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89"/>
  </p:notesMasterIdLst>
  <p:handoutMasterIdLst>
    <p:handoutMasterId r:id="rId190"/>
  </p:handoutMasterIdLst>
  <p:sldIdLst>
    <p:sldId id="822" r:id="rId3"/>
    <p:sldId id="828" r:id="rId4"/>
    <p:sldId id="820" r:id="rId5"/>
    <p:sldId id="823" r:id="rId6"/>
    <p:sldId id="988" r:id="rId7"/>
    <p:sldId id="824" r:id="rId8"/>
    <p:sldId id="987" r:id="rId9"/>
    <p:sldId id="936" r:id="rId10"/>
    <p:sldId id="1429" r:id="rId11"/>
    <p:sldId id="870" r:id="rId12"/>
    <p:sldId id="745" r:id="rId13"/>
    <p:sldId id="874" r:id="rId14"/>
    <p:sldId id="1430" r:id="rId15"/>
    <p:sldId id="1432" r:id="rId16"/>
    <p:sldId id="1437" r:id="rId17"/>
    <p:sldId id="893" r:id="rId18"/>
    <p:sldId id="806" r:id="rId19"/>
    <p:sldId id="886" r:id="rId20"/>
    <p:sldId id="749" r:id="rId21"/>
    <p:sldId id="837" r:id="rId22"/>
    <p:sldId id="864" r:id="rId23"/>
    <p:sldId id="997" r:id="rId24"/>
    <p:sldId id="990" r:id="rId25"/>
    <p:sldId id="832" r:id="rId26"/>
    <p:sldId id="915" r:id="rId27"/>
    <p:sldId id="853" r:id="rId28"/>
    <p:sldId id="834" r:id="rId29"/>
    <p:sldId id="833" r:id="rId30"/>
    <p:sldId id="836" r:id="rId31"/>
    <p:sldId id="835" r:id="rId32"/>
    <p:sldId id="881" r:id="rId33"/>
    <p:sldId id="882" r:id="rId34"/>
    <p:sldId id="884" r:id="rId35"/>
    <p:sldId id="991" r:id="rId36"/>
    <p:sldId id="885" r:id="rId37"/>
    <p:sldId id="998" r:id="rId38"/>
    <p:sldId id="999" r:id="rId39"/>
    <p:sldId id="916" r:id="rId40"/>
    <p:sldId id="1007" r:id="rId41"/>
    <p:sldId id="1008" r:id="rId42"/>
    <p:sldId id="1006" r:id="rId43"/>
    <p:sldId id="838" r:id="rId44"/>
    <p:sldId id="995" r:id="rId45"/>
    <p:sldId id="856" r:id="rId46"/>
    <p:sldId id="993" r:id="rId47"/>
    <p:sldId id="994" r:id="rId48"/>
    <p:sldId id="1000" r:id="rId49"/>
    <p:sldId id="917" r:id="rId50"/>
    <p:sldId id="839" r:id="rId51"/>
    <p:sldId id="855" r:id="rId52"/>
    <p:sldId id="957" r:id="rId53"/>
    <p:sldId id="958" r:id="rId54"/>
    <p:sldId id="854" r:id="rId55"/>
    <p:sldId id="890" r:id="rId56"/>
    <p:sldId id="861" r:id="rId57"/>
    <p:sldId id="858" r:id="rId58"/>
    <p:sldId id="1021" r:id="rId59"/>
    <p:sldId id="1022" r:id="rId60"/>
    <p:sldId id="1435" r:id="rId61"/>
    <p:sldId id="859" r:id="rId62"/>
    <p:sldId id="1023" r:id="rId63"/>
    <p:sldId id="1240" r:id="rId64"/>
    <p:sldId id="1335" r:id="rId65"/>
    <p:sldId id="1017" r:id="rId66"/>
    <p:sldId id="840" r:id="rId67"/>
    <p:sldId id="1027" r:id="rId68"/>
    <p:sldId id="850" r:id="rId69"/>
    <p:sldId id="844" r:id="rId70"/>
    <p:sldId id="1026" r:id="rId71"/>
    <p:sldId id="1002" r:id="rId72"/>
    <p:sldId id="1034" r:id="rId73"/>
    <p:sldId id="1015" r:id="rId74"/>
    <p:sldId id="862" r:id="rId75"/>
    <p:sldId id="992" r:id="rId76"/>
    <p:sldId id="842" r:id="rId77"/>
    <p:sldId id="1032" r:id="rId78"/>
    <p:sldId id="1025" r:id="rId79"/>
    <p:sldId id="846" r:id="rId80"/>
    <p:sldId id="851" r:id="rId81"/>
    <p:sldId id="857" r:id="rId82"/>
    <p:sldId id="852" r:id="rId83"/>
    <p:sldId id="959" r:id="rId84"/>
    <p:sldId id="1030" r:id="rId85"/>
    <p:sldId id="1436" r:id="rId86"/>
    <p:sldId id="891" r:id="rId87"/>
    <p:sldId id="743" r:id="rId88"/>
    <p:sldId id="724" r:id="rId89"/>
    <p:sldId id="733" r:id="rId90"/>
    <p:sldId id="731" r:id="rId91"/>
    <p:sldId id="739" r:id="rId92"/>
    <p:sldId id="1028" r:id="rId93"/>
    <p:sldId id="710" r:id="rId94"/>
    <p:sldId id="740" r:id="rId95"/>
    <p:sldId id="723" r:id="rId96"/>
    <p:sldId id="727" r:id="rId97"/>
    <p:sldId id="736" r:id="rId98"/>
    <p:sldId id="726" r:id="rId99"/>
    <p:sldId id="737" r:id="rId100"/>
    <p:sldId id="738" r:id="rId101"/>
    <p:sldId id="961" r:id="rId102"/>
    <p:sldId id="1014" r:id="rId103"/>
    <p:sldId id="939" r:id="rId104"/>
    <p:sldId id="940" r:id="rId105"/>
    <p:sldId id="901" r:id="rId106"/>
    <p:sldId id="896" r:id="rId107"/>
    <p:sldId id="996" r:id="rId108"/>
    <p:sldId id="900" r:id="rId109"/>
    <p:sldId id="899" r:id="rId110"/>
    <p:sldId id="780" r:id="rId111"/>
    <p:sldId id="914" r:id="rId112"/>
    <p:sldId id="902" r:id="rId113"/>
    <p:sldId id="903" r:id="rId114"/>
    <p:sldId id="909" r:id="rId115"/>
    <p:sldId id="1009" r:id="rId116"/>
    <p:sldId id="912" r:id="rId117"/>
    <p:sldId id="1031" r:id="rId118"/>
    <p:sldId id="920" r:id="rId119"/>
    <p:sldId id="970" r:id="rId120"/>
    <p:sldId id="913" r:id="rId121"/>
    <p:sldId id="918" r:id="rId122"/>
    <p:sldId id="919" r:id="rId123"/>
    <p:sldId id="904" r:id="rId124"/>
    <p:sldId id="924" r:id="rId125"/>
    <p:sldId id="898" r:id="rId126"/>
    <p:sldId id="926" r:id="rId127"/>
    <p:sldId id="927" r:id="rId128"/>
    <p:sldId id="1001" r:id="rId129"/>
    <p:sldId id="928" r:id="rId130"/>
    <p:sldId id="931" r:id="rId131"/>
    <p:sldId id="933" r:id="rId132"/>
    <p:sldId id="935" r:id="rId133"/>
    <p:sldId id="922" r:id="rId134"/>
    <p:sldId id="968" r:id="rId135"/>
    <p:sldId id="1010" r:id="rId136"/>
    <p:sldId id="1011" r:id="rId137"/>
    <p:sldId id="1012" r:id="rId138"/>
    <p:sldId id="964" r:id="rId139"/>
    <p:sldId id="963" r:id="rId140"/>
    <p:sldId id="942" r:id="rId141"/>
    <p:sldId id="947" r:id="rId142"/>
    <p:sldId id="946" r:id="rId143"/>
    <p:sldId id="934" r:id="rId144"/>
    <p:sldId id="948" r:id="rId145"/>
    <p:sldId id="950" r:id="rId146"/>
    <p:sldId id="951" r:id="rId147"/>
    <p:sldId id="954" r:id="rId148"/>
    <p:sldId id="949" r:id="rId149"/>
    <p:sldId id="955" r:id="rId150"/>
    <p:sldId id="953" r:id="rId151"/>
    <p:sldId id="956" r:id="rId152"/>
    <p:sldId id="965" r:id="rId153"/>
    <p:sldId id="974" r:id="rId154"/>
    <p:sldId id="938" r:id="rId155"/>
    <p:sldId id="764" r:id="rId156"/>
    <p:sldId id="748" r:id="rId157"/>
    <p:sldId id="759" r:id="rId158"/>
    <p:sldId id="760" r:id="rId159"/>
    <p:sldId id="761" r:id="rId160"/>
    <p:sldId id="762" r:id="rId161"/>
    <p:sldId id="1003" r:id="rId162"/>
    <p:sldId id="1004" r:id="rId163"/>
    <p:sldId id="763" r:id="rId164"/>
    <p:sldId id="765" r:id="rId165"/>
    <p:sldId id="1434" r:id="rId166"/>
    <p:sldId id="962" r:id="rId167"/>
    <p:sldId id="973" r:id="rId168"/>
    <p:sldId id="827" r:id="rId169"/>
    <p:sldId id="865" r:id="rId170"/>
    <p:sldId id="930" r:id="rId171"/>
    <p:sldId id="875" r:id="rId172"/>
    <p:sldId id="937" r:id="rId173"/>
    <p:sldId id="952" r:id="rId174"/>
    <p:sldId id="969" r:id="rId175"/>
    <p:sldId id="971" r:id="rId176"/>
    <p:sldId id="972" r:id="rId177"/>
    <p:sldId id="985" r:id="rId178"/>
    <p:sldId id="892" r:id="rId179"/>
    <p:sldId id="975" r:id="rId180"/>
    <p:sldId id="986" r:id="rId181"/>
    <p:sldId id="848" r:id="rId182"/>
    <p:sldId id="849" r:id="rId183"/>
    <p:sldId id="812" r:id="rId184"/>
    <p:sldId id="741" r:id="rId185"/>
    <p:sldId id="1005" r:id="rId186"/>
    <p:sldId id="911" r:id="rId187"/>
    <p:sldId id="1013" r:id="rId1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FFFF"/>
    <a:srgbClr val="E8EEF8"/>
    <a:srgbClr val="F3EBF9"/>
    <a:srgbClr val="A365D1"/>
    <a:srgbClr val="D5B8EA"/>
    <a:srgbClr val="BF9000"/>
    <a:srgbClr val="FFDE75"/>
    <a:srgbClr val="7F6000"/>
    <a:srgbClr val="8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89184" autoAdjust="0"/>
  </p:normalViewPr>
  <p:slideViewPr>
    <p:cSldViewPr snapToGrid="0">
      <p:cViewPr varScale="1">
        <p:scale>
          <a:sx n="113" d="100"/>
          <a:sy n="113" d="100"/>
        </p:scale>
        <p:origin x="1024" y="184"/>
      </p:cViewPr>
      <p:guideLst/>
    </p:cSldViewPr>
  </p:slideViewPr>
  <p:notesTextViewPr>
    <p:cViewPr>
      <p:scale>
        <a:sx n="1" d="1"/>
        <a:sy n="1" d="1"/>
      </p:scale>
      <p:origin x="0" y="0"/>
    </p:cViewPr>
  </p:notesTextViewPr>
  <p:notesViewPr>
    <p:cSldViewPr snapToGrid="0">
      <p:cViewPr varScale="1">
        <p:scale>
          <a:sx n="144" d="100"/>
          <a:sy n="144" d="100"/>
        </p:scale>
        <p:origin x="4374"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theme" Target="theme/theme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48872-489A-4850-BA60-F9D2F92194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14DC5C72-0BB1-4C25-AED9-0F90166320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16CAC9-9E6E-46BD-B2BC-444C476726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919C5-5C3D-4441-932C-1F6D5F82EBA5}" type="slidenum">
              <a:rPr lang="en-US" smtClean="0"/>
              <a:t>‹#›</a:t>
            </a:fld>
            <a:endParaRPr lang="en-US"/>
          </a:p>
        </p:txBody>
      </p:sp>
    </p:spTree>
    <p:extLst>
      <p:ext uri="{BB962C8B-B14F-4D97-AF65-F5344CB8AC3E}">
        <p14:creationId xmlns:p14="http://schemas.microsoft.com/office/powerpoint/2010/main" val="1169775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0B348-AD2B-4A10-BE8F-CB230ED56129}"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12767-FFB8-4DC7-B26A-052444C18754}" type="slidenum">
              <a:rPr lang="en-US" smtClean="0"/>
              <a:t>‹#›</a:t>
            </a:fld>
            <a:endParaRPr lang="en-US"/>
          </a:p>
        </p:txBody>
      </p:sp>
    </p:spTree>
    <p:extLst>
      <p:ext uri="{BB962C8B-B14F-4D97-AF65-F5344CB8AC3E}">
        <p14:creationId xmlns:p14="http://schemas.microsoft.com/office/powerpoint/2010/main" val="358409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edium.com/@jnkrtech/abstract-data-types-and-objects-17828bd4abdc"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7081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a:t>
            </a:fld>
            <a:endParaRPr lang="en-US"/>
          </a:p>
        </p:txBody>
      </p:sp>
    </p:spTree>
    <p:extLst>
      <p:ext uri="{BB962C8B-B14F-4D97-AF65-F5344CB8AC3E}">
        <p14:creationId xmlns:p14="http://schemas.microsoft.com/office/powerpoint/2010/main" val="19776553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152</a:t>
            </a:fld>
            <a:endParaRPr lang="en-US"/>
          </a:p>
        </p:txBody>
      </p:sp>
    </p:spTree>
    <p:extLst>
      <p:ext uri="{BB962C8B-B14F-4D97-AF65-F5344CB8AC3E}">
        <p14:creationId xmlns:p14="http://schemas.microsoft.com/office/powerpoint/2010/main" val="35602575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153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1442707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major “variable representation strategies” “binding strategies” for variable names:</a:t>
            </a:r>
          </a:p>
          <a:p>
            <a:r>
              <a:rPr lang="en-US" dirty="0"/>
              <a:t>A variable name can be bound to a storage that holds a value</a:t>
            </a:r>
          </a:p>
          <a:p>
            <a:r>
              <a:rPr lang="en-US" dirty="0"/>
              <a:t>A variable name can be bound to another existing variable’s storage, and is an alias for that storage</a:t>
            </a:r>
          </a:p>
          <a:p>
            <a:r>
              <a:rPr lang="en-US" dirty="0"/>
              <a:t>A variable name can be bound to a pointer that holds the address of a mutable or immutable object</a:t>
            </a:r>
          </a:p>
          <a:p>
            <a:r>
              <a:rPr lang="en-US" dirty="0"/>
              <a:t>A variable name can be bound to a </a:t>
            </a:r>
            <a:r>
              <a:rPr lang="en-US" dirty="0" err="1"/>
              <a:t>thunk</a:t>
            </a:r>
            <a:r>
              <a:rPr lang="en-US" dirty="0"/>
              <a:t>/name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154</a:t>
            </a:fld>
            <a:endParaRPr lang="en-US"/>
          </a:p>
        </p:txBody>
      </p:sp>
    </p:spTree>
    <p:extLst>
      <p:ext uri="{BB962C8B-B14F-4D97-AF65-F5344CB8AC3E}">
        <p14:creationId xmlns:p14="http://schemas.microsoft.com/office/powerpoint/2010/main" val="16123117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155</a:t>
            </a:fld>
            <a:endParaRPr lang="en-US"/>
          </a:p>
        </p:txBody>
      </p:sp>
    </p:spTree>
    <p:extLst>
      <p:ext uri="{BB962C8B-B14F-4D97-AF65-F5344CB8AC3E}">
        <p14:creationId xmlns:p14="http://schemas.microsoft.com/office/powerpoint/2010/main" val="26169691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major “variable representation strategies” “binding strategies” for variable names:</a:t>
            </a:r>
          </a:p>
          <a:p>
            <a:r>
              <a:rPr lang="en-US" dirty="0"/>
              <a:t>A variable name can be bound to a storage that holds a value</a:t>
            </a:r>
          </a:p>
          <a:p>
            <a:r>
              <a:rPr lang="en-US" dirty="0"/>
              <a:t>A variable name can be bound to another existing variable’s storage, and is an alias for that storage</a:t>
            </a:r>
          </a:p>
          <a:p>
            <a:r>
              <a:rPr lang="en-US" dirty="0"/>
              <a:t>A variable name can be bound to a pointer that holds the address of a mutable or immutable object</a:t>
            </a:r>
          </a:p>
          <a:p>
            <a:r>
              <a:rPr lang="en-US" dirty="0"/>
              <a:t>A variable name can be bound to a </a:t>
            </a:r>
            <a:r>
              <a:rPr lang="en-US" dirty="0" err="1"/>
              <a:t>thunk</a:t>
            </a:r>
            <a:r>
              <a:rPr lang="en-US" dirty="0"/>
              <a:t>/name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156</a:t>
            </a:fld>
            <a:endParaRPr lang="en-US"/>
          </a:p>
        </p:txBody>
      </p:sp>
    </p:spTree>
    <p:extLst>
      <p:ext uri="{BB962C8B-B14F-4D97-AF65-F5344CB8AC3E}">
        <p14:creationId xmlns:p14="http://schemas.microsoft.com/office/powerpoint/2010/main" val="23220543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157</a:t>
            </a:fld>
            <a:endParaRPr lang="en-US"/>
          </a:p>
        </p:txBody>
      </p:sp>
    </p:spTree>
    <p:extLst>
      <p:ext uri="{BB962C8B-B14F-4D97-AF65-F5344CB8AC3E}">
        <p14:creationId xmlns:p14="http://schemas.microsoft.com/office/powerpoint/2010/main" val="37893106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major “variable representation strategies” “binding strategies” for variable names:</a:t>
            </a:r>
          </a:p>
          <a:p>
            <a:r>
              <a:rPr lang="en-US" dirty="0"/>
              <a:t>A variable name can be bound to a storage that holds a value</a:t>
            </a:r>
          </a:p>
          <a:p>
            <a:r>
              <a:rPr lang="en-US" dirty="0"/>
              <a:t>A variable name can be bound to another existing variable’s storage, and is an alias for that storage</a:t>
            </a:r>
          </a:p>
          <a:p>
            <a:r>
              <a:rPr lang="en-US" dirty="0"/>
              <a:t>A variable name can be bound to a pointer that holds the address of a mutable or immutable object</a:t>
            </a:r>
          </a:p>
          <a:p>
            <a:r>
              <a:rPr lang="en-US" dirty="0"/>
              <a:t>A variable name can be bound to a </a:t>
            </a:r>
            <a:r>
              <a:rPr lang="en-US" dirty="0" err="1"/>
              <a:t>thunk</a:t>
            </a:r>
            <a:r>
              <a:rPr lang="en-US" dirty="0"/>
              <a:t>/name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158</a:t>
            </a:fld>
            <a:endParaRPr lang="en-US"/>
          </a:p>
        </p:txBody>
      </p:sp>
    </p:spTree>
    <p:extLst>
      <p:ext uri="{BB962C8B-B14F-4D97-AF65-F5344CB8AC3E}">
        <p14:creationId xmlns:p14="http://schemas.microsoft.com/office/powerpoint/2010/main" val="33419751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159</a:t>
            </a:fld>
            <a:endParaRPr lang="en-US"/>
          </a:p>
        </p:txBody>
      </p:sp>
    </p:spTree>
    <p:extLst>
      <p:ext uri="{BB962C8B-B14F-4D97-AF65-F5344CB8AC3E}">
        <p14:creationId xmlns:p14="http://schemas.microsoft.com/office/powerpoint/2010/main" val="38410078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major “variable representation strategies” “binding strategies” for variable names:</a:t>
            </a:r>
          </a:p>
          <a:p>
            <a:r>
              <a:rPr lang="en-US" dirty="0"/>
              <a:t>A variable name can be bound to a storage that holds a value</a:t>
            </a:r>
          </a:p>
          <a:p>
            <a:r>
              <a:rPr lang="en-US" dirty="0"/>
              <a:t>A variable name can be bound to another existing variable’s storage, and is an alias for that storage</a:t>
            </a:r>
          </a:p>
          <a:p>
            <a:r>
              <a:rPr lang="en-US" dirty="0"/>
              <a:t>A variable name can be bound to a pointer that holds the address of a mutable or immutable object</a:t>
            </a:r>
          </a:p>
          <a:p>
            <a:r>
              <a:rPr lang="en-US" dirty="0"/>
              <a:t>A variable name can be bound to a </a:t>
            </a:r>
            <a:r>
              <a:rPr lang="en-US" dirty="0" err="1"/>
              <a:t>thunk</a:t>
            </a:r>
            <a:r>
              <a:rPr lang="en-US" dirty="0"/>
              <a:t>/name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160</a:t>
            </a:fld>
            <a:endParaRPr lang="en-US"/>
          </a:p>
        </p:txBody>
      </p:sp>
    </p:spTree>
    <p:extLst>
      <p:ext uri="{BB962C8B-B14F-4D97-AF65-F5344CB8AC3E}">
        <p14:creationId xmlns:p14="http://schemas.microsoft.com/office/powerpoint/2010/main" val="16840190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major “variable representation strategies” “binding strategies” for variable names:</a:t>
            </a:r>
          </a:p>
          <a:p>
            <a:r>
              <a:rPr lang="en-US" dirty="0"/>
              <a:t>A variable name can be bound to a storage that holds a value</a:t>
            </a:r>
          </a:p>
          <a:p>
            <a:r>
              <a:rPr lang="en-US" dirty="0"/>
              <a:t>A variable name can be bound to another existing variable’s storage, and is an alias for that storage</a:t>
            </a:r>
          </a:p>
          <a:p>
            <a:r>
              <a:rPr lang="en-US" dirty="0"/>
              <a:t>A variable name can be bound to a pointer that holds the address of a mutable or immutable object</a:t>
            </a:r>
          </a:p>
          <a:p>
            <a:r>
              <a:rPr lang="en-US" dirty="0"/>
              <a:t>A variable name can be bound to a </a:t>
            </a:r>
            <a:r>
              <a:rPr lang="en-US" dirty="0" err="1"/>
              <a:t>thunk</a:t>
            </a:r>
            <a:r>
              <a:rPr lang="en-US" dirty="0"/>
              <a:t>/name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161</a:t>
            </a:fld>
            <a:endParaRPr lang="en-US"/>
          </a:p>
        </p:txBody>
      </p:sp>
    </p:spTree>
    <p:extLst>
      <p:ext uri="{BB962C8B-B14F-4D97-AF65-F5344CB8AC3E}">
        <p14:creationId xmlns:p14="http://schemas.microsoft.com/office/powerpoint/2010/main" val="148806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932EE-C760-4D12-AECE-8D6AA280D60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r>
              <a:rPr lang="en-US" sz="1200" dirty="0">
                <a:latin typeface="Corbel" panose="020B0503020204020204" pitchFamily="34" charset="0"/>
                <a:cs typeface="Cordia New" panose="020B0502040204020203" pitchFamily="34" charset="-34"/>
              </a:rPr>
              <a:t>All types are defined via “structs” including primitives so all types have the same level of support in the language.</a:t>
            </a:r>
          </a:p>
        </p:txBody>
      </p:sp>
    </p:spTree>
    <p:extLst>
      <p:ext uri="{BB962C8B-B14F-4D97-AF65-F5344CB8AC3E}">
        <p14:creationId xmlns:p14="http://schemas.microsoft.com/office/powerpoint/2010/main" val="13231364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162</a:t>
            </a:fld>
            <a:endParaRPr lang="en-US"/>
          </a:p>
        </p:txBody>
      </p:sp>
    </p:spTree>
    <p:extLst>
      <p:ext uri="{BB962C8B-B14F-4D97-AF65-F5344CB8AC3E}">
        <p14:creationId xmlns:p14="http://schemas.microsoft.com/office/powerpoint/2010/main" val="6660155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163</a:t>
            </a:fld>
            <a:endParaRPr lang="en-US"/>
          </a:p>
        </p:txBody>
      </p:sp>
    </p:spTree>
    <p:extLst>
      <p:ext uri="{BB962C8B-B14F-4D97-AF65-F5344CB8AC3E}">
        <p14:creationId xmlns:p14="http://schemas.microsoft.com/office/powerpoint/2010/main" val="10136449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164</a:t>
            </a:fld>
            <a:endParaRPr lang="en-US"/>
          </a:p>
        </p:txBody>
      </p:sp>
    </p:spTree>
    <p:extLst>
      <p:ext uri="{BB962C8B-B14F-4D97-AF65-F5344CB8AC3E}">
        <p14:creationId xmlns:p14="http://schemas.microsoft.com/office/powerpoint/2010/main" val="617965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implies that emacs lisp uses dynamic scoping</a:t>
            </a:r>
          </a:p>
        </p:txBody>
      </p:sp>
      <p:sp>
        <p:nvSpPr>
          <p:cNvPr id="4" name="Slide Number Placeholder 3"/>
          <p:cNvSpPr>
            <a:spLocks noGrp="1"/>
          </p:cNvSpPr>
          <p:nvPr>
            <p:ph type="sldNum" sz="quarter" idx="5"/>
          </p:nvPr>
        </p:nvSpPr>
        <p:spPr/>
        <p:txBody>
          <a:bodyPr/>
          <a:lstStyle/>
          <a:p>
            <a:fld id="{65412767-FFB8-4DC7-B26A-052444C18754}" type="slidenum">
              <a:rPr lang="en-US" smtClean="0"/>
              <a:t>165</a:t>
            </a:fld>
            <a:endParaRPr lang="en-US"/>
          </a:p>
        </p:txBody>
      </p:sp>
    </p:spTree>
    <p:extLst>
      <p:ext uri="{BB962C8B-B14F-4D97-AF65-F5344CB8AC3E}">
        <p14:creationId xmlns:p14="http://schemas.microsoft.com/office/powerpoint/2010/main" val="6454301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166</a:t>
            </a:fld>
            <a:endParaRPr lang="en-US"/>
          </a:p>
        </p:txBody>
      </p:sp>
    </p:spTree>
    <p:extLst>
      <p:ext uri="{BB962C8B-B14F-4D97-AF65-F5344CB8AC3E}">
        <p14:creationId xmlns:p14="http://schemas.microsoft.com/office/powerpoint/2010/main" val="27094521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Go, A defined type is always different from any other type (named equivalence).</a:t>
            </a:r>
          </a:p>
          <a:p>
            <a:r>
              <a:rPr lang="en-US" dirty="0"/>
              <a:t>In Go, two types are identical if their underlying type literals are structurally equivalent and are not of named types.</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167</a:t>
            </a:fld>
            <a:endParaRPr lang="en-US"/>
          </a:p>
        </p:txBody>
      </p:sp>
    </p:spTree>
    <p:extLst>
      <p:ext uri="{BB962C8B-B14F-4D97-AF65-F5344CB8AC3E}">
        <p14:creationId xmlns:p14="http://schemas.microsoft.com/office/powerpoint/2010/main" val="31366645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Java's garbage-collection feature provides significant benefits over non-garbage-collected languages. The garbage collector (GC) is designed to automatically reclaim unreachable memory and to avoid memory leaks. Although the GC is quite adept at performing this task, a malicious attacker can nevertheless launch a denial-of-service (DoS) attack against the GC, such as by inducing abnormal heap memory allocation or abnormally prolonged object retention. For example, some versions of the GC could need to halt all executing threads to keep up with incoming allocation requests that trigger increased heap management activity. System throughput rapidly diminishes in this scenario.</a:t>
            </a:r>
          </a:p>
          <a:p>
            <a:endParaRPr lang="en-US" dirty="0"/>
          </a:p>
          <a:p>
            <a:r>
              <a:rPr lang="en-US" dirty="0"/>
              <a:t>Real-time systems, in particular, are vulnerable to a more subtle slow-heap-exhaustion DoS attack, perpetrated by stealing CPU cycles. An attacker can perform memory allocations in a way that increases the consumption of resources (such as CPU, battery power, and memory) without triggering an </a:t>
            </a:r>
            <a:r>
              <a:rPr lang="en-US" dirty="0" err="1"/>
              <a:t>OutOfMemoryError</a:t>
            </a:r>
            <a:r>
              <a:rPr lang="en-US" dirty="0"/>
              <a:t>. Writing garbage-collection–friendly code helps restrict many attack avenues.</a:t>
            </a:r>
          </a:p>
          <a:p>
            <a:endParaRPr lang="en-US" dirty="0"/>
          </a:p>
          <a:p>
            <a:r>
              <a:rPr lang="en-US" dirty="0"/>
              <a:t>Use Short-Lived Immutable Objects</a:t>
            </a:r>
          </a:p>
          <a:p>
            <a:r>
              <a:rPr lang="en-US" dirty="0"/>
              <a:t>Beginning with JDK 1.2, the generational GC has reduced memory allocation costs, in many cases to levels lower than in C or C++. Generational garbage collection reduces garbage-collection costs by grouping objects into generations. The younger generation consists of short-lived objects. The GC performs a minor collection on the younger generation when it fills up with dead objects [Oracle 2010a]. Improved garbage-collection algorithms have reduced the cost of garbage collection so that it is proportional to the number of live objects in the younger generation rather than to the number of objects allocated since the last garbage collection.</a:t>
            </a:r>
          </a:p>
          <a:p>
            <a:endParaRPr lang="en-US" dirty="0"/>
          </a:p>
          <a:p>
            <a:r>
              <a:rPr lang="en-US" dirty="0"/>
              <a:t>Note that objects in the younger generation that persist for longer durations are tenured and are moved to the tenured generation. Few younger-generation objects continue to live through to the next garbage-collection cycle. The rest become ready to be collected in the impending collection cycle [Oracle 2010a].</a:t>
            </a:r>
          </a:p>
          <a:p>
            <a:endParaRPr lang="en-US" dirty="0"/>
          </a:p>
          <a:p>
            <a:r>
              <a:rPr lang="en-US" dirty="0"/>
              <a:t>With generational GCs, use of short-lived immutable objects is generally more efficient than use of long-lived mutable objects, such as object pools. Avoiding object pools improves the GC's efficiency. Object pools bring additional costs and risks: they can create synchronization problems and can require explicit management of deallocations, possibly creating problems with dangling pointers. Further, determining the correct amount of memory to reserve for an object pool can be difficult, especially for mission-critical code. Use of long-lived mutable objects remains appropriate when allocation of objects is particularly expensive (for example, when performing multiple joins across databases). Similarly, object pools are an appropriate design choice when the objects represent scarce resources, such as thread pools and database connections.</a:t>
            </a:r>
          </a:p>
          <a:p>
            <a:endParaRPr lang="en-US" dirty="0"/>
          </a:p>
          <a:p>
            <a:r>
              <a:rPr lang="en-US" dirty="0"/>
              <a:t>Avoid Large Objects</a:t>
            </a:r>
          </a:p>
          <a:p>
            <a:r>
              <a:rPr lang="en-US" dirty="0"/>
              <a:t>The allocation of large objects is expensive, in part because the cost to initialize their fields is proportional to their size. Additionally, frequent allocation of large objects of different sizes can cause fragmentation issues or compacting collect operations.</a:t>
            </a:r>
          </a:p>
          <a:p>
            <a:endParaRPr lang="en-US" dirty="0"/>
          </a:p>
          <a:p>
            <a:r>
              <a:rPr lang="en-US" dirty="0"/>
              <a:t>Do Not Explicitly Invoke the Garbage Collector</a:t>
            </a:r>
          </a:p>
          <a:p>
            <a:r>
              <a:rPr lang="en-US" dirty="0"/>
              <a:t>The GC can be explicitly invoked by calling the </a:t>
            </a:r>
            <a:r>
              <a:rPr lang="en-US" dirty="0" err="1"/>
              <a:t>System.gc</a:t>
            </a:r>
            <a:r>
              <a:rPr lang="en-US" dirty="0"/>
              <a:t>() method. Even though the documentation says that it "runs the garbage collector," there is no guarantee as to when or whether the GC will actually run. In fact, the call merely suggests that the GC should subsequently execute; the JVM is free to ignore this suggestion.</a:t>
            </a:r>
          </a:p>
          <a:p>
            <a:endParaRPr lang="en-US" dirty="0"/>
          </a:p>
          <a:p>
            <a:r>
              <a:rPr lang="en-US" dirty="0"/>
              <a:t>Irresponsible use of this feature can severely degrade system performance by triggering garbage collection at inopportune moments rather than waiting until ripe periods when it is safe to garbage-collect without significant interruption of the program's execution.</a:t>
            </a:r>
          </a:p>
          <a:p>
            <a:endParaRPr lang="en-US" dirty="0"/>
          </a:p>
          <a:p>
            <a:r>
              <a:rPr lang="en-US" dirty="0"/>
              <a:t>In the Java Hotspot VM (default since JDK 1.2), </a:t>
            </a:r>
            <a:r>
              <a:rPr lang="en-US" dirty="0" err="1"/>
              <a:t>System.gc</a:t>
            </a:r>
            <a:r>
              <a:rPr lang="en-US" dirty="0"/>
              <a:t>() forces an explicit garbage collection. Such calls can be buried deep within libraries, so they may be difficult to trace. To ignore the call in such cases, use the flag -XX:+</a:t>
            </a:r>
            <a:r>
              <a:rPr lang="en-US" dirty="0" err="1"/>
              <a:t>DisableExplicitGC</a:t>
            </a:r>
            <a:r>
              <a:rPr lang="en-US" dirty="0"/>
              <a:t>. To avoid long pauses while performing a full garbage collection, a less demanding concurrent cycle may be invoked by specifying the flag -</a:t>
            </a:r>
            <a:r>
              <a:rPr lang="en-US" dirty="0" err="1"/>
              <a:t>XX:ExplicitGCInvokedConcurrent</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169</a:t>
            </a:fld>
            <a:endParaRPr lang="en-US"/>
          </a:p>
        </p:txBody>
      </p:sp>
    </p:spTree>
    <p:extLst>
      <p:ext uri="{BB962C8B-B14F-4D97-AF65-F5344CB8AC3E}">
        <p14:creationId xmlns:p14="http://schemas.microsoft.com/office/powerpoint/2010/main" val="26615095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170</a:t>
            </a:fld>
            <a:endParaRPr lang="en-US"/>
          </a:p>
        </p:txBody>
      </p:sp>
    </p:spTree>
    <p:extLst>
      <p:ext uri="{BB962C8B-B14F-4D97-AF65-F5344CB8AC3E}">
        <p14:creationId xmlns:p14="http://schemas.microsoft.com/office/powerpoint/2010/main" val="12012010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171</a:t>
            </a:fld>
            <a:endParaRPr lang="en-US"/>
          </a:p>
        </p:txBody>
      </p:sp>
    </p:spTree>
    <p:extLst>
      <p:ext uri="{BB962C8B-B14F-4D97-AF65-F5344CB8AC3E}">
        <p14:creationId xmlns:p14="http://schemas.microsoft.com/office/powerpoint/2010/main" val="13378097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173</a:t>
            </a:fld>
            <a:endParaRPr lang="en-US"/>
          </a:p>
        </p:txBody>
      </p:sp>
    </p:spTree>
    <p:extLst>
      <p:ext uri="{BB962C8B-B14F-4D97-AF65-F5344CB8AC3E}">
        <p14:creationId xmlns:p14="http://schemas.microsoft.com/office/powerpoint/2010/main" val="319496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16</a:t>
            </a:fld>
            <a:endParaRPr lang="en-US"/>
          </a:p>
        </p:txBody>
      </p:sp>
    </p:spTree>
    <p:extLst>
      <p:ext uri="{BB962C8B-B14F-4D97-AF65-F5344CB8AC3E}">
        <p14:creationId xmlns:p14="http://schemas.microsoft.com/office/powerpoint/2010/main" val="11948382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Finalization is primarily used for cleanup non-memory (e.g. file handles, temp files, network connections), but cannot be counted on to occur.</a:t>
            </a:r>
          </a:p>
          <a:p>
            <a:endParaRPr lang="en-US" sz="2800" dirty="0"/>
          </a:p>
          <a:p>
            <a:endParaRPr lang="en-US" sz="2800" dirty="0"/>
          </a:p>
          <a:p>
            <a:r>
              <a:rPr lang="en-US" sz="2800" dirty="0"/>
              <a:t>Finalizers can cause a significant number of problems, and are thus strongly discouraged by a number of authorities:</a:t>
            </a:r>
          </a:p>
          <a:p>
            <a:endParaRPr lang="en-US" sz="2800" dirty="0"/>
          </a:p>
          <a:p>
            <a:r>
              <a:rPr lang="en-US" sz="2800" dirty="0"/>
              <a:t>Finalizers may not be called in a timely manner, or at all, so they cannot be relied upon to persist state, release scarce resources, or do anything else of importance.</a:t>
            </a:r>
          </a:p>
          <a:p>
            <a:r>
              <a:rPr lang="en-US" sz="2800" dirty="0"/>
              <a:t>Finalizers may result in object resurrection, which is often a programming error and whose very possibility significantly slows down and complicates garbage collection.</a:t>
            </a:r>
          </a:p>
          <a:p>
            <a:r>
              <a:rPr lang="en-US" sz="2800" dirty="0"/>
              <a:t>Finalizers are run based on garbage collection, which is generally based on managed memory pressure – they are not run in case of other resource scarcity, and thus are not suited for managing other scarce resources.</a:t>
            </a:r>
          </a:p>
          <a:p>
            <a:r>
              <a:rPr lang="en-US" sz="2800" dirty="0"/>
              <a:t>Finalizers do not run in a specified order, and cannot rely on class invariants (as they may refer to other objects that have already been finalized).</a:t>
            </a:r>
          </a:p>
          <a:p>
            <a:r>
              <a:rPr lang="en-US" sz="2800" dirty="0"/>
              <a:t>Slow finalizers may delay other finalizers.</a:t>
            </a:r>
          </a:p>
          <a:p>
            <a:r>
              <a:rPr lang="en-US" sz="2800" dirty="0"/>
              <a:t>Exceptions within finalizers generally cannot be handled, because the finalizer is run in an unspecified environment, and may be either ignored or cause uncontrolled program termination.</a:t>
            </a:r>
          </a:p>
          <a:p>
            <a:r>
              <a:rPr lang="en-US" sz="2800" dirty="0"/>
              <a:t>Finalizers may reference and accidentally finalize live objects, violating program invariants.</a:t>
            </a:r>
          </a:p>
          <a:p>
            <a:r>
              <a:rPr lang="en-US" sz="2800" dirty="0"/>
              <a:t>Finalizers may cause synchronization issue, even in otherwise sequential (single-threaded) programs, as finalization may be done concurrently (concretely, in one or more separate threads).[12]</a:t>
            </a:r>
          </a:p>
          <a:p>
            <a:r>
              <a:rPr lang="en-US" sz="2800" dirty="0"/>
              <a:t>Finalizers may cause deadlock if synchronization mechanisms such as locks are used, due to not being run in a specified order and possibly being run concurrently.</a:t>
            </a:r>
          </a:p>
          <a:p>
            <a:r>
              <a:rPr lang="en-US" sz="2800" dirty="0"/>
              <a:t>Finalizers that are run during program termination cannot rely on the usual runtime environment, and thus may fail due to incorrect assumptions – for this reason finalizers are often not run during termination.</a:t>
            </a:r>
          </a:p>
          <a:p>
            <a:endParaRPr lang="en-US" sz="2800" dirty="0"/>
          </a:p>
        </p:txBody>
      </p:sp>
      <p:sp>
        <p:nvSpPr>
          <p:cNvPr id="4" name="Slide Number Placeholder 3"/>
          <p:cNvSpPr>
            <a:spLocks noGrp="1"/>
          </p:cNvSpPr>
          <p:nvPr>
            <p:ph type="sldNum" sz="quarter" idx="5"/>
          </p:nvPr>
        </p:nvSpPr>
        <p:spPr/>
        <p:txBody>
          <a:bodyPr/>
          <a:lstStyle/>
          <a:p>
            <a:fld id="{65412767-FFB8-4DC7-B26A-052444C18754}" type="slidenum">
              <a:rPr lang="en-US" smtClean="0"/>
              <a:t>174</a:t>
            </a:fld>
            <a:endParaRPr lang="en-US"/>
          </a:p>
        </p:txBody>
      </p:sp>
    </p:spTree>
    <p:extLst>
      <p:ext uri="{BB962C8B-B14F-4D97-AF65-F5344CB8AC3E}">
        <p14:creationId xmlns:p14="http://schemas.microsoft.com/office/powerpoint/2010/main" val="6433805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Finalization is primarily used for cleanup, to release memory or other resources: to deallocate memory allocated via manual memory management; to clear references if reference counting is used (decrement reference counts); to release resources, particularly in the Resource Acquisition Is Initialization (RAII) idiom; or to unregister an object. The amount of finalization varies significantly between languages, from extensive finalization in C++, which has manual memory management, reference counting, and deterministic object lifetimes; to often no finalization in Java, which has non-deterministic object lifetimes and is often implemented with a tracing garbage collector. It is also possible for there to be little or no explicit (user-specified) finalization, but significant implicit finalization, performed by the compiler, interpreter, or runtime; this is common in case of automatic reference counting, as in the </a:t>
            </a:r>
            <a:r>
              <a:rPr lang="en-US" dirty="0" err="1"/>
              <a:t>CPython</a:t>
            </a:r>
            <a:r>
              <a:rPr lang="en-US" dirty="0"/>
              <a:t> reference implementation of Python, or in Automatic Reference Counting in Apple's implementation of Objective-C, which both automatically break references during finalization. A finalizer can include arbitrary code; a particularly complex use is to automatically return the object to an object pool.</a:t>
            </a:r>
          </a:p>
          <a:p>
            <a:endParaRPr lang="en-US" dirty="0"/>
          </a:p>
          <a:p>
            <a:r>
              <a:rPr lang="en-US" dirty="0"/>
              <a:t>Memory deallocation during finalization is common in languages like C++ where manual memory management is standard, but also occurs in managed languages when memory has been allocated outside of the managed heap (externally to the language); in Java this occurs with Java Native Interface (JNI) and </a:t>
            </a:r>
            <a:r>
              <a:rPr lang="en-US" dirty="0" err="1"/>
              <a:t>ByteBuffer</a:t>
            </a:r>
            <a:r>
              <a:rPr lang="en-US" dirty="0"/>
              <a:t> objects in New I/O (NIO). This latter can cause problems due to the garbage collector not being able to track these external resources, so they will not be collected aggressively enough, and can cause out-of-memory errors due to exhausting unmanaged memory – this can be avoided by treating native memory as a resource and using the dispose pattern, as discussed below.</a:t>
            </a:r>
          </a:p>
          <a:p>
            <a:endParaRPr lang="en-US" dirty="0"/>
          </a:p>
          <a:p>
            <a:r>
              <a:rPr lang="en-US" dirty="0"/>
              <a:t>Finalizers can cause a significant number of problems, and are thus strongly discouraged by a number of authorities.[10][11] These problems include:[10]</a:t>
            </a:r>
          </a:p>
          <a:p>
            <a:endParaRPr lang="en-US" dirty="0"/>
          </a:p>
          <a:p>
            <a:r>
              <a:rPr lang="en-US" dirty="0"/>
              <a:t>Finalizers may not be called in a timely manner, or at all, so they cannot be relied upon to persist state, release scarce resources, or do anything else of importance.</a:t>
            </a:r>
          </a:p>
          <a:p>
            <a:r>
              <a:rPr lang="en-US" dirty="0"/>
              <a:t>Finalizers may result in object resurrection, which is often a programming error and whose very possibility significantly slows down and complicates garbage collection.</a:t>
            </a:r>
          </a:p>
          <a:p>
            <a:r>
              <a:rPr lang="en-US" dirty="0"/>
              <a:t>Finalizers are run based on garbage collection, which is generally based on managed memory pressure – they are not run in case of other resource scarcity, and thus are not suited for managing other scarce resources.</a:t>
            </a:r>
          </a:p>
          <a:p>
            <a:r>
              <a:rPr lang="en-US" dirty="0"/>
              <a:t>Finalizers do not run in a specified order, and cannot rely on class invariants (as they may refer to other objects that have already been finalized).</a:t>
            </a:r>
          </a:p>
          <a:p>
            <a:r>
              <a:rPr lang="en-US" dirty="0"/>
              <a:t>Slow finalizers may delay other finalizers.</a:t>
            </a:r>
          </a:p>
          <a:p>
            <a:r>
              <a:rPr lang="en-US" dirty="0"/>
              <a:t>Exceptions within finalizers generally cannot be handled, because the finalizer is run in an unspecified environment, and may be either ignored or cause uncontrolled program termination.</a:t>
            </a:r>
          </a:p>
          <a:p>
            <a:r>
              <a:rPr lang="en-US" dirty="0"/>
              <a:t>Finalizers may reference and accidentally finalize live objects, violating program invariants.</a:t>
            </a:r>
          </a:p>
          <a:p>
            <a:r>
              <a:rPr lang="en-US" dirty="0"/>
              <a:t>Finalizers may cause synchronization issue, even in otherwise sequential (single-threaded) programs, as finalization may be done concurrently (concretely, in one or more separate threads).[12]</a:t>
            </a:r>
          </a:p>
          <a:p>
            <a:r>
              <a:rPr lang="en-US" dirty="0"/>
              <a:t>Finalizers may cause deadlock if synchronization mechanisms such as locks are used, due to not being run in a specified order and possibly being run concurrently.</a:t>
            </a:r>
          </a:p>
          <a:p>
            <a:r>
              <a:rPr lang="en-US" dirty="0"/>
              <a:t>Finalizers that are run during program termination cannot rely on the usual runtime environment, and thus may fail due to incorrect assumptions – for this reason finalizers are often not run during termination.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175</a:t>
            </a:fld>
            <a:endParaRPr lang="en-US"/>
          </a:p>
        </p:txBody>
      </p:sp>
    </p:spTree>
    <p:extLst>
      <p:ext uri="{BB962C8B-B14F-4D97-AF65-F5344CB8AC3E}">
        <p14:creationId xmlns:p14="http://schemas.microsoft.com/office/powerpoint/2010/main" val="15504447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176</a:t>
            </a:fld>
            <a:endParaRPr lang="en-US"/>
          </a:p>
        </p:txBody>
      </p:sp>
    </p:spTree>
    <p:extLst>
      <p:ext uri="{BB962C8B-B14F-4D97-AF65-F5344CB8AC3E}">
        <p14:creationId xmlns:p14="http://schemas.microsoft.com/office/powerpoint/2010/main" val="31296485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177</a:t>
            </a:fld>
            <a:endParaRPr lang="en-US"/>
          </a:p>
        </p:txBody>
      </p:sp>
    </p:spTree>
    <p:extLst>
      <p:ext uri="{BB962C8B-B14F-4D97-AF65-F5344CB8AC3E}">
        <p14:creationId xmlns:p14="http://schemas.microsoft.com/office/powerpoint/2010/main" val="42268862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178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8653585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implies that emacs lisp uses dynamic scoping</a:t>
            </a:r>
          </a:p>
        </p:txBody>
      </p:sp>
      <p:sp>
        <p:nvSpPr>
          <p:cNvPr id="4" name="Slide Number Placeholder 3"/>
          <p:cNvSpPr>
            <a:spLocks noGrp="1"/>
          </p:cNvSpPr>
          <p:nvPr>
            <p:ph type="sldNum" sz="quarter" idx="5"/>
          </p:nvPr>
        </p:nvSpPr>
        <p:spPr/>
        <p:txBody>
          <a:bodyPr/>
          <a:lstStyle/>
          <a:p>
            <a:fld id="{65412767-FFB8-4DC7-B26A-052444C18754}" type="slidenum">
              <a:rPr lang="en-US" smtClean="0"/>
              <a:t>179</a:t>
            </a:fld>
            <a:endParaRPr lang="en-US"/>
          </a:p>
        </p:txBody>
      </p:sp>
    </p:spTree>
    <p:extLst>
      <p:ext uri="{BB962C8B-B14F-4D97-AF65-F5344CB8AC3E}">
        <p14:creationId xmlns:p14="http://schemas.microsoft.com/office/powerpoint/2010/main" val="23742700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of values variable holds,  operations, data encoding/format</a:t>
            </a:r>
          </a:p>
        </p:txBody>
      </p:sp>
      <p:sp>
        <p:nvSpPr>
          <p:cNvPr id="4" name="Slide Number Placeholder 3"/>
          <p:cNvSpPr>
            <a:spLocks noGrp="1"/>
          </p:cNvSpPr>
          <p:nvPr>
            <p:ph type="sldNum" sz="quarter" idx="5"/>
          </p:nvPr>
        </p:nvSpPr>
        <p:spPr/>
        <p:txBody>
          <a:bodyPr/>
          <a:lstStyle/>
          <a:p>
            <a:fld id="{65412767-FFB8-4DC7-B26A-052444C18754}" type="slidenum">
              <a:rPr lang="en-US" smtClean="0"/>
              <a:t>180</a:t>
            </a:fld>
            <a:endParaRPr lang="en-US"/>
          </a:p>
        </p:txBody>
      </p:sp>
    </p:spTree>
    <p:extLst>
      <p:ext uri="{BB962C8B-B14F-4D97-AF65-F5344CB8AC3E}">
        <p14:creationId xmlns:p14="http://schemas.microsoft.com/office/powerpoint/2010/main" val="9488267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of values variable holds,  operations, data encoding/format</a:t>
            </a:r>
          </a:p>
        </p:txBody>
      </p:sp>
      <p:sp>
        <p:nvSpPr>
          <p:cNvPr id="4" name="Slide Number Placeholder 3"/>
          <p:cNvSpPr>
            <a:spLocks noGrp="1"/>
          </p:cNvSpPr>
          <p:nvPr>
            <p:ph type="sldNum" sz="quarter" idx="5"/>
          </p:nvPr>
        </p:nvSpPr>
        <p:spPr/>
        <p:txBody>
          <a:bodyPr/>
          <a:lstStyle/>
          <a:p>
            <a:fld id="{65412767-FFB8-4DC7-B26A-052444C18754}" type="slidenum">
              <a:rPr lang="en-US" smtClean="0"/>
              <a:t>181</a:t>
            </a:fld>
            <a:endParaRPr lang="en-US"/>
          </a:p>
        </p:txBody>
      </p:sp>
    </p:spTree>
    <p:extLst>
      <p:ext uri="{BB962C8B-B14F-4D97-AF65-F5344CB8AC3E}">
        <p14:creationId xmlns:p14="http://schemas.microsoft.com/office/powerpoint/2010/main" val="5797289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lexical environment is a data structure that holds identifier-variable mapping. (here identifier refers to the name of variables/functions, and the variable is the reference to actual object [including function type object] or primitive value).</a:t>
            </a:r>
          </a:p>
          <a:p>
            <a:r>
              <a:rPr lang="en-US" dirty="0"/>
              <a:t>A Lexical Environment has two components: (1) the environment record and (2) a reference to the outer environment.</a:t>
            </a:r>
          </a:p>
          <a:p>
            <a:r>
              <a:rPr lang="en-US" dirty="0"/>
              <a:t>The environment record is the actual place where the variable and function declarations are stored.</a:t>
            </a:r>
          </a:p>
          <a:p>
            <a:r>
              <a:rPr lang="en-US" dirty="0"/>
              <a:t>The reference to the outer environment means it has access to its outer (parent) lexical environment. This component is the most important in order to understand how closures work.</a:t>
            </a:r>
          </a:p>
        </p:txBody>
      </p:sp>
      <p:sp>
        <p:nvSpPr>
          <p:cNvPr id="4" name="Slide Number Placeholder 3"/>
          <p:cNvSpPr>
            <a:spLocks noGrp="1"/>
          </p:cNvSpPr>
          <p:nvPr>
            <p:ph type="sldNum" sz="quarter" idx="5"/>
          </p:nvPr>
        </p:nvSpPr>
        <p:spPr/>
        <p:txBody>
          <a:bodyPr/>
          <a:lstStyle/>
          <a:p>
            <a:fld id="{65412767-FFB8-4DC7-B26A-052444C18754}" type="slidenum">
              <a:rPr lang="en-US" smtClean="0"/>
              <a:t>184</a:t>
            </a:fld>
            <a:endParaRPr lang="en-US"/>
          </a:p>
        </p:txBody>
      </p:sp>
    </p:spTree>
    <p:extLst>
      <p:ext uri="{BB962C8B-B14F-4D97-AF65-F5344CB8AC3E}">
        <p14:creationId xmlns:p14="http://schemas.microsoft.com/office/powerpoint/2010/main" val="233991466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To find unmarked variables, the GC simply loops through all of heap memory from top to bottom (the heap's blocks are organized into a linked list).  As each block of memory is reached, its </a:t>
            </a:r>
            <a:r>
              <a:rPr lang="en-US" sz="2000" dirty="0" err="1"/>
              <a:t>in_use</a:t>
            </a:r>
            <a:r>
              <a:rPr lang="en-US" sz="2000" dirty="0"/>
              <a:t> bit can be checked. If it's not set to true, the block is freed.  That way the GC doesn't have to keep track of the locations of every single object.  It can discover dead objects with a simple loop over the heap the heap's blocks.</a:t>
            </a:r>
          </a:p>
        </p:txBody>
      </p:sp>
      <p:sp>
        <p:nvSpPr>
          <p:cNvPr id="4" name="Slide Number Placeholder 3"/>
          <p:cNvSpPr>
            <a:spLocks noGrp="1"/>
          </p:cNvSpPr>
          <p:nvPr>
            <p:ph type="sldNum" sz="quarter" idx="5"/>
          </p:nvPr>
        </p:nvSpPr>
        <p:spPr/>
        <p:txBody>
          <a:bodyPr/>
          <a:lstStyle/>
          <a:p>
            <a:fld id="{65412767-FFB8-4DC7-B26A-052444C18754}" type="slidenum">
              <a:rPr lang="en-US" smtClean="0"/>
              <a:t>185</a:t>
            </a:fld>
            <a:endParaRPr lang="en-US"/>
          </a:p>
        </p:txBody>
      </p:sp>
    </p:spTree>
    <p:extLst>
      <p:ext uri="{BB962C8B-B14F-4D97-AF65-F5344CB8AC3E}">
        <p14:creationId xmlns:p14="http://schemas.microsoft.com/office/powerpoint/2010/main" val="3083411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type checker determines the types of values and validates the operations on them at compile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Prior to execution, type checker determines the type of every expression and value and ensures all operations are compatible with the types of values being operated 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17</a:t>
            </a:fld>
            <a:endParaRPr lang="en-US"/>
          </a:p>
        </p:txBody>
      </p:sp>
    </p:spTree>
    <p:extLst>
      <p:ext uri="{BB962C8B-B14F-4D97-AF65-F5344CB8AC3E}">
        <p14:creationId xmlns:p14="http://schemas.microsoft.com/office/powerpoint/2010/main" val="836085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giving a type to every expression</a:t>
            </a:r>
          </a:p>
          <a:p>
            <a:r>
              <a:rPr lang="en-US" dirty="0"/>
              <a:t>dynamic: when you're doing an operation you're checking the data values</a:t>
            </a:r>
          </a:p>
          <a:p>
            <a:r>
              <a:rPr lang="en-US" dirty="0"/>
              <a:t>a type error is when you're trying to invoke an operation with arguments of wrong types; a dynamically type4d language catches all type errors at runtime</a:t>
            </a:r>
          </a:p>
        </p:txBody>
      </p:sp>
      <p:sp>
        <p:nvSpPr>
          <p:cNvPr id="4" name="Slide Number Placeholder 3"/>
          <p:cNvSpPr>
            <a:spLocks noGrp="1"/>
          </p:cNvSpPr>
          <p:nvPr>
            <p:ph type="sldNum" sz="quarter" idx="5"/>
          </p:nvPr>
        </p:nvSpPr>
        <p:spPr/>
        <p:txBody>
          <a:bodyPr/>
          <a:lstStyle/>
          <a:p>
            <a:fld id="{65412767-FFB8-4DC7-B26A-052444C18754}" type="slidenum">
              <a:rPr lang="en-US" smtClean="0"/>
              <a:t>19</a:t>
            </a:fld>
            <a:endParaRPr lang="en-US"/>
          </a:p>
        </p:txBody>
      </p:sp>
    </p:spTree>
    <p:extLst>
      <p:ext uri="{BB962C8B-B14F-4D97-AF65-F5344CB8AC3E}">
        <p14:creationId xmlns:p14="http://schemas.microsoft.com/office/powerpoint/2010/main" val="3493780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23</a:t>
            </a:fld>
            <a:endParaRPr lang="en-US"/>
          </a:p>
        </p:txBody>
      </p:sp>
    </p:spTree>
    <p:extLst>
      <p:ext uri="{BB962C8B-B14F-4D97-AF65-F5344CB8AC3E}">
        <p14:creationId xmlns:p14="http://schemas.microsoft.com/office/powerpoint/2010/main" val="2071465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faster code, detect bugs earlier, no need to write custom code to check for improper types (to prevent crashes)</a:t>
            </a:r>
          </a:p>
          <a:p>
            <a:r>
              <a:rPr lang="en-US" dirty="0"/>
              <a:t>dynamic: increased flexibility, interpreted programs, prototypes (what if I want to add a new field to a class and am not yet sure what type to use, etc.)</a:t>
            </a:r>
          </a:p>
        </p:txBody>
      </p:sp>
      <p:sp>
        <p:nvSpPr>
          <p:cNvPr id="4" name="Slide Number Placeholder 3"/>
          <p:cNvSpPr>
            <a:spLocks noGrp="1"/>
          </p:cNvSpPr>
          <p:nvPr>
            <p:ph type="sldNum" sz="quarter" idx="5"/>
          </p:nvPr>
        </p:nvSpPr>
        <p:spPr/>
        <p:txBody>
          <a:bodyPr/>
          <a:lstStyle/>
          <a:p>
            <a:fld id="{65412767-FFB8-4DC7-B26A-052444C18754}" type="slidenum">
              <a:rPr lang="en-US" smtClean="0"/>
              <a:t>24</a:t>
            </a:fld>
            <a:endParaRPr lang="en-US"/>
          </a:p>
        </p:txBody>
      </p:sp>
    </p:spTree>
    <p:extLst>
      <p:ext uri="{BB962C8B-B14F-4D97-AF65-F5344CB8AC3E}">
        <p14:creationId xmlns:p14="http://schemas.microsoft.com/office/powerpoint/2010/main" val="1180673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dynamic typing, types are associated with values not variables. </a:t>
            </a:r>
          </a:p>
        </p:txBody>
      </p:sp>
      <p:sp>
        <p:nvSpPr>
          <p:cNvPr id="4" name="Slide Number Placeholder 3"/>
          <p:cNvSpPr>
            <a:spLocks noGrp="1"/>
          </p:cNvSpPr>
          <p:nvPr>
            <p:ph type="sldNum" sz="quarter" idx="5"/>
          </p:nvPr>
        </p:nvSpPr>
        <p:spPr/>
        <p:txBody>
          <a:bodyPr/>
          <a:lstStyle/>
          <a:p>
            <a:fld id="{65412767-FFB8-4DC7-B26A-052444C18754}" type="slidenum">
              <a:rPr lang="en-US" smtClean="0"/>
              <a:t>26</a:t>
            </a:fld>
            <a:endParaRPr lang="en-US"/>
          </a:p>
        </p:txBody>
      </p:sp>
    </p:spTree>
    <p:extLst>
      <p:ext uri="{BB962C8B-B14F-4D97-AF65-F5344CB8AC3E}">
        <p14:creationId xmlns:p14="http://schemas.microsoft.com/office/powerpoint/2010/main" val="1207131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dynamic typing, types are associated with values not variables. </a:t>
            </a:r>
          </a:p>
        </p:txBody>
      </p:sp>
      <p:sp>
        <p:nvSpPr>
          <p:cNvPr id="4" name="Slide Number Placeholder 3"/>
          <p:cNvSpPr>
            <a:spLocks noGrp="1"/>
          </p:cNvSpPr>
          <p:nvPr>
            <p:ph type="sldNum" sz="quarter" idx="5"/>
          </p:nvPr>
        </p:nvSpPr>
        <p:spPr/>
        <p:txBody>
          <a:bodyPr/>
          <a:lstStyle/>
          <a:p>
            <a:fld id="{65412767-FFB8-4DC7-B26A-052444C18754}" type="slidenum">
              <a:rPr lang="en-US" smtClean="0"/>
              <a:t>27</a:t>
            </a:fld>
            <a:endParaRPr lang="en-US"/>
          </a:p>
        </p:txBody>
      </p:sp>
    </p:spTree>
    <p:extLst>
      <p:ext uri="{BB962C8B-B14F-4D97-AF65-F5344CB8AC3E}">
        <p14:creationId xmlns:p14="http://schemas.microsoft.com/office/powerpoint/2010/main" val="689399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code, detect bugs earlier, no custom code to check for improper types (to prevent crashes)</a:t>
            </a:r>
          </a:p>
        </p:txBody>
      </p:sp>
      <p:sp>
        <p:nvSpPr>
          <p:cNvPr id="4" name="Slide Number Placeholder 3"/>
          <p:cNvSpPr>
            <a:spLocks noGrp="1"/>
          </p:cNvSpPr>
          <p:nvPr>
            <p:ph type="sldNum" sz="quarter" idx="5"/>
          </p:nvPr>
        </p:nvSpPr>
        <p:spPr/>
        <p:txBody>
          <a:bodyPr/>
          <a:lstStyle/>
          <a:p>
            <a:fld id="{65412767-FFB8-4DC7-B26A-052444C18754}" type="slidenum">
              <a:rPr lang="en-US" smtClean="0"/>
              <a:t>28</a:t>
            </a:fld>
            <a:endParaRPr lang="en-US"/>
          </a:p>
        </p:txBody>
      </p:sp>
    </p:spTree>
    <p:extLst>
      <p:ext uri="{BB962C8B-B14F-4D97-AF65-F5344CB8AC3E}">
        <p14:creationId xmlns:p14="http://schemas.microsoft.com/office/powerpoint/2010/main" val="165026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579519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code, detect bugs earlier, no custom code to check for improper types (to prevent crashes)</a:t>
            </a:r>
          </a:p>
        </p:txBody>
      </p:sp>
      <p:sp>
        <p:nvSpPr>
          <p:cNvPr id="4" name="Slide Number Placeholder 3"/>
          <p:cNvSpPr>
            <a:spLocks noGrp="1"/>
          </p:cNvSpPr>
          <p:nvPr>
            <p:ph type="sldNum" sz="quarter" idx="5"/>
          </p:nvPr>
        </p:nvSpPr>
        <p:spPr/>
        <p:txBody>
          <a:bodyPr/>
          <a:lstStyle/>
          <a:p>
            <a:fld id="{65412767-FFB8-4DC7-B26A-052444C18754}" type="slidenum">
              <a:rPr lang="en-US" smtClean="0"/>
              <a:t>29</a:t>
            </a:fld>
            <a:endParaRPr lang="en-US"/>
          </a:p>
        </p:txBody>
      </p:sp>
    </p:spTree>
    <p:extLst>
      <p:ext uri="{BB962C8B-B14F-4D97-AF65-F5344CB8AC3E}">
        <p14:creationId xmlns:p14="http://schemas.microsoft.com/office/powerpoint/2010/main" val="3413079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dynamic pros: increased flexibility, </a:t>
            </a:r>
            <a:r>
              <a:rPr lang="en-US" sz="1200" dirty="0">
                <a:solidFill>
                  <a:srgbClr val="00FFFF"/>
                </a:solidFill>
              </a:rPr>
              <a:t>It's often easier to implement generics that operate on many different data types</a:t>
            </a:r>
            <a:r>
              <a:rPr lang="en-US" dirty="0"/>
              <a:t>, prototypes (what if I want to add a new field to a class and am not yet sure what type to use, etc.), simpler code due to lack of type declarations</a:t>
            </a:r>
          </a:p>
          <a:p>
            <a:r>
              <a:rPr lang="en-US" dirty="0"/>
              <a:t>dynamic cons: detect errors much later, coder runs slower, more testing for the same level of assurance, in fact there is no possible way to get the same level of assurance -- the static </a:t>
            </a:r>
            <a:r>
              <a:rPr lang="en-US" dirty="0" err="1"/>
              <a:t>typechecker</a:t>
            </a:r>
            <a:r>
              <a:rPr lang="en-US" dirty="0"/>
              <a:t> provides a guarantee for all possible executions.</a:t>
            </a:r>
          </a:p>
        </p:txBody>
      </p:sp>
      <p:sp>
        <p:nvSpPr>
          <p:cNvPr id="4" name="Slide Number Placeholder 3"/>
          <p:cNvSpPr>
            <a:spLocks noGrp="1"/>
          </p:cNvSpPr>
          <p:nvPr>
            <p:ph type="sldNum" sz="quarter" idx="5"/>
          </p:nvPr>
        </p:nvSpPr>
        <p:spPr/>
        <p:txBody>
          <a:bodyPr/>
          <a:lstStyle/>
          <a:p>
            <a:fld id="{65412767-FFB8-4DC7-B26A-052444C18754}" type="slidenum">
              <a:rPr lang="en-US" smtClean="0"/>
              <a:t>30</a:t>
            </a:fld>
            <a:endParaRPr lang="en-US"/>
          </a:p>
        </p:txBody>
      </p:sp>
    </p:spTree>
    <p:extLst>
      <p:ext uri="{BB962C8B-B14F-4D97-AF65-F5344CB8AC3E}">
        <p14:creationId xmlns:p14="http://schemas.microsoft.com/office/powerpoint/2010/main" val="1112821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238001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536221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115900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34</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520762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372696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83043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designing a language, computer scientists choose one or more approaches for each of these facets.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221061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from typescript:</a:t>
            </a:r>
          </a:p>
          <a:p>
            <a:endParaRPr lang="en-US" dirty="0"/>
          </a:p>
          <a:p>
            <a:r>
              <a:rPr lang="en-US" dirty="0"/>
              <a:t>function square(</a:t>
            </a:r>
            <a:r>
              <a:rPr lang="en-US" dirty="0" err="1"/>
              <a:t>x:number</a:t>
            </a:r>
            <a:r>
              <a:rPr lang="en-US" dirty="0"/>
              <a:t>):number {</a:t>
            </a:r>
          </a:p>
          <a:p>
            <a:r>
              <a:rPr lang="en-US" dirty="0"/>
              <a:t>    return x*x; </a:t>
            </a:r>
          </a:p>
          <a:p>
            <a:r>
              <a:rPr lang="en-US" dirty="0"/>
              <a:t>}</a:t>
            </a:r>
          </a:p>
          <a:p>
            <a:endParaRPr lang="en-US" dirty="0"/>
          </a:p>
          <a:p>
            <a:r>
              <a:rPr lang="en-US" dirty="0"/>
              <a:t>function </a:t>
            </a:r>
            <a:r>
              <a:rPr lang="en-US" dirty="0" err="1"/>
              <a:t>what_happens</a:t>
            </a:r>
            <a:r>
              <a:rPr lang="en-US" dirty="0"/>
              <a:t>(</a:t>
            </a:r>
            <a:r>
              <a:rPr lang="en-US" dirty="0" err="1"/>
              <a:t>y:any</a:t>
            </a:r>
            <a:r>
              <a:rPr lang="en-US" dirty="0"/>
              <a:t>) {</a:t>
            </a:r>
          </a:p>
          <a:p>
            <a:r>
              <a:rPr lang="en-US" dirty="0"/>
              <a:t>    console.log(square(y));</a:t>
            </a:r>
          </a:p>
          <a:p>
            <a:r>
              <a:rPr lang="en-US" dirty="0"/>
              <a:t>}</a:t>
            </a:r>
          </a:p>
          <a:p>
            <a:endParaRPr lang="en-US" dirty="0"/>
          </a:p>
          <a:p>
            <a:r>
              <a:rPr lang="en-US" dirty="0" err="1"/>
              <a:t>what_happens</a:t>
            </a:r>
            <a:r>
              <a:rPr lang="en-US" dirty="0"/>
              <a:t>("foo");</a:t>
            </a:r>
          </a:p>
        </p:txBody>
      </p:sp>
      <p:sp>
        <p:nvSpPr>
          <p:cNvPr id="4" name="Slide Number Placeholder 3"/>
          <p:cNvSpPr>
            <a:spLocks noGrp="1"/>
          </p:cNvSpPr>
          <p:nvPr>
            <p:ph type="sldNum" sz="quarter" idx="5"/>
          </p:nvPr>
        </p:nvSpPr>
        <p:spPr/>
        <p:txBody>
          <a:bodyPr/>
          <a:lstStyle/>
          <a:p>
            <a:fld id="{65412767-FFB8-4DC7-B26A-052444C18754}" type="slidenum">
              <a:rPr lang="en-US" smtClean="0"/>
              <a:t>39</a:t>
            </a:fld>
            <a:endParaRPr lang="en-US"/>
          </a:p>
        </p:txBody>
      </p:sp>
    </p:spTree>
    <p:extLst>
      <p:ext uri="{BB962C8B-B14F-4D97-AF65-F5344CB8AC3E}">
        <p14:creationId xmlns:p14="http://schemas.microsoft.com/office/powerpoint/2010/main" val="2445920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31790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40</a:t>
            </a:fld>
            <a:endParaRPr lang="en-US"/>
          </a:p>
        </p:txBody>
      </p:sp>
    </p:spTree>
    <p:extLst>
      <p:ext uri="{BB962C8B-B14F-4D97-AF65-F5344CB8AC3E}">
        <p14:creationId xmlns:p14="http://schemas.microsoft.com/office/powerpoint/2010/main" val="318570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type of each expression is determined prior to runtime, and confirmed to be compatible with the types of its operands (static typing).</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43</a:t>
            </a:fld>
            <a:endParaRPr lang="en-US"/>
          </a:p>
        </p:txBody>
      </p:sp>
    </p:spTree>
    <p:extLst>
      <p:ext uri="{BB962C8B-B14F-4D97-AF65-F5344CB8AC3E}">
        <p14:creationId xmlns:p14="http://schemas.microsoft.com/office/powerpoint/2010/main" val="3082106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Use of dangling pointers</a:t>
            </a:r>
          </a:p>
        </p:txBody>
      </p:sp>
      <p:sp>
        <p:nvSpPr>
          <p:cNvPr id="4" name="Slide Number Placeholder 3"/>
          <p:cNvSpPr>
            <a:spLocks noGrp="1"/>
          </p:cNvSpPr>
          <p:nvPr>
            <p:ph type="sldNum" sz="quarter" idx="5"/>
          </p:nvPr>
        </p:nvSpPr>
        <p:spPr/>
        <p:txBody>
          <a:bodyPr/>
          <a:lstStyle/>
          <a:p>
            <a:fld id="{65412767-FFB8-4DC7-B26A-052444C18754}" type="slidenum">
              <a:rPr lang="en-US" smtClean="0"/>
              <a:t>44</a:t>
            </a:fld>
            <a:endParaRPr lang="en-US"/>
          </a:p>
        </p:txBody>
      </p:sp>
    </p:spTree>
    <p:extLst>
      <p:ext uri="{BB962C8B-B14F-4D97-AF65-F5344CB8AC3E}">
        <p14:creationId xmlns:p14="http://schemas.microsoft.com/office/powerpoint/2010/main" val="177267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Use of dangling pointers</a:t>
            </a:r>
          </a:p>
        </p:txBody>
      </p:sp>
      <p:sp>
        <p:nvSpPr>
          <p:cNvPr id="4" name="Slide Number Placeholder 3"/>
          <p:cNvSpPr>
            <a:spLocks noGrp="1"/>
          </p:cNvSpPr>
          <p:nvPr>
            <p:ph type="sldNum" sz="quarter" idx="5"/>
          </p:nvPr>
        </p:nvSpPr>
        <p:spPr/>
        <p:txBody>
          <a:bodyPr/>
          <a:lstStyle/>
          <a:p>
            <a:fld id="{65412767-FFB8-4DC7-B26A-052444C18754}" type="slidenum">
              <a:rPr lang="en-US" smtClean="0"/>
              <a:t>45</a:t>
            </a:fld>
            <a:endParaRPr lang="en-US"/>
          </a:p>
        </p:txBody>
      </p:sp>
    </p:spTree>
    <p:extLst>
      <p:ext uri="{BB962C8B-B14F-4D97-AF65-F5344CB8AC3E}">
        <p14:creationId xmlns:p14="http://schemas.microsoft.com/office/powerpoint/2010/main" val="2909829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Weak typing is the situation where an undefined result occurs because we apply some operation to a type that does not support it.  In Perl, the + operator does support the string type. It will convert the string to an integer, if possible (e.g., if the string holds all digits). If not, it'll convert the string to a value of zero. Then it'll perform the add. So while Perl does perform implicit conversions which might not do what you want, its behavior is never undefined.</a:t>
            </a:r>
          </a:p>
        </p:txBody>
      </p:sp>
      <p:sp>
        <p:nvSpPr>
          <p:cNvPr id="4" name="Slide Number Placeholder 3"/>
          <p:cNvSpPr>
            <a:spLocks noGrp="1"/>
          </p:cNvSpPr>
          <p:nvPr>
            <p:ph type="sldNum" sz="quarter" idx="5"/>
          </p:nvPr>
        </p:nvSpPr>
        <p:spPr/>
        <p:txBody>
          <a:bodyPr/>
          <a:lstStyle/>
          <a:p>
            <a:fld id="{65412767-FFB8-4DC7-B26A-052444C18754}" type="slidenum">
              <a:rPr lang="en-US" smtClean="0"/>
              <a:t>51</a:t>
            </a:fld>
            <a:endParaRPr lang="en-US"/>
          </a:p>
        </p:txBody>
      </p:sp>
    </p:spTree>
    <p:extLst>
      <p:ext uri="{BB962C8B-B14F-4D97-AF65-F5344CB8AC3E}">
        <p14:creationId xmlns:p14="http://schemas.microsoft.com/office/powerpoint/2010/main" val="2488844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latin typeface="Corbel" panose="020B0503020204020204" pitchFamily="34" charset="0"/>
              </a:rPr>
              <a:t>This language is strongly typed – it prevents us from accessing our Person like a Dog at runtime.  </a:t>
            </a:r>
          </a:p>
        </p:txBody>
      </p:sp>
      <p:sp>
        <p:nvSpPr>
          <p:cNvPr id="4" name="Slide Number Placeholder 3"/>
          <p:cNvSpPr>
            <a:spLocks noGrp="1"/>
          </p:cNvSpPr>
          <p:nvPr>
            <p:ph type="sldNum" sz="quarter" idx="5"/>
          </p:nvPr>
        </p:nvSpPr>
        <p:spPr/>
        <p:txBody>
          <a:bodyPr/>
          <a:lstStyle/>
          <a:p>
            <a:fld id="{65412767-FFB8-4DC7-B26A-052444C18754}" type="slidenum">
              <a:rPr lang="en-US" smtClean="0"/>
              <a:t>52</a:t>
            </a:fld>
            <a:endParaRPr lang="en-US"/>
          </a:p>
        </p:txBody>
      </p:sp>
    </p:spTree>
    <p:extLst>
      <p:ext uri="{BB962C8B-B14F-4D97-AF65-F5344CB8AC3E}">
        <p14:creationId xmlns:p14="http://schemas.microsoft.com/office/powerpoint/2010/main" val="1335892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54</a:t>
            </a:fld>
            <a:endParaRPr lang="en-US"/>
          </a:p>
        </p:txBody>
      </p:sp>
    </p:spTree>
    <p:extLst>
      <p:ext uri="{BB962C8B-B14F-4D97-AF65-F5344CB8AC3E}">
        <p14:creationId xmlns:p14="http://schemas.microsoft.com/office/powerpoint/2010/main" val="2014336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 value of type A to type B, we generate a new value of the new type, e.g.:</a:t>
            </a:r>
          </a:p>
          <a:p>
            <a:endParaRPr lang="en-US" dirty="0"/>
          </a:p>
          <a:p>
            <a:r>
              <a:rPr lang="en-US" dirty="0"/>
              <a:t> </a:t>
            </a:r>
            <a:r>
              <a:rPr lang="en-US" dirty="0" err="1"/>
              <a:t>TypeA</a:t>
            </a:r>
            <a:r>
              <a:rPr lang="en-US" dirty="0"/>
              <a:t> </a:t>
            </a:r>
            <a:r>
              <a:rPr lang="en-US" dirty="0" err="1"/>
              <a:t>old_val</a:t>
            </a:r>
            <a:r>
              <a:rPr lang="en-US" dirty="0"/>
              <a:t> = ...;</a:t>
            </a:r>
          </a:p>
          <a:p>
            <a:r>
              <a:rPr lang="en-US" dirty="0"/>
              <a:t> </a:t>
            </a:r>
            <a:r>
              <a:rPr lang="en-US" dirty="0" err="1"/>
              <a:t>TypeB</a:t>
            </a:r>
            <a:r>
              <a:rPr lang="en-US" dirty="0"/>
              <a:t> </a:t>
            </a:r>
            <a:r>
              <a:rPr lang="en-US" dirty="0" err="1"/>
              <a:t>new_val</a:t>
            </a:r>
            <a:r>
              <a:rPr lang="en-US" dirty="0"/>
              <a:t> = </a:t>
            </a:r>
            <a:r>
              <a:rPr lang="en-US" dirty="0" err="1"/>
              <a:t>convertFromAToB</a:t>
            </a:r>
            <a:r>
              <a:rPr lang="en-US" dirty="0"/>
              <a:t>(</a:t>
            </a:r>
            <a:r>
              <a:rPr lang="en-US" dirty="0" err="1"/>
              <a:t>old_val</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55</a:t>
            </a:fld>
            <a:endParaRPr lang="en-US"/>
          </a:p>
        </p:txBody>
      </p:sp>
    </p:spTree>
    <p:extLst>
      <p:ext uri="{BB962C8B-B14F-4D97-AF65-F5344CB8AC3E}">
        <p14:creationId xmlns:p14="http://schemas.microsoft.com/office/powerpoint/2010/main" val="95682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this, we say </a:t>
            </a:r>
            <a:r>
              <a:rPr lang="en-US" sz="1200" dirty="0">
                <a:solidFill>
                  <a:srgbClr val="C00000"/>
                </a:solidFill>
              </a:rPr>
              <a:t>Person</a:t>
            </a:r>
            <a:r>
              <a:rPr lang="en-US" sz="1200" dirty="0"/>
              <a:t> is a supertype of </a:t>
            </a:r>
            <a:r>
              <a:rPr lang="en-US" sz="1200" dirty="0">
                <a:solidFill>
                  <a:srgbClr val="00B0F0"/>
                </a:solidFill>
              </a:rPr>
              <a:t>Nerd</a:t>
            </a:r>
            <a:r>
              <a:rPr lang="en-US" sz="1200" dirty="0"/>
              <a:t>, and </a:t>
            </a:r>
            <a:r>
              <a:rPr lang="en-US" sz="1200" dirty="0">
                <a:solidFill>
                  <a:srgbClr val="00B0F0"/>
                </a:solidFill>
              </a:rPr>
              <a:t>Nerd</a:t>
            </a:r>
            <a:r>
              <a:rPr lang="en-US" sz="1200" dirty="0"/>
              <a:t> is a subtype of </a:t>
            </a:r>
            <a:r>
              <a:rPr lang="en-US" sz="1200" dirty="0">
                <a:solidFill>
                  <a:srgbClr val="C00000"/>
                </a:solidFill>
              </a:rPr>
              <a:t>Person</a:t>
            </a:r>
            <a:r>
              <a:rPr lang="en-US" sz="1200" dirty="0"/>
              <a: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56</a:t>
            </a:fld>
            <a:endParaRPr lang="en-US"/>
          </a:p>
        </p:txBody>
      </p:sp>
    </p:spTree>
    <p:extLst>
      <p:ext uri="{BB962C8B-B14F-4D97-AF65-F5344CB8AC3E}">
        <p14:creationId xmlns:p14="http://schemas.microsoft.com/office/powerpoint/2010/main" val="1539133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type T subsumes S if the set of values T which it defines, is a superset of the set S, so that every member of S is also a member of T.</a:t>
            </a:r>
          </a:p>
          <a:p>
            <a:endParaRPr lang="en-US" dirty="0"/>
          </a:p>
          <a:p>
            <a:endParaRPr lang="en-US" dirty="0"/>
          </a:p>
          <a:p>
            <a:r>
              <a:rPr lang="en-US" dirty="0"/>
              <a:t>Subtyping and inheritance are independent (orthogonal) relationships. They may coincide, but none is a special case of the other. In other words, between two types S and T, all combinations of subtyping and inheritance are possible:</a:t>
            </a:r>
          </a:p>
          <a:p>
            <a:endParaRPr lang="en-US" dirty="0"/>
          </a:p>
          <a:p>
            <a:r>
              <a:rPr lang="en-US" dirty="0"/>
              <a:t>S is neither a subtype nor a derived type of T</a:t>
            </a:r>
          </a:p>
          <a:p>
            <a:r>
              <a:rPr lang="en-US" dirty="0"/>
              <a:t>S is a subtype but is not a derived type of T</a:t>
            </a:r>
          </a:p>
          <a:p>
            <a:r>
              <a:rPr lang="en-US" dirty="0"/>
              <a:t>S is not a subtype but is a derived type of T</a:t>
            </a:r>
          </a:p>
          <a:p>
            <a:r>
              <a:rPr lang="en-US" dirty="0"/>
              <a:t>S is both a subtype and a derived type of T</a:t>
            </a:r>
          </a:p>
          <a:p>
            <a:r>
              <a:rPr lang="en-US" dirty="0"/>
              <a:t>The first case is illustrated by independent types, such as Boolean and Float.</a:t>
            </a:r>
          </a:p>
          <a:p>
            <a:endParaRPr lang="en-US" dirty="0"/>
          </a:p>
          <a:p>
            <a:r>
              <a:rPr lang="en-US" dirty="0"/>
              <a:t>The second case can be illustrated by the relationship between Int32 and Int64. In most object oriented programming languages, Int64 are unrelated by inheritance to Int32. However Int32 can be considered a subtype of Int64 since any 32 bit integer value can be promoted into a 64 bit integer value.</a:t>
            </a:r>
          </a:p>
          <a:p>
            <a:endParaRPr lang="en-US" dirty="0"/>
          </a:p>
          <a:p>
            <a:r>
              <a:rPr lang="en-US" dirty="0"/>
              <a:t>The third case is a consequence of function subtyping input contravariance. Assume a super class of type T having a method m returning an object of the same type (i.e. the type of m is T → T, also note that the first argument of m is this/self) and a derived class type S from T. By inheritance, the type of m in S is S → S. In order for S to be a subtype of T the type of m in S must be a subtype of the type of m in T, in other words: S → S ≤: T → T. By bottom-up application of the function subtyping rule, this means: S ≤: T and T ≤: S, which is only possible if S and T are the same. Since inheritance is an irreflexive relation, S can't be a subtype of T.</a:t>
            </a:r>
          </a:p>
          <a:p>
            <a:endParaRPr lang="en-US" dirty="0"/>
          </a:p>
          <a:p>
            <a:r>
              <a:rPr lang="en-US" dirty="0"/>
              <a:t>Subtyping and inheritance are compatible when all inherited fields and methods of the derived type have types which are subtypes of the corresponding fields and methods from the inherited type .[2]</a:t>
            </a:r>
          </a:p>
        </p:txBody>
      </p:sp>
      <p:sp>
        <p:nvSpPr>
          <p:cNvPr id="4" name="Slide Number Placeholder 3"/>
          <p:cNvSpPr>
            <a:spLocks noGrp="1"/>
          </p:cNvSpPr>
          <p:nvPr>
            <p:ph type="sldNum" sz="quarter" idx="5"/>
          </p:nvPr>
        </p:nvSpPr>
        <p:spPr/>
        <p:txBody>
          <a:bodyPr/>
          <a:lstStyle/>
          <a:p>
            <a:fld id="{65412767-FFB8-4DC7-B26A-052444C18754}" type="slidenum">
              <a:rPr lang="en-US" smtClean="0"/>
              <a:t>57</a:t>
            </a:fld>
            <a:endParaRPr lang="en-US"/>
          </a:p>
        </p:txBody>
      </p:sp>
    </p:spTree>
    <p:extLst>
      <p:ext uri="{BB962C8B-B14F-4D97-AF65-F5344CB8AC3E}">
        <p14:creationId xmlns:p14="http://schemas.microsoft.com/office/powerpoint/2010/main" val="704924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a:t>Name, Type, Value, Storage, Lifetime, Scope, Binding Strategy</a:t>
            </a:r>
          </a:p>
          <a:p>
            <a:endParaRPr lang="en-US" sz="2400" b="0" dirty="0"/>
          </a:p>
          <a:p>
            <a:r>
              <a:rPr lang="en-US" sz="1200" dirty="0"/>
              <a:t>What are the facets that make up a variable? Name, type, value, lifetime, scope</a:t>
            </a:r>
          </a:p>
          <a:p>
            <a:r>
              <a:rPr lang="en-US" sz="1200" dirty="0"/>
              <a:t>(principle: not implementation details, but visible to the programmer)</a:t>
            </a:r>
          </a:p>
          <a:p>
            <a:r>
              <a:rPr lang="en-US" sz="1200" dirty="0"/>
              <a:t>Simple sections: naming, Where to store them, what a type implies (set of values, operations, compatibility?), what lifetime is (def), what scope means (in/out of scope)</a:t>
            </a:r>
          </a:p>
          <a:p>
            <a:r>
              <a:rPr lang="en-US" sz="1200" dirty="0"/>
              <a:t>What choices must a languages make to support variables?</a:t>
            </a:r>
          </a:p>
          <a:p>
            <a:r>
              <a:rPr lang="en-US" sz="1200" dirty="0"/>
              <a:t>(principle: decisions/optionality that a language must choose from, implementation details)</a:t>
            </a:r>
          </a:p>
          <a:p>
            <a:r>
              <a:rPr lang="en-US" sz="1200" dirty="0"/>
              <a:t>how to scope them, how to do type checking/memory safety, </a:t>
            </a:r>
            <a:r>
              <a:rPr lang="en-US" sz="1200" dirty="0" err="1"/>
              <a:t>etc</a:t>
            </a:r>
            <a:r>
              <a:rPr lang="en-US" sz="1200" dirty="0"/>
              <a:t>, what binding strategy(</a:t>
            </a:r>
            <a:r>
              <a:rPr lang="en-US" sz="1200" dirty="0" err="1"/>
              <a:t>ies</a:t>
            </a:r>
            <a:r>
              <a:rPr lang="en-US" sz="1200" dirty="0"/>
              <a:t>) to use, what memory management (</a:t>
            </a:r>
            <a:r>
              <a:rPr lang="en-US" sz="1200" dirty="0" err="1"/>
              <a:t>gc</a:t>
            </a:r>
            <a:r>
              <a:rPr lang="en-US" sz="1200" dirty="0"/>
              <a:t>) approaches to use (incl cover smart pointers)</a:t>
            </a:r>
          </a:p>
          <a:p>
            <a:r>
              <a:rPr lang="en-US" sz="1200" dirty="0"/>
              <a:t>Case study: C+ and Go or Java</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4</a:t>
            </a:fld>
            <a:endParaRPr lang="en-US"/>
          </a:p>
        </p:txBody>
      </p:sp>
    </p:spTree>
    <p:extLst>
      <p:ext uri="{BB962C8B-B14F-4D97-AF65-F5344CB8AC3E}">
        <p14:creationId xmlns:p14="http://schemas.microsoft.com/office/powerpoint/2010/main" val="3063001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type T subsumes S if the set of values T which it defines, is a superset of the set S, so that every member of S is also a member of T.</a:t>
            </a:r>
          </a:p>
          <a:p>
            <a:endParaRPr lang="en-US" dirty="0"/>
          </a:p>
          <a:p>
            <a:endParaRPr lang="en-US" dirty="0"/>
          </a:p>
          <a:p>
            <a:r>
              <a:rPr lang="en-US" dirty="0"/>
              <a:t>Subtyping and inheritance are independent (orthogonal) relationships. They may coincide, but none is a special case of the other. In other words, between two types S and T, all combinations of subtyping and inheritance are possible:</a:t>
            </a:r>
          </a:p>
          <a:p>
            <a:endParaRPr lang="en-US" dirty="0"/>
          </a:p>
          <a:p>
            <a:r>
              <a:rPr lang="en-US" dirty="0"/>
              <a:t>S is neither a subtype nor a derived type of T</a:t>
            </a:r>
          </a:p>
          <a:p>
            <a:r>
              <a:rPr lang="en-US" dirty="0"/>
              <a:t>S is a subtype but is not a derived type of T</a:t>
            </a:r>
          </a:p>
          <a:p>
            <a:r>
              <a:rPr lang="en-US" dirty="0"/>
              <a:t>S is not a subtype but is a derived type of T</a:t>
            </a:r>
          </a:p>
          <a:p>
            <a:r>
              <a:rPr lang="en-US" dirty="0"/>
              <a:t>S is both a subtype and a derived type of T</a:t>
            </a:r>
          </a:p>
          <a:p>
            <a:r>
              <a:rPr lang="en-US" dirty="0"/>
              <a:t>The first case is illustrated by independent types, such as Boolean and Float.</a:t>
            </a:r>
          </a:p>
          <a:p>
            <a:endParaRPr lang="en-US" dirty="0"/>
          </a:p>
          <a:p>
            <a:r>
              <a:rPr lang="en-US" dirty="0"/>
              <a:t>The second case can be illustrated by the relationship between Int32 and Int64. In most object oriented programming languages, Int64 are unrelated by inheritance to Int32. However Int32 can be considered a subtype of Int64 since any 32 bit integer value can be promoted into a 64 bit integer value.</a:t>
            </a:r>
          </a:p>
          <a:p>
            <a:endParaRPr lang="en-US" dirty="0"/>
          </a:p>
          <a:p>
            <a:r>
              <a:rPr lang="en-US" dirty="0"/>
              <a:t>The third case is a consequence of function subtyping input contravariance. Assume a super class of type T having a method m returning an object of the same type (i.e. the type of m is T → T, also note that the first argument of m is this/self) and a derived class type S from T. By inheritance, the type of m in S is S → S. In order for S to be a subtype of T the type of m in S must be a subtype of the type of m in T, in other words: S → S ≤: T → T. By bottom-up application of the function subtyping rule, this means: S ≤: T and T ≤: S, which is only possible if S and T are the same. Since inheritance is an irreflexive relation, S can't be a subtype of T.</a:t>
            </a:r>
          </a:p>
          <a:p>
            <a:endParaRPr lang="en-US" dirty="0"/>
          </a:p>
          <a:p>
            <a:r>
              <a:rPr lang="en-US" dirty="0"/>
              <a:t>Subtyping and inheritance are compatible when all inherited fields and methods of the derived type have types which are subtypes of the corresponding fields and methods from the inherited type .[2]</a:t>
            </a:r>
          </a:p>
        </p:txBody>
      </p:sp>
      <p:sp>
        <p:nvSpPr>
          <p:cNvPr id="4" name="Slide Number Placeholder 3"/>
          <p:cNvSpPr>
            <a:spLocks noGrp="1"/>
          </p:cNvSpPr>
          <p:nvPr>
            <p:ph type="sldNum" sz="quarter" idx="5"/>
          </p:nvPr>
        </p:nvSpPr>
        <p:spPr/>
        <p:txBody>
          <a:bodyPr/>
          <a:lstStyle/>
          <a:p>
            <a:fld id="{65412767-FFB8-4DC7-B26A-052444C18754}" type="slidenum">
              <a:rPr lang="en-US" smtClean="0"/>
              <a:t>58</a:t>
            </a:fld>
            <a:endParaRPr lang="en-US"/>
          </a:p>
        </p:txBody>
      </p:sp>
    </p:spTree>
    <p:extLst>
      <p:ext uri="{BB962C8B-B14F-4D97-AF65-F5344CB8AC3E}">
        <p14:creationId xmlns:p14="http://schemas.microsoft.com/office/powerpoint/2010/main" val="1914915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type T subsumes S if the set of values T which it defines, is a superset of the set S, so that every member of S is also a member of T.</a:t>
            </a:r>
          </a:p>
          <a:p>
            <a:endParaRPr lang="en-US" dirty="0"/>
          </a:p>
          <a:p>
            <a:endParaRPr lang="en-US" dirty="0"/>
          </a:p>
          <a:p>
            <a:r>
              <a:rPr lang="en-US" dirty="0"/>
              <a:t>Subtyping and inheritance are independent (orthogonal) relationships. They may coincide, but none is a special case of the other. In other words, between two types S and T, all combinations of subtyping and inheritance are possible:</a:t>
            </a:r>
          </a:p>
          <a:p>
            <a:endParaRPr lang="en-US" dirty="0"/>
          </a:p>
          <a:p>
            <a:r>
              <a:rPr lang="en-US" dirty="0"/>
              <a:t>S is neither a subtype nor a derived type of T</a:t>
            </a:r>
          </a:p>
          <a:p>
            <a:r>
              <a:rPr lang="en-US" dirty="0"/>
              <a:t>S is a subtype but is not a derived type of T</a:t>
            </a:r>
          </a:p>
          <a:p>
            <a:r>
              <a:rPr lang="en-US" dirty="0"/>
              <a:t>S is not a subtype but is a derived type of T</a:t>
            </a:r>
          </a:p>
          <a:p>
            <a:r>
              <a:rPr lang="en-US" dirty="0"/>
              <a:t>S is both a subtype and a derived type of T</a:t>
            </a:r>
          </a:p>
          <a:p>
            <a:r>
              <a:rPr lang="en-US" dirty="0"/>
              <a:t>The first case is illustrated by independent types, such as Boolean and Float.</a:t>
            </a:r>
          </a:p>
          <a:p>
            <a:endParaRPr lang="en-US" dirty="0"/>
          </a:p>
          <a:p>
            <a:r>
              <a:rPr lang="en-US" dirty="0"/>
              <a:t>The second case can be illustrated by the relationship between Int32 and Int64. In most object oriented programming languages, Int64 are unrelated by inheritance to Int32. However Int32 can be considered a subtype of Int64 since any 32 bit integer value can be promoted into a 64 bit integer value.</a:t>
            </a:r>
          </a:p>
          <a:p>
            <a:endParaRPr lang="en-US" dirty="0"/>
          </a:p>
          <a:p>
            <a:r>
              <a:rPr lang="en-US" dirty="0"/>
              <a:t>The third case is a consequence of function subtyping input contravariance. Assume a super class of type T having a method m returning an object of the same type (i.e. the type of m is T → T, also note that the first argument of m is this/self) and a derived class type S from T. By inheritance, the type of m in S is S → S. In order for S to be a subtype of T the type of m in S must be a subtype of the type of m in T, in other words: S → S ≤: T → T. By bottom-up application of the function subtyping rule, this means: S ≤: T and T ≤: S, which is only possible if S and T are the same. Since inheritance is an irreflexive relation, S can't be a subtype of T.</a:t>
            </a:r>
          </a:p>
          <a:p>
            <a:endParaRPr lang="en-US" dirty="0"/>
          </a:p>
          <a:p>
            <a:r>
              <a:rPr lang="en-US" dirty="0"/>
              <a:t>Subtyping and inheritance are compatible when all inherited fields and methods of the derived type have types which are subtypes of the corresponding fields and methods from the inherited type .[2]</a:t>
            </a:r>
          </a:p>
        </p:txBody>
      </p:sp>
      <p:sp>
        <p:nvSpPr>
          <p:cNvPr id="4" name="Slide Number Placeholder 3"/>
          <p:cNvSpPr>
            <a:spLocks noGrp="1"/>
          </p:cNvSpPr>
          <p:nvPr>
            <p:ph type="sldNum" sz="quarter" idx="5"/>
          </p:nvPr>
        </p:nvSpPr>
        <p:spPr/>
        <p:txBody>
          <a:bodyPr/>
          <a:lstStyle/>
          <a:p>
            <a:fld id="{65412767-FFB8-4DC7-B26A-052444C18754}" type="slidenum">
              <a:rPr lang="en-US" smtClean="0"/>
              <a:t>59</a:t>
            </a:fld>
            <a:endParaRPr lang="en-US"/>
          </a:p>
        </p:txBody>
      </p:sp>
    </p:spTree>
    <p:extLst>
      <p:ext uri="{BB962C8B-B14F-4D97-AF65-F5344CB8AC3E}">
        <p14:creationId xmlns:p14="http://schemas.microsoft.com/office/powerpoint/2010/main" val="2634953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Let's address Academic Robot's Question.  Is int a subtype of double?</a:t>
            </a:r>
          </a:p>
          <a:p>
            <a:endParaRPr lang="en-US" sz="2800" dirty="0"/>
          </a:p>
          <a:p>
            <a:r>
              <a:rPr lang="en-US" sz="2800" dirty="0"/>
              <a:t>Well let's just take division.  Division for doubles works differently than division for </a:t>
            </a:r>
            <a:r>
              <a:rPr lang="en-US" sz="2800" dirty="0" err="1"/>
              <a:t>ints</a:t>
            </a:r>
            <a:r>
              <a:rPr lang="en-US" sz="2800" dirty="0"/>
              <a:t>.  So even though int and double both support the same basic </a:t>
            </a:r>
            <a:r>
              <a:rPr lang="en-US" sz="2800" dirty="0" err="1"/>
              <a:t>oeprators</a:t>
            </a:r>
            <a:r>
              <a:rPr lang="en-US" sz="2800" dirty="0"/>
              <a:t>, the division operation works differently for both. Integer division produces whole numbers (truncation of decimal values 5/2 = 2).  Double division produces real results with a decimal part (5/2 = 2.5).  So the operation may be named the "division," and it does mostly the same thing, but the two division operations are technically not the same. Also I can divide doubles by zero and get inf (infinity) in languages like C++, whereas if I divide </a:t>
            </a:r>
            <a:r>
              <a:rPr lang="en-US" sz="2800" dirty="0" err="1"/>
              <a:t>ints</a:t>
            </a:r>
            <a:r>
              <a:rPr lang="en-US" sz="2800" dirty="0"/>
              <a:t> by zero I get a divide by zero error. Again, the behavior differs, so is one really a subtype of the other? So it's complicated. There's a lot of hand-waving here even among the theorists, because the theory rarely applies perfectly to real-world examples like int and double, or even float and double.  </a:t>
            </a:r>
          </a:p>
          <a:p>
            <a:endParaRPr lang="en-US" sz="2800" dirty="0"/>
          </a:p>
          <a:p>
            <a:r>
              <a:rPr lang="en-US" sz="2800" dirty="0"/>
              <a:t>Take float and double. Doubles can represent every value a float can, and the operations are largely the same (every op that double has, float has too). But there are float values that I can add together that will produce an overflow (or give me infinity), but if I add the same values together (and their type is double) this will work just fine:</a:t>
            </a:r>
          </a:p>
          <a:p>
            <a:endParaRPr lang="en-US" sz="2800" dirty="0"/>
          </a:p>
          <a:p>
            <a:r>
              <a:rPr lang="en-US" sz="1800" dirty="0">
                <a:solidFill>
                  <a:srgbClr val="80FFA7"/>
                </a:solidFill>
                <a:latin typeface="Consolas" panose="020B0609020204030204" pitchFamily="49" charset="0"/>
              </a:rPr>
              <a:t>int</a:t>
            </a:r>
            <a:r>
              <a:rPr lang="en-US" sz="1800" dirty="0">
                <a:solidFill>
                  <a:srgbClr val="000000"/>
                </a:solidFill>
                <a:latin typeface="Consolas" panose="020B0609020204030204" pitchFamily="49" charset="0"/>
              </a:rPr>
              <a:t> main() {  </a:t>
            </a:r>
          </a:p>
          <a:p>
            <a:r>
              <a:rPr lang="en-US" sz="1800" dirty="0">
                <a:solidFill>
                  <a:srgbClr val="000000"/>
                </a:solidFill>
                <a:latin typeface="Consolas" panose="020B0609020204030204" pitchFamily="49" charset="0"/>
              </a:rPr>
              <a:t>  </a:t>
            </a:r>
            <a:r>
              <a:rPr lang="en-US" sz="1800" dirty="0">
                <a:solidFill>
                  <a:srgbClr val="80FFA7"/>
                </a:solidFill>
                <a:latin typeface="Consolas" panose="020B0609020204030204" pitchFamily="49" charset="0"/>
              </a:rPr>
              <a:t>float</a:t>
            </a:r>
            <a:r>
              <a:rPr lang="en-US" sz="1800" dirty="0">
                <a:solidFill>
                  <a:srgbClr val="000000"/>
                </a:solidFill>
                <a:latin typeface="Consolas" panose="020B0609020204030204" pitchFamily="49" charset="0"/>
              </a:rPr>
              <a:t> f = </a:t>
            </a:r>
            <a:r>
              <a:rPr lang="en-US" sz="1800" dirty="0">
                <a:solidFill>
                  <a:srgbClr val="FB1EFF"/>
                </a:solidFill>
                <a:latin typeface="Consolas" panose="020B0609020204030204" pitchFamily="49" charset="0"/>
              </a:rPr>
              <a:t>3.40282e+038</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80FFA7"/>
                </a:solidFill>
                <a:latin typeface="Consolas" panose="020B0609020204030204" pitchFamily="49" charset="0"/>
              </a:rPr>
              <a:t>double</a:t>
            </a:r>
            <a:r>
              <a:rPr lang="en-US" sz="1800" dirty="0">
                <a:solidFill>
                  <a:srgbClr val="000000"/>
                </a:solidFill>
                <a:latin typeface="Consolas" panose="020B0609020204030204" pitchFamily="49" charset="0"/>
              </a:rPr>
              <a:t> d = </a:t>
            </a:r>
            <a:r>
              <a:rPr lang="en-US" sz="1800" dirty="0">
                <a:solidFill>
                  <a:srgbClr val="FB1EFF"/>
                </a:solidFill>
                <a:latin typeface="Consolas" panose="020B0609020204030204" pitchFamily="49" charset="0"/>
              </a:rPr>
              <a:t>3.40282e+038</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80FFA7"/>
                </a:solidFill>
                <a:latin typeface="Consolas" panose="020B0609020204030204" pitchFamily="49" charset="0"/>
              </a:rPr>
              <a:t>float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two_f</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f+f</a:t>
            </a:r>
            <a:r>
              <a:rPr lang="en-US" sz="1800" dirty="0">
                <a:solidFill>
                  <a:srgbClr val="000000"/>
                </a:solidFill>
                <a:latin typeface="Consolas" panose="020B0609020204030204" pitchFamily="49" charset="0"/>
              </a:rPr>
              <a:t>;   // yields inf which is essentially an overflow</a:t>
            </a:r>
          </a:p>
          <a:p>
            <a:r>
              <a:rPr lang="en-US" sz="1800" dirty="0">
                <a:solidFill>
                  <a:srgbClr val="000000"/>
                </a:solidFill>
                <a:latin typeface="Consolas" panose="020B0609020204030204" pitchFamily="49" charset="0"/>
              </a:rPr>
              <a:t>  </a:t>
            </a:r>
            <a:r>
              <a:rPr lang="en-US" sz="1800" dirty="0">
                <a:solidFill>
                  <a:srgbClr val="80FFA7"/>
                </a:solidFill>
                <a:latin typeface="Consolas" panose="020B0609020204030204" pitchFamily="49" charset="0"/>
              </a:rPr>
              <a:t>double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two_d</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d+d</a:t>
            </a:r>
            <a:r>
              <a:rPr lang="en-US" sz="1800" dirty="0">
                <a:solidFill>
                  <a:srgbClr val="000000"/>
                </a:solidFill>
                <a:latin typeface="Consolas" panose="020B0609020204030204" pitchFamily="49" charset="0"/>
              </a:rPr>
              <a:t>;  // works just fine</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cout</a:t>
            </a:r>
            <a:r>
              <a:rPr lang="en-US" sz="1800" dirty="0">
                <a:solidFill>
                  <a:srgbClr val="000000"/>
                </a:solidFill>
                <a:latin typeface="Consolas" panose="020B0609020204030204" pitchFamily="49" charset="0"/>
              </a:rPr>
              <a:t> &lt;&lt; </a:t>
            </a:r>
            <a:r>
              <a:rPr lang="en-US" sz="1800" dirty="0" err="1">
                <a:solidFill>
                  <a:srgbClr val="000000"/>
                </a:solidFill>
                <a:latin typeface="Consolas" panose="020B0609020204030204" pitchFamily="49" charset="0"/>
              </a:rPr>
              <a:t>two_f</a:t>
            </a:r>
            <a:r>
              <a:rPr lang="en-US" sz="1800" dirty="0">
                <a:solidFill>
                  <a:srgbClr val="000000"/>
                </a:solidFill>
                <a:latin typeface="Consolas" panose="020B0609020204030204" pitchFamily="49" charset="0"/>
              </a:rPr>
              <a:t> &lt;&lt; </a:t>
            </a:r>
            <a:r>
              <a:rPr lang="en-US" sz="1800" dirty="0">
                <a:solidFill>
                  <a:srgbClr val="FB1EFF"/>
                </a:solidFill>
                <a:latin typeface="Consolas" panose="020B0609020204030204" pitchFamily="49" charset="0"/>
              </a:rPr>
              <a:t>" "</a:t>
            </a:r>
            <a:r>
              <a:rPr lang="en-US" sz="1800" dirty="0">
                <a:solidFill>
                  <a:srgbClr val="000000"/>
                </a:solidFill>
                <a:latin typeface="Consolas" panose="020B0609020204030204" pitchFamily="49" charset="0"/>
              </a:rPr>
              <a:t> &lt;&lt; </a:t>
            </a:r>
            <a:r>
              <a:rPr lang="en-US" sz="1800" dirty="0" err="1">
                <a:solidFill>
                  <a:srgbClr val="000000"/>
                </a:solidFill>
                <a:latin typeface="Consolas" panose="020B0609020204030204" pitchFamily="49" charset="0"/>
              </a:rPr>
              <a:t>two_d</a:t>
            </a:r>
            <a:r>
              <a:rPr lang="en-US" sz="1800" dirty="0">
                <a:solidFill>
                  <a:srgbClr val="000000"/>
                </a:solidFill>
                <a:latin typeface="Consolas" panose="020B0609020204030204" pitchFamily="49" charset="0"/>
              </a:rPr>
              <a:t> &lt;&lt; </a:t>
            </a:r>
            <a:r>
              <a:rPr lang="en-US" sz="1800" dirty="0" err="1">
                <a:solidFill>
                  <a:srgbClr val="000000"/>
                </a:solidFill>
                <a:latin typeface="Consolas" panose="020B0609020204030204" pitchFamily="49" charset="0"/>
              </a:rPr>
              <a:t>endl</a:t>
            </a:r>
            <a:r>
              <a:rPr lang="en-US" sz="1800" dirty="0">
                <a:solidFill>
                  <a:srgbClr val="000000"/>
                </a:solidFill>
                <a:latin typeface="Consolas" panose="020B0609020204030204" pitchFamily="49" charset="0"/>
              </a:rPr>
              <a:t>;   // prints: inf 6.80564e+38</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2800" dirty="0"/>
              <a:t>  So addition is not the same for doubles and floats!  So is float a subtype of double?  Yes and no, depending on who you ask.</a:t>
            </a:r>
          </a:p>
          <a:p>
            <a:endParaRPr lang="en-US" sz="2800" dirty="0"/>
          </a:p>
          <a:p>
            <a:r>
              <a:rPr lang="en-US" sz="2800" dirty="0"/>
              <a:t>For more information, read about the </a:t>
            </a:r>
            <a:r>
              <a:rPr lang="en-US" sz="2800" dirty="0" err="1"/>
              <a:t>Liskov</a:t>
            </a:r>
            <a:r>
              <a:rPr lang="en-US" sz="2800" dirty="0"/>
              <a:t> Substitution Principle.</a:t>
            </a:r>
          </a:p>
        </p:txBody>
      </p:sp>
      <p:sp>
        <p:nvSpPr>
          <p:cNvPr id="4" name="Slide Number Placeholder 3"/>
          <p:cNvSpPr>
            <a:spLocks noGrp="1"/>
          </p:cNvSpPr>
          <p:nvPr>
            <p:ph type="sldNum" sz="quarter" idx="5"/>
          </p:nvPr>
        </p:nvSpPr>
        <p:spPr/>
        <p:txBody>
          <a:bodyPr/>
          <a:lstStyle/>
          <a:p>
            <a:fld id="{65412767-FFB8-4DC7-B26A-052444C18754}" type="slidenum">
              <a:rPr lang="en-US" smtClean="0"/>
              <a:t>60</a:t>
            </a:fld>
            <a:endParaRPr lang="en-US"/>
          </a:p>
        </p:txBody>
      </p:sp>
    </p:spTree>
    <p:extLst>
      <p:ext uri="{BB962C8B-B14F-4D97-AF65-F5344CB8AC3E}">
        <p14:creationId xmlns:p14="http://schemas.microsoft.com/office/powerpoint/2010/main" val="3819002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type T subsumes S if the set of values T which it defines, is a superset of the set S, so that every member of S is also a member of T.</a:t>
            </a:r>
          </a:p>
          <a:p>
            <a:endParaRPr lang="en-US" dirty="0"/>
          </a:p>
          <a:p>
            <a:endParaRPr lang="en-US" dirty="0"/>
          </a:p>
          <a:p>
            <a:r>
              <a:rPr lang="en-US" dirty="0"/>
              <a:t>Subtyping and inheritance are independent (orthogonal) relationships. They may coincide, but none is a special case of the other. In other words, between two types S and T, all combinations of subtyping and inheritance are possible:</a:t>
            </a:r>
          </a:p>
          <a:p>
            <a:endParaRPr lang="en-US" dirty="0"/>
          </a:p>
          <a:p>
            <a:r>
              <a:rPr lang="en-US" dirty="0"/>
              <a:t>S is neither a subtype nor a derived type of T</a:t>
            </a:r>
          </a:p>
          <a:p>
            <a:r>
              <a:rPr lang="en-US" dirty="0"/>
              <a:t>S is a subtype but is not a derived type of T</a:t>
            </a:r>
          </a:p>
          <a:p>
            <a:r>
              <a:rPr lang="en-US" dirty="0"/>
              <a:t>S is not a subtype but is a derived type of T</a:t>
            </a:r>
          </a:p>
          <a:p>
            <a:r>
              <a:rPr lang="en-US" dirty="0"/>
              <a:t>S is both a subtype and a derived type of T</a:t>
            </a:r>
          </a:p>
          <a:p>
            <a:r>
              <a:rPr lang="en-US" dirty="0"/>
              <a:t>The first case is illustrated by independent types, such as Boolean and Float.</a:t>
            </a:r>
          </a:p>
          <a:p>
            <a:endParaRPr lang="en-US" dirty="0"/>
          </a:p>
          <a:p>
            <a:r>
              <a:rPr lang="en-US" dirty="0"/>
              <a:t>The second case can be illustrated by the relationship between Int32 and Int64. In most object oriented programming languages, Int64 are unrelated by inheritance to Int32. However Int32 can be considered a subtype of Int64 since any 32 bit integer value can be promoted into a 64 bit integer value.</a:t>
            </a:r>
          </a:p>
          <a:p>
            <a:endParaRPr lang="en-US" dirty="0"/>
          </a:p>
          <a:p>
            <a:r>
              <a:rPr lang="en-US" dirty="0"/>
              <a:t>The third case is a consequence of function subtyping input contravariance. Assume a super class of type T having a method m returning an object of the same type (i.e. the type of m is T → T, also note that the first argument of m is this/self) and a derived class type S from T. By inheritance, the type of m in S is S → S. In order for S to be a subtype of T the type of m in S must be a subtype of the type of m in T, in other words: S → S ≤: T → T. By bottom-up application of the function subtyping rule, this means: S ≤: T and T ≤: S, which is only possible if S and T are the same. Since inheritance is an irreflexive relation, S can't be a subtype of T.</a:t>
            </a:r>
          </a:p>
          <a:p>
            <a:endParaRPr lang="en-US" dirty="0"/>
          </a:p>
          <a:p>
            <a:r>
              <a:rPr lang="en-US" dirty="0"/>
              <a:t>Subtyping and inheritance are compatible when all inherited fields and methods of the derived type have types which are subtypes of the corresponding fields and methods from the inherited type .[2]</a:t>
            </a:r>
          </a:p>
        </p:txBody>
      </p:sp>
      <p:sp>
        <p:nvSpPr>
          <p:cNvPr id="4" name="Slide Number Placeholder 3"/>
          <p:cNvSpPr>
            <a:spLocks noGrp="1"/>
          </p:cNvSpPr>
          <p:nvPr>
            <p:ph type="sldNum" sz="quarter" idx="5"/>
          </p:nvPr>
        </p:nvSpPr>
        <p:spPr/>
        <p:txBody>
          <a:bodyPr/>
          <a:lstStyle/>
          <a:p>
            <a:fld id="{65412767-FFB8-4DC7-B26A-052444C18754}" type="slidenum">
              <a:rPr lang="en-US" smtClean="0"/>
              <a:t>61</a:t>
            </a:fld>
            <a:endParaRPr lang="en-US"/>
          </a:p>
        </p:txBody>
      </p:sp>
    </p:spTree>
    <p:extLst>
      <p:ext uri="{BB962C8B-B14F-4D97-AF65-F5344CB8AC3E}">
        <p14:creationId xmlns:p14="http://schemas.microsoft.com/office/powerpoint/2010/main" val="2645021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https://medium.com/@jnkrtech/abstract-data-types-and-objects-17828bd4abdc</a:t>
            </a:r>
            <a:endParaRPr lang="en-US" dirty="0"/>
          </a:p>
          <a:p>
            <a:endParaRPr lang="en-US" dirty="0"/>
          </a:p>
          <a:p>
            <a:r>
              <a:rPr lang="en-US" dirty="0"/>
              <a:t>see files on desktop pdf of this page</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62</a:t>
            </a:fld>
            <a:endParaRPr lang="en-US"/>
          </a:p>
        </p:txBody>
      </p:sp>
    </p:spTree>
    <p:extLst>
      <p:ext uri="{BB962C8B-B14F-4D97-AF65-F5344CB8AC3E}">
        <p14:creationId xmlns:p14="http://schemas.microsoft.com/office/powerpoint/2010/main" val="182564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Circle and Rectangle are both subtypes of the Shape type. In this language, types are define separately from classes/structs, and you have to explicitly specify that a struct/class is a subtype of some abstract type.</a:t>
            </a:r>
          </a:p>
        </p:txBody>
      </p:sp>
      <p:sp>
        <p:nvSpPr>
          <p:cNvPr id="4" name="Slide Number Placeholder 3"/>
          <p:cNvSpPr>
            <a:spLocks noGrp="1"/>
          </p:cNvSpPr>
          <p:nvPr>
            <p:ph type="sldNum" sz="quarter" idx="5"/>
          </p:nvPr>
        </p:nvSpPr>
        <p:spPr/>
        <p:txBody>
          <a:bodyPr/>
          <a:lstStyle/>
          <a:p>
            <a:fld id="{65412767-FFB8-4DC7-B26A-052444C18754}" type="slidenum">
              <a:rPr lang="en-US" smtClean="0"/>
              <a:t>63</a:t>
            </a:fld>
            <a:endParaRPr lang="en-US"/>
          </a:p>
        </p:txBody>
      </p:sp>
    </p:spTree>
    <p:extLst>
      <p:ext uri="{BB962C8B-B14F-4D97-AF65-F5344CB8AC3E}">
        <p14:creationId xmlns:p14="http://schemas.microsoft.com/office/powerpoint/2010/main" val="3187074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conversion ALWAYS generates a new value (of the new type) from the old value.</a:t>
            </a:r>
          </a:p>
          <a:p>
            <a:pPr algn="l"/>
            <a:r>
              <a:rPr lang="en-US" sz="1200" dirty="0"/>
              <a:t>To convert a value from an original type A, we generate a new value of the new type B. </a:t>
            </a:r>
          </a:p>
        </p:txBody>
      </p:sp>
      <p:sp>
        <p:nvSpPr>
          <p:cNvPr id="4" name="Slide Number Placeholder 3"/>
          <p:cNvSpPr>
            <a:spLocks noGrp="1"/>
          </p:cNvSpPr>
          <p:nvPr>
            <p:ph type="sldNum" sz="quarter" idx="5"/>
          </p:nvPr>
        </p:nvSpPr>
        <p:spPr/>
        <p:txBody>
          <a:bodyPr/>
          <a:lstStyle/>
          <a:p>
            <a:fld id="{65412767-FFB8-4DC7-B26A-052444C18754}" type="slidenum">
              <a:rPr lang="en-US" smtClean="0"/>
              <a:t>65</a:t>
            </a:fld>
            <a:endParaRPr lang="en-US"/>
          </a:p>
        </p:txBody>
      </p:sp>
    </p:spTree>
    <p:extLst>
      <p:ext uri="{BB962C8B-B14F-4D97-AF65-F5344CB8AC3E}">
        <p14:creationId xmlns:p14="http://schemas.microsoft.com/office/powerpoint/2010/main" val="4059437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In most languages, the word coercion is used to denote an implicit conversion... NOT an implicit cast. An implicit cast is often possible but would not be considered a </a:t>
            </a:r>
            <a:r>
              <a:rPr lang="en-US" sz="1600" dirty="0" err="1"/>
              <a:t>coercison</a:t>
            </a:r>
            <a:r>
              <a:rPr lang="en-US" sz="1600"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67</a:t>
            </a:fld>
            <a:endParaRPr lang="en-US"/>
          </a:p>
        </p:txBody>
      </p:sp>
    </p:spTree>
    <p:extLst>
      <p:ext uri="{BB962C8B-B14F-4D97-AF65-F5344CB8AC3E}">
        <p14:creationId xmlns:p14="http://schemas.microsoft.com/office/powerpoint/2010/main" val="1566330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 value of type A to type B, we generate a new value of the new type, e.g.:</a:t>
            </a:r>
          </a:p>
          <a:p>
            <a:endParaRPr lang="en-US" dirty="0"/>
          </a:p>
          <a:p>
            <a:r>
              <a:rPr lang="en-US" dirty="0"/>
              <a:t> </a:t>
            </a:r>
            <a:r>
              <a:rPr lang="en-US" dirty="0" err="1"/>
              <a:t>TypeA</a:t>
            </a:r>
            <a:r>
              <a:rPr lang="en-US" dirty="0"/>
              <a:t> </a:t>
            </a:r>
            <a:r>
              <a:rPr lang="en-US" dirty="0" err="1"/>
              <a:t>old_val</a:t>
            </a:r>
            <a:r>
              <a:rPr lang="en-US" dirty="0"/>
              <a:t> = ...;</a:t>
            </a:r>
          </a:p>
          <a:p>
            <a:r>
              <a:rPr lang="en-US" dirty="0"/>
              <a:t> </a:t>
            </a:r>
            <a:r>
              <a:rPr lang="en-US" dirty="0" err="1"/>
              <a:t>TypeB</a:t>
            </a:r>
            <a:r>
              <a:rPr lang="en-US" dirty="0"/>
              <a:t> </a:t>
            </a:r>
            <a:r>
              <a:rPr lang="en-US" dirty="0" err="1"/>
              <a:t>new_val</a:t>
            </a:r>
            <a:r>
              <a:rPr lang="en-US" dirty="0"/>
              <a:t> = </a:t>
            </a:r>
            <a:r>
              <a:rPr lang="en-US" dirty="0" err="1"/>
              <a:t>convertFromAToB</a:t>
            </a:r>
            <a:r>
              <a:rPr lang="en-US" dirty="0"/>
              <a:t>(</a:t>
            </a:r>
            <a:r>
              <a:rPr lang="en-US" dirty="0" err="1"/>
              <a:t>old_val</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68</a:t>
            </a:fld>
            <a:endParaRPr lang="en-US"/>
          </a:p>
        </p:txBody>
      </p:sp>
    </p:spTree>
    <p:extLst>
      <p:ext uri="{BB962C8B-B14F-4D97-AF65-F5344CB8AC3E}">
        <p14:creationId xmlns:p14="http://schemas.microsoft.com/office/powerpoint/2010/main" val="173086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 value of type A to type B, we generate a new value of the new type, e.g.:</a:t>
            </a:r>
          </a:p>
          <a:p>
            <a:endParaRPr lang="en-US" dirty="0"/>
          </a:p>
          <a:p>
            <a:r>
              <a:rPr lang="en-US" dirty="0"/>
              <a:t> </a:t>
            </a:r>
            <a:r>
              <a:rPr lang="en-US" dirty="0" err="1"/>
              <a:t>TypeA</a:t>
            </a:r>
            <a:r>
              <a:rPr lang="en-US" dirty="0"/>
              <a:t> </a:t>
            </a:r>
            <a:r>
              <a:rPr lang="en-US" dirty="0" err="1"/>
              <a:t>old_val</a:t>
            </a:r>
            <a:r>
              <a:rPr lang="en-US" dirty="0"/>
              <a:t> = ...;</a:t>
            </a:r>
          </a:p>
          <a:p>
            <a:r>
              <a:rPr lang="en-US" dirty="0"/>
              <a:t> </a:t>
            </a:r>
            <a:r>
              <a:rPr lang="en-US" dirty="0" err="1"/>
              <a:t>TypeB</a:t>
            </a:r>
            <a:r>
              <a:rPr lang="en-US" dirty="0"/>
              <a:t> </a:t>
            </a:r>
            <a:r>
              <a:rPr lang="en-US" dirty="0" err="1"/>
              <a:t>new_val</a:t>
            </a:r>
            <a:r>
              <a:rPr lang="en-US" dirty="0"/>
              <a:t> = </a:t>
            </a:r>
            <a:r>
              <a:rPr lang="en-US" dirty="0" err="1"/>
              <a:t>convertFromAToB</a:t>
            </a:r>
            <a:r>
              <a:rPr lang="en-US" dirty="0"/>
              <a:t>(</a:t>
            </a:r>
            <a:r>
              <a:rPr lang="en-US" dirty="0" err="1"/>
              <a:t>old_val</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69</a:t>
            </a:fld>
            <a:endParaRPr lang="en-US"/>
          </a:p>
        </p:txBody>
      </p:sp>
    </p:spTree>
    <p:extLst>
      <p:ext uri="{BB962C8B-B14F-4D97-AF65-F5344CB8AC3E}">
        <p14:creationId xmlns:p14="http://schemas.microsoft.com/office/powerpoint/2010/main" val="41547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a:t>Name, Type, Value, Storage, Lifetime, Scope, Binding Strategy</a:t>
            </a:r>
          </a:p>
          <a:p>
            <a:endParaRPr lang="en-US" sz="2400" b="0" dirty="0"/>
          </a:p>
          <a:p>
            <a:r>
              <a:rPr lang="en-US" sz="1200" dirty="0"/>
              <a:t>What are the facets that make up a variable? Name, type, value, lifetime, scope</a:t>
            </a:r>
          </a:p>
          <a:p>
            <a:r>
              <a:rPr lang="en-US" sz="1200" dirty="0"/>
              <a:t>(principle: not implementation details, but visible to the programmer)</a:t>
            </a:r>
          </a:p>
          <a:p>
            <a:r>
              <a:rPr lang="en-US" sz="1200" dirty="0"/>
              <a:t>Simple sections: naming, Where to store them, what a type implies (set of values, operations, compatibility?), what lifetime is (def), what scope means (in/out of scope)</a:t>
            </a:r>
          </a:p>
          <a:p>
            <a:r>
              <a:rPr lang="en-US" sz="1200" dirty="0"/>
              <a:t>What choices must a languages make to support variables?</a:t>
            </a:r>
          </a:p>
          <a:p>
            <a:r>
              <a:rPr lang="en-US" sz="1200" dirty="0"/>
              <a:t>(principle: decisions/optionality that a language must choose from, implementation details)</a:t>
            </a:r>
          </a:p>
          <a:p>
            <a:r>
              <a:rPr lang="en-US" sz="1200" dirty="0"/>
              <a:t>how to scope them, how to do type checking/memory safety, </a:t>
            </a:r>
            <a:r>
              <a:rPr lang="en-US" sz="1200" dirty="0" err="1"/>
              <a:t>etc</a:t>
            </a:r>
            <a:r>
              <a:rPr lang="en-US" sz="1200" dirty="0"/>
              <a:t>, what binding strategy(</a:t>
            </a:r>
            <a:r>
              <a:rPr lang="en-US" sz="1200" dirty="0" err="1"/>
              <a:t>ies</a:t>
            </a:r>
            <a:r>
              <a:rPr lang="en-US" sz="1200" dirty="0"/>
              <a:t>) to use, what memory management (</a:t>
            </a:r>
            <a:r>
              <a:rPr lang="en-US" sz="1200" dirty="0" err="1"/>
              <a:t>gc</a:t>
            </a:r>
            <a:r>
              <a:rPr lang="en-US" sz="1200" dirty="0"/>
              <a:t>) approaches to use (incl cover smart pointers)</a:t>
            </a:r>
          </a:p>
          <a:p>
            <a:r>
              <a:rPr lang="en-US" sz="1200" dirty="0"/>
              <a:t>Case study: C+ and Go or Java</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5</a:t>
            </a:fld>
            <a:endParaRPr lang="en-US"/>
          </a:p>
        </p:txBody>
      </p:sp>
    </p:spTree>
    <p:extLst>
      <p:ext uri="{BB962C8B-B14F-4D97-AF65-F5344CB8AC3E}">
        <p14:creationId xmlns:p14="http://schemas.microsoft.com/office/powerpoint/2010/main" val="2512115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When you use an </a:t>
            </a:r>
            <a:r>
              <a:rPr lang="en-US" sz="1200" dirty="0">
                <a:solidFill>
                  <a:srgbClr val="FF0000"/>
                </a:solidFill>
              </a:rPr>
              <a:t>explicit conversion or cast</a:t>
            </a:r>
            <a:r>
              <a:rPr lang="en-US" sz="1200" dirty="0"/>
              <a:t>, you're telling the compiler to change what would be a </a:t>
            </a:r>
            <a:r>
              <a:rPr lang="en-US" sz="1200" dirty="0">
                <a:solidFill>
                  <a:srgbClr val="FF0000"/>
                </a:solidFill>
              </a:rPr>
              <a:t>compile time error </a:t>
            </a:r>
            <a:r>
              <a:rPr lang="en-US" sz="1200" dirty="0"/>
              <a:t>into a </a:t>
            </a:r>
            <a:r>
              <a:rPr lang="en-US" sz="1200" dirty="0">
                <a:solidFill>
                  <a:srgbClr val="FF0000"/>
                </a:solidFill>
              </a:rPr>
              <a:t>runtime check</a:t>
            </a:r>
            <a:r>
              <a:rPr lang="en-US" sz="1200"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70</a:t>
            </a:fld>
            <a:endParaRPr lang="en-US"/>
          </a:p>
        </p:txBody>
      </p:sp>
    </p:spTree>
    <p:extLst>
      <p:ext uri="{BB962C8B-B14F-4D97-AF65-F5344CB8AC3E}">
        <p14:creationId xmlns:p14="http://schemas.microsoft.com/office/powerpoint/2010/main" val="831518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When you use an </a:t>
            </a:r>
            <a:r>
              <a:rPr lang="en-US" sz="1200" dirty="0">
                <a:solidFill>
                  <a:srgbClr val="FF0000"/>
                </a:solidFill>
              </a:rPr>
              <a:t>explicit conversion or cast</a:t>
            </a:r>
            <a:r>
              <a:rPr lang="en-US" sz="1200" dirty="0"/>
              <a:t>, you're telling the compiler to change what would be a </a:t>
            </a:r>
            <a:r>
              <a:rPr lang="en-US" sz="1200" dirty="0">
                <a:solidFill>
                  <a:srgbClr val="FF0000"/>
                </a:solidFill>
              </a:rPr>
              <a:t>compile time error </a:t>
            </a:r>
            <a:r>
              <a:rPr lang="en-US" sz="1200" dirty="0"/>
              <a:t>into a </a:t>
            </a:r>
            <a:r>
              <a:rPr lang="en-US" sz="1200" dirty="0">
                <a:solidFill>
                  <a:srgbClr val="FF0000"/>
                </a:solidFill>
              </a:rPr>
              <a:t>runtime check</a:t>
            </a:r>
            <a:r>
              <a:rPr lang="en-US" sz="1200"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71</a:t>
            </a:fld>
            <a:endParaRPr lang="en-US"/>
          </a:p>
        </p:txBody>
      </p:sp>
    </p:spTree>
    <p:extLst>
      <p:ext uri="{BB962C8B-B14F-4D97-AF65-F5344CB8AC3E}">
        <p14:creationId xmlns:p14="http://schemas.microsoft.com/office/powerpoint/2010/main" val="24808806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either operand is long double</a:t>
            </a:r>
          </a:p>
          <a:p>
            <a:r>
              <a:rPr lang="en-US" sz="1200" dirty="0"/>
              <a:t>   Convert the other to long double</a:t>
            </a:r>
          </a:p>
          <a:p>
            <a:r>
              <a:rPr lang="en-US" sz="1200" dirty="0"/>
              <a:t>Else if either operand is double</a:t>
            </a:r>
          </a:p>
          <a:p>
            <a:r>
              <a:rPr lang="en-US" sz="1200" dirty="0"/>
              <a:t>   Convert the other to double</a:t>
            </a:r>
          </a:p>
          <a:p>
            <a:r>
              <a:rPr lang="en-US" sz="1200" dirty="0"/>
              <a:t>Else if either operand is float</a:t>
            </a:r>
          </a:p>
          <a:p>
            <a:r>
              <a:rPr lang="en-US" sz="1200" dirty="0"/>
              <a:t>   Convert the other to float</a:t>
            </a:r>
          </a:p>
          <a:p>
            <a:r>
              <a:rPr lang="en-US" sz="1200" dirty="0"/>
              <a:t>Else if either operand is unsigned long int</a:t>
            </a:r>
          </a:p>
          <a:p>
            <a:r>
              <a:rPr lang="en-US" sz="1200" dirty="0"/>
              <a:t>   Convert the other to unsigned long int</a:t>
            </a:r>
          </a:p>
          <a:p>
            <a:r>
              <a:rPr lang="en-US" sz="1200" dirty="0"/>
              <a:t>Else if the operands are long int and unsigned int and </a:t>
            </a:r>
            <a:br>
              <a:rPr lang="en-US" sz="1200" dirty="0"/>
            </a:br>
            <a:r>
              <a:rPr lang="en-US" sz="1200" dirty="0"/>
              <a:t>             long int can represent unsigned int</a:t>
            </a:r>
          </a:p>
          <a:p>
            <a:r>
              <a:rPr lang="en-US" sz="1200" dirty="0"/>
              <a:t>   Convert the unsigned int to long int</a:t>
            </a:r>
          </a:p>
          <a:p>
            <a:r>
              <a:rPr lang="en-US" sz="1200" dirty="0"/>
              <a:t>Else if the operands are long int and unsigned int and</a:t>
            </a:r>
            <a:br>
              <a:rPr lang="en-US" sz="1200" dirty="0"/>
            </a:br>
            <a:r>
              <a:rPr lang="en-US" sz="1200" dirty="0"/>
              <a:t>             long cannot represent unsigned int</a:t>
            </a:r>
          </a:p>
          <a:p>
            <a:r>
              <a:rPr lang="en-US" sz="1200" dirty="0"/>
              <a:t>   convert both operands to unsigned long int</a:t>
            </a:r>
          </a:p>
          <a:p>
            <a:r>
              <a:rPr lang="en-US" sz="1200" dirty="0"/>
              <a:t>Else if one operand is long int</a:t>
            </a:r>
          </a:p>
          <a:p>
            <a:r>
              <a:rPr lang="en-US" sz="1200" dirty="0"/>
              <a:t>   convert the other to long int</a:t>
            </a:r>
          </a:p>
          <a:p>
            <a:r>
              <a:rPr lang="en-US" sz="1200" dirty="0"/>
              <a:t>Else if one operand is unsigned int</a:t>
            </a:r>
          </a:p>
          <a:p>
            <a:r>
              <a:rPr lang="en-US" sz="1200" dirty="0"/>
              <a:t>   convert the other to unsigned int</a:t>
            </a:r>
          </a:p>
        </p:txBody>
      </p:sp>
      <p:sp>
        <p:nvSpPr>
          <p:cNvPr id="4" name="Slide Number Placeholder 3"/>
          <p:cNvSpPr>
            <a:spLocks noGrp="1"/>
          </p:cNvSpPr>
          <p:nvPr>
            <p:ph type="sldNum" sz="quarter" idx="5"/>
          </p:nvPr>
        </p:nvSpPr>
        <p:spPr/>
        <p:txBody>
          <a:bodyPr/>
          <a:lstStyle/>
          <a:p>
            <a:fld id="{65412767-FFB8-4DC7-B26A-052444C18754}" type="slidenum">
              <a:rPr lang="en-US" smtClean="0"/>
              <a:t>72</a:t>
            </a:fld>
            <a:endParaRPr lang="en-US"/>
          </a:p>
        </p:txBody>
      </p:sp>
    </p:spTree>
    <p:extLst>
      <p:ext uri="{BB962C8B-B14F-4D97-AF65-F5344CB8AC3E}">
        <p14:creationId xmlns:p14="http://schemas.microsoft.com/office/powerpoint/2010/main" val="915201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Haskell doesn't do implicit conversions.</a:t>
            </a:r>
          </a:p>
          <a:p>
            <a:r>
              <a:rPr lang="en-US" sz="1200" dirty="0"/>
              <a:t>Numeric promotion brings the operands of a numeric operator to a common type so that an operation can be performed</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73</a:t>
            </a:fld>
            <a:endParaRPr lang="en-US"/>
          </a:p>
        </p:txBody>
      </p:sp>
    </p:spTree>
    <p:extLst>
      <p:ext uri="{BB962C8B-B14F-4D97-AF65-F5344CB8AC3E}">
        <p14:creationId xmlns:p14="http://schemas.microsoft.com/office/powerpoint/2010/main" val="2825886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 value of type A to type B, we generate a new value of the new type, e.g.:</a:t>
            </a:r>
          </a:p>
          <a:p>
            <a:endParaRPr lang="en-US" dirty="0"/>
          </a:p>
          <a:p>
            <a:r>
              <a:rPr lang="en-US" dirty="0"/>
              <a:t> </a:t>
            </a:r>
            <a:r>
              <a:rPr lang="en-US" dirty="0" err="1"/>
              <a:t>TypeA</a:t>
            </a:r>
            <a:r>
              <a:rPr lang="en-US" dirty="0"/>
              <a:t> </a:t>
            </a:r>
            <a:r>
              <a:rPr lang="en-US" dirty="0" err="1"/>
              <a:t>old_val</a:t>
            </a:r>
            <a:r>
              <a:rPr lang="en-US" dirty="0"/>
              <a:t> = ...;</a:t>
            </a:r>
          </a:p>
          <a:p>
            <a:r>
              <a:rPr lang="en-US" dirty="0"/>
              <a:t> </a:t>
            </a:r>
            <a:r>
              <a:rPr lang="en-US" dirty="0" err="1"/>
              <a:t>TypeB</a:t>
            </a:r>
            <a:r>
              <a:rPr lang="en-US" dirty="0"/>
              <a:t> </a:t>
            </a:r>
            <a:r>
              <a:rPr lang="en-US" dirty="0" err="1"/>
              <a:t>new_val</a:t>
            </a:r>
            <a:r>
              <a:rPr lang="en-US" dirty="0"/>
              <a:t> = </a:t>
            </a:r>
            <a:r>
              <a:rPr lang="en-US" dirty="0" err="1"/>
              <a:t>convertFromAToB</a:t>
            </a:r>
            <a:r>
              <a:rPr lang="en-US" dirty="0"/>
              <a:t>(</a:t>
            </a:r>
            <a:r>
              <a:rPr lang="en-US" dirty="0" err="1"/>
              <a:t>old_val</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75</a:t>
            </a:fld>
            <a:endParaRPr lang="en-US"/>
          </a:p>
        </p:txBody>
      </p:sp>
    </p:spTree>
    <p:extLst>
      <p:ext uri="{BB962C8B-B14F-4D97-AF65-F5344CB8AC3E}">
        <p14:creationId xmlns:p14="http://schemas.microsoft.com/office/powerpoint/2010/main" val="37336883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 value of type A to type B, we generate a new value of the new type, e.g.:</a:t>
            </a:r>
          </a:p>
          <a:p>
            <a:endParaRPr lang="en-US" dirty="0"/>
          </a:p>
          <a:p>
            <a:r>
              <a:rPr lang="en-US" dirty="0"/>
              <a:t> </a:t>
            </a:r>
            <a:r>
              <a:rPr lang="en-US" dirty="0" err="1"/>
              <a:t>TypeA</a:t>
            </a:r>
            <a:r>
              <a:rPr lang="en-US" dirty="0"/>
              <a:t> </a:t>
            </a:r>
            <a:r>
              <a:rPr lang="en-US" dirty="0" err="1"/>
              <a:t>old_val</a:t>
            </a:r>
            <a:r>
              <a:rPr lang="en-US" dirty="0"/>
              <a:t> = ...;</a:t>
            </a:r>
          </a:p>
          <a:p>
            <a:r>
              <a:rPr lang="en-US" dirty="0"/>
              <a:t> </a:t>
            </a:r>
            <a:r>
              <a:rPr lang="en-US" dirty="0" err="1"/>
              <a:t>TypeB</a:t>
            </a:r>
            <a:r>
              <a:rPr lang="en-US" dirty="0"/>
              <a:t> </a:t>
            </a:r>
            <a:r>
              <a:rPr lang="en-US" dirty="0" err="1"/>
              <a:t>new_val</a:t>
            </a:r>
            <a:r>
              <a:rPr lang="en-US" dirty="0"/>
              <a:t> = </a:t>
            </a:r>
            <a:r>
              <a:rPr lang="en-US" dirty="0" err="1"/>
              <a:t>convertFromAToB</a:t>
            </a:r>
            <a:r>
              <a:rPr lang="en-US" dirty="0"/>
              <a:t>(</a:t>
            </a:r>
            <a:r>
              <a:rPr lang="en-US" dirty="0" err="1"/>
              <a:t>old_val</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76</a:t>
            </a:fld>
            <a:endParaRPr lang="en-US"/>
          </a:p>
        </p:txBody>
      </p:sp>
    </p:spTree>
    <p:extLst>
      <p:ext uri="{BB962C8B-B14F-4D97-AF65-F5344CB8AC3E}">
        <p14:creationId xmlns:p14="http://schemas.microsoft.com/office/powerpoint/2010/main" val="3026796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 value of type A to type B, we generate a new value of the new type, e.g.:</a:t>
            </a:r>
          </a:p>
          <a:p>
            <a:endParaRPr lang="en-US" dirty="0"/>
          </a:p>
          <a:p>
            <a:r>
              <a:rPr lang="en-US" dirty="0"/>
              <a:t> </a:t>
            </a:r>
            <a:r>
              <a:rPr lang="en-US" dirty="0" err="1"/>
              <a:t>TypeA</a:t>
            </a:r>
            <a:r>
              <a:rPr lang="en-US" dirty="0"/>
              <a:t> </a:t>
            </a:r>
            <a:r>
              <a:rPr lang="en-US" dirty="0" err="1"/>
              <a:t>old_val</a:t>
            </a:r>
            <a:r>
              <a:rPr lang="en-US" dirty="0"/>
              <a:t> = ...;</a:t>
            </a:r>
          </a:p>
          <a:p>
            <a:r>
              <a:rPr lang="en-US" dirty="0"/>
              <a:t> </a:t>
            </a:r>
            <a:r>
              <a:rPr lang="en-US" dirty="0" err="1"/>
              <a:t>TypeB</a:t>
            </a:r>
            <a:r>
              <a:rPr lang="en-US" dirty="0"/>
              <a:t> </a:t>
            </a:r>
            <a:r>
              <a:rPr lang="en-US" dirty="0" err="1"/>
              <a:t>new_val</a:t>
            </a:r>
            <a:r>
              <a:rPr lang="en-US" dirty="0"/>
              <a:t> = </a:t>
            </a:r>
            <a:r>
              <a:rPr lang="en-US" dirty="0" err="1"/>
              <a:t>convertFromAToB</a:t>
            </a:r>
            <a:r>
              <a:rPr lang="en-US" dirty="0"/>
              <a:t>(</a:t>
            </a:r>
            <a:r>
              <a:rPr lang="en-US" dirty="0" err="1"/>
              <a:t>old_val</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77</a:t>
            </a:fld>
            <a:endParaRPr lang="en-US"/>
          </a:p>
        </p:txBody>
      </p:sp>
    </p:spTree>
    <p:extLst>
      <p:ext uri="{BB962C8B-B14F-4D97-AF65-F5344CB8AC3E}">
        <p14:creationId xmlns:p14="http://schemas.microsoft.com/office/powerpoint/2010/main" val="614123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 value of type A to type B, we generate a new value of the new type, e.g.:</a:t>
            </a:r>
          </a:p>
          <a:p>
            <a:endParaRPr lang="en-US" dirty="0"/>
          </a:p>
          <a:p>
            <a:r>
              <a:rPr lang="en-US" dirty="0"/>
              <a:t> </a:t>
            </a:r>
            <a:r>
              <a:rPr lang="en-US" dirty="0" err="1"/>
              <a:t>TypeA</a:t>
            </a:r>
            <a:r>
              <a:rPr lang="en-US" dirty="0"/>
              <a:t> </a:t>
            </a:r>
            <a:r>
              <a:rPr lang="en-US" dirty="0" err="1"/>
              <a:t>old_val</a:t>
            </a:r>
            <a:r>
              <a:rPr lang="en-US" dirty="0"/>
              <a:t> = ...;</a:t>
            </a:r>
          </a:p>
          <a:p>
            <a:r>
              <a:rPr lang="en-US" dirty="0"/>
              <a:t> </a:t>
            </a:r>
            <a:r>
              <a:rPr lang="en-US" dirty="0" err="1"/>
              <a:t>TypeB</a:t>
            </a:r>
            <a:r>
              <a:rPr lang="en-US" dirty="0"/>
              <a:t> </a:t>
            </a:r>
            <a:r>
              <a:rPr lang="en-US" dirty="0" err="1"/>
              <a:t>new_val</a:t>
            </a:r>
            <a:r>
              <a:rPr lang="en-US" dirty="0"/>
              <a:t> = </a:t>
            </a:r>
            <a:r>
              <a:rPr lang="en-US" dirty="0" err="1"/>
              <a:t>convertFromAToB</a:t>
            </a:r>
            <a:r>
              <a:rPr lang="en-US" dirty="0"/>
              <a:t>(</a:t>
            </a:r>
            <a:r>
              <a:rPr lang="en-US" dirty="0" err="1"/>
              <a:t>old_val</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78</a:t>
            </a:fld>
            <a:endParaRPr lang="en-US"/>
          </a:p>
        </p:txBody>
      </p:sp>
    </p:spTree>
    <p:extLst>
      <p:ext uri="{BB962C8B-B14F-4D97-AF65-F5344CB8AC3E}">
        <p14:creationId xmlns:p14="http://schemas.microsoft.com/office/powerpoint/2010/main" val="27111676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casting from non-const to const would be an example – casting from a subtype (non-const) to a super-type (const)</a:t>
            </a:r>
          </a:p>
        </p:txBody>
      </p:sp>
      <p:sp>
        <p:nvSpPr>
          <p:cNvPr id="4" name="Slide Number Placeholder 3"/>
          <p:cNvSpPr>
            <a:spLocks noGrp="1"/>
          </p:cNvSpPr>
          <p:nvPr>
            <p:ph type="sldNum" sz="quarter" idx="5"/>
          </p:nvPr>
        </p:nvSpPr>
        <p:spPr/>
        <p:txBody>
          <a:bodyPr/>
          <a:lstStyle/>
          <a:p>
            <a:fld id="{65412767-FFB8-4DC7-B26A-052444C18754}" type="slidenum">
              <a:rPr lang="en-US" smtClean="0"/>
              <a:t>79</a:t>
            </a:fld>
            <a:endParaRPr lang="en-US"/>
          </a:p>
        </p:txBody>
      </p:sp>
    </p:spTree>
    <p:extLst>
      <p:ext uri="{BB962C8B-B14F-4D97-AF65-F5344CB8AC3E}">
        <p14:creationId xmlns:p14="http://schemas.microsoft.com/office/powerpoint/2010/main" val="1716994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 value of type A to type B, we generate a new value of the new type, e.g.:</a:t>
            </a:r>
          </a:p>
          <a:p>
            <a:endParaRPr lang="en-US" dirty="0"/>
          </a:p>
          <a:p>
            <a:r>
              <a:rPr lang="en-US" dirty="0"/>
              <a:t> </a:t>
            </a:r>
            <a:r>
              <a:rPr lang="en-US" dirty="0" err="1"/>
              <a:t>TypeA</a:t>
            </a:r>
            <a:r>
              <a:rPr lang="en-US" dirty="0"/>
              <a:t> </a:t>
            </a:r>
            <a:r>
              <a:rPr lang="en-US" dirty="0" err="1"/>
              <a:t>old_val</a:t>
            </a:r>
            <a:r>
              <a:rPr lang="en-US" dirty="0"/>
              <a:t> = ...;</a:t>
            </a:r>
          </a:p>
          <a:p>
            <a:r>
              <a:rPr lang="en-US" dirty="0"/>
              <a:t> </a:t>
            </a:r>
            <a:r>
              <a:rPr lang="en-US" dirty="0" err="1"/>
              <a:t>TypeB</a:t>
            </a:r>
            <a:r>
              <a:rPr lang="en-US" dirty="0"/>
              <a:t> </a:t>
            </a:r>
            <a:r>
              <a:rPr lang="en-US" dirty="0" err="1"/>
              <a:t>new_val</a:t>
            </a:r>
            <a:r>
              <a:rPr lang="en-US" dirty="0"/>
              <a:t> = </a:t>
            </a:r>
            <a:r>
              <a:rPr lang="en-US" dirty="0" err="1"/>
              <a:t>convertFromAToB</a:t>
            </a:r>
            <a:r>
              <a:rPr lang="en-US" dirty="0"/>
              <a:t>(</a:t>
            </a:r>
            <a:r>
              <a:rPr lang="en-US" dirty="0" err="1"/>
              <a:t>old_val</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80</a:t>
            </a:fld>
            <a:endParaRPr lang="en-US"/>
          </a:p>
        </p:txBody>
      </p:sp>
    </p:spTree>
    <p:extLst>
      <p:ext uri="{BB962C8B-B14F-4D97-AF65-F5344CB8AC3E}">
        <p14:creationId xmlns:p14="http://schemas.microsoft.com/office/powerpoint/2010/main" val="4057222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7</a:t>
            </a:fld>
            <a:endParaRPr lang="en-US"/>
          </a:p>
        </p:txBody>
      </p:sp>
    </p:spTree>
    <p:extLst>
      <p:ext uri="{BB962C8B-B14F-4D97-AF65-F5344CB8AC3E}">
        <p14:creationId xmlns:p14="http://schemas.microsoft.com/office/powerpoint/2010/main" val="2071653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 value of type A to type B, we generate a new value of the new type, e.g.:</a:t>
            </a:r>
          </a:p>
          <a:p>
            <a:endParaRPr lang="en-US" dirty="0"/>
          </a:p>
          <a:p>
            <a:r>
              <a:rPr lang="en-US" dirty="0"/>
              <a:t> </a:t>
            </a:r>
            <a:r>
              <a:rPr lang="en-US" dirty="0" err="1"/>
              <a:t>TypeA</a:t>
            </a:r>
            <a:r>
              <a:rPr lang="en-US" dirty="0"/>
              <a:t> </a:t>
            </a:r>
            <a:r>
              <a:rPr lang="en-US" dirty="0" err="1"/>
              <a:t>old_val</a:t>
            </a:r>
            <a:r>
              <a:rPr lang="en-US" dirty="0"/>
              <a:t> = ...;</a:t>
            </a:r>
          </a:p>
          <a:p>
            <a:r>
              <a:rPr lang="en-US" dirty="0"/>
              <a:t> </a:t>
            </a:r>
            <a:r>
              <a:rPr lang="en-US" dirty="0" err="1"/>
              <a:t>TypeB</a:t>
            </a:r>
            <a:r>
              <a:rPr lang="en-US" dirty="0"/>
              <a:t> </a:t>
            </a:r>
            <a:r>
              <a:rPr lang="en-US" dirty="0" err="1"/>
              <a:t>new_val</a:t>
            </a:r>
            <a:r>
              <a:rPr lang="en-US" dirty="0"/>
              <a:t> = </a:t>
            </a:r>
            <a:r>
              <a:rPr lang="en-US" dirty="0" err="1"/>
              <a:t>convertFromAToB</a:t>
            </a:r>
            <a:r>
              <a:rPr lang="en-US" dirty="0"/>
              <a:t>(</a:t>
            </a:r>
            <a:r>
              <a:rPr lang="en-US" dirty="0" err="1"/>
              <a:t>old_val</a:t>
            </a:r>
            <a:r>
              <a:rPr lang="en-US" dirty="0"/>
              <a:t>);</a:t>
            </a:r>
          </a:p>
        </p:txBody>
      </p:sp>
      <p:sp>
        <p:nvSpPr>
          <p:cNvPr id="4" name="Slide Number Placeholder 3"/>
          <p:cNvSpPr>
            <a:spLocks noGrp="1"/>
          </p:cNvSpPr>
          <p:nvPr>
            <p:ph type="sldNum" sz="quarter" idx="5"/>
          </p:nvPr>
        </p:nvSpPr>
        <p:spPr/>
        <p:txBody>
          <a:bodyPr/>
          <a:lstStyle/>
          <a:p>
            <a:fld id="{65412767-FFB8-4DC7-B26A-052444C18754}" type="slidenum">
              <a:rPr lang="en-US" smtClean="0"/>
              <a:t>81</a:t>
            </a:fld>
            <a:endParaRPr lang="en-US"/>
          </a:p>
        </p:txBody>
      </p:sp>
    </p:spTree>
    <p:extLst>
      <p:ext uri="{BB962C8B-B14F-4D97-AF65-F5344CB8AC3E}">
        <p14:creationId xmlns:p14="http://schemas.microsoft.com/office/powerpoint/2010/main" val="4097357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Perl does a narrowing coercion from an integer 5 to a Boolean value of true.</a:t>
            </a:r>
          </a:p>
          <a:p>
            <a:r>
              <a:rPr lang="en-US" sz="3600" dirty="0" err="1"/>
              <a:t>golang</a:t>
            </a:r>
            <a:r>
              <a:rPr lang="en-US" sz="3600" dirty="0"/>
              <a:t> requires explicit conversions and will not implicitly convert from the int subtype to the float32 supertype.</a:t>
            </a:r>
          </a:p>
        </p:txBody>
      </p:sp>
      <p:sp>
        <p:nvSpPr>
          <p:cNvPr id="4" name="Slide Number Placeholder 3"/>
          <p:cNvSpPr>
            <a:spLocks noGrp="1"/>
          </p:cNvSpPr>
          <p:nvPr>
            <p:ph type="sldNum" sz="quarter" idx="5"/>
          </p:nvPr>
        </p:nvSpPr>
        <p:spPr/>
        <p:txBody>
          <a:bodyPr/>
          <a:lstStyle/>
          <a:p>
            <a:fld id="{65412767-FFB8-4DC7-B26A-052444C18754}" type="slidenum">
              <a:rPr lang="en-US" smtClean="0"/>
              <a:t>82</a:t>
            </a:fld>
            <a:endParaRPr lang="en-US"/>
          </a:p>
        </p:txBody>
      </p:sp>
    </p:spTree>
    <p:extLst>
      <p:ext uri="{BB962C8B-B14F-4D97-AF65-F5344CB8AC3E}">
        <p14:creationId xmlns:p14="http://schemas.microsoft.com/office/powerpoint/2010/main" val="31497850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When we say number, that's the official name of the type in </a:t>
            </a:r>
            <a:r>
              <a:rPr lang="en-US" sz="3600" dirty="0" err="1"/>
              <a:t>javascript</a:t>
            </a:r>
            <a:r>
              <a:rPr lang="en-US" sz="3600" dirty="0"/>
              <a:t>. But numbers are really just floating point numbers.  There are no integers in </a:t>
            </a:r>
            <a:r>
              <a:rPr lang="en-US" sz="3600" dirty="0" err="1"/>
              <a:t>javascript</a:t>
            </a:r>
            <a:r>
              <a:rPr lang="en-US" sz="3600" dirty="0"/>
              <a:t>!</a:t>
            </a:r>
          </a:p>
          <a:p>
            <a:endParaRPr lang="en-US" sz="3600" dirty="0"/>
          </a:p>
          <a:p>
            <a:r>
              <a:rPr lang="en-US" sz="3600" dirty="0"/>
              <a:t>Fun fact!</a:t>
            </a:r>
          </a:p>
        </p:txBody>
      </p:sp>
      <p:sp>
        <p:nvSpPr>
          <p:cNvPr id="4" name="Slide Number Placeholder 3"/>
          <p:cNvSpPr>
            <a:spLocks noGrp="1"/>
          </p:cNvSpPr>
          <p:nvPr>
            <p:ph type="sldNum" sz="quarter" idx="5"/>
          </p:nvPr>
        </p:nvSpPr>
        <p:spPr/>
        <p:txBody>
          <a:bodyPr/>
          <a:lstStyle/>
          <a:p>
            <a:fld id="{65412767-FFB8-4DC7-B26A-052444C18754}" type="slidenum">
              <a:rPr lang="en-US" smtClean="0"/>
              <a:t>83</a:t>
            </a:fld>
            <a:endParaRPr lang="en-US"/>
          </a:p>
        </p:txBody>
      </p:sp>
    </p:spTree>
    <p:extLst>
      <p:ext uri="{BB962C8B-B14F-4D97-AF65-F5344CB8AC3E}">
        <p14:creationId xmlns:p14="http://schemas.microsoft.com/office/powerpoint/2010/main" val="3338161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85</a:t>
            </a:fld>
            <a:endParaRPr lang="en-US"/>
          </a:p>
        </p:txBody>
      </p:sp>
    </p:spTree>
    <p:extLst>
      <p:ext uri="{BB962C8B-B14F-4D97-AF65-F5344CB8AC3E}">
        <p14:creationId xmlns:p14="http://schemas.microsoft.com/office/powerpoint/2010/main" val="1590412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19198576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87</a:t>
            </a:fld>
            <a:endParaRPr lang="en-US"/>
          </a:p>
        </p:txBody>
      </p:sp>
    </p:spTree>
    <p:extLst>
      <p:ext uri="{BB962C8B-B14F-4D97-AF65-F5344CB8AC3E}">
        <p14:creationId xmlns:p14="http://schemas.microsoft.com/office/powerpoint/2010/main" val="1900597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90</a:t>
            </a:fld>
            <a:endParaRPr lang="en-US"/>
          </a:p>
        </p:txBody>
      </p:sp>
    </p:spTree>
    <p:extLst>
      <p:ext uri="{BB962C8B-B14F-4D97-AF65-F5344CB8AC3E}">
        <p14:creationId xmlns:p14="http://schemas.microsoft.com/office/powerpoint/2010/main" val="29223416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With lexical scoping, we determine all variables that are in scope for a function f() by looking at f()’s current scope first, then looking in successively larger enclosing scopes of f()</a:t>
            </a:r>
            <a:r>
              <a:rPr lang="en-US" sz="1200" dirty="0"/>
              <a: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92</a:t>
            </a:fld>
            <a:endParaRPr lang="en-US"/>
          </a:p>
        </p:txBody>
      </p:sp>
    </p:spTree>
    <p:extLst>
      <p:ext uri="{BB962C8B-B14F-4D97-AF65-F5344CB8AC3E}">
        <p14:creationId xmlns:p14="http://schemas.microsoft.com/office/powerpoint/2010/main" val="17612494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94</a:t>
            </a:fld>
            <a:endParaRPr lang="en-US"/>
          </a:p>
        </p:txBody>
      </p:sp>
    </p:spTree>
    <p:extLst>
      <p:ext uri="{BB962C8B-B14F-4D97-AF65-F5344CB8AC3E}">
        <p14:creationId xmlns:p14="http://schemas.microsoft.com/office/powerpoint/2010/main" val="2915476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labeled namespace constructs include: structs, C++ namespaces, structures, enumerated types, etc.</a:t>
            </a:r>
          </a:p>
        </p:txBody>
      </p:sp>
      <p:sp>
        <p:nvSpPr>
          <p:cNvPr id="4" name="Slide Number Placeholder 3"/>
          <p:cNvSpPr>
            <a:spLocks noGrp="1"/>
          </p:cNvSpPr>
          <p:nvPr>
            <p:ph type="sldNum" sz="quarter" idx="5"/>
          </p:nvPr>
        </p:nvSpPr>
        <p:spPr/>
        <p:txBody>
          <a:bodyPr/>
          <a:lstStyle/>
          <a:p>
            <a:fld id="{65412767-FFB8-4DC7-B26A-052444C18754}" type="slidenum">
              <a:rPr lang="en-US" smtClean="0"/>
              <a:t>95</a:t>
            </a:fld>
            <a:endParaRPr lang="en-US"/>
          </a:p>
        </p:txBody>
      </p:sp>
    </p:spTree>
    <p:extLst>
      <p:ext uri="{BB962C8B-B14F-4D97-AF65-F5344CB8AC3E}">
        <p14:creationId xmlns:p14="http://schemas.microsoft.com/office/powerpoint/2010/main" val="2354319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31585833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labeled namespace constructs include: enumerated types, packages in Python, unions, etc.</a:t>
            </a:r>
          </a:p>
        </p:txBody>
      </p:sp>
      <p:sp>
        <p:nvSpPr>
          <p:cNvPr id="4" name="Slide Number Placeholder 3"/>
          <p:cNvSpPr>
            <a:spLocks noGrp="1"/>
          </p:cNvSpPr>
          <p:nvPr>
            <p:ph type="sldNum" sz="quarter" idx="5"/>
          </p:nvPr>
        </p:nvSpPr>
        <p:spPr/>
        <p:txBody>
          <a:bodyPr/>
          <a:lstStyle/>
          <a:p>
            <a:fld id="{65412767-FFB8-4DC7-B26A-052444C18754}" type="slidenum">
              <a:rPr lang="en-US" smtClean="0"/>
              <a:t>96</a:t>
            </a:fld>
            <a:endParaRPr lang="en-US"/>
          </a:p>
        </p:txBody>
      </p:sp>
    </p:spTree>
    <p:extLst>
      <p:ext uri="{BB962C8B-B14F-4D97-AF65-F5344CB8AC3E}">
        <p14:creationId xmlns:p14="http://schemas.microsoft.com/office/powerpoint/2010/main" val="9690101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The global keyword applies for the remainder of the function, not just the next line.</a:t>
            </a:r>
          </a:p>
        </p:txBody>
      </p:sp>
      <p:sp>
        <p:nvSpPr>
          <p:cNvPr id="4" name="Slide Number Placeholder 3"/>
          <p:cNvSpPr>
            <a:spLocks noGrp="1"/>
          </p:cNvSpPr>
          <p:nvPr>
            <p:ph type="sldNum" sz="quarter" idx="5"/>
          </p:nvPr>
        </p:nvSpPr>
        <p:spPr/>
        <p:txBody>
          <a:bodyPr/>
          <a:lstStyle/>
          <a:p>
            <a:fld id="{65412767-FFB8-4DC7-B26A-052444C18754}" type="slidenum">
              <a:rPr lang="en-US" smtClean="0"/>
              <a:t>98</a:t>
            </a:fld>
            <a:endParaRPr lang="en-US"/>
          </a:p>
        </p:txBody>
      </p:sp>
    </p:spTree>
    <p:extLst>
      <p:ext uri="{BB962C8B-B14F-4D97-AF65-F5344CB8AC3E}">
        <p14:creationId xmlns:p14="http://schemas.microsoft.com/office/powerpoint/2010/main" val="1716904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99</a:t>
            </a:fld>
            <a:endParaRPr lang="en-US"/>
          </a:p>
        </p:txBody>
      </p:sp>
    </p:spTree>
    <p:extLst>
      <p:ext uri="{BB962C8B-B14F-4D97-AF65-F5344CB8AC3E}">
        <p14:creationId xmlns:p14="http://schemas.microsoft.com/office/powerpoint/2010/main" val="36873563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implies that emacs lisp uses dynamic scoping</a:t>
            </a:r>
          </a:p>
        </p:txBody>
      </p:sp>
      <p:sp>
        <p:nvSpPr>
          <p:cNvPr id="4" name="Slide Number Placeholder 3"/>
          <p:cNvSpPr>
            <a:spLocks noGrp="1"/>
          </p:cNvSpPr>
          <p:nvPr>
            <p:ph type="sldNum" sz="quarter" idx="5"/>
          </p:nvPr>
        </p:nvSpPr>
        <p:spPr/>
        <p:txBody>
          <a:bodyPr/>
          <a:lstStyle/>
          <a:p>
            <a:fld id="{65412767-FFB8-4DC7-B26A-052444C18754}" type="slidenum">
              <a:rPr lang="en-US" smtClean="0"/>
              <a:t>100</a:t>
            </a:fld>
            <a:endParaRPr lang="en-US"/>
          </a:p>
        </p:txBody>
      </p:sp>
    </p:spTree>
    <p:extLst>
      <p:ext uri="{BB962C8B-B14F-4D97-AF65-F5344CB8AC3E}">
        <p14:creationId xmlns:p14="http://schemas.microsoft.com/office/powerpoint/2010/main" val="1180450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101</a:t>
            </a:fld>
            <a:endParaRPr lang="en-US"/>
          </a:p>
        </p:txBody>
      </p:sp>
    </p:spTree>
    <p:extLst>
      <p:ext uri="{BB962C8B-B14F-4D97-AF65-F5344CB8AC3E}">
        <p14:creationId xmlns:p14="http://schemas.microsoft.com/office/powerpoint/2010/main" val="37895028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102</a:t>
            </a:fld>
            <a:endParaRPr lang="en-US"/>
          </a:p>
        </p:txBody>
      </p:sp>
    </p:spTree>
    <p:extLst>
      <p:ext uri="{BB962C8B-B14F-4D97-AF65-F5344CB8AC3E}">
        <p14:creationId xmlns:p14="http://schemas.microsoft.com/office/powerpoint/2010/main" val="10335655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103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Source: https://www.memorysafety.org/docs/memory-safety/#:~:text=A%20recent%20study%20found%20that,vulnerabilities%20are%20memory%20safety%20issues.</a:t>
            </a:r>
          </a:p>
          <a:p>
            <a:pPr algn="l"/>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40083612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104</a:t>
            </a:fld>
            <a:endParaRPr lang="en-US"/>
          </a:p>
        </p:txBody>
      </p:sp>
    </p:spTree>
    <p:extLst>
      <p:ext uri="{BB962C8B-B14F-4D97-AF65-F5344CB8AC3E}">
        <p14:creationId xmlns:p14="http://schemas.microsoft.com/office/powerpoint/2010/main" val="5903799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108</a:t>
            </a:fld>
            <a:endParaRPr lang="en-US"/>
          </a:p>
        </p:txBody>
      </p:sp>
    </p:spTree>
    <p:extLst>
      <p:ext uri="{BB962C8B-B14F-4D97-AF65-F5344CB8AC3E}">
        <p14:creationId xmlns:p14="http://schemas.microsoft.com/office/powerpoint/2010/main" val="2183723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111</a:t>
            </a:fld>
            <a:endParaRPr lang="en-US"/>
          </a:p>
        </p:txBody>
      </p:sp>
    </p:spTree>
    <p:extLst>
      <p:ext uri="{BB962C8B-B14F-4D97-AF65-F5344CB8AC3E}">
        <p14:creationId xmlns:p14="http://schemas.microsoft.com/office/powerpoint/2010/main" val="141324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10</a:t>
            </a:fld>
            <a:endParaRPr lang="en-US"/>
          </a:p>
        </p:txBody>
      </p:sp>
    </p:spTree>
    <p:extLst>
      <p:ext uri="{BB962C8B-B14F-4D97-AF65-F5344CB8AC3E}">
        <p14:creationId xmlns:p14="http://schemas.microsoft.com/office/powerpoint/2010/main" val="33667596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 Rather than using a queue or stack, the mark and sweep algorithm can use a clever pointer manipulation trick. But logically you can think of this as a breadth-first or depth-first traversal.</a:t>
            </a:r>
          </a:p>
        </p:txBody>
      </p:sp>
      <p:sp>
        <p:nvSpPr>
          <p:cNvPr id="4" name="Slide Number Placeholder 3"/>
          <p:cNvSpPr>
            <a:spLocks noGrp="1"/>
          </p:cNvSpPr>
          <p:nvPr>
            <p:ph type="sldNum" sz="quarter" idx="5"/>
          </p:nvPr>
        </p:nvSpPr>
        <p:spPr/>
        <p:txBody>
          <a:bodyPr/>
          <a:lstStyle/>
          <a:p>
            <a:fld id="{65412767-FFB8-4DC7-B26A-052444C18754}" type="slidenum">
              <a:rPr lang="en-US" smtClean="0"/>
              <a:t>114</a:t>
            </a:fld>
            <a:endParaRPr lang="en-US"/>
          </a:p>
        </p:txBody>
      </p:sp>
    </p:spTree>
    <p:extLst>
      <p:ext uri="{BB962C8B-B14F-4D97-AF65-F5344CB8AC3E}">
        <p14:creationId xmlns:p14="http://schemas.microsoft.com/office/powerpoint/2010/main" val="34506004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Fragmentation is when the heap becomes peppered with small, unused </a:t>
            </a:r>
            <a:r>
              <a:rPr lang="en-US" sz="1200" dirty="0">
                <a:solidFill>
                  <a:srgbClr val="0070C0"/>
                </a:solidFill>
              </a:rPr>
              <a:t>memory blocks </a:t>
            </a:r>
            <a:r>
              <a:rPr lang="en-US" sz="1200" dirty="0"/>
              <a:t>which are not large enough to accommodate newly allocated </a:t>
            </a:r>
            <a:r>
              <a:rPr lang="en-US" sz="1200" dirty="0">
                <a:solidFill>
                  <a:srgbClr val="C00000"/>
                </a:solidFill>
              </a:rPr>
              <a:t>objects</a:t>
            </a:r>
            <a:r>
              <a:rPr lang="en-US" sz="1200" dirty="0"/>
              <a:t>.</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116</a:t>
            </a:fld>
            <a:endParaRPr lang="en-US"/>
          </a:p>
        </p:txBody>
      </p:sp>
    </p:spTree>
    <p:extLst>
      <p:ext uri="{BB962C8B-B14F-4D97-AF65-F5344CB8AC3E}">
        <p14:creationId xmlns:p14="http://schemas.microsoft.com/office/powerpoint/2010/main" val="29467414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first, a moving algorithm may seem inefficient compared to a non-moving one, since much more work would appear to be required on each cycle. But the moving algorithm leads to several performance advantages, both during the garbage collection cycle itself and during program execution:</a:t>
            </a:r>
          </a:p>
          <a:p>
            <a:endParaRPr lang="en-US" sz="1200" dirty="0"/>
          </a:p>
          <a:p>
            <a:r>
              <a:rPr lang="en-US" sz="1200" dirty="0"/>
              <a:t>No additional work is required to reclaim the space freed by dead objects; the entire region of memory from which reachable objects were moved can be considered free space. In contrast, a non-moving GC must visit each unreachable object and record that the memory it occupied is available.</a:t>
            </a:r>
          </a:p>
          <a:p>
            <a:r>
              <a:rPr lang="en-US" sz="1200" dirty="0"/>
              <a:t>Similarly, new objects can be allocated very quickly. </a:t>
            </a:r>
          </a:p>
          <a:p>
            <a:endParaRPr lang="en-US" sz="1200" dirty="0"/>
          </a:p>
          <a:p>
            <a:r>
              <a:rPr lang="en-US" sz="1200" dirty="0"/>
              <a:t>Similarly, new objects can be allocated very quickly. Since large contiguous regions of memory are usually made available by a moving GC, new objects can be allocated by simply incrementing a 'free memory' pointer. A non-moving strategy may, after some time, lead to a heavily fragmented heap, requiring expensive consultation of "free lists" of small available blocks of memory in order to allocate new objects.</a:t>
            </a:r>
          </a:p>
          <a:p>
            <a:r>
              <a:rPr lang="en-US" sz="1200" dirty="0"/>
              <a:t>If an appropriate traversal order is used (such as </a:t>
            </a:r>
            <a:r>
              <a:rPr lang="en-US" sz="1200" dirty="0" err="1"/>
              <a:t>cdr</a:t>
            </a:r>
            <a:r>
              <a:rPr lang="en-US" sz="1200" dirty="0"/>
              <a:t>-first for list </a:t>
            </a:r>
            <a:r>
              <a:rPr lang="en-US" sz="1200" dirty="0" err="1"/>
              <a:t>conses</a:t>
            </a:r>
            <a:r>
              <a:rPr lang="en-US" sz="1200" dirty="0"/>
              <a:t>), objects can be moved very close to the objects they refer to in memory, increasing the chance that they will be located in the same cache line or virtual memory page. This can significantly speed up access to these objects through these references.</a:t>
            </a:r>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117</a:t>
            </a:fld>
            <a:endParaRPr lang="en-US"/>
          </a:p>
        </p:txBody>
      </p:sp>
    </p:spTree>
    <p:extLst>
      <p:ext uri="{BB962C8B-B14F-4D97-AF65-F5344CB8AC3E}">
        <p14:creationId xmlns:p14="http://schemas.microsoft.com/office/powerpoint/2010/main" val="32226943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in contrast to languages with manual memory management (e.g., C++), where the programmer explicitly controls object destruction.</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118</a:t>
            </a:fld>
            <a:endParaRPr lang="en-US"/>
          </a:p>
        </p:txBody>
      </p:sp>
    </p:spTree>
    <p:extLst>
      <p:ext uri="{BB962C8B-B14F-4D97-AF65-F5344CB8AC3E}">
        <p14:creationId xmlns:p14="http://schemas.microsoft.com/office/powerpoint/2010/main" val="936497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400" dirty="0"/>
              <a:t>Q: I have many objects of diverse sizes with frequent allocations and deletions – what GC scheme(s) are best suited for my situation?</a:t>
            </a:r>
          </a:p>
          <a:p>
            <a:pPr algn="l"/>
            <a:endParaRPr lang="en-US" sz="2400" dirty="0"/>
          </a:p>
          <a:p>
            <a:pPr algn="l"/>
            <a:r>
              <a:rPr lang="en-US" sz="2400" dirty="0"/>
              <a:t>A: This situation results in lots of memory fragmentation if you use mark and sweep or reference counting. Mark and compact works better since the objects can be aggregated and memory "holes" can be eliminated in between objects.</a:t>
            </a:r>
          </a:p>
          <a:p>
            <a:pPr algn="l"/>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Q: I have lots of objects with cyclical references to each other.  What GC scheme(s) should I avoid?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 Avoid reference counting GC, because by definition, two objects that refer to each other will each have reference count of 1, meaning that their reference count will never reach zero even if are no longer referred to by any variables in a program.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p>
          <a:p>
            <a:pPr algn="l"/>
            <a:r>
              <a:rPr lang="en-US" sz="2400" dirty="0"/>
              <a:t>Q: I am running on a low-RAM device.  What GC scheme(s ) are best suited for this?</a:t>
            </a:r>
          </a:p>
          <a:p>
            <a:pPr algn="l"/>
            <a:endParaRPr lang="en-US" sz="2400" dirty="0"/>
          </a:p>
          <a:p>
            <a:pPr algn="l"/>
            <a:r>
              <a:rPr lang="en-US" sz="2400" dirty="0"/>
              <a:t>Mark and sweep would be best. Mark and compact needs to reserve half the memory for compaction, and reference counting requires extra memory stored with each object to maintain reference counts.</a:t>
            </a:r>
          </a:p>
          <a:p>
            <a:pPr algn="l"/>
            <a:endParaRPr lang="en-US" sz="2400" dirty="0"/>
          </a:p>
          <a:p>
            <a:pPr algn="l"/>
            <a:r>
              <a:rPr lang="en-US" sz="2400" dirty="0"/>
              <a:t>Q: I am writing a program for a real-time device.  What GC scheme(s) are best suited for this?</a:t>
            </a:r>
          </a:p>
          <a:p>
            <a:pPr algn="l"/>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Reference counting would be best (though still not ideal) since it doesn't freeze the computer while GC occurs. Objects are </a:t>
            </a:r>
            <a:r>
              <a:rPr lang="en-US" sz="2400" dirty="0" err="1"/>
              <a:t>GCed</a:t>
            </a:r>
            <a:r>
              <a:rPr lang="en-US" sz="2400" dirty="0"/>
              <a:t> as they are no longer referred to, generally resulting in incremental GC of objects.  Use of a queue of pending objects to free to deal with cascades can help even out the load of GC over time.</a:t>
            </a:r>
          </a:p>
          <a:p>
            <a:pPr algn="l"/>
            <a:endParaRPr lang="en-US" sz="2400" dirty="0"/>
          </a:p>
          <a:p>
            <a:pPr algn="l"/>
            <a:r>
              <a:rPr lang="en-US" sz="2400" dirty="0"/>
              <a:t>One more point: mark and sweep (and to a lesser extent, mark and compact) may cause thrashing with OS paging. Why? Here's an answer from former student Victor </a:t>
            </a:r>
            <a:r>
              <a:rPr lang="en-US" sz="2400" dirty="0" err="1"/>
              <a:t>Chinnappan</a:t>
            </a:r>
            <a:r>
              <a:rPr lang="en-US" sz="2400" dirty="0"/>
              <a:t>:</a:t>
            </a:r>
          </a:p>
          <a:p>
            <a:pPr algn="l"/>
            <a:endParaRPr lang="en-US" sz="2400" dirty="0"/>
          </a:p>
          <a:p>
            <a:pPr algn="l"/>
            <a:r>
              <a:rPr lang="en-US" sz="2400" dirty="0"/>
              <a:t>This most likely has to do with locality. It is true that mark-and-sweep is not the only case where thrashing occurs and it doesn't occur in all cases for mark-and-sweep but let's look at an example.</a:t>
            </a:r>
          </a:p>
          <a:p>
            <a:pPr algn="l"/>
            <a:r>
              <a:rPr lang="en-US" sz="2400" dirty="0"/>
              <a:t>Imagine storing large amounts of data such that RAM is pretty much full. That would lead to the Garbage Collector having to run. Mark-and-sweep will have to traverse through all the memory blocks in our heap. Now if our heap uses a lot of pages and our RAM is not large enough to store all of them, we would have a high page fault rate (paging in and out), hence thrashing.</a:t>
            </a:r>
          </a:p>
          <a:p>
            <a:pPr algn="l"/>
            <a:r>
              <a:rPr lang="en-US" sz="2400" dirty="0"/>
              <a:t>Note: Fragmentation also makes it worse (less usable blocks and that may be spread apart)</a:t>
            </a:r>
          </a:p>
          <a:p>
            <a:pPr algn="l"/>
            <a:r>
              <a:rPr lang="en-US" sz="2400" dirty="0"/>
              <a:t>Hope this helped!</a:t>
            </a:r>
          </a:p>
          <a:p>
            <a:pPr algn="l"/>
            <a:endParaRPr lang="en-US" sz="2400" dirty="0"/>
          </a:p>
          <a:p>
            <a:pPr algn="l"/>
            <a:r>
              <a:rPr lang="en-US" sz="2400" dirty="0"/>
              <a:t>Sources:</a:t>
            </a:r>
          </a:p>
          <a:p>
            <a:pPr algn="l"/>
            <a:r>
              <a:rPr lang="en-US" sz="2400" dirty="0"/>
              <a:t>https://dl.acm.org/doi/pdf/10.1145/91556.91597</a:t>
            </a:r>
          </a:p>
          <a:p>
            <a:pPr algn="l"/>
            <a:r>
              <a:rPr lang="en-US" sz="2400" dirty="0"/>
              <a:t>https://pages.cs.wisc.edu/~remzi/OSTEP/</a:t>
            </a:r>
          </a:p>
        </p:txBody>
      </p:sp>
      <p:sp>
        <p:nvSpPr>
          <p:cNvPr id="4" name="Slide Number Placeholder 3"/>
          <p:cNvSpPr>
            <a:spLocks noGrp="1"/>
          </p:cNvSpPr>
          <p:nvPr>
            <p:ph type="sldNum" sz="quarter" idx="5"/>
          </p:nvPr>
        </p:nvSpPr>
        <p:spPr/>
        <p:txBody>
          <a:bodyPr/>
          <a:lstStyle/>
          <a:p>
            <a:fld id="{65412767-FFB8-4DC7-B26A-052444C18754}" type="slidenum">
              <a:rPr lang="en-US" smtClean="0"/>
              <a:t>121</a:t>
            </a:fld>
            <a:endParaRPr lang="en-US"/>
          </a:p>
        </p:txBody>
      </p:sp>
    </p:spTree>
    <p:extLst>
      <p:ext uri="{BB962C8B-B14F-4D97-AF65-F5344CB8AC3E}">
        <p14:creationId xmlns:p14="http://schemas.microsoft.com/office/powerpoint/2010/main" val="31485339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smart pointer is a class that holds a traditional C++ pointer – it is responsible for destroying the object that's pointed to by the pointer automatically when the smart pointer goes out of scope.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124</a:t>
            </a:fld>
            <a:endParaRPr lang="en-US"/>
          </a:p>
        </p:txBody>
      </p:sp>
    </p:spTree>
    <p:extLst>
      <p:ext uri="{BB962C8B-B14F-4D97-AF65-F5344CB8AC3E}">
        <p14:creationId xmlns:p14="http://schemas.microsoft.com/office/powerpoint/2010/main" val="35506289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 </a:t>
            </a:r>
            <a:r>
              <a:rPr lang="en-US" sz="1200" dirty="0" err="1">
                <a:solidFill>
                  <a:schemeClr val="bg1"/>
                </a:solidFill>
              </a:rPr>
              <a:t>shared_ptr</a:t>
            </a:r>
            <a:r>
              <a:rPr lang="en-US" sz="1200" dirty="0">
                <a:solidFill>
                  <a:schemeClr val="bg1"/>
                </a:solidFill>
              </a:rPr>
              <a:t> owns the object it points to, but, unlike the </a:t>
            </a:r>
            <a:r>
              <a:rPr lang="en-US" sz="1200" dirty="0" err="1">
                <a:solidFill>
                  <a:schemeClr val="bg1"/>
                </a:solidFill>
              </a:rPr>
              <a:t>unique_ptr</a:t>
            </a:r>
            <a:r>
              <a:rPr lang="en-US" sz="1200" dirty="0">
                <a:solidFill>
                  <a:schemeClr val="bg1"/>
                </a:solidFill>
              </a:rPr>
              <a:t>, you can make copies of a given smart pointer and use them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128</a:t>
            </a:fld>
            <a:endParaRPr lang="en-US"/>
          </a:p>
        </p:txBody>
      </p:sp>
    </p:spTree>
    <p:extLst>
      <p:ext uri="{BB962C8B-B14F-4D97-AF65-F5344CB8AC3E}">
        <p14:creationId xmlns:p14="http://schemas.microsoft.com/office/powerpoint/2010/main" val="20792704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 </a:t>
            </a:r>
            <a:r>
              <a:rPr lang="en-US" sz="1200" dirty="0" err="1">
                <a:solidFill>
                  <a:schemeClr val="bg1"/>
                </a:solidFill>
              </a:rPr>
              <a:t>shared_ptr</a:t>
            </a:r>
            <a:r>
              <a:rPr lang="en-US" sz="1200" dirty="0">
                <a:solidFill>
                  <a:schemeClr val="bg1"/>
                </a:solidFill>
              </a:rPr>
              <a:t> owns the object it points to, but, unlike the </a:t>
            </a:r>
            <a:r>
              <a:rPr lang="en-US" sz="1200" dirty="0" err="1">
                <a:solidFill>
                  <a:schemeClr val="bg1"/>
                </a:solidFill>
              </a:rPr>
              <a:t>unique_ptr</a:t>
            </a:r>
            <a:r>
              <a:rPr lang="en-US" sz="1200" dirty="0">
                <a:solidFill>
                  <a:schemeClr val="bg1"/>
                </a:solidFill>
              </a:rPr>
              <a:t>, you can make copies of a given smart pointer and use them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129</a:t>
            </a:fld>
            <a:endParaRPr lang="en-US"/>
          </a:p>
        </p:txBody>
      </p:sp>
    </p:spTree>
    <p:extLst>
      <p:ext uri="{BB962C8B-B14F-4D97-AF65-F5344CB8AC3E}">
        <p14:creationId xmlns:p14="http://schemas.microsoft.com/office/powerpoint/2010/main" val="28170251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 </a:t>
            </a:r>
            <a:r>
              <a:rPr lang="en-US" sz="1200" dirty="0" err="1">
                <a:solidFill>
                  <a:schemeClr val="bg1"/>
                </a:solidFill>
              </a:rPr>
              <a:t>shared_ptr</a:t>
            </a:r>
            <a:r>
              <a:rPr lang="en-US" sz="1200" dirty="0">
                <a:solidFill>
                  <a:schemeClr val="bg1"/>
                </a:solidFill>
              </a:rPr>
              <a:t> owns the object it points to, but, unlike the </a:t>
            </a:r>
            <a:r>
              <a:rPr lang="en-US" sz="1200" dirty="0" err="1">
                <a:solidFill>
                  <a:schemeClr val="bg1"/>
                </a:solidFill>
              </a:rPr>
              <a:t>unique_ptr</a:t>
            </a:r>
            <a:r>
              <a:rPr lang="en-US" sz="1200" dirty="0">
                <a:solidFill>
                  <a:schemeClr val="bg1"/>
                </a:solidFill>
              </a:rPr>
              <a:t>, you can make copies of a given smart pointer and use them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130</a:t>
            </a:fld>
            <a:endParaRPr lang="en-US"/>
          </a:p>
        </p:txBody>
      </p:sp>
    </p:spTree>
    <p:extLst>
      <p:ext uri="{BB962C8B-B14F-4D97-AF65-F5344CB8AC3E}">
        <p14:creationId xmlns:p14="http://schemas.microsoft.com/office/powerpoint/2010/main" val="24236282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 </a:t>
            </a:r>
            <a:r>
              <a:rPr lang="en-US" sz="1200" dirty="0" err="1">
                <a:solidFill>
                  <a:schemeClr val="bg1"/>
                </a:solidFill>
              </a:rPr>
              <a:t>shared_ptr</a:t>
            </a:r>
            <a:r>
              <a:rPr lang="en-US" sz="1200" dirty="0">
                <a:solidFill>
                  <a:schemeClr val="bg1"/>
                </a:solidFill>
              </a:rPr>
              <a:t> owns the object it points to, but, unlike the </a:t>
            </a:r>
            <a:r>
              <a:rPr lang="en-US" sz="1200" dirty="0" err="1">
                <a:solidFill>
                  <a:schemeClr val="bg1"/>
                </a:solidFill>
              </a:rPr>
              <a:t>unique_ptr</a:t>
            </a:r>
            <a:r>
              <a:rPr lang="en-US" sz="1200" dirty="0">
                <a:solidFill>
                  <a:schemeClr val="bg1"/>
                </a:solidFill>
              </a:rPr>
              <a:t>, you can make copies of a given smart pointer and use them </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131</a:t>
            </a:fld>
            <a:endParaRPr lang="en-US"/>
          </a:p>
        </p:txBody>
      </p:sp>
    </p:spTree>
    <p:extLst>
      <p:ext uri="{BB962C8B-B14F-4D97-AF65-F5344CB8AC3E}">
        <p14:creationId xmlns:p14="http://schemas.microsoft.com/office/powerpoint/2010/main" val="2470094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of values variable holds,  operations, # of bytes of storage, data encoding/format</a:t>
            </a:r>
          </a:p>
        </p:txBody>
      </p:sp>
      <p:sp>
        <p:nvSpPr>
          <p:cNvPr id="4" name="Slide Number Placeholder 3"/>
          <p:cNvSpPr>
            <a:spLocks noGrp="1"/>
          </p:cNvSpPr>
          <p:nvPr>
            <p:ph type="sldNum" sz="quarter" idx="5"/>
          </p:nvPr>
        </p:nvSpPr>
        <p:spPr/>
        <p:txBody>
          <a:bodyPr/>
          <a:lstStyle/>
          <a:p>
            <a:fld id="{65412767-FFB8-4DC7-B26A-052444C18754}" type="slidenum">
              <a:rPr lang="en-US" smtClean="0"/>
              <a:t>12</a:t>
            </a:fld>
            <a:endParaRPr lang="en-US"/>
          </a:p>
        </p:txBody>
      </p:sp>
    </p:spTree>
    <p:extLst>
      <p:ext uri="{BB962C8B-B14F-4D97-AF65-F5344CB8AC3E}">
        <p14:creationId xmlns:p14="http://schemas.microsoft.com/office/powerpoint/2010/main" val="3973639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133</a:t>
            </a:fld>
            <a:endParaRPr lang="en-US"/>
          </a:p>
        </p:txBody>
      </p:sp>
    </p:spTree>
    <p:extLst>
      <p:ext uri="{BB962C8B-B14F-4D97-AF65-F5344CB8AC3E}">
        <p14:creationId xmlns:p14="http://schemas.microsoft.com/office/powerpoint/2010/main" val="36111710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134</a:t>
            </a:fld>
            <a:endParaRPr lang="en-US"/>
          </a:p>
        </p:txBody>
      </p:sp>
    </p:spTree>
    <p:extLst>
      <p:ext uri="{BB962C8B-B14F-4D97-AF65-F5344CB8AC3E}">
        <p14:creationId xmlns:p14="http://schemas.microsoft.com/office/powerpoint/2010/main" val="24679250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Finalization is primarily used for cleanup non-memory (e.g. file handles, temp files, network connections), but cannot be counted on to occur.</a:t>
            </a:r>
          </a:p>
          <a:p>
            <a:endParaRPr lang="en-US" sz="2800" dirty="0"/>
          </a:p>
          <a:p>
            <a:endParaRPr lang="en-US" sz="2800" dirty="0"/>
          </a:p>
          <a:p>
            <a:r>
              <a:rPr lang="en-US" sz="2800" dirty="0"/>
              <a:t>Finalizers can cause a significant number of problems, and are thus strongly discouraged by a number of authorities:</a:t>
            </a:r>
          </a:p>
          <a:p>
            <a:endParaRPr lang="en-US" sz="2800" dirty="0"/>
          </a:p>
          <a:p>
            <a:r>
              <a:rPr lang="en-US" sz="2800" dirty="0"/>
              <a:t>Finalizers may not be called in a timely manner, or at all, so they cannot be relied upon to persist state, release scarce resources, or do anything else of importance.</a:t>
            </a:r>
          </a:p>
          <a:p>
            <a:r>
              <a:rPr lang="en-US" sz="2800" dirty="0"/>
              <a:t>Finalizers may result in object resurrection, which is often a programming error and whose very possibility significantly slows down and complicates garbage collection.</a:t>
            </a:r>
          </a:p>
          <a:p>
            <a:r>
              <a:rPr lang="en-US" sz="2800" dirty="0"/>
              <a:t>Finalizers are run based on garbage collection, which is generally based on managed memory pressure – they are not run in case of other resource scarcity, and thus are not suited for managing other scarce resources.</a:t>
            </a:r>
          </a:p>
          <a:p>
            <a:r>
              <a:rPr lang="en-US" sz="2800" dirty="0"/>
              <a:t>Finalizers do not run in a specified order, and cannot rely on class invariants (as they may refer to other objects that have already been finalized).</a:t>
            </a:r>
          </a:p>
          <a:p>
            <a:r>
              <a:rPr lang="en-US" sz="2800" dirty="0"/>
              <a:t>Slow finalizers may delay other finalizers.</a:t>
            </a:r>
          </a:p>
          <a:p>
            <a:r>
              <a:rPr lang="en-US" sz="2800" dirty="0"/>
              <a:t>Exceptions within finalizers generally cannot be handled, because the finalizer is run in an unspecified environment, and may be either ignored or cause uncontrolled program termination.</a:t>
            </a:r>
          </a:p>
          <a:p>
            <a:r>
              <a:rPr lang="en-US" sz="2800" dirty="0"/>
              <a:t>Finalizers may reference and accidentally finalize live objects, violating program invariants.</a:t>
            </a:r>
          </a:p>
          <a:p>
            <a:r>
              <a:rPr lang="en-US" sz="2800" dirty="0"/>
              <a:t>Finalizers may cause synchronization issue, even in otherwise sequential (single-threaded) programs, as finalization may be done concurrently (concretely, in one or more separate threads).[12]</a:t>
            </a:r>
          </a:p>
          <a:p>
            <a:r>
              <a:rPr lang="en-US" sz="2800" dirty="0"/>
              <a:t>Finalizers may cause deadlock if synchronization mechanisms such as locks are used, due to not being run in a specified order and possibly being run concurrently.</a:t>
            </a:r>
          </a:p>
          <a:p>
            <a:r>
              <a:rPr lang="en-US" sz="2800" dirty="0"/>
              <a:t>Finalizers that are run during program termination cannot rely on the usual runtime environment, and thus may fail due to incorrect assumptions – for this reason finalizers are often not run during termination.</a:t>
            </a:r>
          </a:p>
          <a:p>
            <a:endParaRPr lang="en-US" sz="2800" dirty="0"/>
          </a:p>
        </p:txBody>
      </p:sp>
      <p:sp>
        <p:nvSpPr>
          <p:cNvPr id="4" name="Slide Number Placeholder 3"/>
          <p:cNvSpPr>
            <a:spLocks noGrp="1"/>
          </p:cNvSpPr>
          <p:nvPr>
            <p:ph type="sldNum" sz="quarter" idx="5"/>
          </p:nvPr>
        </p:nvSpPr>
        <p:spPr/>
        <p:txBody>
          <a:bodyPr/>
          <a:lstStyle/>
          <a:p>
            <a:fld id="{65412767-FFB8-4DC7-B26A-052444C18754}" type="slidenum">
              <a:rPr lang="en-US" smtClean="0"/>
              <a:t>135</a:t>
            </a:fld>
            <a:endParaRPr lang="en-US"/>
          </a:p>
        </p:txBody>
      </p:sp>
    </p:spTree>
    <p:extLst>
      <p:ext uri="{BB962C8B-B14F-4D97-AF65-F5344CB8AC3E}">
        <p14:creationId xmlns:p14="http://schemas.microsoft.com/office/powerpoint/2010/main" val="917902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136</a:t>
            </a:fld>
            <a:endParaRPr lang="en-US"/>
          </a:p>
        </p:txBody>
      </p:sp>
    </p:spTree>
    <p:extLst>
      <p:ext uri="{BB962C8B-B14F-4D97-AF65-F5344CB8AC3E}">
        <p14:creationId xmlns:p14="http://schemas.microsoft.com/office/powerpoint/2010/main" val="32023054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is used to unwrap a variable that might be either nil or hold an optional value.  So pers is {nil, just(value)) and pers! is the actual value which would be the person object. If the value is nil then the ! will cause an exception</a:t>
            </a:r>
          </a:p>
        </p:txBody>
      </p:sp>
      <p:sp>
        <p:nvSpPr>
          <p:cNvPr id="4" name="Slide Number Placeholder 3"/>
          <p:cNvSpPr>
            <a:spLocks noGrp="1"/>
          </p:cNvSpPr>
          <p:nvPr>
            <p:ph type="sldNum" sz="quarter" idx="5"/>
          </p:nvPr>
        </p:nvSpPr>
        <p:spPr/>
        <p:txBody>
          <a:bodyPr/>
          <a:lstStyle/>
          <a:p>
            <a:fld id="{65412767-FFB8-4DC7-B26A-052444C18754}" type="slidenum">
              <a:rPr lang="en-US" smtClean="0"/>
              <a:t>138</a:t>
            </a:fld>
            <a:endParaRPr lang="en-US"/>
          </a:p>
        </p:txBody>
      </p:sp>
    </p:spTree>
    <p:extLst>
      <p:ext uri="{BB962C8B-B14F-4D97-AF65-F5344CB8AC3E}">
        <p14:creationId xmlns:p14="http://schemas.microsoft.com/office/powerpoint/2010/main" val="25937963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139</a:t>
            </a:fld>
            <a:endParaRPr lang="en-US"/>
          </a:p>
        </p:txBody>
      </p:sp>
    </p:spTree>
    <p:extLst>
      <p:ext uri="{BB962C8B-B14F-4D97-AF65-F5344CB8AC3E}">
        <p14:creationId xmlns:p14="http://schemas.microsoft.com/office/powerpoint/2010/main" val="900775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latin typeface="Menlo-Regular"/>
              </a:rPr>
              <a:t>TypeError</a:t>
            </a:r>
            <a:r>
              <a:rPr lang="en-US" sz="1800" dirty="0">
                <a:solidFill>
                  <a:srgbClr val="000000"/>
                </a:solidFill>
                <a:latin typeface="Menlo-Regular"/>
              </a:rPr>
              <a:t>: 'str' object does not support item assignment</a:t>
            </a: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8525471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141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5607475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https://blog.fireheart.in/a?ID=01700-5b683438-4f3c-42e5-90f0-9a641f5ec2a2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https://www.leadingagile.com/2018/03/immutable-in-java/</a:t>
            </a:r>
          </a:p>
          <a:p>
            <a:endParaRPr lang="en-US" dirty="0"/>
          </a:p>
        </p:txBody>
      </p:sp>
      <p:sp>
        <p:nvSpPr>
          <p:cNvPr id="4" name="Slide Number Placeholder 3"/>
          <p:cNvSpPr>
            <a:spLocks noGrp="1"/>
          </p:cNvSpPr>
          <p:nvPr>
            <p:ph type="sldNum" sz="quarter" idx="5"/>
          </p:nvPr>
        </p:nvSpPr>
        <p:spPr/>
        <p:txBody>
          <a:bodyPr/>
          <a:lstStyle/>
          <a:p>
            <a:fld id="{65412767-FFB8-4DC7-B26A-052444C18754}" type="slidenum">
              <a:rPr lang="en-US" smtClean="0"/>
              <a:t>142</a:t>
            </a:fld>
            <a:endParaRPr lang="en-US"/>
          </a:p>
        </p:txBody>
      </p:sp>
    </p:spTree>
    <p:extLst>
      <p:ext uri="{BB962C8B-B14F-4D97-AF65-F5344CB8AC3E}">
        <p14:creationId xmlns:p14="http://schemas.microsoft.com/office/powerpoint/2010/main" val="2642922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assignment immutability and object immutability</a:t>
            </a:r>
          </a:p>
        </p:txBody>
      </p:sp>
      <p:sp>
        <p:nvSpPr>
          <p:cNvPr id="4" name="Slide Number Placeholder 3"/>
          <p:cNvSpPr>
            <a:spLocks noGrp="1"/>
          </p:cNvSpPr>
          <p:nvPr>
            <p:ph type="sldNum" sz="quarter" idx="5"/>
          </p:nvPr>
        </p:nvSpPr>
        <p:spPr/>
        <p:txBody>
          <a:bodyPr/>
          <a:lstStyle/>
          <a:p>
            <a:fld id="{65412767-FFB8-4DC7-B26A-052444C18754}" type="slidenum">
              <a:rPr lang="en-US" smtClean="0"/>
              <a:t>151</a:t>
            </a:fld>
            <a:endParaRPr lang="en-US"/>
          </a:p>
        </p:txBody>
      </p:sp>
    </p:spTree>
    <p:extLst>
      <p:ext uri="{BB962C8B-B14F-4D97-AF65-F5344CB8AC3E}">
        <p14:creationId xmlns:p14="http://schemas.microsoft.com/office/powerpoint/2010/main" val="3048874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009B12-4724-4E53-AC09-195AA1C30BAA}"/>
              </a:ext>
            </a:extLst>
          </p:cNvPr>
          <p:cNvSpPr>
            <a:spLocks noGrp="1"/>
          </p:cNvSpPr>
          <p:nvPr>
            <p:ph type="dt" sz="half" idx="10"/>
          </p:nvPr>
        </p:nvSpPr>
        <p:spPr/>
        <p:txBody>
          <a:bodyPr/>
          <a:lstStyle>
            <a:lvl1pPr>
              <a:defRPr>
                <a:latin typeface="Corbel" panose="020B0503020204020204" pitchFamily="34" charset="0"/>
              </a:defRPr>
            </a:lvl1pPr>
          </a:lstStyle>
          <a:p>
            <a:fld id="{2BEEC7AB-7A25-40F3-B146-D1404138209E}" type="datetimeFigureOut">
              <a:rPr lang="en-US" smtClean="0"/>
              <a:pPr/>
              <a:t>11/1/23</a:t>
            </a:fld>
            <a:endParaRPr lang="en-US" dirty="0"/>
          </a:p>
        </p:txBody>
      </p:sp>
      <p:sp>
        <p:nvSpPr>
          <p:cNvPr id="5" name="Footer Placeholder 4">
            <a:extLst>
              <a:ext uri="{FF2B5EF4-FFF2-40B4-BE49-F238E27FC236}">
                <a16:creationId xmlns:a16="http://schemas.microsoft.com/office/drawing/2014/main" id="{C5076144-EF62-48F3-8142-5201CECC5EC0}"/>
              </a:ext>
            </a:extLst>
          </p:cNvPr>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AE51D784-7BA8-4193-9450-263D93B399C2}"/>
              </a:ext>
            </a:extLst>
          </p:cNvPr>
          <p:cNvSpPr>
            <a:spLocks noGrp="1"/>
          </p:cNvSpPr>
          <p:nvPr>
            <p:ph type="sldNum" sz="quarter" idx="12"/>
          </p:nvPr>
        </p:nvSpPr>
        <p:spPr/>
        <p:txBody>
          <a:bodyPr/>
          <a:lstStyle>
            <a:lvl1pPr>
              <a:defRPr>
                <a:latin typeface="Corbel" panose="020B0503020204020204" pitchFamily="34" charset="0"/>
              </a:defRPr>
            </a:lvl1pPr>
          </a:lstStyle>
          <a:p>
            <a:fld id="{1DF0338A-096D-4D6F-9EEF-F909D46D18D3}" type="slidenum">
              <a:rPr lang="en-US" smtClean="0"/>
              <a:pPr/>
              <a:t>‹#›</a:t>
            </a:fld>
            <a:endParaRPr lang="en-US"/>
          </a:p>
        </p:txBody>
      </p:sp>
      <p:sp>
        <p:nvSpPr>
          <p:cNvPr id="7" name="Title Placeholder 1">
            <a:extLst>
              <a:ext uri="{FF2B5EF4-FFF2-40B4-BE49-F238E27FC236}">
                <a16:creationId xmlns:a16="http://schemas.microsoft.com/office/drawing/2014/main" id="{21620851-8BC1-47F2-A7C8-7297A5C914B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6603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B316C21-5644-4E4F-8D27-516DC98CD9A7}" type="slidenum">
              <a:rPr lang="en-US"/>
              <a:pPr/>
              <a:t>‹#›</a:t>
            </a:fld>
            <a:endParaRPr lang="en-US"/>
          </a:p>
        </p:txBody>
      </p:sp>
    </p:spTree>
    <p:extLst>
      <p:ext uri="{BB962C8B-B14F-4D97-AF65-F5344CB8AC3E}">
        <p14:creationId xmlns:p14="http://schemas.microsoft.com/office/powerpoint/2010/main" val="1314891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83ED0C6-6818-4765-9498-1ED911115DA0}" type="slidenum">
              <a:rPr lang="en-US"/>
              <a:pPr/>
              <a:t>‹#›</a:t>
            </a:fld>
            <a:endParaRPr lang="en-US"/>
          </a:p>
        </p:txBody>
      </p:sp>
    </p:spTree>
    <p:extLst>
      <p:ext uri="{BB962C8B-B14F-4D97-AF65-F5344CB8AC3E}">
        <p14:creationId xmlns:p14="http://schemas.microsoft.com/office/powerpoint/2010/main" val="5636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D09AF5D-20AE-4C19-94F9-DB8D7F0C798A}" type="slidenum">
              <a:rPr lang="en-US"/>
              <a:pPr/>
              <a:t>‹#›</a:t>
            </a:fld>
            <a:endParaRPr lang="en-US"/>
          </a:p>
        </p:txBody>
      </p:sp>
    </p:spTree>
    <p:extLst>
      <p:ext uri="{BB962C8B-B14F-4D97-AF65-F5344CB8AC3E}">
        <p14:creationId xmlns:p14="http://schemas.microsoft.com/office/powerpoint/2010/main" val="1357566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47DF81A-08A1-4DBD-ADDD-AE8F0EB39E2D}" type="slidenum">
              <a:rPr lang="en-US"/>
              <a:pPr/>
              <a:t>‹#›</a:t>
            </a:fld>
            <a:endParaRPr lang="en-US"/>
          </a:p>
        </p:txBody>
      </p:sp>
    </p:spTree>
    <p:extLst>
      <p:ext uri="{BB962C8B-B14F-4D97-AF65-F5344CB8AC3E}">
        <p14:creationId xmlns:p14="http://schemas.microsoft.com/office/powerpoint/2010/main" val="1577430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5A21BCA-4104-42BC-8168-FBAFFC0C000F}" type="slidenum">
              <a:rPr lang="en-US"/>
              <a:pPr/>
              <a:t>‹#›</a:t>
            </a:fld>
            <a:endParaRPr lang="en-US"/>
          </a:p>
        </p:txBody>
      </p:sp>
    </p:spTree>
    <p:extLst>
      <p:ext uri="{BB962C8B-B14F-4D97-AF65-F5344CB8AC3E}">
        <p14:creationId xmlns:p14="http://schemas.microsoft.com/office/powerpoint/2010/main" val="2261065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2012950" y="-14288"/>
            <a:ext cx="2540001" cy="457201"/>
          </a:xfrm>
        </p:spPr>
        <p:txBody>
          <a:bodyPr/>
          <a:lstStyle>
            <a:lvl1pPr>
              <a:defRPr/>
            </a:lvl1pPr>
          </a:lstStyle>
          <a:p>
            <a:fld id="{DB292867-D600-454B-B937-88988FF7ED09}" type="slidenum">
              <a:rPr lang="en-US"/>
              <a:pPr/>
              <a:t>‹#›</a:t>
            </a:fld>
            <a:endParaRPr lang="en-US"/>
          </a:p>
        </p:txBody>
      </p:sp>
    </p:spTree>
    <p:extLst>
      <p:ext uri="{BB962C8B-B14F-4D97-AF65-F5344CB8AC3E}">
        <p14:creationId xmlns:p14="http://schemas.microsoft.com/office/powerpoint/2010/main" val="393611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1143000"/>
          </a:xfrm>
        </p:spPr>
        <p:txBody>
          <a:bodyPr/>
          <a:lstStyle/>
          <a:p>
            <a:r>
              <a:rPr lang="en-US" dirty="0"/>
              <a:t>Click to edit Master title style</a:t>
            </a:r>
          </a:p>
        </p:txBody>
      </p:sp>
      <p:sp>
        <p:nvSpPr>
          <p:cNvPr id="3" name="Text Placeholder 2"/>
          <p:cNvSpPr>
            <a:spLocks noGrp="1"/>
          </p:cNvSpPr>
          <p:nvPr>
            <p:ph type="body" sz="half" idx="1"/>
          </p:nvPr>
        </p:nvSpPr>
        <p:spPr>
          <a:xfrm>
            <a:off x="914400" y="1981200"/>
            <a:ext cx="50800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a:prstGeom prst="rect">
            <a:avLst/>
          </a:prstGeo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989667" y="-53975"/>
            <a:ext cx="2540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364498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B316C21-5644-4E4F-8D27-516DC98CD9A7}" type="slidenum">
              <a:rPr lang="en-US"/>
              <a:pPr/>
              <a:t>‹#›</a:t>
            </a:fld>
            <a:endParaRPr lang="en-US"/>
          </a:p>
        </p:txBody>
      </p:sp>
    </p:spTree>
    <p:extLst>
      <p:ext uri="{BB962C8B-B14F-4D97-AF65-F5344CB8AC3E}">
        <p14:creationId xmlns:p14="http://schemas.microsoft.com/office/powerpoint/2010/main" val="102490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BBAEB5C-7D7A-4BFF-8237-90165B1F5025}" type="slidenum">
              <a:rPr lang="en-US"/>
              <a:pPr/>
              <a:t>‹#›</a:t>
            </a:fld>
            <a:endParaRPr lang="en-US"/>
          </a:p>
        </p:txBody>
      </p:sp>
    </p:spTree>
    <p:extLst>
      <p:ext uri="{BB962C8B-B14F-4D97-AF65-F5344CB8AC3E}">
        <p14:creationId xmlns:p14="http://schemas.microsoft.com/office/powerpoint/2010/main" val="16381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58D96F0-3F6C-4391-A08E-CD9ED706B698}" type="slidenum">
              <a:rPr lang="en-US"/>
              <a:pPr/>
              <a:t>‹#›</a:t>
            </a:fld>
            <a:endParaRPr lang="en-US"/>
          </a:p>
        </p:txBody>
      </p:sp>
    </p:spTree>
    <p:extLst>
      <p:ext uri="{BB962C8B-B14F-4D97-AF65-F5344CB8AC3E}">
        <p14:creationId xmlns:p14="http://schemas.microsoft.com/office/powerpoint/2010/main" val="2739476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BE11B02-3297-438D-B243-F1F6354283DA}" type="slidenum">
              <a:rPr lang="en-US"/>
              <a:pPr/>
              <a:t>‹#›</a:t>
            </a:fld>
            <a:endParaRPr lang="en-US"/>
          </a:p>
        </p:txBody>
      </p:sp>
    </p:spTree>
    <p:extLst>
      <p:ext uri="{BB962C8B-B14F-4D97-AF65-F5344CB8AC3E}">
        <p14:creationId xmlns:p14="http://schemas.microsoft.com/office/powerpoint/2010/main" val="1532649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F4E39BA-2F6C-4366-9006-F688C0DAD64A}" type="slidenum">
              <a:rPr lang="en-US"/>
              <a:pPr/>
              <a:t>‹#›</a:t>
            </a:fld>
            <a:endParaRPr lang="en-US"/>
          </a:p>
        </p:txBody>
      </p:sp>
    </p:spTree>
    <p:extLst>
      <p:ext uri="{BB962C8B-B14F-4D97-AF65-F5344CB8AC3E}">
        <p14:creationId xmlns:p14="http://schemas.microsoft.com/office/powerpoint/2010/main" val="131469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5DE280-F569-4596-8EDF-964D6D87DCD8}" type="slidenum">
              <a:rPr lang="en-US"/>
              <a:pPr/>
              <a:t>‹#›</a:t>
            </a:fld>
            <a:endParaRPr lang="en-US"/>
          </a:p>
        </p:txBody>
      </p:sp>
    </p:spTree>
    <p:extLst>
      <p:ext uri="{BB962C8B-B14F-4D97-AF65-F5344CB8AC3E}">
        <p14:creationId xmlns:p14="http://schemas.microsoft.com/office/powerpoint/2010/main" val="1053567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842E780-B1FF-4F6E-9CA1-BBC5BDF3E7A9}" type="slidenum">
              <a:rPr lang="en-US"/>
              <a:pPr/>
              <a:t>‹#›</a:t>
            </a:fld>
            <a:endParaRPr lang="en-US"/>
          </a:p>
        </p:txBody>
      </p:sp>
    </p:spTree>
    <p:extLst>
      <p:ext uri="{BB962C8B-B14F-4D97-AF65-F5344CB8AC3E}">
        <p14:creationId xmlns:p14="http://schemas.microsoft.com/office/powerpoint/2010/main" val="1874600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B3FBA4-5215-4CF9-B29A-5990532078D4}"/>
              </a:ext>
            </a:extLst>
          </p:cNvPr>
          <p:cNvSpPr>
            <a:spLocks noGrp="1"/>
          </p:cNvSpPr>
          <p:nvPr>
            <p:ph type="title"/>
          </p:nvPr>
        </p:nvSpPr>
        <p:spPr>
          <a:xfrm>
            <a:off x="838200" y="0"/>
            <a:ext cx="10515600" cy="8954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5BF7D5-5FB4-43CB-B73D-5DCB2F2419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A464B7-548C-4683-BB64-FC5004669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rbel" panose="020B0503020204020204" pitchFamily="34" charset="0"/>
              </a:defRPr>
            </a:lvl1pPr>
          </a:lstStyle>
          <a:p>
            <a:fld id="{2BEEC7AB-7A25-40F3-B146-D1404138209E}" type="datetimeFigureOut">
              <a:rPr lang="en-US" smtClean="0"/>
              <a:pPr/>
              <a:t>11/1/23</a:t>
            </a:fld>
            <a:endParaRPr lang="en-US" dirty="0"/>
          </a:p>
        </p:txBody>
      </p:sp>
      <p:sp>
        <p:nvSpPr>
          <p:cNvPr id="5" name="Footer Placeholder 4">
            <a:extLst>
              <a:ext uri="{FF2B5EF4-FFF2-40B4-BE49-F238E27FC236}">
                <a16:creationId xmlns:a16="http://schemas.microsoft.com/office/drawing/2014/main" id="{170B2FAE-F1E3-42A7-B0D7-A472C2780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92F0E1F1-6D93-401F-A0B3-159454903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1DF0338A-096D-4D6F-9EEF-F909D46D18D3}" type="slidenum">
              <a:rPr lang="en-US" smtClean="0"/>
              <a:pPr/>
              <a:t>‹#›</a:t>
            </a:fld>
            <a:endParaRPr lang="en-US"/>
          </a:p>
        </p:txBody>
      </p:sp>
    </p:spTree>
    <p:extLst>
      <p:ext uri="{BB962C8B-B14F-4D97-AF65-F5344CB8AC3E}">
        <p14:creationId xmlns:p14="http://schemas.microsoft.com/office/powerpoint/2010/main" val="2048027234"/>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74" r:id="rId3"/>
  </p:sldLayoutIdLst>
  <p:txStyles>
    <p:title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762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2012950" y="-14288"/>
            <a:ext cx="2540001"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971C2983-CA9A-4CA6-9C09-C56E05AE9C28}" type="slidenum">
              <a:rPr lang="en-US"/>
              <a:pPr/>
              <a:t>‹#›</a:t>
            </a:fld>
            <a:endParaRPr lang="en-US"/>
          </a:p>
        </p:txBody>
      </p:sp>
    </p:spTree>
    <p:extLst>
      <p:ext uri="{BB962C8B-B14F-4D97-AF65-F5344CB8AC3E}">
        <p14:creationId xmlns:p14="http://schemas.microsoft.com/office/powerpoint/2010/main" val="9276906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5.png"/><Relationship Id="rId4" Type="http://schemas.openxmlformats.org/officeDocument/2006/relationships/image" Target="../media/image4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64.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4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15.gif"/></Relationships>
</file>

<file path=ppt/slides/_rels/slide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5.gif"/></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gif"/></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1.png"/></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2" name="TextBox 1">
            <a:extLst>
              <a:ext uri="{FF2B5EF4-FFF2-40B4-BE49-F238E27FC236}">
                <a16:creationId xmlns:a16="http://schemas.microsoft.com/office/drawing/2014/main" id="{08284727-1A3A-4E9F-956C-57CC4F72B5AC}"/>
              </a:ext>
            </a:extLst>
          </p:cNvPr>
          <p:cNvSpPr txBox="1"/>
          <p:nvPr/>
        </p:nvSpPr>
        <p:spPr>
          <a:xfrm>
            <a:off x="390397" y="854115"/>
            <a:ext cx="11411205" cy="1107996"/>
          </a:xfrm>
          <a:prstGeom prst="rect">
            <a:avLst/>
          </a:prstGeom>
          <a:noFill/>
        </p:spPr>
        <p:txBody>
          <a:bodyPr wrap="square" rtlCol="0">
            <a:spAutoFit/>
          </a:bodyPr>
          <a:lstStyle/>
          <a:p>
            <a:pPr algn="ctr"/>
            <a:r>
              <a:rPr lang="en-US" sz="6600" dirty="0"/>
              <a:t>Data-palooza</a:t>
            </a:r>
          </a:p>
        </p:txBody>
      </p:sp>
      <p:pic>
        <p:nvPicPr>
          <p:cNvPr id="4" name="Picture 3">
            <a:extLst>
              <a:ext uri="{FF2B5EF4-FFF2-40B4-BE49-F238E27FC236}">
                <a16:creationId xmlns:a16="http://schemas.microsoft.com/office/drawing/2014/main" id="{B980A3CC-8451-4D4E-9F56-F7C2AE985683}"/>
              </a:ext>
            </a:extLst>
          </p:cNvPr>
          <p:cNvPicPr>
            <a:picLocks noChangeAspect="1"/>
          </p:cNvPicPr>
          <p:nvPr/>
        </p:nvPicPr>
        <p:blipFill>
          <a:blip r:embed="rId3"/>
          <a:stretch>
            <a:fillRect/>
          </a:stretch>
        </p:blipFill>
        <p:spPr>
          <a:xfrm>
            <a:off x="4313632" y="2840752"/>
            <a:ext cx="3564735" cy="24780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7364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1C4759-3A81-4048-B1F7-0A04F4898086}"/>
              </a:ext>
            </a:extLst>
          </p:cNvPr>
          <p:cNvGrpSpPr/>
          <p:nvPr/>
        </p:nvGrpSpPr>
        <p:grpSpPr>
          <a:xfrm>
            <a:off x="3082588" y="933292"/>
            <a:ext cx="6026824" cy="973627"/>
            <a:chOff x="3743105" y="950508"/>
            <a:chExt cx="6026824" cy="973627"/>
          </a:xfrm>
        </p:grpSpPr>
        <p:sp>
          <p:nvSpPr>
            <p:cNvPr id="5" name="TextBox 4">
              <a:extLst>
                <a:ext uri="{FF2B5EF4-FFF2-40B4-BE49-F238E27FC236}">
                  <a16:creationId xmlns:a16="http://schemas.microsoft.com/office/drawing/2014/main" id="{602C17F2-6E20-4FDC-9044-310C1A614F7E}"/>
                </a:ext>
              </a:extLst>
            </p:cNvPr>
            <p:cNvSpPr txBox="1"/>
            <p:nvPr/>
          </p:nvSpPr>
          <p:spPr>
            <a:xfrm>
              <a:off x="4589844" y="967327"/>
              <a:ext cx="5180085" cy="956808"/>
            </a:xfrm>
            <a:prstGeom prst="rect">
              <a:avLst/>
            </a:prstGeom>
            <a:noFill/>
          </p:spPr>
          <p:txBody>
            <a:bodyPr wrap="square">
              <a:spAutoFit/>
            </a:bodyPr>
            <a:lstStyle/>
            <a:p>
              <a:pPr algn="ctr"/>
              <a:r>
                <a:rPr lang="en-US" sz="2800" dirty="0"/>
                <a:t>Challenge: In a typed language, must every </a:t>
              </a:r>
              <a:r>
                <a:rPr lang="en-US" sz="2800" dirty="0">
                  <a:solidFill>
                    <a:srgbClr val="FF0000"/>
                  </a:solidFill>
                </a:rPr>
                <a:t>variable</a:t>
              </a:r>
              <a:r>
                <a:rPr lang="en-US" sz="2800" dirty="0"/>
                <a:t> have a type?</a:t>
              </a:r>
            </a:p>
          </p:txBody>
        </p:sp>
        <p:pic>
          <p:nvPicPr>
            <p:cNvPr id="6" name="Picture 5" descr="Shape&#10;&#10;Description automatically generated with low confidence">
              <a:extLst>
                <a:ext uri="{FF2B5EF4-FFF2-40B4-BE49-F238E27FC236}">
                  <a16:creationId xmlns:a16="http://schemas.microsoft.com/office/drawing/2014/main" id="{FC1F6E10-7391-40AF-AD57-ABEF534F6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105" y="950508"/>
              <a:ext cx="846739" cy="846739"/>
            </a:xfrm>
            <a:prstGeom prst="rect">
              <a:avLst/>
            </a:prstGeom>
            <a:ln>
              <a:noFill/>
            </a:ln>
            <a:effectLst>
              <a:outerShdw blurRad="292100" dist="139700" dir="2700000" algn="tl" rotWithShape="0">
                <a:srgbClr val="333333">
                  <a:alpha val="65000"/>
                </a:srgbClr>
              </a:outerShdw>
            </a:effectLst>
          </p:spPr>
        </p:pic>
      </p:grpSp>
      <p:sp>
        <p:nvSpPr>
          <p:cNvPr id="8" name="TextBox 7">
            <a:extLst>
              <a:ext uri="{FF2B5EF4-FFF2-40B4-BE49-F238E27FC236}">
                <a16:creationId xmlns:a16="http://schemas.microsoft.com/office/drawing/2014/main" id="{6406EA79-99D3-4213-9660-B8AC1E6B5472}"/>
              </a:ext>
            </a:extLst>
          </p:cNvPr>
          <p:cNvSpPr txBox="1"/>
          <p:nvPr/>
        </p:nvSpPr>
        <p:spPr>
          <a:xfrm>
            <a:off x="7934954" y="2377442"/>
            <a:ext cx="3487767" cy="2031325"/>
          </a:xfrm>
          <a:prstGeom prst="rect">
            <a:avLst/>
          </a:prstGeom>
          <a:solidFill>
            <a:srgbClr val="DEEBF7"/>
          </a:solidFill>
          <a:ln>
            <a:solidFill>
              <a:schemeClr val="tx1"/>
            </a:solidFill>
          </a:ln>
        </p:spPr>
        <p:txBody>
          <a:bodyPr wrap="square">
            <a:spAutoFit/>
          </a:bodyPr>
          <a:lstStyle/>
          <a:p>
            <a:r>
              <a:rPr lang="en-US" dirty="0">
                <a:latin typeface="Consolas" panose="020B0609020204030204" pitchFamily="49" charset="0"/>
              </a:rPr>
              <a:t># Python</a:t>
            </a:r>
          </a:p>
          <a:p>
            <a:r>
              <a:rPr lang="en-US" dirty="0">
                <a:latin typeface="Consolas" panose="020B0609020204030204" pitchFamily="49" charset="0"/>
              </a:rPr>
              <a:t>def foo(q):</a:t>
            </a:r>
          </a:p>
          <a:p>
            <a:r>
              <a:rPr lang="en-US" dirty="0">
                <a:latin typeface="Consolas" panose="020B0609020204030204" pitchFamily="49" charset="0"/>
              </a:rPr>
              <a:t>  if q:</a:t>
            </a:r>
          </a:p>
          <a:p>
            <a:r>
              <a:rPr lang="en-US" dirty="0">
                <a:latin typeface="Consolas" panose="020B0609020204030204" pitchFamily="49" charset="0"/>
              </a:rPr>
              <a:t>    x = "What's my type?"</a:t>
            </a:r>
          </a:p>
          <a:p>
            <a:r>
              <a:rPr lang="en-US" dirty="0">
                <a:latin typeface="Consolas" panose="020B0609020204030204" pitchFamily="49" charset="0"/>
              </a:rPr>
              <a:t>  ... </a:t>
            </a:r>
          </a:p>
          <a:p>
            <a:r>
              <a:rPr lang="en-US" dirty="0">
                <a:latin typeface="Consolas" panose="020B0609020204030204" pitchFamily="49" charset="0"/>
              </a:rPr>
              <a:t>  x = 10</a:t>
            </a:r>
          </a:p>
          <a:p>
            <a:r>
              <a:rPr lang="en-US" dirty="0">
                <a:latin typeface="Consolas" panose="020B0609020204030204" pitchFamily="49" charset="0"/>
              </a:rPr>
              <a:t>  </a:t>
            </a:r>
          </a:p>
        </p:txBody>
      </p:sp>
      <p:sp>
        <p:nvSpPr>
          <p:cNvPr id="10" name="Rectangle 9">
            <a:extLst>
              <a:ext uri="{FF2B5EF4-FFF2-40B4-BE49-F238E27FC236}">
                <a16:creationId xmlns:a16="http://schemas.microsoft.com/office/drawing/2014/main" id="{B9350539-D321-442A-9B2B-394EDBBBD18E}"/>
              </a:ext>
            </a:extLst>
          </p:cNvPr>
          <p:cNvSpPr/>
          <p:nvPr/>
        </p:nvSpPr>
        <p:spPr>
          <a:xfrm>
            <a:off x="468195" y="2379390"/>
            <a:ext cx="3487767" cy="202742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C++</a:t>
            </a:r>
            <a:endParaRPr kumimoji="0" lang="en-US" sz="2000" b="0" i="0" u="none" strike="noStrike" kern="1200" cap="none" spc="0" normalizeH="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void foo()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int x;</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a:solidFill>
                  <a:prstClr val="black"/>
                </a:solidFill>
                <a:latin typeface="Consolas" panose="020B0609020204030204" pitchFamily="49" charset="0"/>
                <a:cs typeface="Courier New" panose="02070309020205020404" pitchFamily="49" charset="0"/>
              </a:rPr>
              <a:t>  ...</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a:t>
            </a:r>
          </a:p>
        </p:txBody>
      </p:sp>
      <p:sp>
        <p:nvSpPr>
          <p:cNvPr id="11" name="TextBox 10">
            <a:extLst>
              <a:ext uri="{FF2B5EF4-FFF2-40B4-BE49-F238E27FC236}">
                <a16:creationId xmlns:a16="http://schemas.microsoft.com/office/drawing/2014/main" id="{265C9148-1C78-4365-927E-106F5CD0B2DD}"/>
              </a:ext>
            </a:extLst>
          </p:cNvPr>
          <p:cNvSpPr txBox="1"/>
          <p:nvPr/>
        </p:nvSpPr>
        <p:spPr>
          <a:xfrm>
            <a:off x="3290402" y="4594281"/>
            <a:ext cx="5819010" cy="523220"/>
          </a:xfrm>
          <a:prstGeom prst="rect">
            <a:avLst/>
          </a:prstGeom>
          <a:noFill/>
        </p:spPr>
        <p:txBody>
          <a:bodyPr wrap="square">
            <a:spAutoFit/>
          </a:bodyPr>
          <a:lstStyle/>
          <a:p>
            <a:pPr algn="ctr"/>
            <a:r>
              <a:rPr lang="en-US" sz="2800" dirty="0"/>
              <a:t>The answer: </a:t>
            </a:r>
            <a:r>
              <a:rPr lang="en-US" sz="2800" dirty="0">
                <a:solidFill>
                  <a:srgbClr val="FF0000"/>
                </a:solidFill>
              </a:rPr>
              <a:t>No!</a:t>
            </a:r>
          </a:p>
        </p:txBody>
      </p:sp>
      <p:sp>
        <p:nvSpPr>
          <p:cNvPr id="12" name="TextBox 11">
            <a:extLst>
              <a:ext uri="{FF2B5EF4-FFF2-40B4-BE49-F238E27FC236}">
                <a16:creationId xmlns:a16="http://schemas.microsoft.com/office/drawing/2014/main" id="{B5830A25-F8D1-4CFE-980E-0AABACF19288}"/>
              </a:ext>
            </a:extLst>
          </p:cNvPr>
          <p:cNvSpPr txBox="1"/>
          <p:nvPr/>
        </p:nvSpPr>
        <p:spPr>
          <a:xfrm>
            <a:off x="1339689" y="6252920"/>
            <a:ext cx="10420134" cy="523220"/>
          </a:xfrm>
          <a:prstGeom prst="rect">
            <a:avLst/>
          </a:prstGeom>
          <a:noFill/>
        </p:spPr>
        <p:txBody>
          <a:bodyPr wrap="square">
            <a:spAutoFit/>
          </a:bodyPr>
          <a:lstStyle/>
          <a:p>
            <a:pPr algn="ctr"/>
            <a:r>
              <a:rPr lang="en-US" sz="2800" dirty="0"/>
              <a:t>That said, a </a:t>
            </a:r>
            <a:r>
              <a:rPr lang="en-US" sz="2800" dirty="0">
                <a:solidFill>
                  <a:srgbClr val="FF0000"/>
                </a:solidFill>
              </a:rPr>
              <a:t>value</a:t>
            </a:r>
            <a:r>
              <a:rPr lang="en-US" sz="2800" dirty="0"/>
              <a:t> is </a:t>
            </a:r>
            <a:r>
              <a:rPr lang="en-US" sz="2800" dirty="0">
                <a:solidFill>
                  <a:srgbClr val="FF0000"/>
                </a:solidFill>
              </a:rPr>
              <a:t>always</a:t>
            </a:r>
            <a:r>
              <a:rPr lang="en-US" sz="2800" dirty="0"/>
              <a:t> associated with a type.</a:t>
            </a:r>
          </a:p>
        </p:txBody>
      </p:sp>
      <p:sp>
        <p:nvSpPr>
          <p:cNvPr id="13" name="TextBox 12">
            <a:extLst>
              <a:ext uri="{FF2B5EF4-FFF2-40B4-BE49-F238E27FC236}">
                <a16:creationId xmlns:a16="http://schemas.microsoft.com/office/drawing/2014/main" id="{A091FBBA-0E36-4DF5-BFBC-CEBC5DBE57F7}"/>
              </a:ext>
            </a:extLst>
          </p:cNvPr>
          <p:cNvSpPr txBox="1"/>
          <p:nvPr/>
        </p:nvSpPr>
        <p:spPr>
          <a:xfrm>
            <a:off x="1224067" y="5214613"/>
            <a:ext cx="10413696" cy="954107"/>
          </a:xfrm>
          <a:prstGeom prst="rect">
            <a:avLst/>
          </a:prstGeom>
          <a:noFill/>
        </p:spPr>
        <p:txBody>
          <a:bodyPr wrap="square">
            <a:spAutoFit/>
          </a:bodyPr>
          <a:lstStyle/>
          <a:p>
            <a:pPr algn="ctr"/>
            <a:r>
              <a:rPr lang="en-US" sz="2800" dirty="0"/>
              <a:t>If a given </a:t>
            </a:r>
            <a:r>
              <a:rPr lang="en-US" sz="2800" dirty="0">
                <a:solidFill>
                  <a:srgbClr val="FF0000"/>
                </a:solidFill>
              </a:rPr>
              <a:t>variable</a:t>
            </a:r>
            <a:r>
              <a:rPr lang="en-US" sz="2800" dirty="0"/>
              <a:t> is "bound" to a single value, then it can be said to have a type. Otherwise not!</a:t>
            </a:r>
          </a:p>
        </p:txBody>
      </p:sp>
      <p:sp>
        <p:nvSpPr>
          <p:cNvPr id="16" name="Rectangle 15">
            <a:extLst>
              <a:ext uri="{FF2B5EF4-FFF2-40B4-BE49-F238E27FC236}">
                <a16:creationId xmlns:a16="http://schemas.microsoft.com/office/drawing/2014/main" id="{CF3AB4AA-DCB1-422F-8E7E-36A66170B092}"/>
              </a:ext>
            </a:extLst>
          </p:cNvPr>
          <p:cNvSpPr/>
          <p:nvPr/>
        </p:nvSpPr>
        <p:spPr>
          <a:xfrm>
            <a:off x="4201575" y="2356427"/>
            <a:ext cx="3487767" cy="207335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rPr>
              <a:t>-- Haskell</a:t>
            </a:r>
          </a:p>
          <a:p>
            <a:pPr lvl="0">
              <a:defRPr/>
            </a:pPr>
            <a:r>
              <a:rPr lang="en-US" sz="2000" dirty="0">
                <a:solidFill>
                  <a:schemeClr val="tx1"/>
                </a:solidFill>
                <a:latin typeface="Consolas" panose="020B0609020204030204" pitchFamily="49" charset="0"/>
              </a:rPr>
              <a:t>f x = </a:t>
            </a:r>
          </a:p>
          <a:p>
            <a:pPr lvl="0">
              <a:defRPr/>
            </a:pPr>
            <a:r>
              <a:rPr lang="en-US" sz="2000" dirty="0">
                <a:solidFill>
                  <a:schemeClr val="tx1"/>
                </a:solidFill>
                <a:latin typeface="Consolas" panose="020B0609020204030204" pitchFamily="49" charset="0"/>
              </a:rPr>
              <a:t>  let exp = 2*3</a:t>
            </a:r>
          </a:p>
          <a:p>
            <a:pPr lvl="0">
              <a:defRPr/>
            </a:pPr>
            <a:r>
              <a:rPr lang="en-US" sz="2000" dirty="0">
                <a:solidFill>
                  <a:schemeClr val="tx1"/>
                </a:solidFill>
                <a:latin typeface="Consolas" panose="020B0609020204030204" pitchFamily="49" charset="0"/>
              </a:rPr>
              <a:t> in</a:t>
            </a:r>
          </a:p>
          <a:p>
            <a:pPr lvl="0">
              <a:defRPr/>
            </a:pP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x^exp</a:t>
            </a:r>
            <a:endParaRPr lang="en-US" sz="2000" dirty="0">
              <a:solidFill>
                <a:schemeClr val="tx1"/>
              </a:solidFill>
              <a:latin typeface="Consolas" panose="020B0609020204030204" pitchFamily="49" charset="0"/>
            </a:endParaRPr>
          </a:p>
          <a:p>
            <a:pPr lvl="0">
              <a:defRPr/>
            </a:pPr>
            <a:endParaRPr lang="en-US" sz="2000" dirty="0">
              <a:solidFill>
                <a:schemeClr val="tx1"/>
              </a:solidFill>
              <a:latin typeface="Consolas" panose="020B0609020204030204" pitchFamily="49" charset="0"/>
            </a:endParaRPr>
          </a:p>
        </p:txBody>
      </p:sp>
      <p:sp>
        <p:nvSpPr>
          <p:cNvPr id="18" name="Speech Bubble: Rectangle with Corners Rounded 17">
            <a:extLst>
              <a:ext uri="{FF2B5EF4-FFF2-40B4-BE49-F238E27FC236}">
                <a16:creationId xmlns:a16="http://schemas.microsoft.com/office/drawing/2014/main" id="{A5E0A87C-64A6-4709-A8B6-B52450ACB65C}"/>
              </a:ext>
            </a:extLst>
          </p:cNvPr>
          <p:cNvSpPr/>
          <p:nvPr/>
        </p:nvSpPr>
        <p:spPr>
          <a:xfrm>
            <a:off x="1585523" y="4594281"/>
            <a:ext cx="2994129" cy="1020855"/>
          </a:xfrm>
          <a:prstGeom prst="wedgeRoundRectCallout">
            <a:avLst>
              <a:gd name="adj1" fmla="val -53263"/>
              <a:gd name="adj2" fmla="val -1364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9C9"/>
                </a:solidFill>
                <a:latin typeface="Corbel" panose="020B0503020204020204" pitchFamily="34" charset="0"/>
              </a:rPr>
              <a:t>x</a:t>
            </a:r>
            <a:r>
              <a:rPr lang="en-US" sz="2000" dirty="0">
                <a:solidFill>
                  <a:schemeClr val="bg1"/>
                </a:solidFill>
                <a:latin typeface="Corbel" panose="020B0503020204020204" pitchFamily="34" charset="0"/>
              </a:rPr>
              <a:t> is "bound" to a single integer value over its lifetime. Its type is </a:t>
            </a:r>
            <a:r>
              <a:rPr lang="en-US" sz="2000" dirty="0">
                <a:solidFill>
                  <a:srgbClr val="FFC9C9"/>
                </a:solidFill>
                <a:latin typeface="Corbel" panose="020B0503020204020204" pitchFamily="34" charset="0"/>
              </a:rPr>
              <a:t>int</a:t>
            </a:r>
            <a:r>
              <a:rPr lang="en-US" sz="2000" dirty="0">
                <a:solidFill>
                  <a:schemeClr val="bg1"/>
                </a:solidFill>
                <a:latin typeface="Corbel" panose="020B0503020204020204" pitchFamily="34" charset="0"/>
              </a:rPr>
              <a:t>!</a:t>
            </a:r>
          </a:p>
        </p:txBody>
      </p:sp>
      <p:sp>
        <p:nvSpPr>
          <p:cNvPr id="20" name="Speech Bubble: Rectangle with Corners Rounded 19">
            <a:extLst>
              <a:ext uri="{FF2B5EF4-FFF2-40B4-BE49-F238E27FC236}">
                <a16:creationId xmlns:a16="http://schemas.microsoft.com/office/drawing/2014/main" id="{2D1620C6-5BFE-455E-AB88-4E74A0B0F57D}"/>
              </a:ext>
            </a:extLst>
          </p:cNvPr>
          <p:cNvSpPr/>
          <p:nvPr/>
        </p:nvSpPr>
        <p:spPr>
          <a:xfrm>
            <a:off x="5444088" y="3946896"/>
            <a:ext cx="3704329" cy="1290681"/>
          </a:xfrm>
          <a:prstGeom prst="wedgeRoundRectCallout">
            <a:avLst>
              <a:gd name="adj1" fmla="val -53222"/>
              <a:gd name="adj2" fmla="val -955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9C9"/>
                </a:solidFill>
                <a:latin typeface="Corbel" panose="020B0503020204020204" pitchFamily="34" charset="0"/>
              </a:rPr>
              <a:t>exp</a:t>
            </a:r>
            <a:r>
              <a:rPr lang="en-US" sz="2000" dirty="0">
                <a:solidFill>
                  <a:schemeClr val="bg1"/>
                </a:solidFill>
                <a:latin typeface="Corbel" panose="020B0503020204020204" pitchFamily="34" charset="0"/>
              </a:rPr>
              <a:t> is "bound" to a single integer value as well. </a:t>
            </a:r>
          </a:p>
          <a:p>
            <a:pPr algn="ctr"/>
            <a:r>
              <a:rPr lang="en-US" sz="2000" dirty="0">
                <a:solidFill>
                  <a:schemeClr val="bg1"/>
                </a:solidFill>
                <a:latin typeface="Corbel" panose="020B0503020204020204" pitchFamily="34" charset="0"/>
              </a:rPr>
              <a:t>It has a fixed type, inferred from the expression: 2*3</a:t>
            </a:r>
          </a:p>
        </p:txBody>
      </p:sp>
      <p:sp>
        <p:nvSpPr>
          <p:cNvPr id="21" name="Speech Bubble: Rectangle with Corners Rounded 20">
            <a:extLst>
              <a:ext uri="{FF2B5EF4-FFF2-40B4-BE49-F238E27FC236}">
                <a16:creationId xmlns:a16="http://schemas.microsoft.com/office/drawing/2014/main" id="{A4427FA4-EB91-4352-9EF3-2A5F2F9E3B79}"/>
              </a:ext>
            </a:extLst>
          </p:cNvPr>
          <p:cNvSpPr/>
          <p:nvPr/>
        </p:nvSpPr>
        <p:spPr>
          <a:xfrm>
            <a:off x="9235440" y="4159461"/>
            <a:ext cx="2867891" cy="1013052"/>
          </a:xfrm>
          <a:prstGeom prst="wedgeRoundRectCallout">
            <a:avLst>
              <a:gd name="adj1" fmla="val -50572"/>
              <a:gd name="adj2" fmla="val -1144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9C9"/>
                </a:solidFill>
                <a:latin typeface="Corbel" panose="020B0503020204020204" pitchFamily="34" charset="0"/>
              </a:rPr>
              <a:t>x</a:t>
            </a:r>
            <a:r>
              <a:rPr lang="en-US" sz="2000" dirty="0">
                <a:solidFill>
                  <a:schemeClr val="bg1"/>
                </a:solidFill>
                <a:latin typeface="Corbel" panose="020B0503020204020204" pitchFamily="34" charset="0"/>
              </a:rPr>
              <a:t> is bound to multiple values of </a:t>
            </a:r>
            <a:r>
              <a:rPr lang="en-US" sz="2000" dirty="0">
                <a:solidFill>
                  <a:srgbClr val="FFC9C9"/>
                </a:solidFill>
                <a:latin typeface="Corbel" panose="020B0503020204020204" pitchFamily="34" charset="0"/>
              </a:rPr>
              <a:t>different types </a:t>
            </a:r>
            <a:r>
              <a:rPr lang="en-US" sz="2000" dirty="0">
                <a:solidFill>
                  <a:schemeClr val="bg1"/>
                </a:solidFill>
                <a:latin typeface="Corbel" panose="020B0503020204020204" pitchFamily="34" charset="0"/>
              </a:rPr>
              <a:t>during its lifetime!</a:t>
            </a:r>
          </a:p>
        </p:txBody>
      </p:sp>
      <p:sp>
        <p:nvSpPr>
          <p:cNvPr id="15" name="Speech Bubble: Rectangle with Corners Rounded 14">
            <a:extLst>
              <a:ext uri="{FF2B5EF4-FFF2-40B4-BE49-F238E27FC236}">
                <a16:creationId xmlns:a16="http://schemas.microsoft.com/office/drawing/2014/main" id="{B3F06E34-F79E-47B3-AE81-312844D03312}"/>
              </a:ext>
            </a:extLst>
          </p:cNvPr>
          <p:cNvSpPr/>
          <p:nvPr/>
        </p:nvSpPr>
        <p:spPr>
          <a:xfrm>
            <a:off x="9056495" y="1685487"/>
            <a:ext cx="3046836" cy="1143000"/>
          </a:xfrm>
          <a:prstGeom prst="wedgeRoundRectCallout">
            <a:avLst>
              <a:gd name="adj1" fmla="val -66189"/>
              <a:gd name="adj2" fmla="val 925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So we'd say that the variable </a:t>
            </a:r>
            <a:r>
              <a:rPr lang="en-US" sz="2000" dirty="0">
                <a:solidFill>
                  <a:schemeClr val="accent2">
                    <a:lumMod val="40000"/>
                    <a:lumOff val="60000"/>
                  </a:schemeClr>
                </a:solidFill>
                <a:latin typeface="Corbel" panose="020B0503020204020204" pitchFamily="34" charset="0"/>
              </a:rPr>
              <a:t>x </a:t>
            </a:r>
            <a:r>
              <a:rPr lang="en-US" sz="2000" dirty="0">
                <a:solidFill>
                  <a:schemeClr val="bg1"/>
                </a:solidFill>
                <a:latin typeface="Corbel" panose="020B0503020204020204" pitchFamily="34" charset="0"/>
              </a:rPr>
              <a:t>doesn't have any particular type!</a:t>
            </a:r>
          </a:p>
        </p:txBody>
      </p:sp>
      <p:sp>
        <p:nvSpPr>
          <p:cNvPr id="22" name="Speech Bubble: Rectangle with Corners Rounded 21">
            <a:extLst>
              <a:ext uri="{FF2B5EF4-FFF2-40B4-BE49-F238E27FC236}">
                <a16:creationId xmlns:a16="http://schemas.microsoft.com/office/drawing/2014/main" id="{808AE296-929E-4002-A281-E057C20F2F22}"/>
              </a:ext>
            </a:extLst>
          </p:cNvPr>
          <p:cNvSpPr/>
          <p:nvPr/>
        </p:nvSpPr>
        <p:spPr>
          <a:xfrm>
            <a:off x="9017521" y="4712375"/>
            <a:ext cx="2260079" cy="1013052"/>
          </a:xfrm>
          <a:prstGeom prst="wedgeRoundRectCallout">
            <a:avLst>
              <a:gd name="adj1" fmla="val -50572"/>
              <a:gd name="adj2" fmla="val -1144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value has a type of </a:t>
            </a:r>
            <a:r>
              <a:rPr lang="en-US" sz="2000" dirty="0">
                <a:solidFill>
                  <a:srgbClr val="FFCDCD"/>
                </a:solidFill>
                <a:latin typeface="Corbel" panose="020B0503020204020204" pitchFamily="34" charset="0"/>
              </a:rPr>
              <a:t>int</a:t>
            </a:r>
            <a:r>
              <a:rPr lang="en-US" sz="2000" dirty="0">
                <a:solidFill>
                  <a:schemeClr val="bg1"/>
                </a:solidFill>
                <a:latin typeface="Corbel" panose="020B0503020204020204" pitchFamily="34" charset="0"/>
              </a:rPr>
              <a:t>.</a:t>
            </a:r>
          </a:p>
        </p:txBody>
      </p:sp>
      <p:sp>
        <p:nvSpPr>
          <p:cNvPr id="23" name="Speech Bubble: Rectangle with Corners Rounded 22">
            <a:extLst>
              <a:ext uri="{FF2B5EF4-FFF2-40B4-BE49-F238E27FC236}">
                <a16:creationId xmlns:a16="http://schemas.microsoft.com/office/drawing/2014/main" id="{4F51AA54-F5D8-460E-A9BF-714A60B47840}"/>
              </a:ext>
            </a:extLst>
          </p:cNvPr>
          <p:cNvSpPr/>
          <p:nvPr/>
        </p:nvSpPr>
        <p:spPr>
          <a:xfrm>
            <a:off x="9731925" y="1654191"/>
            <a:ext cx="2328842" cy="1143000"/>
          </a:xfrm>
          <a:prstGeom prst="wedgeRoundRectCallout">
            <a:avLst>
              <a:gd name="adj1" fmla="val -66189"/>
              <a:gd name="adj2" fmla="val 9250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value has a type of </a:t>
            </a:r>
            <a:r>
              <a:rPr lang="en-US" sz="2000" dirty="0">
                <a:solidFill>
                  <a:srgbClr val="FFCDCD"/>
                </a:solidFill>
                <a:latin typeface="Corbel" panose="020B0503020204020204" pitchFamily="34" charset="0"/>
              </a:rPr>
              <a:t>string</a:t>
            </a:r>
            <a:r>
              <a:rPr lang="en-US" sz="2000" dirty="0">
                <a:solidFill>
                  <a:schemeClr val="bg1"/>
                </a:solidFill>
                <a:latin typeface="Corbel" panose="020B0503020204020204" pitchFamily="34" charset="0"/>
              </a:rPr>
              <a:t>.</a:t>
            </a:r>
          </a:p>
        </p:txBody>
      </p:sp>
      <p:sp>
        <p:nvSpPr>
          <p:cNvPr id="27" name="Title 1">
            <a:extLst>
              <a:ext uri="{FF2B5EF4-FFF2-40B4-BE49-F238E27FC236}">
                <a16:creationId xmlns:a16="http://schemas.microsoft.com/office/drawing/2014/main" id="{5910C973-6F7C-42C3-8935-B2AE6E095F30}"/>
              </a:ext>
            </a:extLst>
          </p:cNvPr>
          <p:cNvSpPr>
            <a:spLocks noGrp="1"/>
          </p:cNvSpPr>
          <p:nvPr>
            <p:ph type="title"/>
          </p:nvPr>
        </p:nvSpPr>
        <p:spPr>
          <a:xfrm>
            <a:off x="914400" y="-76200"/>
            <a:ext cx="10363200" cy="1143000"/>
          </a:xfrm>
        </p:spPr>
        <p:txBody>
          <a:bodyPr/>
          <a:lstStyle/>
          <a:p>
            <a:r>
              <a:rPr lang="en-US" dirty="0"/>
              <a:t>Types</a:t>
            </a:r>
          </a:p>
        </p:txBody>
      </p:sp>
      <p:sp>
        <p:nvSpPr>
          <p:cNvPr id="19" name="Rectangle 18">
            <a:extLst>
              <a:ext uri="{FF2B5EF4-FFF2-40B4-BE49-F238E27FC236}">
                <a16:creationId xmlns:a16="http://schemas.microsoft.com/office/drawing/2014/main" id="{B3A941EA-1022-4AE5-8F6A-0CD44E4086E1}"/>
              </a:ext>
            </a:extLst>
          </p:cNvPr>
          <p:cNvSpPr/>
          <p:nvPr/>
        </p:nvSpPr>
        <p:spPr>
          <a:xfrm>
            <a:off x="4445007" y="2086864"/>
            <a:ext cx="356269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4" name="Rectangle 23">
            <a:extLst>
              <a:ext uri="{FF2B5EF4-FFF2-40B4-BE49-F238E27FC236}">
                <a16:creationId xmlns:a16="http://schemas.microsoft.com/office/drawing/2014/main" id="{ADD08232-BE18-412D-A519-376D87A5D607}"/>
              </a:ext>
            </a:extLst>
          </p:cNvPr>
          <p:cNvSpPr/>
          <p:nvPr/>
        </p:nvSpPr>
        <p:spPr>
          <a:xfrm>
            <a:off x="4444344" y="2092433"/>
            <a:ext cx="3564021"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40852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200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2" nodeType="clickEffect">
                                  <p:stCondLst>
                                    <p:cond delay="0"/>
                                  </p:stCondLst>
                                  <p:childTnLst>
                                    <p:animMotion origin="layout" path="M -2.08333E-7 -4.07407E-6 L -0.02526 0.07639 " pathEditMode="relative" rAng="0" ptsTypes="AA">
                                      <p:cBhvr>
                                        <p:cTn id="60" dur="2000" fill="hold"/>
                                        <p:tgtEl>
                                          <p:spTgt spid="21"/>
                                        </p:tgtEl>
                                        <p:attrNameLst>
                                          <p:attrName>ppt_x</p:attrName>
                                          <p:attrName>ppt_y</p:attrName>
                                        </p:attrNameLst>
                                      </p:cBhvr>
                                      <p:rCtr x="-1263" y="3819"/>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down)">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wipe(down)">
                                      <p:cBhvr>
                                        <p:cTn id="95" dur="500"/>
                                        <p:tgtEl>
                                          <p:spTgt spid="23"/>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3"/>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3" grpId="0"/>
      <p:bldP spid="16" grpId="0" animBg="1"/>
      <p:bldP spid="18" grpId="0" animBg="1"/>
      <p:bldP spid="18" grpId="1" animBg="1"/>
      <p:bldP spid="20" grpId="0" animBg="1"/>
      <p:bldP spid="20" grpId="1" animBg="1"/>
      <p:bldP spid="21" grpId="0" animBg="1"/>
      <p:bldP spid="21" grpId="1" animBg="1"/>
      <p:bldP spid="21" grpId="2" animBg="1"/>
      <p:bldP spid="15" grpId="0" animBg="1"/>
      <p:bldP spid="15" grpId="1" animBg="1"/>
      <p:bldP spid="22" grpId="0" animBg="1"/>
      <p:bldP spid="22" grpId="1" animBg="1"/>
      <p:bldP spid="23" grpId="0" animBg="1"/>
      <p:bldP spid="23" grpId="1" animBg="1"/>
      <p:bldP spid="19" grpId="0" animBg="1"/>
      <p:bldP spid="19" grpId="1" animBg="1"/>
      <p:bldP spid="24" grpId="0" animBg="1"/>
      <p:bldP spid="24"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864173" y="1413212"/>
            <a:ext cx="4549326" cy="954107"/>
          </a:xfrm>
          <a:prstGeom prst="rect">
            <a:avLst/>
          </a:prstGeom>
          <a:noFill/>
        </p:spPr>
        <p:txBody>
          <a:bodyPr wrap="square">
            <a:spAutoFit/>
          </a:bodyPr>
          <a:lstStyle/>
          <a:p>
            <a:pPr algn="ctr"/>
            <a:r>
              <a:rPr lang="en-US" sz="2800" dirty="0"/>
              <a:t>The following program outputs a value of -42</a:t>
            </a:r>
          </a:p>
        </p:txBody>
      </p:sp>
      <p:grpSp>
        <p:nvGrpSpPr>
          <p:cNvPr id="3" name="Group 2">
            <a:extLst>
              <a:ext uri="{FF2B5EF4-FFF2-40B4-BE49-F238E27FC236}">
                <a16:creationId xmlns:a16="http://schemas.microsoft.com/office/drawing/2014/main" id="{A4DF160B-6BCB-47BB-ADD1-F33BFEE85AEB}"/>
              </a:ext>
            </a:extLst>
          </p:cNvPr>
          <p:cNvGrpSpPr/>
          <p:nvPr/>
        </p:nvGrpSpPr>
        <p:grpSpPr>
          <a:xfrm>
            <a:off x="1656889" y="12394"/>
            <a:ext cx="9759942" cy="1143000"/>
            <a:chOff x="2134871" y="7767"/>
            <a:chExt cx="9759942" cy="1143000"/>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134871" y="7767"/>
              <a:ext cx="975994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latin typeface="Corbel" panose="020B0503020204020204" pitchFamily="34" charset="0"/>
                </a:rPr>
                <a:t>Classify That Language: Scoping</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835" y="130479"/>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778501" y="1413210"/>
            <a:ext cx="5125452" cy="339778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a:t>
            </a:r>
            <a:r>
              <a:rPr lang="en-US" sz="2000" dirty="0" err="1">
                <a:latin typeface="Consolas" panose="020B0609020204030204" pitchFamily="49" charset="0"/>
              </a:rPr>
              <a:t>setq</a:t>
            </a:r>
            <a:r>
              <a:rPr lang="en-US" sz="2000" dirty="0">
                <a:latin typeface="Consolas" panose="020B0609020204030204" pitchFamily="49" charset="0"/>
              </a:rPr>
              <a:t> a 100)  # sets a to 100</a:t>
            </a:r>
          </a:p>
          <a:p>
            <a:endParaRPr lang="en-US" sz="2000" dirty="0">
              <a:latin typeface="Consolas" panose="020B0609020204030204" pitchFamily="49" charset="0"/>
            </a:endParaRPr>
          </a:p>
          <a:p>
            <a:r>
              <a:rPr lang="en-US" sz="2000" dirty="0">
                <a:latin typeface="Consolas" panose="020B0609020204030204" pitchFamily="49" charset="0"/>
              </a:rPr>
              <a:t># prints the value of a</a:t>
            </a:r>
          </a:p>
          <a:p>
            <a:r>
              <a:rPr lang="en-US" sz="2000" dirty="0">
                <a:latin typeface="Consolas" panose="020B0609020204030204" pitchFamily="49" charset="0"/>
              </a:rPr>
              <a:t>(</a:t>
            </a:r>
            <a:r>
              <a:rPr lang="en-US" sz="2000" dirty="0" err="1">
                <a:latin typeface="Consolas" panose="020B0609020204030204" pitchFamily="49" charset="0"/>
              </a:rPr>
              <a:t>defun</a:t>
            </a:r>
            <a:r>
              <a:rPr lang="en-US" sz="2000" dirty="0">
                <a:latin typeface="Consolas" panose="020B0609020204030204" pitchFamily="49" charset="0"/>
              </a:rPr>
              <a:t> </a:t>
            </a:r>
            <a:r>
              <a:rPr lang="en-US" sz="2000" dirty="0" err="1">
                <a:latin typeface="Consolas" panose="020B0609020204030204" pitchFamily="49" charset="0"/>
              </a:rPr>
              <a:t>print_value_of_a</a:t>
            </a:r>
            <a:r>
              <a:rPr lang="en-US" sz="2000" dirty="0">
                <a:latin typeface="Consolas" panose="020B0609020204030204" pitchFamily="49" charset="0"/>
              </a:rPr>
              <a:t> ()</a:t>
            </a:r>
          </a:p>
          <a:p>
            <a:r>
              <a:rPr lang="en-US" sz="2000" dirty="0">
                <a:latin typeface="Consolas" panose="020B0609020204030204" pitchFamily="49" charset="0"/>
              </a:rPr>
              <a:t>  (print a))</a:t>
            </a:r>
          </a:p>
          <a:p>
            <a:endParaRPr lang="en-US" sz="2000" dirty="0">
              <a:latin typeface="Consolas" panose="020B0609020204030204" pitchFamily="49" charset="0"/>
            </a:endParaRPr>
          </a:p>
          <a:p>
            <a:r>
              <a:rPr lang="en-US" sz="2000" dirty="0">
                <a:latin typeface="Consolas" panose="020B0609020204030204" pitchFamily="49" charset="0"/>
              </a:rPr>
              <a:t># define local variable a, then</a:t>
            </a:r>
          </a:p>
          <a:p>
            <a:r>
              <a:rPr lang="en-US" sz="2000" dirty="0">
                <a:latin typeface="Consolas" panose="020B0609020204030204" pitchFamily="49" charset="0"/>
              </a:rPr>
              <a:t># call </a:t>
            </a:r>
            <a:r>
              <a:rPr lang="en-US" sz="2000" dirty="0" err="1">
                <a:latin typeface="Consolas" panose="020B0609020204030204" pitchFamily="49" charset="0"/>
              </a:rPr>
              <a:t>print_value_of_a</a:t>
            </a:r>
            <a:r>
              <a:rPr lang="en-US" sz="2000" dirty="0">
                <a:latin typeface="Consolas" panose="020B0609020204030204" pitchFamily="49" charset="0"/>
              </a:rPr>
              <a:t> </a:t>
            </a:r>
          </a:p>
          <a:p>
            <a:r>
              <a:rPr lang="en-US" sz="2000" dirty="0">
                <a:latin typeface="Consolas" panose="020B0609020204030204" pitchFamily="49" charset="0"/>
              </a:rPr>
              <a:t>(let ((a -42))</a:t>
            </a:r>
          </a:p>
          <a:p>
            <a:r>
              <a:rPr lang="en-US" sz="2000" dirty="0">
                <a:latin typeface="Consolas" panose="020B0609020204030204" pitchFamily="49" charset="0"/>
              </a:rPr>
              <a:t>  (</a:t>
            </a:r>
            <a:r>
              <a:rPr lang="en-US" sz="2000" dirty="0" err="1">
                <a:latin typeface="Consolas" panose="020B0609020204030204" pitchFamily="49" charset="0"/>
              </a:rPr>
              <a:t>print_value_of_a</a:t>
            </a:r>
            <a:r>
              <a:rPr lang="en-US" sz="2000" dirty="0">
                <a:latin typeface="Consolas" panose="020B0609020204030204" pitchFamily="49" charset="0"/>
              </a:rPr>
              <a:t>))</a:t>
            </a:r>
          </a:p>
        </p:txBody>
      </p:sp>
      <p:sp>
        <p:nvSpPr>
          <p:cNvPr id="14" name="TextBox 13">
            <a:extLst>
              <a:ext uri="{FF2B5EF4-FFF2-40B4-BE49-F238E27FC236}">
                <a16:creationId xmlns:a16="http://schemas.microsoft.com/office/drawing/2014/main" id="{745F78A6-F9AD-423E-BCB2-A088CD685906}"/>
              </a:ext>
            </a:extLst>
          </p:cNvPr>
          <p:cNvSpPr txBox="1"/>
          <p:nvPr/>
        </p:nvSpPr>
        <p:spPr>
          <a:xfrm>
            <a:off x="6347792" y="2625137"/>
            <a:ext cx="5582088" cy="954107"/>
          </a:xfrm>
          <a:prstGeom prst="rect">
            <a:avLst/>
          </a:prstGeom>
          <a:noFill/>
        </p:spPr>
        <p:txBody>
          <a:bodyPr wrap="square">
            <a:spAutoFit/>
          </a:bodyPr>
          <a:lstStyle/>
          <a:p>
            <a:pPr algn="ctr"/>
            <a:r>
              <a:rPr lang="en-US" sz="2800" dirty="0"/>
              <a:t>What does this imply about the type of scoping used by this language? </a:t>
            </a:r>
          </a:p>
        </p:txBody>
      </p:sp>
      <p:sp>
        <p:nvSpPr>
          <p:cNvPr id="18" name="Speech Bubble: Rectangle with Corners Rounded 17">
            <a:extLst>
              <a:ext uri="{FF2B5EF4-FFF2-40B4-BE49-F238E27FC236}">
                <a16:creationId xmlns:a16="http://schemas.microsoft.com/office/drawing/2014/main" id="{64F91F3B-61BE-4D87-81CF-356EB57B6554}"/>
              </a:ext>
            </a:extLst>
          </p:cNvPr>
          <p:cNvSpPr/>
          <p:nvPr/>
        </p:nvSpPr>
        <p:spPr>
          <a:xfrm>
            <a:off x="3701275" y="1086858"/>
            <a:ext cx="4308615" cy="1200840"/>
          </a:xfrm>
          <a:prstGeom prst="wedgeRoundRectCallout">
            <a:avLst>
              <a:gd name="adj1" fmla="val -85222"/>
              <a:gd name="adj2" fmla="val 949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value of </a:t>
            </a:r>
            <a:r>
              <a:rPr lang="en-US" sz="2000" dirty="0">
                <a:solidFill>
                  <a:schemeClr val="accent2">
                    <a:lumMod val="40000"/>
                    <a:lumOff val="60000"/>
                  </a:schemeClr>
                </a:solidFill>
                <a:latin typeface="Corbel" panose="020B0503020204020204" pitchFamily="34" charset="0"/>
              </a:rPr>
              <a:t>a</a:t>
            </a:r>
            <a:r>
              <a:rPr lang="en-US" sz="2000" dirty="0">
                <a:latin typeface="Corbel" panose="020B0503020204020204" pitchFamily="34" charset="0"/>
              </a:rPr>
              <a:t> is taken from the calling function's local variable </a:t>
            </a:r>
            <a:r>
              <a:rPr lang="en-US" sz="2000" dirty="0">
                <a:solidFill>
                  <a:schemeClr val="accent2">
                    <a:lumMod val="40000"/>
                    <a:lumOff val="60000"/>
                  </a:schemeClr>
                </a:solidFill>
                <a:latin typeface="Corbel" panose="020B0503020204020204" pitchFamily="34" charset="0"/>
              </a:rPr>
              <a:t>a</a:t>
            </a:r>
            <a:r>
              <a:rPr lang="en-US" sz="2000" dirty="0">
                <a:latin typeface="Corbel" panose="020B0503020204020204" pitchFamily="34" charset="0"/>
              </a:rPr>
              <a:t>, not the lexical scope </a:t>
            </a:r>
            <a:r>
              <a:rPr lang="en-US" sz="2000" dirty="0">
                <a:latin typeface="Corbel" panose="020B0503020204020204" pitchFamily="34" charset="0"/>
                <a:sym typeface="Wingdings" panose="05000000000000000000" pitchFamily="2" charset="2"/>
              </a:rPr>
              <a:t> </a:t>
            </a:r>
            <a:r>
              <a:rPr lang="en-US" sz="2000" dirty="0">
                <a:solidFill>
                  <a:schemeClr val="accent2">
                    <a:lumMod val="40000"/>
                    <a:lumOff val="60000"/>
                  </a:schemeClr>
                </a:solidFill>
                <a:latin typeface="Corbel" panose="020B0503020204020204" pitchFamily="34" charset="0"/>
                <a:sym typeface="Wingdings" panose="05000000000000000000" pitchFamily="2" charset="2"/>
              </a:rPr>
              <a:t>Dynamic Scoping</a:t>
            </a:r>
            <a:r>
              <a:rPr lang="en-US" sz="2000" dirty="0">
                <a:latin typeface="Corbel" panose="020B0503020204020204" pitchFamily="34" charset="0"/>
                <a:sym typeface="Wingdings" panose="05000000000000000000" pitchFamily="2" charset="2"/>
              </a:rPr>
              <a:t>!</a:t>
            </a:r>
            <a:endParaRPr lang="en-US" sz="2000" dirty="0">
              <a:latin typeface="Corbel" panose="020B0503020204020204" pitchFamily="34" charset="0"/>
            </a:endParaRPr>
          </a:p>
        </p:txBody>
      </p:sp>
      <p:sp>
        <p:nvSpPr>
          <p:cNvPr id="17" name="Rectangle 16">
            <a:extLst>
              <a:ext uri="{FF2B5EF4-FFF2-40B4-BE49-F238E27FC236}">
                <a16:creationId xmlns:a16="http://schemas.microsoft.com/office/drawing/2014/main" id="{DF010B3F-B196-48FB-8E73-777F19B60FE2}"/>
              </a:ext>
            </a:extLst>
          </p:cNvPr>
          <p:cNvSpPr/>
          <p:nvPr/>
        </p:nvSpPr>
        <p:spPr>
          <a:xfrm>
            <a:off x="7027453" y="4459430"/>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9" name="Rectangle 18">
            <a:extLst>
              <a:ext uri="{FF2B5EF4-FFF2-40B4-BE49-F238E27FC236}">
                <a16:creationId xmlns:a16="http://schemas.microsoft.com/office/drawing/2014/main" id="{D66F9293-EEF7-4558-8056-44E34638F478}"/>
              </a:ext>
            </a:extLst>
          </p:cNvPr>
          <p:cNvSpPr/>
          <p:nvPr/>
        </p:nvSpPr>
        <p:spPr>
          <a:xfrm>
            <a:off x="7026665" y="4467501"/>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TextBox 11">
            <a:extLst>
              <a:ext uri="{FF2B5EF4-FFF2-40B4-BE49-F238E27FC236}">
                <a16:creationId xmlns:a16="http://schemas.microsoft.com/office/drawing/2014/main" id="{13D1C4B9-B4D7-4D66-BD08-69E0D4811448}"/>
              </a:ext>
            </a:extLst>
          </p:cNvPr>
          <p:cNvSpPr txBox="1"/>
          <p:nvPr/>
        </p:nvSpPr>
        <p:spPr>
          <a:xfrm>
            <a:off x="6536860" y="4287771"/>
            <a:ext cx="4968427" cy="646331"/>
          </a:xfrm>
          <a:prstGeom prst="rect">
            <a:avLst/>
          </a:prstGeom>
          <a:noFill/>
        </p:spPr>
        <p:txBody>
          <a:bodyPr wrap="square">
            <a:spAutoFit/>
          </a:bodyPr>
          <a:lstStyle/>
          <a:p>
            <a:pPr algn="ctr"/>
            <a:r>
              <a:rPr lang="en-US" sz="3600" dirty="0"/>
              <a:t>This is Emacs Lisp!</a:t>
            </a:r>
          </a:p>
        </p:txBody>
      </p:sp>
    </p:spTree>
    <p:extLst>
      <p:ext uri="{BB962C8B-B14F-4D97-AF65-F5344CB8AC3E}">
        <p14:creationId xmlns:p14="http://schemas.microsoft.com/office/powerpoint/2010/main" val="158601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90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2" nodeType="clickEffect">
                                  <p:stCondLst>
                                    <p:cond delay="0"/>
                                  </p:stCondLst>
                                  <p:childTnLst>
                                    <p:animMotion origin="layout" path="M 1.45833E-6 -4.81481E-6 L -0.01875 0.1875 " pathEditMode="relative" rAng="0" ptsTypes="AA">
                                      <p:cBhvr>
                                        <p:cTn id="38" dur="2000" fill="hold"/>
                                        <p:tgtEl>
                                          <p:spTgt spid="18"/>
                                        </p:tgtEl>
                                        <p:attrNameLst>
                                          <p:attrName>ppt_x</p:attrName>
                                          <p:attrName>ppt_y</p:attrName>
                                        </p:attrNameLst>
                                      </p:cBhvr>
                                      <p:rCtr x="-938" y="9375"/>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14" grpId="0"/>
      <p:bldP spid="18" grpId="0" animBg="1"/>
      <p:bldP spid="18" grpId="1" animBg="1"/>
      <p:bldP spid="18" grpId="2" animBg="1"/>
      <p:bldP spid="17" grpId="0" animBg="1"/>
      <p:bldP spid="17" grpId="1" animBg="1"/>
      <p:bldP spid="19" grpId="0" animBg="1"/>
      <p:bldP spid="19" grpId="1" animBg="1"/>
      <p:bldP spid="1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375061" y="1413212"/>
            <a:ext cx="5393986" cy="523220"/>
          </a:xfrm>
          <a:prstGeom prst="rect">
            <a:avLst/>
          </a:prstGeom>
          <a:noFill/>
        </p:spPr>
        <p:txBody>
          <a:bodyPr wrap="square">
            <a:spAutoFit/>
          </a:bodyPr>
          <a:lstStyle/>
          <a:p>
            <a:pPr algn="ctr"/>
            <a:r>
              <a:rPr lang="en-US" sz="2800" dirty="0"/>
              <a:t>The following program outputs:</a:t>
            </a:r>
          </a:p>
        </p:txBody>
      </p:sp>
      <p:grpSp>
        <p:nvGrpSpPr>
          <p:cNvPr id="3" name="Group 2">
            <a:extLst>
              <a:ext uri="{FF2B5EF4-FFF2-40B4-BE49-F238E27FC236}">
                <a16:creationId xmlns:a16="http://schemas.microsoft.com/office/drawing/2014/main" id="{A4DF160B-6BCB-47BB-ADD1-F33BFEE85AEB}"/>
              </a:ext>
            </a:extLst>
          </p:cNvPr>
          <p:cNvGrpSpPr/>
          <p:nvPr/>
        </p:nvGrpSpPr>
        <p:grpSpPr>
          <a:xfrm>
            <a:off x="1656889" y="12394"/>
            <a:ext cx="9759942" cy="1143000"/>
            <a:chOff x="2134871" y="7767"/>
            <a:chExt cx="9759942" cy="1143000"/>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134871" y="7767"/>
              <a:ext cx="9759942"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4000" dirty="0">
                  <a:latin typeface="Corbel" panose="020B0503020204020204" pitchFamily="34" charset="0"/>
                </a:rPr>
                <a:t>Classify That Language: Lifetime</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67" y="130479"/>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778501" y="1413210"/>
            <a:ext cx="5125452" cy="3621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program main</a:t>
            </a:r>
          </a:p>
          <a:p>
            <a:r>
              <a:rPr lang="en-US" sz="2000" dirty="0">
                <a:latin typeface="Consolas" panose="020B0609020204030204" pitchFamily="49" charset="0"/>
              </a:rPr>
              <a:t>  call foo()</a:t>
            </a:r>
          </a:p>
          <a:p>
            <a:r>
              <a:rPr lang="en-US" sz="2000" dirty="0">
                <a:latin typeface="Consolas" panose="020B0609020204030204" pitchFamily="49" charset="0"/>
              </a:rPr>
              <a:t>  call foo()</a:t>
            </a:r>
          </a:p>
          <a:p>
            <a:r>
              <a:rPr lang="en-US" sz="2000" dirty="0">
                <a:latin typeface="Consolas" panose="020B0609020204030204" pitchFamily="49" charset="0"/>
              </a:rPr>
              <a:t>  call foo()</a:t>
            </a:r>
          </a:p>
          <a:p>
            <a:r>
              <a:rPr lang="en-US" sz="2000" dirty="0">
                <a:latin typeface="Consolas" panose="020B0609020204030204" pitchFamily="49" charset="0"/>
              </a:rPr>
              <a:t>end</a:t>
            </a:r>
          </a:p>
          <a:p>
            <a:endParaRPr lang="en-US" sz="2000" dirty="0">
              <a:latin typeface="Consolas" panose="020B0609020204030204" pitchFamily="49" charset="0"/>
            </a:endParaRPr>
          </a:p>
          <a:p>
            <a:r>
              <a:rPr lang="en-US" sz="2000" dirty="0">
                <a:latin typeface="Consolas" panose="020B0609020204030204" pitchFamily="49" charset="0"/>
              </a:rPr>
              <a:t>subroutine foo()</a:t>
            </a:r>
          </a:p>
          <a:p>
            <a:r>
              <a:rPr lang="en-US" sz="2000" dirty="0">
                <a:latin typeface="Consolas" panose="020B0609020204030204" pitchFamily="49" charset="0"/>
              </a:rPr>
              <a:t>    real :: a = 0</a:t>
            </a:r>
          </a:p>
          <a:p>
            <a:r>
              <a:rPr lang="en-US" sz="2000" dirty="0">
                <a:latin typeface="Consolas" panose="020B0609020204030204" pitchFamily="49" charset="0"/>
              </a:rPr>
              <a:t>    a = a + 10</a:t>
            </a:r>
          </a:p>
          <a:p>
            <a:r>
              <a:rPr lang="en-US" sz="2000" dirty="0">
                <a:latin typeface="Consolas" panose="020B0609020204030204" pitchFamily="49" charset="0"/>
              </a:rPr>
              <a:t>    write(*,*) "a = ", a</a:t>
            </a:r>
          </a:p>
          <a:p>
            <a:r>
              <a:rPr lang="en-US" sz="2000" dirty="0">
                <a:latin typeface="Consolas" panose="020B0609020204030204" pitchFamily="49" charset="0"/>
              </a:rPr>
              <a:t>end</a:t>
            </a:r>
          </a:p>
        </p:txBody>
      </p:sp>
      <p:sp>
        <p:nvSpPr>
          <p:cNvPr id="14" name="TextBox 13">
            <a:extLst>
              <a:ext uri="{FF2B5EF4-FFF2-40B4-BE49-F238E27FC236}">
                <a16:creationId xmlns:a16="http://schemas.microsoft.com/office/drawing/2014/main" id="{745F78A6-F9AD-423E-BCB2-A088CD685906}"/>
              </a:ext>
            </a:extLst>
          </p:cNvPr>
          <p:cNvSpPr txBox="1"/>
          <p:nvPr/>
        </p:nvSpPr>
        <p:spPr>
          <a:xfrm>
            <a:off x="6241497" y="3180968"/>
            <a:ext cx="5661114" cy="954107"/>
          </a:xfrm>
          <a:prstGeom prst="rect">
            <a:avLst/>
          </a:prstGeom>
          <a:noFill/>
        </p:spPr>
        <p:txBody>
          <a:bodyPr wrap="square">
            <a:spAutoFit/>
          </a:bodyPr>
          <a:lstStyle/>
          <a:p>
            <a:pPr algn="ctr"/>
            <a:r>
              <a:rPr lang="en-US" sz="2800" dirty="0"/>
              <a:t>What does this imply about the lifetime of variables in this language?</a:t>
            </a:r>
          </a:p>
        </p:txBody>
      </p:sp>
      <p:sp>
        <p:nvSpPr>
          <p:cNvPr id="17" name="Rectangle 16">
            <a:extLst>
              <a:ext uri="{FF2B5EF4-FFF2-40B4-BE49-F238E27FC236}">
                <a16:creationId xmlns:a16="http://schemas.microsoft.com/office/drawing/2014/main" id="{DF010B3F-B196-48FB-8E73-777F19B60FE2}"/>
              </a:ext>
            </a:extLst>
          </p:cNvPr>
          <p:cNvSpPr/>
          <p:nvPr/>
        </p:nvSpPr>
        <p:spPr>
          <a:xfrm>
            <a:off x="7027453" y="5987214"/>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9" name="Rectangle 18">
            <a:extLst>
              <a:ext uri="{FF2B5EF4-FFF2-40B4-BE49-F238E27FC236}">
                <a16:creationId xmlns:a16="http://schemas.microsoft.com/office/drawing/2014/main" id="{D66F9293-EEF7-4558-8056-44E34638F478}"/>
              </a:ext>
            </a:extLst>
          </p:cNvPr>
          <p:cNvSpPr/>
          <p:nvPr/>
        </p:nvSpPr>
        <p:spPr>
          <a:xfrm>
            <a:off x="7026665" y="5995285"/>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TextBox 11">
            <a:extLst>
              <a:ext uri="{FF2B5EF4-FFF2-40B4-BE49-F238E27FC236}">
                <a16:creationId xmlns:a16="http://schemas.microsoft.com/office/drawing/2014/main" id="{13D1C4B9-B4D7-4D66-BD08-69E0D4811448}"/>
              </a:ext>
            </a:extLst>
          </p:cNvPr>
          <p:cNvSpPr txBox="1"/>
          <p:nvPr/>
        </p:nvSpPr>
        <p:spPr>
          <a:xfrm>
            <a:off x="6587841" y="5958713"/>
            <a:ext cx="4968427" cy="646331"/>
          </a:xfrm>
          <a:prstGeom prst="rect">
            <a:avLst/>
          </a:prstGeom>
          <a:noFill/>
        </p:spPr>
        <p:txBody>
          <a:bodyPr wrap="square">
            <a:spAutoFit/>
          </a:bodyPr>
          <a:lstStyle/>
          <a:p>
            <a:pPr algn="ctr"/>
            <a:r>
              <a:rPr lang="en-US" sz="3600" dirty="0"/>
              <a:t>This is Fortran 77!</a:t>
            </a:r>
          </a:p>
        </p:txBody>
      </p:sp>
      <p:sp>
        <p:nvSpPr>
          <p:cNvPr id="4" name="TextBox 3">
            <a:extLst>
              <a:ext uri="{FF2B5EF4-FFF2-40B4-BE49-F238E27FC236}">
                <a16:creationId xmlns:a16="http://schemas.microsoft.com/office/drawing/2014/main" id="{8D51648F-1DB6-4C07-9EB5-0B8C922E0581}"/>
              </a:ext>
            </a:extLst>
          </p:cNvPr>
          <p:cNvSpPr txBox="1"/>
          <p:nvPr/>
        </p:nvSpPr>
        <p:spPr>
          <a:xfrm>
            <a:off x="7485864" y="2083851"/>
            <a:ext cx="3172380" cy="923330"/>
          </a:xfrm>
          <a:prstGeom prst="rect">
            <a:avLst/>
          </a:prstGeom>
          <a:solidFill>
            <a:schemeClr val="bg1">
              <a:lumMod val="85000"/>
            </a:schemeClr>
          </a:solidFill>
          <a:ln>
            <a:solidFill>
              <a:schemeClr val="tx1"/>
            </a:solidFill>
          </a:ln>
        </p:spPr>
        <p:txBody>
          <a:bodyPr wrap="square" rtlCol="0">
            <a:spAutoFit/>
          </a:bodyPr>
          <a:lstStyle/>
          <a:p>
            <a:r>
              <a:rPr lang="en-US" dirty="0">
                <a:latin typeface="Consolas" panose="020B0609020204030204" pitchFamily="49" charset="0"/>
              </a:rPr>
              <a:t> a =    10.00000000</a:t>
            </a:r>
          </a:p>
          <a:p>
            <a:r>
              <a:rPr lang="en-US" dirty="0">
                <a:latin typeface="Consolas" panose="020B0609020204030204" pitchFamily="49" charset="0"/>
              </a:rPr>
              <a:t> a =    20.00000000</a:t>
            </a:r>
          </a:p>
          <a:p>
            <a:r>
              <a:rPr lang="en-US" dirty="0">
                <a:latin typeface="Consolas" panose="020B0609020204030204" pitchFamily="49" charset="0"/>
              </a:rPr>
              <a:t> a =    30.00000000</a:t>
            </a:r>
          </a:p>
        </p:txBody>
      </p:sp>
      <p:sp>
        <p:nvSpPr>
          <p:cNvPr id="18" name="Speech Bubble: Rectangle with Corners Rounded 17">
            <a:extLst>
              <a:ext uri="{FF2B5EF4-FFF2-40B4-BE49-F238E27FC236}">
                <a16:creationId xmlns:a16="http://schemas.microsoft.com/office/drawing/2014/main" id="{64F91F3B-61BE-4D87-81CF-356EB57B6554}"/>
              </a:ext>
            </a:extLst>
          </p:cNvPr>
          <p:cNvSpPr/>
          <p:nvPr/>
        </p:nvSpPr>
        <p:spPr>
          <a:xfrm>
            <a:off x="1797501" y="1336012"/>
            <a:ext cx="4308615" cy="1200840"/>
          </a:xfrm>
          <a:prstGeom prst="wedgeRoundRectCallout">
            <a:avLst>
              <a:gd name="adj1" fmla="val -43731"/>
              <a:gd name="adj2" fmla="val 17371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language variables have a lifetime that spans ACROSS distinct calls to the function (aka "static vars")!</a:t>
            </a:r>
          </a:p>
        </p:txBody>
      </p:sp>
      <p:sp>
        <p:nvSpPr>
          <p:cNvPr id="15" name="TextBox 14">
            <a:extLst>
              <a:ext uri="{FF2B5EF4-FFF2-40B4-BE49-F238E27FC236}">
                <a16:creationId xmlns:a16="http://schemas.microsoft.com/office/drawing/2014/main" id="{63FAA816-813B-46BC-895E-0B6DE74F5A07}"/>
              </a:ext>
            </a:extLst>
          </p:cNvPr>
          <p:cNvSpPr txBox="1"/>
          <p:nvPr/>
        </p:nvSpPr>
        <p:spPr>
          <a:xfrm>
            <a:off x="6587840" y="4323194"/>
            <a:ext cx="4968428" cy="1384995"/>
          </a:xfrm>
          <a:prstGeom prst="rect">
            <a:avLst/>
          </a:prstGeom>
          <a:noFill/>
        </p:spPr>
        <p:txBody>
          <a:bodyPr wrap="square">
            <a:spAutoFit/>
          </a:bodyPr>
          <a:lstStyle/>
          <a:p>
            <a:pPr algn="ctr"/>
            <a:r>
              <a:rPr lang="en-US" sz="2800" dirty="0"/>
              <a:t>What common problem-solving technique (starts with an "r") can we NOT use in this language?</a:t>
            </a:r>
          </a:p>
        </p:txBody>
      </p:sp>
      <p:sp>
        <p:nvSpPr>
          <p:cNvPr id="16" name="Speech Bubble: Rectangle with Corners Rounded 15">
            <a:extLst>
              <a:ext uri="{FF2B5EF4-FFF2-40B4-BE49-F238E27FC236}">
                <a16:creationId xmlns:a16="http://schemas.microsoft.com/office/drawing/2014/main" id="{69717774-2962-4D58-AF49-BB47A86A7339}"/>
              </a:ext>
            </a:extLst>
          </p:cNvPr>
          <p:cNvSpPr/>
          <p:nvPr/>
        </p:nvSpPr>
        <p:spPr>
          <a:xfrm>
            <a:off x="1797501" y="5205824"/>
            <a:ext cx="4308615" cy="1200840"/>
          </a:xfrm>
          <a:prstGeom prst="wedgeRoundRectCallout">
            <a:avLst>
              <a:gd name="adj1" fmla="val -30854"/>
              <a:gd name="adj2" fmla="val -15740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Recursion can't be supported without the ability to have a distinct copy of the local variable in each call.</a:t>
            </a:r>
          </a:p>
        </p:txBody>
      </p:sp>
    </p:spTree>
    <p:extLst>
      <p:ext uri="{BB962C8B-B14F-4D97-AF65-F5344CB8AC3E}">
        <p14:creationId xmlns:p14="http://schemas.microsoft.com/office/powerpoint/2010/main" val="138701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22" presetClass="entr" presetSubtype="8"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90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14" grpId="0"/>
      <p:bldP spid="17" grpId="0" animBg="1"/>
      <p:bldP spid="17" grpId="1" animBg="1"/>
      <p:bldP spid="19" grpId="0" animBg="1"/>
      <p:bldP spid="19" grpId="1" animBg="1"/>
      <p:bldP spid="12" grpId="0"/>
      <p:bldP spid="4" grpId="0" animBg="1"/>
      <p:bldP spid="18" grpId="0" animBg="1"/>
      <p:bldP spid="18" grpId="1" animBg="1"/>
      <p:bldP spid="15" grpId="0"/>
      <p:bldP spid="16" grpId="0" animBg="1"/>
      <p:bldP spid="16"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Memory Safety</a:t>
            </a:r>
          </a:p>
        </p:txBody>
      </p:sp>
      <p:pic>
        <p:nvPicPr>
          <p:cNvPr id="5" name="Picture 4">
            <a:extLst>
              <a:ext uri="{FF2B5EF4-FFF2-40B4-BE49-F238E27FC236}">
                <a16:creationId xmlns:a16="http://schemas.microsoft.com/office/drawing/2014/main" id="{39DE3579-5592-4E5F-BCB3-0BC0A853486B}"/>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C5C39FA-2E4A-4822-BC8E-72B807849167}"/>
              </a:ext>
            </a:extLst>
          </p:cNvPr>
          <p:cNvSpPr txBox="1"/>
          <p:nvPr/>
        </p:nvSpPr>
        <p:spPr>
          <a:xfrm>
            <a:off x="1816761" y="4441353"/>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7" name="TextBox 6">
            <a:extLst>
              <a:ext uri="{FF2B5EF4-FFF2-40B4-BE49-F238E27FC236}">
                <a16:creationId xmlns:a16="http://schemas.microsoft.com/office/drawing/2014/main" id="{64DE893D-FEB4-4B6B-ACAA-16A96BF9A1F2}"/>
              </a:ext>
            </a:extLst>
          </p:cNvPr>
          <p:cNvSpPr txBox="1"/>
          <p:nvPr/>
        </p:nvSpPr>
        <p:spPr>
          <a:xfrm>
            <a:off x="1496414" y="5024486"/>
            <a:ext cx="9361779" cy="830997"/>
          </a:xfrm>
          <a:prstGeom prst="rect">
            <a:avLst/>
          </a:prstGeom>
          <a:noFill/>
        </p:spPr>
        <p:txBody>
          <a:bodyPr wrap="square" rtlCol="0">
            <a:spAutoFit/>
          </a:bodyPr>
          <a:lstStyle/>
          <a:p>
            <a:pPr algn="ctr"/>
            <a:r>
              <a:rPr lang="en-US" sz="2400" dirty="0"/>
              <a:t>Take a new language and understand how it ensures safe access to memory to prevent bugs and hacking attacks.</a:t>
            </a:r>
          </a:p>
        </p:txBody>
      </p:sp>
      <p:sp>
        <p:nvSpPr>
          <p:cNvPr id="9" name="TextBox 8">
            <a:extLst>
              <a:ext uri="{FF2B5EF4-FFF2-40B4-BE49-F238E27FC236}">
                <a16:creationId xmlns:a16="http://schemas.microsoft.com/office/drawing/2014/main" id="{A2E48F59-1197-4F85-B63B-C0D990053780}"/>
              </a:ext>
            </a:extLst>
          </p:cNvPr>
          <p:cNvSpPr txBox="1"/>
          <p:nvPr/>
        </p:nvSpPr>
        <p:spPr>
          <a:xfrm>
            <a:off x="902510" y="5923968"/>
            <a:ext cx="10549589" cy="830997"/>
          </a:xfrm>
          <a:prstGeom prst="rect">
            <a:avLst/>
          </a:prstGeom>
          <a:noFill/>
        </p:spPr>
        <p:txBody>
          <a:bodyPr wrap="square" rtlCol="0">
            <a:spAutoFit/>
          </a:bodyPr>
          <a:lstStyle/>
          <a:p>
            <a:pPr algn="ctr"/>
            <a:r>
              <a:rPr lang="en-US" sz="2400" dirty="0"/>
              <a:t>Take a new language and understand how it reclaims the memory of "dead" objects as the program runs.</a:t>
            </a:r>
          </a:p>
        </p:txBody>
      </p:sp>
    </p:spTree>
    <p:extLst>
      <p:ext uri="{BB962C8B-B14F-4D97-AF65-F5344CB8AC3E}">
        <p14:creationId xmlns:p14="http://schemas.microsoft.com/office/powerpoint/2010/main" val="199521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Memory Safety</a:t>
            </a:r>
            <a:br>
              <a:rPr lang="en-US" sz="3200" dirty="0">
                <a:solidFill>
                  <a:schemeClr val="tx2"/>
                </a:solidFill>
                <a:latin typeface="Corbel" panose="020B0503020204020204" pitchFamily="34" charset="0"/>
              </a:rPr>
            </a:b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2"/>
            <a:ext cx="7020432" cy="543270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grpSp>
        <p:nvGrpSpPr>
          <p:cNvPr id="7" name="Group 6">
            <a:extLst>
              <a:ext uri="{FF2B5EF4-FFF2-40B4-BE49-F238E27FC236}">
                <a16:creationId xmlns:a16="http://schemas.microsoft.com/office/drawing/2014/main" id="{896F8217-962A-4F80-8F76-C3E678906B8A}"/>
              </a:ext>
            </a:extLst>
          </p:cNvPr>
          <p:cNvGrpSpPr/>
          <p:nvPr/>
        </p:nvGrpSpPr>
        <p:grpSpPr>
          <a:xfrm>
            <a:off x="2859123" y="1624231"/>
            <a:ext cx="6720956" cy="2179346"/>
            <a:chOff x="2859123" y="1624231"/>
            <a:chExt cx="6720956" cy="2179346"/>
          </a:xfrm>
        </p:grpSpPr>
        <p:sp>
          <p:nvSpPr>
            <p:cNvPr id="28" name="TextBox 27">
              <a:extLst>
                <a:ext uri="{FF2B5EF4-FFF2-40B4-BE49-F238E27FC236}">
                  <a16:creationId xmlns:a16="http://schemas.microsoft.com/office/drawing/2014/main" id="{7B3AD7A9-252F-435D-B896-E4A54252D218}"/>
                </a:ext>
              </a:extLst>
            </p:cNvPr>
            <p:cNvSpPr txBox="1"/>
            <p:nvPr/>
          </p:nvSpPr>
          <p:spPr>
            <a:xfrm>
              <a:off x="2875152" y="1624231"/>
              <a:ext cx="6704927" cy="830997"/>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Memory-safe languages </a:t>
              </a:r>
              <a:r>
                <a:rPr lang="en-US" sz="2400" dirty="0">
                  <a:solidFill>
                    <a:srgbClr val="FF0000"/>
                  </a:solidFill>
                  <a:latin typeface="Corbel" panose="020B0503020204020204" pitchFamily="34" charset="0"/>
                  <a:cs typeface="Cordia New" panose="020B0502040204020203" pitchFamily="34" charset="-34"/>
                </a:rPr>
                <a:t>prevent memory operations</a:t>
              </a:r>
              <a:r>
                <a:rPr lang="en-US" sz="2400" dirty="0">
                  <a:latin typeface="Corbel" panose="020B0503020204020204" pitchFamily="34" charset="0"/>
                  <a:cs typeface="Cordia New" panose="020B0502040204020203" pitchFamily="34" charset="-34"/>
                </a:rPr>
                <a:t> that could </a:t>
              </a:r>
              <a:r>
                <a:rPr lang="en-US" sz="2400" dirty="0">
                  <a:solidFill>
                    <a:srgbClr val="FF0000"/>
                  </a:solidFill>
                  <a:latin typeface="Corbel" panose="020B0503020204020204" pitchFamily="34" charset="0"/>
                  <a:cs typeface="Cordia New" panose="020B0502040204020203" pitchFamily="34" charset="-34"/>
                </a:rPr>
                <a:t>lead to undefined behaviors</a:t>
              </a:r>
              <a:r>
                <a:rPr lang="en-US" sz="2400" dirty="0">
                  <a:latin typeface="Corbel" panose="020B0503020204020204" pitchFamily="34" charset="0"/>
                  <a:cs typeface="Cordia New" panose="020B0502040204020203" pitchFamily="34" charset="-34"/>
                </a:rPr>
                <a:t>.</a:t>
              </a:r>
            </a:p>
          </p:txBody>
        </p:sp>
        <p:sp>
          <p:nvSpPr>
            <p:cNvPr id="29" name="Rectangle 28">
              <a:extLst>
                <a:ext uri="{FF2B5EF4-FFF2-40B4-BE49-F238E27FC236}">
                  <a16:creationId xmlns:a16="http://schemas.microsoft.com/office/drawing/2014/main" id="{0D59EA0B-7643-4B60-B3A5-129677737D64}"/>
                </a:ext>
              </a:extLst>
            </p:cNvPr>
            <p:cNvSpPr/>
            <p:nvPr/>
          </p:nvSpPr>
          <p:spPr>
            <a:xfrm>
              <a:off x="2859123" y="2646871"/>
              <a:ext cx="6657984" cy="115670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solidFill>
                    <a:prstClr val="black"/>
                  </a:solidFill>
                  <a:latin typeface="Consolas" panose="020B0609020204030204" pitchFamily="49" charset="0"/>
                  <a:cs typeface="Courier New" panose="02070309020205020404" pitchFamily="49" charset="0"/>
                </a:rPr>
                <a:t>// Java does out-of-bounds </a:t>
              </a:r>
              <a:r>
                <a:rPr lang="en-US" sz="1600" dirty="0">
                  <a:solidFill>
                    <a:prstClr val="black"/>
                  </a:solidFill>
                  <a:latin typeface="Consolas" panose="020B0609020204030204" pitchFamily="49" charset="0"/>
                  <a:cs typeface="Courier New" panose="02070309020205020404" pitchFamily="49" charset="0"/>
                </a:rPr>
                <a:t>checks on all array accesses</a:t>
              </a:r>
              <a:endParaRPr lang="en-US" sz="1600" baseline="0" dirty="0">
                <a:solidFill>
                  <a:prstClr val="black"/>
                </a:solidFill>
                <a:latin typeface="Consolas" panose="020B0609020204030204" pitchFamily="49" charset="0"/>
                <a:cs typeface="Courier New" panose="02070309020205020404" pitchFamily="49" charset="0"/>
              </a:endParaRPr>
            </a:p>
            <a:p>
              <a:pPr lvl="0">
                <a:defRPr/>
              </a:pPr>
              <a:r>
                <a:rPr lang="en-US" sz="1600" dirty="0">
                  <a:solidFill>
                    <a:prstClr val="black"/>
                  </a:solidFill>
                  <a:latin typeface="Consolas" panose="020B0609020204030204" pitchFamily="49" charset="0"/>
                  <a:cs typeface="Courier New" panose="02070309020205020404" pitchFamily="49" charset="0"/>
                </a:rPr>
                <a:t>int[] array = new int[</a:t>
              </a:r>
              <a:r>
                <a:rPr lang="en-US" sz="1600" dirty="0">
                  <a:solidFill>
                    <a:srgbClr val="00B050"/>
                  </a:solidFill>
                  <a:latin typeface="Consolas" panose="020B0609020204030204" pitchFamily="49" charset="0"/>
                  <a:cs typeface="Courier New" panose="02070309020205020404" pitchFamily="49" charset="0"/>
                </a:rPr>
                <a:t>20</a:t>
              </a:r>
              <a:r>
                <a:rPr lang="en-US" sz="1600" dirty="0">
                  <a:solidFill>
                    <a:prstClr val="black"/>
                  </a:solidFill>
                  <a:latin typeface="Consolas" panose="020B0609020204030204" pitchFamily="49" charset="0"/>
                  <a:cs typeface="Courier New" panose="02070309020205020404" pitchFamily="49" charset="0"/>
                </a:rPr>
                <a:t>];</a:t>
              </a:r>
              <a:br>
                <a:rPr lang="en-US" sz="1600" dirty="0">
                  <a:solidFill>
                    <a:prstClr val="black"/>
                  </a:solidFill>
                  <a:latin typeface="Consolas" panose="020B0609020204030204" pitchFamily="49" charset="0"/>
                  <a:cs typeface="Courier New" panose="02070309020205020404" pitchFamily="49" charset="0"/>
                </a:rPr>
              </a:br>
              <a:r>
                <a:rPr lang="en-US" sz="1600" dirty="0">
                  <a:solidFill>
                    <a:prstClr val="black"/>
                  </a:solidFill>
                  <a:latin typeface="Consolas" panose="020B0609020204030204" pitchFamily="49" charset="0"/>
                  <a:cs typeface="Courier New" panose="02070309020205020404" pitchFamily="49" charset="0"/>
                </a:rPr>
                <a:t>int </a:t>
              </a:r>
              <a:r>
                <a:rPr lang="en-US" sz="1600" dirty="0" err="1">
                  <a:solidFill>
                    <a:prstClr val="black"/>
                  </a:solidFill>
                  <a:latin typeface="Consolas" panose="020B0609020204030204" pitchFamily="49" charset="0"/>
                  <a:cs typeface="Courier New" panose="02070309020205020404" pitchFamily="49" charset="0"/>
                </a:rPr>
                <a:t>i</a:t>
              </a:r>
              <a:r>
                <a:rPr lang="en-US" sz="1600" dirty="0">
                  <a:solidFill>
                    <a:prstClr val="black"/>
                  </a:solidFill>
                  <a:latin typeface="Consolas" panose="020B0609020204030204" pitchFamily="49" charset="0"/>
                  <a:cs typeface="Courier New" panose="02070309020205020404" pitchFamily="49" charset="0"/>
                </a:rPr>
                <a:t> = </a:t>
              </a:r>
              <a:r>
                <a:rPr lang="en-US" sz="1600" dirty="0">
                  <a:solidFill>
                    <a:srgbClr val="FF0000"/>
                  </a:solidFill>
                  <a:latin typeface="Consolas" panose="020B0609020204030204" pitchFamily="49" charset="0"/>
                  <a:cs typeface="Courier New" panose="02070309020205020404" pitchFamily="49" charset="0"/>
                </a:rPr>
                <a:t>400</a:t>
              </a:r>
              <a:r>
                <a:rPr lang="en-US" sz="1600" dirty="0">
                  <a:solidFill>
                    <a:prstClr val="black"/>
                  </a:solidFill>
                  <a:latin typeface="Consolas" panose="020B0609020204030204" pitchFamily="49" charset="0"/>
                  <a:cs typeface="Courier New" panose="02070309020205020404" pitchFamily="49" charset="0"/>
                </a:rPr>
                <a:t>;</a:t>
              </a:r>
            </a:p>
            <a:p>
              <a:pPr lvl="0">
                <a:defRPr/>
              </a:pPr>
              <a:r>
                <a:rPr lang="en-US" sz="1600" baseline="0" dirty="0" err="1">
                  <a:solidFill>
                    <a:prstClr val="black"/>
                  </a:solidFill>
                  <a:latin typeface="Consolas" panose="020B0609020204030204" pitchFamily="49" charset="0"/>
                  <a:cs typeface="Courier New" panose="02070309020205020404" pitchFamily="49" charset="0"/>
                </a:rPr>
                <a:t>System.out.p</a:t>
              </a:r>
              <a:r>
                <a:rPr lang="en-US" sz="1600" dirty="0" err="1">
                  <a:solidFill>
                    <a:prstClr val="black"/>
                  </a:solidFill>
                  <a:latin typeface="Consolas" panose="020B0609020204030204" pitchFamily="49" charset="0"/>
                  <a:cs typeface="Courier New" panose="02070309020205020404" pitchFamily="49" charset="0"/>
                </a:rPr>
                <a:t>rintln</a:t>
              </a:r>
              <a:r>
                <a:rPr lang="en-US" sz="1600" dirty="0">
                  <a:solidFill>
                    <a:prstClr val="black"/>
                  </a:solidFill>
                  <a:latin typeface="Consolas" panose="020B0609020204030204" pitchFamily="49" charset="0"/>
                  <a:cs typeface="Courier New" panose="02070309020205020404" pitchFamily="49" charset="0"/>
                </a:rPr>
                <a:t>(array[</a:t>
              </a:r>
              <a:r>
                <a:rPr lang="en-US" sz="1600" dirty="0" err="1">
                  <a:solidFill>
                    <a:prstClr val="black"/>
                  </a:solidFill>
                  <a:latin typeface="Consolas" panose="020B0609020204030204" pitchFamily="49" charset="0"/>
                  <a:cs typeface="Courier New" panose="02070309020205020404" pitchFamily="49" charset="0"/>
                </a:rPr>
                <a:t>i</a:t>
              </a:r>
              <a:r>
                <a:rPr lang="en-US" sz="1600" dirty="0">
                  <a:solidFill>
                    <a:prstClr val="black"/>
                  </a:solidFill>
                  <a:latin typeface="Consolas" panose="020B0609020204030204" pitchFamily="49" charset="0"/>
                  <a:cs typeface="Courier New" panose="02070309020205020404" pitchFamily="49" charset="0"/>
                </a:rPr>
                <a:t>]); // Java throws an exception!</a:t>
              </a:r>
              <a:endParaRPr lang="en-US" sz="1600" baseline="0" dirty="0">
                <a:solidFill>
                  <a:prstClr val="black"/>
                </a:solidFill>
                <a:latin typeface="Consolas" panose="020B0609020204030204" pitchFamily="49" charset="0"/>
                <a:cs typeface="Courier New" panose="02070309020205020404" pitchFamily="49" charset="0"/>
              </a:endParaRPr>
            </a:p>
          </p:txBody>
        </p:sp>
      </p:grpSp>
      <p:sp>
        <p:nvSpPr>
          <p:cNvPr id="31" name="TextBox 30">
            <a:extLst>
              <a:ext uri="{FF2B5EF4-FFF2-40B4-BE49-F238E27FC236}">
                <a16:creationId xmlns:a16="http://schemas.microsoft.com/office/drawing/2014/main" id="{94711D9F-1BE1-4F67-ABF9-49E54FA6087E}"/>
              </a:ext>
            </a:extLst>
          </p:cNvPr>
          <p:cNvSpPr txBox="1"/>
          <p:nvPr/>
        </p:nvSpPr>
        <p:spPr>
          <a:xfrm>
            <a:off x="2741669" y="3949539"/>
            <a:ext cx="6953656" cy="830997"/>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Memory-unsafe languages </a:t>
            </a:r>
            <a:r>
              <a:rPr lang="en-US" sz="2400" dirty="0">
                <a:solidFill>
                  <a:srgbClr val="FF0000"/>
                </a:solidFill>
                <a:latin typeface="Corbel" panose="020B0503020204020204" pitchFamily="34" charset="0"/>
                <a:cs typeface="Cordia New" panose="020B0502040204020203" pitchFamily="34" charset="-34"/>
              </a:rPr>
              <a:t>allow memory operations </a:t>
            </a:r>
            <a:r>
              <a:rPr lang="en-US" sz="2400" dirty="0">
                <a:latin typeface="Corbel" panose="020B0503020204020204" pitchFamily="34" charset="0"/>
                <a:cs typeface="Cordia New" panose="020B0502040204020203" pitchFamily="34" charset="-34"/>
              </a:rPr>
              <a:t>that could </a:t>
            </a:r>
            <a:r>
              <a:rPr lang="en-US" sz="2400" dirty="0">
                <a:solidFill>
                  <a:srgbClr val="FF0000"/>
                </a:solidFill>
                <a:latin typeface="Corbel" panose="020B0503020204020204" pitchFamily="34" charset="0"/>
                <a:cs typeface="Cordia New" panose="020B0502040204020203" pitchFamily="34" charset="-34"/>
              </a:rPr>
              <a:t>lead to undefined behaviors</a:t>
            </a:r>
            <a:r>
              <a:rPr lang="en-US" sz="2400" dirty="0">
                <a:latin typeface="Corbel" panose="020B0503020204020204" pitchFamily="34" charset="0"/>
                <a:cs typeface="Cordia New" panose="020B0502040204020203" pitchFamily="34" charset="-34"/>
              </a:rPr>
              <a:t>. </a:t>
            </a:r>
          </a:p>
        </p:txBody>
      </p:sp>
      <p:sp>
        <p:nvSpPr>
          <p:cNvPr id="33" name="Rectangle 32">
            <a:extLst>
              <a:ext uri="{FF2B5EF4-FFF2-40B4-BE49-F238E27FC236}">
                <a16:creationId xmlns:a16="http://schemas.microsoft.com/office/drawing/2014/main" id="{17638F1E-6E02-4F44-A25B-0C7CF41380CB}"/>
              </a:ext>
            </a:extLst>
          </p:cNvPr>
          <p:cNvSpPr/>
          <p:nvPr/>
        </p:nvSpPr>
        <p:spPr>
          <a:xfrm>
            <a:off x="2792095" y="4780536"/>
            <a:ext cx="3317884" cy="952101"/>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solidFill>
                  <a:prstClr val="black"/>
                </a:solidFill>
                <a:latin typeface="Consolas" panose="020B0609020204030204" pitchFamily="49" charset="0"/>
                <a:cs typeface="Courier New" panose="02070309020205020404" pitchFamily="49" charset="0"/>
              </a:rPr>
              <a:t>//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solidFill>
                  <a:prstClr val="black"/>
                </a:solidFill>
                <a:latin typeface="Consolas" panose="020B0609020204030204" pitchFamily="49" charset="0"/>
                <a:cs typeface="Courier New" panose="02070309020205020404" pitchFamily="49" charset="0"/>
              </a:rPr>
              <a:t>int </a:t>
            </a:r>
            <a:r>
              <a:rPr lang="en-US" sz="1600" baseline="0" dirty="0" err="1">
                <a:solidFill>
                  <a:prstClr val="black"/>
                </a:solidFill>
                <a:latin typeface="Consolas" panose="020B0609020204030204" pitchFamily="49" charset="0"/>
                <a:cs typeface="Courier New" panose="02070309020205020404" pitchFamily="49" charset="0"/>
              </a:rPr>
              <a:t>arr</a:t>
            </a:r>
            <a:r>
              <a:rPr lang="en-US" sz="1600" baseline="0" dirty="0">
                <a:solidFill>
                  <a:prstClr val="black"/>
                </a:solidFill>
                <a:latin typeface="Consolas" panose="020B0609020204030204" pitchFamily="49" charset="0"/>
                <a:cs typeface="Courier New" panose="02070309020205020404" pitchFamily="49" charset="0"/>
              </a:rPr>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prstClr val="black"/>
                </a:solidFill>
                <a:latin typeface="Consolas" panose="020B0609020204030204" pitchFamily="49" charset="0"/>
                <a:cs typeface="Courier New" panose="02070309020205020404" pitchFamily="49" charset="0"/>
              </a:rPr>
              <a:t>cout</a:t>
            </a:r>
            <a:r>
              <a:rPr lang="en-US" sz="1050" dirty="0">
                <a:solidFill>
                  <a:prstClr val="black"/>
                </a:solidFill>
                <a:latin typeface="Consolas" panose="020B0609020204030204" pitchFamily="49" charset="0"/>
                <a:cs typeface="Courier New" panose="02070309020205020404" pitchFamily="49" charset="0"/>
              </a:rPr>
              <a:t> </a:t>
            </a:r>
            <a:r>
              <a:rPr lang="en-US" sz="1600" dirty="0">
                <a:solidFill>
                  <a:prstClr val="black"/>
                </a:solidFill>
                <a:latin typeface="Consolas" panose="020B0609020204030204" pitchFamily="49" charset="0"/>
                <a:cs typeface="Courier New" panose="02070309020205020404" pitchFamily="49" charset="0"/>
              </a:rPr>
              <a:t>&lt;&lt;</a:t>
            </a:r>
            <a:r>
              <a:rPr lang="en-US" sz="1100" dirty="0">
                <a:solidFill>
                  <a:prstClr val="black"/>
                </a:solidFill>
                <a:latin typeface="Consolas" panose="020B0609020204030204" pitchFamily="49" charset="0"/>
                <a:cs typeface="Courier New" panose="02070309020205020404" pitchFamily="49" charset="0"/>
              </a:rPr>
              <a:t> </a:t>
            </a:r>
            <a:r>
              <a:rPr lang="en-US" sz="1600" dirty="0" err="1">
                <a:solidFill>
                  <a:prstClr val="black"/>
                </a:solidFill>
                <a:latin typeface="Consolas" panose="020B0609020204030204" pitchFamily="49" charset="0"/>
                <a:cs typeface="Courier New" panose="02070309020205020404" pitchFamily="49" charset="0"/>
              </a:rPr>
              <a:t>arr</a:t>
            </a:r>
            <a:r>
              <a:rPr lang="en-US" sz="1600" dirty="0">
                <a:solidFill>
                  <a:prstClr val="black"/>
                </a:solidFill>
                <a:latin typeface="Consolas" panose="020B0609020204030204" pitchFamily="49" charset="0"/>
                <a:cs typeface="Courier New" panose="02070309020205020404" pitchFamily="49" charset="0"/>
              </a:rPr>
              <a:t>[</a:t>
            </a:r>
            <a:r>
              <a:rPr lang="en-US" sz="1600" dirty="0">
                <a:solidFill>
                  <a:srgbClr val="FF0000"/>
                </a:solidFill>
                <a:latin typeface="Consolas" panose="020B0609020204030204" pitchFamily="49" charset="0"/>
                <a:cs typeface="Courier New" panose="02070309020205020404" pitchFamily="49" charset="0"/>
              </a:rPr>
              <a:t>9</a:t>
            </a:r>
            <a:r>
              <a:rPr lang="en-US" sz="1600" dirty="0">
                <a:solidFill>
                  <a:prstClr val="black"/>
                </a:solidFill>
                <a:latin typeface="Consolas" panose="020B0609020204030204" pitchFamily="49" charset="0"/>
                <a:cs typeface="Courier New" panose="02070309020205020404" pitchFamily="49" charset="0"/>
              </a:rPr>
              <a:t>]; // ????!?!</a:t>
            </a:r>
            <a:endParaRPr lang="en-US" sz="1600" baseline="0" dirty="0">
              <a:solidFill>
                <a:prstClr val="black"/>
              </a:solidFill>
              <a:latin typeface="Consolas" panose="020B0609020204030204" pitchFamily="49" charset="0"/>
              <a:cs typeface="Courier New" panose="02070309020205020404" pitchFamily="49" charset="0"/>
            </a:endParaRPr>
          </a:p>
        </p:txBody>
      </p:sp>
      <p:sp>
        <p:nvSpPr>
          <p:cNvPr id="34" name="Rectangle 33">
            <a:extLst>
              <a:ext uri="{FF2B5EF4-FFF2-40B4-BE49-F238E27FC236}">
                <a16:creationId xmlns:a16="http://schemas.microsoft.com/office/drawing/2014/main" id="{745FC95C-47D6-4160-871F-25C2711A316A}"/>
              </a:ext>
            </a:extLst>
          </p:cNvPr>
          <p:cNvSpPr/>
          <p:nvPr/>
        </p:nvSpPr>
        <p:spPr>
          <a:xfrm>
            <a:off x="6310664" y="4780536"/>
            <a:ext cx="3317884" cy="952101"/>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solidFill>
                  <a:prstClr val="black"/>
                </a:solidFill>
                <a:latin typeface="Consolas" panose="020B0609020204030204" pitchFamily="49" charset="0"/>
                <a:cs typeface="Courier New" panose="02070309020205020404" pitchFamily="49" charset="0"/>
              </a:rPr>
              <a:t>// Uninitialized</a:t>
            </a:r>
            <a:r>
              <a:rPr lang="en-US" sz="1600" dirty="0">
                <a:solidFill>
                  <a:prstClr val="black"/>
                </a:solidFill>
                <a:latin typeface="Consolas" panose="020B0609020204030204" pitchFamily="49" charset="0"/>
                <a:cs typeface="Courier New" panose="02070309020205020404" pitchFamily="49" charset="0"/>
              </a:rPr>
              <a:t> pointer use</a:t>
            </a:r>
            <a:br>
              <a:rPr lang="en-US" sz="1600" baseline="0" dirty="0">
                <a:solidFill>
                  <a:prstClr val="black"/>
                </a:solidFill>
                <a:latin typeface="Consolas" panose="020B0609020204030204" pitchFamily="49" charset="0"/>
                <a:cs typeface="Courier New" panose="02070309020205020404" pitchFamily="49" charset="0"/>
              </a:rPr>
            </a:br>
            <a:r>
              <a:rPr lang="en-US" sz="1600" baseline="0" dirty="0">
                <a:solidFill>
                  <a:prstClr val="black"/>
                </a:solidFill>
                <a:latin typeface="Consolas" panose="020B0609020204030204" pitchFamily="49" charset="0"/>
                <a:cs typeface="Courier New" panose="02070309020205020404" pitchFamily="49" charset="0"/>
              </a:rPr>
              <a:t>int *</a:t>
            </a:r>
            <a:r>
              <a:rPr lang="en-US" sz="1600" baseline="0" dirty="0" err="1">
                <a:solidFill>
                  <a:prstClr val="black"/>
                </a:solidFill>
                <a:latin typeface="Consolas" panose="020B0609020204030204" pitchFamily="49" charset="0"/>
                <a:cs typeface="Courier New" panose="02070309020205020404" pitchFamily="49" charset="0"/>
              </a:rPr>
              <a:t>ptr</a:t>
            </a:r>
            <a:r>
              <a:rPr lang="en-US" sz="1600" baseline="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prstClr val="black"/>
                </a:solidFill>
                <a:latin typeface="Consolas" panose="020B0609020204030204" pitchFamily="49" charset="0"/>
                <a:cs typeface="Courier New" panose="02070309020205020404" pitchFamily="49" charset="0"/>
              </a:rPr>
              <a:t>cout</a:t>
            </a:r>
            <a:r>
              <a:rPr lang="en-US" sz="1050" dirty="0">
                <a:solidFill>
                  <a:prstClr val="black"/>
                </a:solidFill>
                <a:latin typeface="Consolas" panose="020B0609020204030204" pitchFamily="49" charset="0"/>
                <a:cs typeface="Courier New" panose="02070309020205020404" pitchFamily="49" charset="0"/>
              </a:rPr>
              <a:t> </a:t>
            </a:r>
            <a:r>
              <a:rPr lang="en-US" sz="1600" dirty="0">
                <a:solidFill>
                  <a:prstClr val="black"/>
                </a:solidFill>
                <a:latin typeface="Consolas" panose="020B0609020204030204" pitchFamily="49" charset="0"/>
                <a:cs typeface="Courier New" panose="02070309020205020404" pitchFamily="49" charset="0"/>
              </a:rPr>
              <a:t>&lt;&lt;</a:t>
            </a:r>
            <a:r>
              <a:rPr lang="en-US" sz="1050" dirty="0">
                <a:solidFill>
                  <a:prstClr val="black"/>
                </a:solidFill>
                <a:latin typeface="Consolas" panose="020B0609020204030204" pitchFamily="49" charset="0"/>
                <a:cs typeface="Courier New" panose="02070309020205020404" pitchFamily="49" charset="0"/>
              </a:rPr>
              <a:t> </a:t>
            </a:r>
            <a:r>
              <a:rPr lang="en-US" sz="1600" dirty="0">
                <a:solidFill>
                  <a:prstClr val="black"/>
                </a:solidFill>
                <a:latin typeface="Consolas" panose="020B0609020204030204" pitchFamily="49" charset="0"/>
                <a:cs typeface="Courier New" panose="02070309020205020404" pitchFamily="49" charset="0"/>
              </a:rPr>
              <a:t>*</a:t>
            </a:r>
            <a:r>
              <a:rPr lang="en-US" sz="1600" dirty="0" err="1">
                <a:solidFill>
                  <a:srgbClr val="FF0000"/>
                </a:solidFill>
                <a:latin typeface="Consolas" panose="020B0609020204030204" pitchFamily="49" charset="0"/>
                <a:cs typeface="Courier New" panose="02070309020205020404" pitchFamily="49" charset="0"/>
              </a:rPr>
              <a:t>ptr</a:t>
            </a:r>
            <a:r>
              <a:rPr lang="en-US" sz="1600" dirty="0">
                <a:solidFill>
                  <a:prstClr val="black"/>
                </a:solidFill>
                <a:latin typeface="Consolas" panose="020B0609020204030204" pitchFamily="49" charset="0"/>
                <a:cs typeface="Courier New" panose="02070309020205020404" pitchFamily="49" charset="0"/>
              </a:rPr>
              <a:t>; // ???</a:t>
            </a:r>
            <a:endParaRPr lang="en-US" sz="1600" baseline="0" dirty="0">
              <a:solidFill>
                <a:prstClr val="black"/>
              </a:solidFill>
              <a:latin typeface="Consolas" panose="020B0609020204030204" pitchFamily="49" charset="0"/>
              <a:cs typeface="Courier New" panose="02070309020205020404" pitchFamily="49" charset="0"/>
            </a:endParaRPr>
          </a:p>
        </p:txBody>
      </p:sp>
      <p:sp>
        <p:nvSpPr>
          <p:cNvPr id="35" name="TextBox 34">
            <a:extLst>
              <a:ext uri="{FF2B5EF4-FFF2-40B4-BE49-F238E27FC236}">
                <a16:creationId xmlns:a16="http://schemas.microsoft.com/office/drawing/2014/main" id="{FE39B73A-DD85-47E1-A5D4-F78A065A69FD}"/>
              </a:ext>
            </a:extLst>
          </p:cNvPr>
          <p:cNvSpPr txBox="1"/>
          <p:nvPr/>
        </p:nvSpPr>
        <p:spPr>
          <a:xfrm>
            <a:off x="2929671" y="5814481"/>
            <a:ext cx="6332658" cy="830997"/>
          </a:xfrm>
          <a:prstGeom prst="rect">
            <a:avLst/>
          </a:prstGeom>
          <a:noFill/>
        </p:spPr>
        <p:txBody>
          <a:bodyPr wrap="square" rtlCol="0">
            <a:spAutoFit/>
          </a:bodyPr>
          <a:lstStyle/>
          <a:p>
            <a:pPr algn="ctr"/>
            <a:r>
              <a:rPr lang="en-US" sz="2400" dirty="0"/>
              <a:t>An inordinate amount of bugs and hacking vulnerabilities are due to memory unsafety!</a:t>
            </a:r>
          </a:p>
        </p:txBody>
      </p:sp>
    </p:spTree>
    <p:extLst>
      <p:ext uri="{BB962C8B-B14F-4D97-AF65-F5344CB8AC3E}">
        <p14:creationId xmlns:p14="http://schemas.microsoft.com/office/powerpoint/2010/main" val="145095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31" grpId="0"/>
      <p:bldP spid="33" grpId="0" animBg="1"/>
      <p:bldP spid="34" grpId="0" animBg="1"/>
      <p:bldP spid="35"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6455321" y="-68919"/>
            <a:ext cx="604007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2800" dirty="0">
                <a:latin typeface="Corbel" panose="020B0503020204020204" pitchFamily="34" charset="0"/>
              </a:rPr>
              <a:t>Memory Unsafety Example:</a:t>
            </a:r>
          </a:p>
          <a:p>
            <a:pPr algn="ctr"/>
            <a:r>
              <a:rPr lang="en-US" sz="2800" dirty="0">
                <a:latin typeface="Corbel" panose="020B0503020204020204" pitchFamily="34" charset="0"/>
              </a:rPr>
              <a:t>The Buffer Overflow</a:t>
            </a:r>
          </a:p>
        </p:txBody>
      </p:sp>
      <p:sp>
        <p:nvSpPr>
          <p:cNvPr id="7" name="TextBox 6">
            <a:extLst>
              <a:ext uri="{FF2B5EF4-FFF2-40B4-BE49-F238E27FC236}">
                <a16:creationId xmlns:a16="http://schemas.microsoft.com/office/drawing/2014/main" id="{9F05E878-38EA-4A5F-9184-54E2D111B54D}"/>
              </a:ext>
            </a:extLst>
          </p:cNvPr>
          <p:cNvSpPr txBox="1"/>
          <p:nvPr/>
        </p:nvSpPr>
        <p:spPr>
          <a:xfrm>
            <a:off x="124562" y="184558"/>
            <a:ext cx="6782023" cy="6535024"/>
          </a:xfrm>
          <a:prstGeom prst="rect">
            <a:avLst/>
          </a:prstGeom>
          <a:solidFill>
            <a:srgbClr val="FDF1E9"/>
          </a:solidFill>
          <a:ln>
            <a:solidFill>
              <a:schemeClr val="tx1"/>
            </a:solidFill>
          </a:ln>
        </p:spPr>
        <p:txBody>
          <a:bodyPr wrap="square" rtlCol="0">
            <a:noAutofit/>
          </a:bodyPr>
          <a:lstStyle/>
          <a:p>
            <a:r>
              <a:rPr lang="en-US" dirty="0">
                <a:latin typeface="Consolas" panose="020B0609020204030204" pitchFamily="49" charset="0"/>
              </a:rPr>
              <a:t>class Authenticator {</a:t>
            </a:r>
          </a:p>
          <a:p>
            <a:r>
              <a:rPr lang="en-US" dirty="0">
                <a:latin typeface="Consolas" panose="020B0609020204030204" pitchFamily="49" charset="0"/>
              </a:rPr>
              <a:t>public:</a:t>
            </a:r>
          </a:p>
          <a:p>
            <a:r>
              <a:rPr lang="en-US" dirty="0">
                <a:solidFill>
                  <a:srgbClr val="0070C0"/>
                </a:solidFill>
                <a:latin typeface="Consolas" panose="020B0609020204030204" pitchFamily="49" charset="0"/>
              </a:rPr>
              <a:t>  bool </a:t>
            </a:r>
            <a:r>
              <a:rPr lang="en-US" dirty="0" err="1">
                <a:solidFill>
                  <a:srgbClr val="0070C0"/>
                </a:solidFill>
                <a:latin typeface="Consolas" panose="020B0609020204030204" pitchFamily="49" charset="0"/>
              </a:rPr>
              <a:t>valid_login</a:t>
            </a:r>
            <a:r>
              <a:rPr lang="en-US" dirty="0">
                <a:solidFill>
                  <a:srgbClr val="0070C0"/>
                </a:solidFill>
                <a:latin typeface="Consolas" panose="020B0609020204030204" pitchFamily="49" charset="0"/>
              </a:rPr>
              <a:t>(string&amp; </a:t>
            </a:r>
            <a:r>
              <a:rPr lang="en-US" dirty="0" err="1">
                <a:solidFill>
                  <a:srgbClr val="0070C0"/>
                </a:solidFill>
                <a:latin typeface="Consolas" panose="020B0609020204030204" pitchFamily="49" charset="0"/>
              </a:rPr>
              <a:t>user_name</a:t>
            </a:r>
            <a:r>
              <a:rPr lang="en-US" dirty="0">
                <a:solidFill>
                  <a:srgbClr val="0070C0"/>
                </a:solidFill>
                <a:latin typeface="Consolas" panose="020B0609020204030204" pitchFamily="49" charset="0"/>
              </a:rPr>
              <a:t>, string&amp; pw) {</a:t>
            </a:r>
          </a:p>
          <a:p>
            <a:r>
              <a:rPr lang="en-US" dirty="0">
                <a:solidFill>
                  <a:srgbClr val="7030A0"/>
                </a:solidFill>
                <a:latin typeface="Consolas" panose="020B0609020204030204" pitchFamily="49" charset="0"/>
              </a:rPr>
              <a:t>    string </a:t>
            </a:r>
            <a:r>
              <a:rPr lang="en-US" dirty="0" err="1">
                <a:solidFill>
                  <a:srgbClr val="7030A0"/>
                </a:solidFill>
                <a:latin typeface="Consolas" panose="020B0609020204030204" pitchFamily="49" charset="0"/>
              </a:rPr>
              <a:t>valid_user</a:t>
            </a:r>
            <a:r>
              <a:rPr lang="en-US" dirty="0">
                <a:solidFill>
                  <a:srgbClr val="7030A0"/>
                </a:solidFill>
                <a:latin typeface="Consolas" panose="020B0609020204030204" pitchFamily="49" charset="0"/>
              </a:rPr>
              <a:t> = "</a:t>
            </a:r>
            <a:r>
              <a:rPr lang="en-US" dirty="0" err="1">
                <a:solidFill>
                  <a:srgbClr val="7030A0"/>
                </a:solidFill>
                <a:latin typeface="Consolas" panose="020B0609020204030204" pitchFamily="49" charset="0"/>
              </a:rPr>
              <a:t>kippy</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valid_pw</a:t>
            </a:r>
            <a:r>
              <a:rPr lang="en-US" dirty="0">
                <a:solidFill>
                  <a:srgbClr val="7030A0"/>
                </a:solidFill>
                <a:latin typeface="Consolas" panose="020B0609020204030204" pitchFamily="49" charset="0"/>
              </a:rPr>
              <a:t> = "woot!";</a:t>
            </a:r>
          </a:p>
          <a:p>
            <a:r>
              <a:rPr lang="en-US" dirty="0">
                <a:solidFill>
                  <a:srgbClr val="7030A0"/>
                </a:solidFill>
                <a:latin typeface="Consolas" panose="020B0609020204030204" pitchFamily="49" charset="0"/>
              </a:rPr>
              <a:t>    lowercase(</a:t>
            </a:r>
            <a:r>
              <a:rPr lang="en-US" dirty="0" err="1">
                <a:solidFill>
                  <a:srgbClr val="7030A0"/>
                </a:solidFill>
                <a:latin typeface="Consolas" panose="020B0609020204030204" pitchFamily="49" charset="0"/>
              </a:rPr>
              <a:t>user_name</a:t>
            </a:r>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lower_name</a:t>
            </a:r>
            <a:r>
              <a:rPr lang="en-US" dirty="0">
                <a:solidFill>
                  <a:srgbClr val="7030A0"/>
                </a:solidFill>
                <a:latin typeface="Consolas" panose="020B0609020204030204" pitchFamily="49" charset="0"/>
              </a:rPr>
              <a:t>_);</a:t>
            </a:r>
          </a:p>
          <a:p>
            <a:r>
              <a:rPr lang="en-US" dirty="0">
                <a:solidFill>
                  <a:srgbClr val="7030A0"/>
                </a:solidFill>
                <a:latin typeface="Consolas" panose="020B0609020204030204" pitchFamily="49" charset="0"/>
              </a:rPr>
              <a:t>    if (</a:t>
            </a:r>
            <a:r>
              <a:rPr lang="en-US" dirty="0" err="1">
                <a:solidFill>
                  <a:srgbClr val="7030A0"/>
                </a:solidFill>
                <a:latin typeface="Consolas" panose="020B0609020204030204" pitchFamily="49" charset="0"/>
              </a:rPr>
              <a:t>lower_name</a:t>
            </a:r>
            <a:r>
              <a:rPr lang="en-US" dirty="0">
                <a:solidFill>
                  <a:srgbClr val="7030A0"/>
                </a:solidFill>
                <a:latin typeface="Consolas" panose="020B0609020204030204" pitchFamily="49" charset="0"/>
              </a:rPr>
              <a:t>_ == </a:t>
            </a:r>
            <a:r>
              <a:rPr lang="en-US" dirty="0" err="1">
                <a:solidFill>
                  <a:srgbClr val="7030A0"/>
                </a:solidFill>
                <a:latin typeface="Consolas" panose="020B0609020204030204" pitchFamily="49" charset="0"/>
              </a:rPr>
              <a:t>valid_user</a:t>
            </a:r>
            <a:r>
              <a:rPr lang="en-US" dirty="0">
                <a:solidFill>
                  <a:srgbClr val="7030A0"/>
                </a:solidFill>
                <a:latin typeface="Consolas" panose="020B0609020204030204" pitchFamily="49" charset="0"/>
              </a:rPr>
              <a:t> &amp;&amp; pw == </a:t>
            </a:r>
            <a:r>
              <a:rPr lang="en-US" dirty="0" err="1">
                <a:solidFill>
                  <a:srgbClr val="7030A0"/>
                </a:solidFill>
                <a:latin typeface="Consolas" panose="020B0609020204030204" pitchFamily="49" charset="0"/>
              </a:rPr>
              <a:t>valid_pw</a:t>
            </a:r>
            <a:r>
              <a:rPr lang="en-US" dirty="0">
                <a:solidFill>
                  <a:srgbClr val="7030A0"/>
                </a:solidFill>
                <a:latin typeface="Consolas" panose="020B0609020204030204" pitchFamily="49" charset="0"/>
              </a:rPr>
              <a:t>)</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let_user_in</a:t>
            </a:r>
            <a:r>
              <a:rPr lang="en-US" dirty="0">
                <a:solidFill>
                  <a:srgbClr val="7030A0"/>
                </a:solidFill>
                <a:latin typeface="Consolas" panose="020B0609020204030204" pitchFamily="49" charset="0"/>
              </a:rPr>
              <a:t>_ = true;</a:t>
            </a:r>
          </a:p>
          <a:p>
            <a:endParaRPr lang="en-US" sz="900" dirty="0">
              <a:solidFill>
                <a:srgbClr val="7030A0"/>
              </a:solidFill>
              <a:latin typeface="Consolas" panose="020B0609020204030204" pitchFamily="49" charset="0"/>
            </a:endParaRPr>
          </a:p>
          <a:p>
            <a:r>
              <a:rPr lang="en-US" dirty="0">
                <a:solidFill>
                  <a:srgbClr val="7030A0"/>
                </a:solidFill>
                <a:latin typeface="Consolas" panose="020B0609020204030204" pitchFamily="49" charset="0"/>
              </a:rPr>
              <a:t>    return </a:t>
            </a:r>
            <a:r>
              <a:rPr lang="en-US" dirty="0" err="1">
                <a:solidFill>
                  <a:srgbClr val="7030A0"/>
                </a:solidFill>
                <a:latin typeface="Consolas" panose="020B0609020204030204" pitchFamily="49" charset="0"/>
              </a:rPr>
              <a:t>let_user_in</a:t>
            </a:r>
            <a:r>
              <a:rPr lang="en-US" dirty="0">
                <a:solidFill>
                  <a:srgbClr val="7030A0"/>
                </a:solidFill>
                <a:latin typeface="Consolas" panose="020B0609020204030204" pitchFamily="49" charset="0"/>
              </a:rPr>
              <a:t>_;</a:t>
            </a:r>
          </a:p>
          <a:p>
            <a:r>
              <a:rPr lang="en-US" dirty="0">
                <a:solidFill>
                  <a:srgbClr val="0070C0"/>
                </a:solidFill>
                <a:latin typeface="Consolas" panose="020B0609020204030204" pitchFamily="49" charset="0"/>
              </a:rPr>
              <a:t>  }</a:t>
            </a:r>
          </a:p>
          <a:p>
            <a:endParaRPr lang="en-US" sz="700" dirty="0">
              <a:latin typeface="Consolas" panose="020B0609020204030204" pitchFamily="49" charset="0"/>
            </a:endParaRPr>
          </a:p>
          <a:p>
            <a:r>
              <a:rPr lang="en-US" dirty="0">
                <a:latin typeface="Consolas" panose="020B0609020204030204" pitchFamily="49" charset="0"/>
              </a:rPr>
              <a:t> char </a:t>
            </a:r>
            <a:r>
              <a:rPr lang="en-US" dirty="0" err="1">
                <a:latin typeface="Consolas" panose="020B0609020204030204" pitchFamily="49" charset="0"/>
              </a:rPr>
              <a:t>lower_name</a:t>
            </a:r>
            <a:r>
              <a:rPr lang="en-US" dirty="0">
                <a:latin typeface="Consolas" panose="020B0609020204030204" pitchFamily="49" charset="0"/>
              </a:rPr>
              <a:t>_[8];</a:t>
            </a:r>
          </a:p>
          <a:p>
            <a:r>
              <a:rPr lang="en-US" dirty="0">
                <a:latin typeface="Consolas" panose="020B0609020204030204" pitchFamily="49" charset="0"/>
              </a:rPr>
              <a:t> bool </a:t>
            </a:r>
            <a:r>
              <a:rPr lang="en-US" dirty="0" err="1">
                <a:latin typeface="Consolas" panose="020B0609020204030204" pitchFamily="49" charset="0"/>
              </a:rPr>
              <a:t>let_user_in</a:t>
            </a:r>
            <a:r>
              <a:rPr lang="en-US" dirty="0">
                <a:latin typeface="Consolas" panose="020B0609020204030204" pitchFamily="49" charset="0"/>
              </a:rPr>
              <a:t>_ = false;</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string </a:t>
            </a:r>
            <a:r>
              <a:rPr lang="en-US" dirty="0" err="1">
                <a:latin typeface="Consolas" panose="020B0609020204030204" pitchFamily="49" charset="0"/>
              </a:rPr>
              <a:t>user_name</a:t>
            </a:r>
            <a:r>
              <a:rPr lang="en-US" dirty="0">
                <a:latin typeface="Consolas" panose="020B0609020204030204" pitchFamily="49" charset="0"/>
              </a:rPr>
              <a:t>, pw;</a:t>
            </a:r>
          </a:p>
          <a:p>
            <a:r>
              <a:rPr lang="en-US" dirty="0">
                <a:latin typeface="Consolas" panose="020B0609020204030204" pitchFamily="49" charset="0"/>
              </a:rPr>
              <a:t>  </a:t>
            </a:r>
            <a:r>
              <a:rPr lang="en-US" dirty="0" err="1">
                <a:latin typeface="Consolas" panose="020B0609020204030204" pitchFamily="49" charset="0"/>
              </a:rPr>
              <a:t>cin</a:t>
            </a:r>
            <a:r>
              <a:rPr lang="en-US" dirty="0">
                <a:latin typeface="Consolas" panose="020B0609020204030204" pitchFamily="49" charset="0"/>
              </a:rPr>
              <a:t> &gt;&gt; </a:t>
            </a:r>
            <a:r>
              <a:rPr lang="en-US" dirty="0" err="1">
                <a:latin typeface="Consolas" panose="020B0609020204030204" pitchFamily="49" charset="0"/>
              </a:rPr>
              <a:t>user_name</a:t>
            </a:r>
            <a:r>
              <a:rPr lang="en-US" dirty="0">
                <a:latin typeface="Consolas" panose="020B0609020204030204" pitchFamily="49" charset="0"/>
              </a:rPr>
              <a:t> &gt;&gt; pw;</a:t>
            </a:r>
          </a:p>
          <a:p>
            <a:endParaRPr lang="en-US" sz="800" dirty="0">
              <a:latin typeface="Consolas" panose="020B0609020204030204" pitchFamily="49" charset="0"/>
            </a:endParaRPr>
          </a:p>
          <a:p>
            <a:r>
              <a:rPr lang="en-US" dirty="0">
                <a:latin typeface="Consolas" panose="020B0609020204030204" pitchFamily="49" charset="0"/>
              </a:rPr>
              <a:t>  Authenticator auth;</a:t>
            </a:r>
          </a:p>
          <a:p>
            <a:r>
              <a:rPr lang="en-US" dirty="0">
                <a:latin typeface="Consolas" panose="020B0609020204030204" pitchFamily="49" charset="0"/>
              </a:rPr>
              <a:t>  if (</a:t>
            </a:r>
            <a:r>
              <a:rPr lang="en-US" dirty="0" err="1">
                <a:latin typeface="Consolas" panose="020B0609020204030204" pitchFamily="49" charset="0"/>
              </a:rPr>
              <a:t>auth.valid_login</a:t>
            </a:r>
            <a:r>
              <a:rPr lang="en-US" dirty="0">
                <a:latin typeface="Consolas" panose="020B0609020204030204" pitchFamily="49" charset="0"/>
              </a:rPr>
              <a:t>(</a:t>
            </a:r>
            <a:r>
              <a:rPr lang="en-US" dirty="0" err="1">
                <a:latin typeface="Consolas" panose="020B0609020204030204" pitchFamily="49" charset="0"/>
              </a:rPr>
              <a:t>user_name</a:t>
            </a:r>
            <a:r>
              <a:rPr lang="en-US" dirty="0">
                <a:latin typeface="Consolas" panose="020B0609020204030204" pitchFamily="49" charset="0"/>
              </a:rPr>
              <a:t>, pw))</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"Access granted, " &lt;&lt; username &lt;&lt; </a:t>
            </a:r>
            <a:r>
              <a:rPr lang="en-US" dirty="0" err="1">
                <a:latin typeface="Consolas" panose="020B0609020204030204" pitchFamily="49" charset="0"/>
              </a:rPr>
              <a:t>endl</a:t>
            </a:r>
            <a:r>
              <a:rPr lang="en-US" dirty="0">
                <a:latin typeface="Consolas" panose="020B0609020204030204" pitchFamily="49" charset="0"/>
              </a:rPr>
              <a:t>;</a:t>
            </a:r>
          </a:p>
          <a:p>
            <a:r>
              <a:rPr lang="en-US" dirty="0">
                <a:latin typeface="Consolas" panose="020B0609020204030204" pitchFamily="49" charset="0"/>
              </a:rPr>
              <a:t>  else</a:t>
            </a:r>
          </a:p>
          <a:p>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"Access denied!\n";</a:t>
            </a:r>
          </a:p>
          <a:p>
            <a:r>
              <a:rPr lang="en-US" dirty="0">
                <a:latin typeface="Consolas" panose="020B0609020204030204" pitchFamily="49" charset="0"/>
              </a:rPr>
              <a:t>}</a:t>
            </a:r>
          </a:p>
        </p:txBody>
      </p:sp>
      <p:cxnSp>
        <p:nvCxnSpPr>
          <p:cNvPr id="67" name="Straight Arrow Connector 66">
            <a:extLst>
              <a:ext uri="{FF2B5EF4-FFF2-40B4-BE49-F238E27FC236}">
                <a16:creationId xmlns:a16="http://schemas.microsoft.com/office/drawing/2014/main" id="{155EA052-CD15-4DDB-9305-48CC4BDFD095}"/>
              </a:ext>
            </a:extLst>
          </p:cNvPr>
          <p:cNvCxnSpPr/>
          <p:nvPr/>
        </p:nvCxnSpPr>
        <p:spPr>
          <a:xfrm>
            <a:off x="144700" y="445299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DDEE58F-F7C7-461B-B0F4-05FB61CC0FBD}"/>
              </a:ext>
            </a:extLst>
          </p:cNvPr>
          <p:cNvGrpSpPr/>
          <p:nvPr/>
        </p:nvGrpSpPr>
        <p:grpSpPr>
          <a:xfrm>
            <a:off x="8393279" y="2692167"/>
            <a:ext cx="3587133" cy="2972984"/>
            <a:chOff x="5817271" y="2345843"/>
            <a:chExt cx="3587133" cy="2972984"/>
          </a:xfrm>
        </p:grpSpPr>
        <p:grpSp>
          <p:nvGrpSpPr>
            <p:cNvPr id="65" name="Group 64">
              <a:extLst>
                <a:ext uri="{FF2B5EF4-FFF2-40B4-BE49-F238E27FC236}">
                  <a16:creationId xmlns:a16="http://schemas.microsoft.com/office/drawing/2014/main" id="{7BBF5D2D-3B10-470D-9457-20C86B3442CD}"/>
                </a:ext>
              </a:extLst>
            </p:cNvPr>
            <p:cNvGrpSpPr/>
            <p:nvPr/>
          </p:nvGrpSpPr>
          <p:grpSpPr>
            <a:xfrm>
              <a:off x="5817271" y="2345843"/>
              <a:ext cx="3587133" cy="2972984"/>
              <a:chOff x="4412115" y="479086"/>
              <a:chExt cx="3587133" cy="2972984"/>
            </a:xfrm>
          </p:grpSpPr>
          <p:grpSp>
            <p:nvGrpSpPr>
              <p:cNvPr id="63" name="Group 62">
                <a:extLst>
                  <a:ext uri="{FF2B5EF4-FFF2-40B4-BE49-F238E27FC236}">
                    <a16:creationId xmlns:a16="http://schemas.microsoft.com/office/drawing/2014/main" id="{A3627645-3EC9-4463-812F-456475022C91}"/>
                  </a:ext>
                </a:extLst>
              </p:cNvPr>
              <p:cNvGrpSpPr/>
              <p:nvPr/>
            </p:nvGrpSpPr>
            <p:grpSpPr>
              <a:xfrm>
                <a:off x="4430056" y="479086"/>
                <a:ext cx="3569192" cy="2972984"/>
                <a:chOff x="7405491" y="846961"/>
                <a:chExt cx="3569192" cy="2972984"/>
              </a:xfrm>
            </p:grpSpPr>
            <p:grpSp>
              <p:nvGrpSpPr>
                <p:cNvPr id="60" name="Group 59">
                  <a:extLst>
                    <a:ext uri="{FF2B5EF4-FFF2-40B4-BE49-F238E27FC236}">
                      <a16:creationId xmlns:a16="http://schemas.microsoft.com/office/drawing/2014/main" id="{4BA7A5B5-C331-40C8-895E-B00CACD28150}"/>
                    </a:ext>
                  </a:extLst>
                </p:cNvPr>
                <p:cNvGrpSpPr/>
                <p:nvPr/>
              </p:nvGrpSpPr>
              <p:grpSpPr>
                <a:xfrm>
                  <a:off x="7405491" y="846961"/>
                  <a:ext cx="3569192" cy="2936474"/>
                  <a:chOff x="7405491" y="846961"/>
                  <a:chExt cx="3569192" cy="2936474"/>
                </a:xfrm>
              </p:grpSpPr>
              <p:grpSp>
                <p:nvGrpSpPr>
                  <p:cNvPr id="28" name="Group 27">
                    <a:extLst>
                      <a:ext uri="{FF2B5EF4-FFF2-40B4-BE49-F238E27FC236}">
                        <a16:creationId xmlns:a16="http://schemas.microsoft.com/office/drawing/2014/main" id="{4B282DE7-8563-4B6A-9D3A-6506E383288F}"/>
                      </a:ext>
                    </a:extLst>
                  </p:cNvPr>
                  <p:cNvGrpSpPr/>
                  <p:nvPr/>
                </p:nvGrpSpPr>
                <p:grpSpPr>
                  <a:xfrm>
                    <a:off x="7405491" y="846961"/>
                    <a:ext cx="3569192" cy="2936474"/>
                    <a:chOff x="4265558" y="2437835"/>
                    <a:chExt cx="3569192" cy="2936474"/>
                  </a:xfrm>
                </p:grpSpPr>
                <p:sp>
                  <p:nvSpPr>
                    <p:cNvPr id="29" name="Rectangle 28">
                      <a:extLst>
                        <a:ext uri="{FF2B5EF4-FFF2-40B4-BE49-F238E27FC236}">
                          <a16:creationId xmlns:a16="http://schemas.microsoft.com/office/drawing/2014/main" id="{FB6D9EBB-FD07-4093-8975-8577D69FA117}"/>
                        </a:ext>
                      </a:extLst>
                    </p:cNvPr>
                    <p:cNvSpPr/>
                    <p:nvPr/>
                  </p:nvSpPr>
                  <p:spPr bwMode="auto">
                    <a:xfrm>
                      <a:off x="5020104" y="2557462"/>
                      <a:ext cx="2814646" cy="281684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30" name="Text Box 24">
                      <a:extLst>
                        <a:ext uri="{FF2B5EF4-FFF2-40B4-BE49-F238E27FC236}">
                          <a16:creationId xmlns:a16="http://schemas.microsoft.com/office/drawing/2014/main" id="{78AB15FB-7F31-4005-AC9E-5E4B2502F810}"/>
                        </a:ext>
                      </a:extLst>
                    </p:cNvPr>
                    <p:cNvSpPr txBox="1">
                      <a:spLocks noChangeArrowheads="1"/>
                    </p:cNvSpPr>
                    <p:nvPr/>
                  </p:nvSpPr>
                  <p:spPr bwMode="auto">
                    <a:xfrm>
                      <a:off x="4265558" y="2437835"/>
                      <a:ext cx="764953" cy="4616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solidFill>
                            <a:srgbClr val="CC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rgbClr val="990000"/>
                          </a:solidFill>
                        </a:rPr>
                        <a:t>auth</a:t>
                      </a:r>
                    </a:p>
                  </p:txBody>
                </p:sp>
              </p:grpSp>
              <p:grpSp>
                <p:nvGrpSpPr>
                  <p:cNvPr id="6" name="Group 5">
                    <a:extLst>
                      <a:ext uri="{FF2B5EF4-FFF2-40B4-BE49-F238E27FC236}">
                        <a16:creationId xmlns:a16="http://schemas.microsoft.com/office/drawing/2014/main" id="{715AB02A-55E1-4A0C-A041-1367E2BB870A}"/>
                      </a:ext>
                    </a:extLst>
                  </p:cNvPr>
                  <p:cNvGrpSpPr/>
                  <p:nvPr/>
                </p:nvGrpSpPr>
                <p:grpSpPr>
                  <a:xfrm>
                    <a:off x="9999640" y="1026517"/>
                    <a:ext cx="914400" cy="2438400"/>
                    <a:chOff x="10150642" y="3874582"/>
                    <a:chExt cx="914400" cy="2438400"/>
                  </a:xfrm>
                </p:grpSpPr>
                <p:sp>
                  <p:nvSpPr>
                    <p:cNvPr id="52" name="Rectangle 14">
                      <a:extLst>
                        <a:ext uri="{FF2B5EF4-FFF2-40B4-BE49-F238E27FC236}">
                          <a16:creationId xmlns:a16="http://schemas.microsoft.com/office/drawing/2014/main" id="{D6B321C5-1D96-43D1-8A69-678B9E1E0B47}"/>
                        </a:ext>
                      </a:extLst>
                    </p:cNvPr>
                    <p:cNvSpPr>
                      <a:spLocks noChangeArrowheads="1"/>
                    </p:cNvSpPr>
                    <p:nvPr/>
                  </p:nvSpPr>
                  <p:spPr bwMode="auto">
                    <a:xfrm>
                      <a:off x="10150642" y="3874582"/>
                      <a:ext cx="914400" cy="304800"/>
                    </a:xfrm>
                    <a:prstGeom prst="rect">
                      <a:avLst/>
                    </a:prstGeom>
                    <a:solidFill>
                      <a:schemeClr val="accent6">
                        <a:lumMod val="20000"/>
                        <a:lumOff val="8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3" name="Rectangle 15">
                      <a:extLst>
                        <a:ext uri="{FF2B5EF4-FFF2-40B4-BE49-F238E27FC236}">
                          <a16:creationId xmlns:a16="http://schemas.microsoft.com/office/drawing/2014/main" id="{A4139FCB-E7CE-417E-80B6-24F200FDD8B9}"/>
                        </a:ext>
                      </a:extLst>
                    </p:cNvPr>
                    <p:cNvSpPr>
                      <a:spLocks noChangeArrowheads="1"/>
                    </p:cNvSpPr>
                    <p:nvPr/>
                  </p:nvSpPr>
                  <p:spPr bwMode="auto">
                    <a:xfrm>
                      <a:off x="10150642" y="4179382"/>
                      <a:ext cx="914400" cy="304800"/>
                    </a:xfrm>
                    <a:prstGeom prst="rect">
                      <a:avLst/>
                    </a:prstGeom>
                    <a:solidFill>
                      <a:schemeClr val="accent6">
                        <a:lumMod val="20000"/>
                        <a:lumOff val="8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Rectangle 16">
                      <a:extLst>
                        <a:ext uri="{FF2B5EF4-FFF2-40B4-BE49-F238E27FC236}">
                          <a16:creationId xmlns:a16="http://schemas.microsoft.com/office/drawing/2014/main" id="{F4E283FC-72C7-408A-9588-08EF5F545BE3}"/>
                        </a:ext>
                      </a:extLst>
                    </p:cNvPr>
                    <p:cNvSpPr>
                      <a:spLocks noChangeArrowheads="1"/>
                    </p:cNvSpPr>
                    <p:nvPr/>
                  </p:nvSpPr>
                  <p:spPr bwMode="auto">
                    <a:xfrm>
                      <a:off x="10150642" y="4484182"/>
                      <a:ext cx="914400" cy="304800"/>
                    </a:xfrm>
                    <a:prstGeom prst="rect">
                      <a:avLst/>
                    </a:prstGeom>
                    <a:solidFill>
                      <a:schemeClr val="accent6">
                        <a:lumMod val="20000"/>
                        <a:lumOff val="8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Rectangle 17">
                      <a:extLst>
                        <a:ext uri="{FF2B5EF4-FFF2-40B4-BE49-F238E27FC236}">
                          <a16:creationId xmlns:a16="http://schemas.microsoft.com/office/drawing/2014/main" id="{609DF2C9-B8FA-43C2-8072-605DE7303022}"/>
                        </a:ext>
                      </a:extLst>
                    </p:cNvPr>
                    <p:cNvSpPr>
                      <a:spLocks noChangeArrowheads="1"/>
                    </p:cNvSpPr>
                    <p:nvPr/>
                  </p:nvSpPr>
                  <p:spPr bwMode="auto">
                    <a:xfrm>
                      <a:off x="10150642" y="4788982"/>
                      <a:ext cx="914400" cy="304800"/>
                    </a:xfrm>
                    <a:prstGeom prst="rect">
                      <a:avLst/>
                    </a:prstGeom>
                    <a:solidFill>
                      <a:schemeClr val="accent6">
                        <a:lumMod val="20000"/>
                        <a:lumOff val="8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Rectangle 18">
                      <a:extLst>
                        <a:ext uri="{FF2B5EF4-FFF2-40B4-BE49-F238E27FC236}">
                          <a16:creationId xmlns:a16="http://schemas.microsoft.com/office/drawing/2014/main" id="{4F88DF7E-2AF3-47F3-AFC3-24CF9D541F8E}"/>
                        </a:ext>
                      </a:extLst>
                    </p:cNvPr>
                    <p:cNvSpPr>
                      <a:spLocks noChangeArrowheads="1"/>
                    </p:cNvSpPr>
                    <p:nvPr/>
                  </p:nvSpPr>
                  <p:spPr bwMode="auto">
                    <a:xfrm>
                      <a:off x="10150642" y="5093782"/>
                      <a:ext cx="914400" cy="304800"/>
                    </a:xfrm>
                    <a:prstGeom prst="rect">
                      <a:avLst/>
                    </a:prstGeom>
                    <a:solidFill>
                      <a:schemeClr val="accent6">
                        <a:lumMod val="20000"/>
                        <a:lumOff val="8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19">
                      <a:extLst>
                        <a:ext uri="{FF2B5EF4-FFF2-40B4-BE49-F238E27FC236}">
                          <a16:creationId xmlns:a16="http://schemas.microsoft.com/office/drawing/2014/main" id="{2EE001F7-C7EE-4CFC-B584-7101D7526828}"/>
                        </a:ext>
                      </a:extLst>
                    </p:cNvPr>
                    <p:cNvSpPr>
                      <a:spLocks noChangeArrowheads="1"/>
                    </p:cNvSpPr>
                    <p:nvPr/>
                  </p:nvSpPr>
                  <p:spPr bwMode="auto">
                    <a:xfrm>
                      <a:off x="10150642" y="5398582"/>
                      <a:ext cx="914400" cy="304800"/>
                    </a:xfrm>
                    <a:prstGeom prst="rect">
                      <a:avLst/>
                    </a:prstGeom>
                    <a:solidFill>
                      <a:schemeClr val="accent6">
                        <a:lumMod val="20000"/>
                        <a:lumOff val="8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20">
                      <a:extLst>
                        <a:ext uri="{FF2B5EF4-FFF2-40B4-BE49-F238E27FC236}">
                          <a16:creationId xmlns:a16="http://schemas.microsoft.com/office/drawing/2014/main" id="{DBAD1F8A-BC84-4158-9431-2DB0DC040C5E}"/>
                        </a:ext>
                      </a:extLst>
                    </p:cNvPr>
                    <p:cNvSpPr>
                      <a:spLocks noChangeArrowheads="1"/>
                    </p:cNvSpPr>
                    <p:nvPr/>
                  </p:nvSpPr>
                  <p:spPr bwMode="auto">
                    <a:xfrm>
                      <a:off x="10150642" y="5703382"/>
                      <a:ext cx="914400" cy="304800"/>
                    </a:xfrm>
                    <a:prstGeom prst="rect">
                      <a:avLst/>
                    </a:prstGeom>
                    <a:solidFill>
                      <a:schemeClr val="accent6">
                        <a:lumMod val="20000"/>
                        <a:lumOff val="8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Rectangle 39">
                      <a:extLst>
                        <a:ext uri="{FF2B5EF4-FFF2-40B4-BE49-F238E27FC236}">
                          <a16:creationId xmlns:a16="http://schemas.microsoft.com/office/drawing/2014/main" id="{F790F726-7C42-46B0-9CD2-0D84BAEA0343}"/>
                        </a:ext>
                      </a:extLst>
                    </p:cNvPr>
                    <p:cNvSpPr>
                      <a:spLocks noChangeArrowheads="1"/>
                    </p:cNvSpPr>
                    <p:nvPr/>
                  </p:nvSpPr>
                  <p:spPr bwMode="auto">
                    <a:xfrm>
                      <a:off x="10150642" y="6008182"/>
                      <a:ext cx="914400" cy="304800"/>
                    </a:xfrm>
                    <a:prstGeom prst="rect">
                      <a:avLst/>
                    </a:prstGeom>
                    <a:solidFill>
                      <a:schemeClr val="accent6">
                        <a:lumMod val="20000"/>
                        <a:lumOff val="8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4" name="Group 31">
                  <a:extLst>
                    <a:ext uri="{FF2B5EF4-FFF2-40B4-BE49-F238E27FC236}">
                      <a16:creationId xmlns:a16="http://schemas.microsoft.com/office/drawing/2014/main" id="{78F83F78-B08A-4240-8E83-9A49571A7227}"/>
                    </a:ext>
                  </a:extLst>
                </p:cNvPr>
                <p:cNvGrpSpPr>
                  <a:grpSpLocks/>
                </p:cNvGrpSpPr>
                <p:nvPr/>
              </p:nvGrpSpPr>
              <p:grpSpPr bwMode="auto">
                <a:xfrm>
                  <a:off x="8494883" y="3419895"/>
                  <a:ext cx="2419351" cy="400050"/>
                  <a:chOff x="3229" y="1600"/>
                  <a:chExt cx="1524" cy="252"/>
                </a:xfrm>
              </p:grpSpPr>
              <p:sp>
                <p:nvSpPr>
                  <p:cNvPr id="35" name="Text Box 32">
                    <a:extLst>
                      <a:ext uri="{FF2B5EF4-FFF2-40B4-BE49-F238E27FC236}">
                        <a16:creationId xmlns:a16="http://schemas.microsoft.com/office/drawing/2014/main" id="{FBB3B8E2-1B32-4D99-B207-CE7696577780}"/>
                      </a:ext>
                    </a:extLst>
                  </p:cNvPr>
                  <p:cNvSpPr txBox="1">
                    <a:spLocks noChangeArrowheads="1"/>
                  </p:cNvSpPr>
                  <p:nvPr/>
                </p:nvSpPr>
                <p:spPr bwMode="auto">
                  <a:xfrm>
                    <a:off x="3229" y="1600"/>
                    <a:ext cx="977" cy="25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solidFill>
                          <a:srgbClr val="CC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a:t>
                    </a:r>
                    <a:r>
                      <a:rPr lang="en-US" sz="2000" dirty="0" err="1"/>
                      <a:t>let_user_in</a:t>
                    </a:r>
                    <a:r>
                      <a:rPr lang="en-US" sz="2000" dirty="0"/>
                      <a:t>_</a:t>
                    </a:r>
                  </a:p>
                </p:txBody>
              </p:sp>
              <p:sp>
                <p:nvSpPr>
                  <p:cNvPr id="36" name="Rectangle 33">
                    <a:extLst>
                      <a:ext uri="{FF2B5EF4-FFF2-40B4-BE49-F238E27FC236}">
                        <a16:creationId xmlns:a16="http://schemas.microsoft.com/office/drawing/2014/main" id="{ED0510E1-23C6-4240-B81A-A300D236CA78}"/>
                      </a:ext>
                    </a:extLst>
                  </p:cNvPr>
                  <p:cNvSpPr>
                    <a:spLocks noChangeArrowheads="1"/>
                  </p:cNvSpPr>
                  <p:nvPr/>
                </p:nvSpPr>
                <p:spPr bwMode="auto">
                  <a:xfrm>
                    <a:off x="4177" y="1632"/>
                    <a:ext cx="576" cy="181"/>
                  </a:xfrm>
                  <a:prstGeom prst="rect">
                    <a:avLst/>
                  </a:prstGeom>
                  <a:solidFill>
                    <a:schemeClr val="accent4">
                      <a:lumMod val="20000"/>
                      <a:lumOff val="80000"/>
                      <a:alpha val="5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sp>
            <p:nvSpPr>
              <p:cNvPr id="62" name="Text Box 29">
                <a:extLst>
                  <a:ext uri="{FF2B5EF4-FFF2-40B4-BE49-F238E27FC236}">
                    <a16:creationId xmlns:a16="http://schemas.microsoft.com/office/drawing/2014/main" id="{A3E408B3-FFAF-47C2-B8EA-89A1BB264C22}"/>
                  </a:ext>
                </a:extLst>
              </p:cNvPr>
              <p:cNvSpPr txBox="1">
                <a:spLocks noChangeArrowheads="1"/>
              </p:cNvSpPr>
              <p:nvPr/>
            </p:nvSpPr>
            <p:spPr bwMode="auto">
              <a:xfrm>
                <a:off x="4412115" y="591203"/>
                <a:ext cx="2414604" cy="4000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solidFill>
                      <a:srgbClr val="CC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              .</a:t>
                </a:r>
                <a:r>
                  <a:rPr lang="en-US" sz="2000" dirty="0" err="1"/>
                  <a:t>lower_name</a:t>
                </a:r>
                <a:r>
                  <a:rPr lang="en-US" sz="2000" dirty="0"/>
                  <a:t>_</a:t>
                </a:r>
              </a:p>
            </p:txBody>
          </p:sp>
        </p:grpSp>
        <p:sp>
          <p:nvSpPr>
            <p:cNvPr id="68" name="Text Box 29">
              <a:extLst>
                <a:ext uri="{FF2B5EF4-FFF2-40B4-BE49-F238E27FC236}">
                  <a16:creationId xmlns:a16="http://schemas.microsoft.com/office/drawing/2014/main" id="{3E8AC2A6-6CD6-4131-974E-44D9E846E4B7}"/>
                </a:ext>
              </a:extLst>
            </p:cNvPr>
            <p:cNvSpPr txBox="1">
              <a:spLocks noChangeArrowheads="1"/>
            </p:cNvSpPr>
            <p:nvPr/>
          </p:nvSpPr>
          <p:spPr bwMode="auto">
            <a:xfrm>
              <a:off x="8033551" y="2470089"/>
              <a:ext cx="479618" cy="255454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solidFill>
                    <a:srgbClr val="CC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[0]</a:t>
              </a:r>
            </a:p>
            <a:p>
              <a:r>
                <a:rPr lang="en-US" sz="2000" dirty="0"/>
                <a:t>[1]</a:t>
              </a:r>
            </a:p>
            <a:p>
              <a:r>
                <a:rPr lang="en-US" sz="2000" dirty="0"/>
                <a:t>[2]</a:t>
              </a:r>
            </a:p>
            <a:p>
              <a:r>
                <a:rPr lang="en-US" sz="2000" dirty="0"/>
                <a:t>[3]</a:t>
              </a:r>
            </a:p>
            <a:p>
              <a:r>
                <a:rPr lang="en-US" sz="2000" dirty="0"/>
                <a:t>[4]</a:t>
              </a:r>
            </a:p>
            <a:p>
              <a:r>
                <a:rPr lang="en-US" sz="2000" dirty="0"/>
                <a:t>[5]</a:t>
              </a:r>
            </a:p>
            <a:p>
              <a:r>
                <a:rPr lang="en-US" sz="2000" dirty="0"/>
                <a:t>[6]</a:t>
              </a:r>
            </a:p>
            <a:p>
              <a:r>
                <a:rPr lang="en-US" sz="2000" dirty="0"/>
                <a:t>[7]</a:t>
              </a:r>
            </a:p>
          </p:txBody>
        </p:sp>
      </p:grpSp>
      <p:grpSp>
        <p:nvGrpSpPr>
          <p:cNvPr id="72" name="Group 71">
            <a:extLst>
              <a:ext uri="{FF2B5EF4-FFF2-40B4-BE49-F238E27FC236}">
                <a16:creationId xmlns:a16="http://schemas.microsoft.com/office/drawing/2014/main" id="{23A4116F-5F93-4135-8ED3-216D4360164E}"/>
              </a:ext>
            </a:extLst>
          </p:cNvPr>
          <p:cNvGrpSpPr/>
          <p:nvPr/>
        </p:nvGrpSpPr>
        <p:grpSpPr>
          <a:xfrm>
            <a:off x="7861346" y="1109988"/>
            <a:ext cx="2860129" cy="400110"/>
            <a:chOff x="8847077" y="5136345"/>
            <a:chExt cx="2860129" cy="400110"/>
          </a:xfrm>
        </p:grpSpPr>
        <p:sp>
          <p:nvSpPr>
            <p:cNvPr id="70" name="Text Box 32">
              <a:extLst>
                <a:ext uri="{FF2B5EF4-FFF2-40B4-BE49-F238E27FC236}">
                  <a16:creationId xmlns:a16="http://schemas.microsoft.com/office/drawing/2014/main" id="{821FD468-274B-4EC2-BE73-1C2323E8075D}"/>
                </a:ext>
              </a:extLst>
            </p:cNvPr>
            <p:cNvSpPr txBox="1">
              <a:spLocks noChangeArrowheads="1"/>
            </p:cNvSpPr>
            <p:nvPr/>
          </p:nvSpPr>
          <p:spPr bwMode="auto">
            <a:xfrm>
              <a:off x="8847077" y="5136345"/>
              <a:ext cx="1362874" cy="40011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solidFill>
                    <a:srgbClr val="CC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err="1"/>
                <a:t>user_name</a:t>
              </a:r>
              <a:endParaRPr lang="en-US" sz="2000" dirty="0"/>
            </a:p>
          </p:txBody>
        </p:sp>
        <p:sp>
          <p:nvSpPr>
            <p:cNvPr id="71" name="Rectangle 33">
              <a:extLst>
                <a:ext uri="{FF2B5EF4-FFF2-40B4-BE49-F238E27FC236}">
                  <a16:creationId xmlns:a16="http://schemas.microsoft.com/office/drawing/2014/main" id="{19A10143-626F-42DC-9859-C0325B6ED9DF}"/>
                </a:ext>
              </a:extLst>
            </p:cNvPr>
            <p:cNvSpPr>
              <a:spLocks noChangeArrowheads="1"/>
            </p:cNvSpPr>
            <p:nvPr/>
          </p:nvSpPr>
          <p:spPr bwMode="auto">
            <a:xfrm>
              <a:off x="10167473" y="5208118"/>
              <a:ext cx="1539733" cy="287338"/>
            </a:xfrm>
            <a:prstGeom prst="rect">
              <a:avLst/>
            </a:prstGeom>
            <a:solidFill>
              <a:schemeClr val="accent5">
                <a:lumMod val="20000"/>
                <a:lumOff val="80000"/>
                <a:alpha val="5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chemeClr val="accent5">
                    <a:lumMod val="20000"/>
                    <a:lumOff val="80000"/>
                  </a:schemeClr>
                </a:solidFill>
              </a:endParaRPr>
            </a:p>
          </p:txBody>
        </p:sp>
      </p:grpSp>
      <p:grpSp>
        <p:nvGrpSpPr>
          <p:cNvPr id="73" name="Group 72">
            <a:extLst>
              <a:ext uri="{FF2B5EF4-FFF2-40B4-BE49-F238E27FC236}">
                <a16:creationId xmlns:a16="http://schemas.microsoft.com/office/drawing/2014/main" id="{50BF1749-C0BD-4C24-B367-8CF8C33487B1}"/>
              </a:ext>
            </a:extLst>
          </p:cNvPr>
          <p:cNvGrpSpPr/>
          <p:nvPr/>
        </p:nvGrpSpPr>
        <p:grpSpPr>
          <a:xfrm>
            <a:off x="8712832" y="1448250"/>
            <a:ext cx="2008299" cy="400110"/>
            <a:chOff x="9698563" y="5123761"/>
            <a:chExt cx="2008299" cy="400110"/>
          </a:xfrm>
        </p:grpSpPr>
        <p:sp>
          <p:nvSpPr>
            <p:cNvPr id="74" name="Text Box 32">
              <a:extLst>
                <a:ext uri="{FF2B5EF4-FFF2-40B4-BE49-F238E27FC236}">
                  <a16:creationId xmlns:a16="http://schemas.microsoft.com/office/drawing/2014/main" id="{7FD1F8AC-144A-44A3-8128-50DA36063EE2}"/>
                </a:ext>
              </a:extLst>
            </p:cNvPr>
            <p:cNvSpPr txBox="1">
              <a:spLocks noChangeArrowheads="1"/>
            </p:cNvSpPr>
            <p:nvPr/>
          </p:nvSpPr>
          <p:spPr bwMode="auto">
            <a:xfrm>
              <a:off x="9698563" y="5123761"/>
              <a:ext cx="503664" cy="40011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solidFill>
                    <a:srgbClr val="CC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pw</a:t>
              </a:r>
            </a:p>
          </p:txBody>
        </p:sp>
        <p:sp>
          <p:nvSpPr>
            <p:cNvPr id="75" name="Rectangle 33">
              <a:extLst>
                <a:ext uri="{FF2B5EF4-FFF2-40B4-BE49-F238E27FC236}">
                  <a16:creationId xmlns:a16="http://schemas.microsoft.com/office/drawing/2014/main" id="{6688E34D-1A95-4146-A574-25E75DAFBE68}"/>
                </a:ext>
              </a:extLst>
            </p:cNvPr>
            <p:cNvSpPr>
              <a:spLocks noChangeArrowheads="1"/>
            </p:cNvSpPr>
            <p:nvPr/>
          </p:nvSpPr>
          <p:spPr bwMode="auto">
            <a:xfrm>
              <a:off x="10167474" y="5208118"/>
              <a:ext cx="1539388" cy="287338"/>
            </a:xfrm>
            <a:prstGeom prst="rect">
              <a:avLst/>
            </a:prstGeom>
            <a:solidFill>
              <a:schemeClr val="accent5">
                <a:lumMod val="20000"/>
                <a:lumOff val="80000"/>
                <a:alpha val="5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cxnSp>
        <p:nvCxnSpPr>
          <p:cNvPr id="76" name="Straight Arrow Connector 75">
            <a:extLst>
              <a:ext uri="{FF2B5EF4-FFF2-40B4-BE49-F238E27FC236}">
                <a16:creationId xmlns:a16="http://schemas.microsoft.com/office/drawing/2014/main" id="{33F546E2-CC43-41A7-9ED1-40B8B9942005}"/>
              </a:ext>
            </a:extLst>
          </p:cNvPr>
          <p:cNvCxnSpPr/>
          <p:nvPr/>
        </p:nvCxnSpPr>
        <p:spPr>
          <a:xfrm>
            <a:off x="146099" y="47438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C44F755-2FA3-4CEA-93AA-1DAA6A551677}"/>
              </a:ext>
            </a:extLst>
          </p:cNvPr>
          <p:cNvSpPr txBox="1"/>
          <p:nvPr/>
        </p:nvSpPr>
        <p:spPr>
          <a:xfrm>
            <a:off x="9172367" y="1140764"/>
            <a:ext cx="1796239" cy="369332"/>
          </a:xfrm>
          <a:prstGeom prst="rect">
            <a:avLst/>
          </a:prstGeom>
          <a:noFill/>
        </p:spPr>
        <p:txBody>
          <a:bodyPr wrap="square">
            <a:spAutoFit/>
          </a:bodyPr>
          <a:lstStyle/>
          <a:p>
            <a:r>
              <a:rPr lang="en-US" dirty="0">
                <a:latin typeface="Consolas" panose="020B0609020204030204" pitchFamily="49" charset="0"/>
              </a:rPr>
              <a:t>"GOTCHAAA!"</a:t>
            </a:r>
            <a:endParaRPr lang="en-US" dirty="0"/>
          </a:p>
        </p:txBody>
      </p:sp>
      <p:sp>
        <p:nvSpPr>
          <p:cNvPr id="79" name="TextBox 78">
            <a:extLst>
              <a:ext uri="{FF2B5EF4-FFF2-40B4-BE49-F238E27FC236}">
                <a16:creationId xmlns:a16="http://schemas.microsoft.com/office/drawing/2014/main" id="{4568BFFE-9FC2-42A0-98E1-1EAF6A6B4845}"/>
              </a:ext>
            </a:extLst>
          </p:cNvPr>
          <p:cNvSpPr txBox="1"/>
          <p:nvPr/>
        </p:nvSpPr>
        <p:spPr>
          <a:xfrm>
            <a:off x="9181335" y="1484511"/>
            <a:ext cx="1735364" cy="369332"/>
          </a:xfrm>
          <a:prstGeom prst="rect">
            <a:avLst/>
          </a:prstGeom>
          <a:noFill/>
        </p:spPr>
        <p:txBody>
          <a:bodyPr wrap="square">
            <a:spAutoFit/>
          </a:bodyPr>
          <a:lstStyle/>
          <a:p>
            <a:r>
              <a:rPr lang="en-US" dirty="0">
                <a:latin typeface="Consolas" panose="020B0609020204030204" pitchFamily="49" charset="0"/>
              </a:rPr>
              <a:t>"</a:t>
            </a:r>
            <a:r>
              <a:rPr lang="en-US" dirty="0" err="1">
                <a:latin typeface="Consolas" panose="020B0609020204030204" pitchFamily="49" charset="0"/>
              </a:rPr>
              <a:t>IDontKnow</a:t>
            </a:r>
            <a:r>
              <a:rPr lang="en-US" dirty="0">
                <a:latin typeface="Consolas" panose="020B0609020204030204" pitchFamily="49" charset="0"/>
              </a:rPr>
              <a:t>"</a:t>
            </a:r>
            <a:endParaRPr lang="en-US" dirty="0"/>
          </a:p>
        </p:txBody>
      </p:sp>
      <p:cxnSp>
        <p:nvCxnSpPr>
          <p:cNvPr id="80" name="Straight Arrow Connector 79">
            <a:extLst>
              <a:ext uri="{FF2B5EF4-FFF2-40B4-BE49-F238E27FC236}">
                <a16:creationId xmlns:a16="http://schemas.microsoft.com/office/drawing/2014/main" id="{57BFCF84-086C-4A4C-BF77-DC65B65DFFD2}"/>
              </a:ext>
            </a:extLst>
          </p:cNvPr>
          <p:cNvCxnSpPr/>
          <p:nvPr/>
        </p:nvCxnSpPr>
        <p:spPr>
          <a:xfrm>
            <a:off x="147497" y="512271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4256204-DD64-4731-BA4C-286BE2BED852}"/>
              </a:ext>
            </a:extLst>
          </p:cNvPr>
          <p:cNvCxnSpPr/>
          <p:nvPr/>
        </p:nvCxnSpPr>
        <p:spPr>
          <a:xfrm>
            <a:off x="144701" y="53925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D6BB627-E1E5-4110-B5AC-4E3E548F8831}"/>
              </a:ext>
            </a:extLst>
          </p:cNvPr>
          <p:cNvCxnSpPr/>
          <p:nvPr/>
        </p:nvCxnSpPr>
        <p:spPr>
          <a:xfrm>
            <a:off x="133515" y="91004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CC76C18-147E-4EC0-AD28-598212088DA2}"/>
              </a:ext>
            </a:extLst>
          </p:cNvPr>
          <p:cNvCxnSpPr/>
          <p:nvPr/>
        </p:nvCxnSpPr>
        <p:spPr>
          <a:xfrm>
            <a:off x="361416" y="12008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E33D650E-990B-4882-93A1-9DA25A766CF1}"/>
              </a:ext>
            </a:extLst>
          </p:cNvPr>
          <p:cNvGrpSpPr/>
          <p:nvPr/>
        </p:nvGrpSpPr>
        <p:grpSpPr>
          <a:xfrm>
            <a:off x="7962008" y="1820428"/>
            <a:ext cx="3009790" cy="743855"/>
            <a:chOff x="8114408" y="1262388"/>
            <a:chExt cx="3009790" cy="743855"/>
          </a:xfrm>
        </p:grpSpPr>
        <p:grpSp>
          <p:nvGrpSpPr>
            <p:cNvPr id="84" name="Group 83">
              <a:extLst>
                <a:ext uri="{FF2B5EF4-FFF2-40B4-BE49-F238E27FC236}">
                  <a16:creationId xmlns:a16="http://schemas.microsoft.com/office/drawing/2014/main" id="{5A49D1DD-D058-4B67-B736-8A098E173CA9}"/>
                </a:ext>
              </a:extLst>
            </p:cNvPr>
            <p:cNvGrpSpPr/>
            <p:nvPr/>
          </p:nvGrpSpPr>
          <p:grpSpPr>
            <a:xfrm>
              <a:off x="8114408" y="1262388"/>
              <a:ext cx="2759467" cy="400110"/>
              <a:chOff x="8947739" y="5136345"/>
              <a:chExt cx="2759467" cy="400110"/>
            </a:xfrm>
          </p:grpSpPr>
          <p:sp>
            <p:nvSpPr>
              <p:cNvPr id="85" name="Text Box 32">
                <a:extLst>
                  <a:ext uri="{FF2B5EF4-FFF2-40B4-BE49-F238E27FC236}">
                    <a16:creationId xmlns:a16="http://schemas.microsoft.com/office/drawing/2014/main" id="{7EE984D9-4860-4235-B639-AD962CC0CF90}"/>
                  </a:ext>
                </a:extLst>
              </p:cNvPr>
              <p:cNvSpPr txBox="1">
                <a:spLocks noChangeArrowheads="1"/>
              </p:cNvSpPr>
              <p:nvPr/>
            </p:nvSpPr>
            <p:spPr bwMode="auto">
              <a:xfrm>
                <a:off x="8947739" y="5136345"/>
                <a:ext cx="1261884" cy="40011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solidFill>
                      <a:srgbClr val="CC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err="1"/>
                  <a:t>valid_user</a:t>
                </a:r>
                <a:endParaRPr lang="en-US" sz="2000" dirty="0"/>
              </a:p>
            </p:txBody>
          </p:sp>
          <p:sp>
            <p:nvSpPr>
              <p:cNvPr id="86" name="Rectangle 33">
                <a:extLst>
                  <a:ext uri="{FF2B5EF4-FFF2-40B4-BE49-F238E27FC236}">
                    <a16:creationId xmlns:a16="http://schemas.microsoft.com/office/drawing/2014/main" id="{B8F724CF-5A73-42BC-AA4B-D2F5D84EA8B3}"/>
                  </a:ext>
                </a:extLst>
              </p:cNvPr>
              <p:cNvSpPr>
                <a:spLocks noChangeArrowheads="1"/>
              </p:cNvSpPr>
              <p:nvPr/>
            </p:nvSpPr>
            <p:spPr bwMode="auto">
              <a:xfrm>
                <a:off x="10167473" y="5208118"/>
                <a:ext cx="1539733" cy="287338"/>
              </a:xfrm>
              <a:prstGeom prst="rect">
                <a:avLst/>
              </a:prstGeom>
              <a:solidFill>
                <a:schemeClr val="accent5">
                  <a:lumMod val="20000"/>
                  <a:lumOff val="80000"/>
                  <a:alpha val="5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chemeClr val="accent5">
                      <a:lumMod val="20000"/>
                      <a:lumOff val="80000"/>
                    </a:schemeClr>
                  </a:solidFill>
                </a:endParaRPr>
              </a:p>
            </p:txBody>
          </p:sp>
        </p:grpSp>
        <p:grpSp>
          <p:nvGrpSpPr>
            <p:cNvPr id="87" name="Group 86">
              <a:extLst>
                <a:ext uri="{FF2B5EF4-FFF2-40B4-BE49-F238E27FC236}">
                  <a16:creationId xmlns:a16="http://schemas.microsoft.com/office/drawing/2014/main" id="{B8527CFE-3E63-412D-A619-B9B33858594A}"/>
                </a:ext>
              </a:extLst>
            </p:cNvPr>
            <p:cNvGrpSpPr/>
            <p:nvPr/>
          </p:nvGrpSpPr>
          <p:grpSpPr>
            <a:xfrm>
              <a:off x="8261236" y="1600650"/>
              <a:ext cx="2612295" cy="400110"/>
              <a:chOff x="9094567" y="5123761"/>
              <a:chExt cx="2612295" cy="400110"/>
            </a:xfrm>
          </p:grpSpPr>
          <p:sp>
            <p:nvSpPr>
              <p:cNvPr id="88" name="Text Box 32">
                <a:extLst>
                  <a:ext uri="{FF2B5EF4-FFF2-40B4-BE49-F238E27FC236}">
                    <a16:creationId xmlns:a16="http://schemas.microsoft.com/office/drawing/2014/main" id="{BDC92548-74F6-4A13-B602-D09215AA717D}"/>
                  </a:ext>
                </a:extLst>
              </p:cNvPr>
              <p:cNvSpPr txBox="1">
                <a:spLocks noChangeArrowheads="1"/>
              </p:cNvSpPr>
              <p:nvPr/>
            </p:nvSpPr>
            <p:spPr bwMode="auto">
              <a:xfrm>
                <a:off x="9094567" y="5123761"/>
                <a:ext cx="1128835" cy="40011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solidFill>
                      <a:srgbClr val="CC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err="1"/>
                  <a:t>valid_pw</a:t>
                </a:r>
                <a:endParaRPr lang="en-US" sz="2000" dirty="0"/>
              </a:p>
            </p:txBody>
          </p:sp>
          <p:sp>
            <p:nvSpPr>
              <p:cNvPr id="89" name="Rectangle 33">
                <a:extLst>
                  <a:ext uri="{FF2B5EF4-FFF2-40B4-BE49-F238E27FC236}">
                    <a16:creationId xmlns:a16="http://schemas.microsoft.com/office/drawing/2014/main" id="{A047AA2F-CD4E-4023-897C-5F65C8F5657F}"/>
                  </a:ext>
                </a:extLst>
              </p:cNvPr>
              <p:cNvSpPr>
                <a:spLocks noChangeArrowheads="1"/>
              </p:cNvSpPr>
              <p:nvPr/>
            </p:nvSpPr>
            <p:spPr bwMode="auto">
              <a:xfrm>
                <a:off x="10167474" y="5208118"/>
                <a:ext cx="1539388" cy="287338"/>
              </a:xfrm>
              <a:prstGeom prst="rect">
                <a:avLst/>
              </a:prstGeom>
              <a:solidFill>
                <a:schemeClr val="accent5">
                  <a:lumMod val="20000"/>
                  <a:lumOff val="80000"/>
                  <a:alpha val="5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90" name="TextBox 89">
              <a:extLst>
                <a:ext uri="{FF2B5EF4-FFF2-40B4-BE49-F238E27FC236}">
                  <a16:creationId xmlns:a16="http://schemas.microsoft.com/office/drawing/2014/main" id="{33F85D6D-EEF2-4169-BDAE-21327F0300BE}"/>
                </a:ext>
              </a:extLst>
            </p:cNvPr>
            <p:cNvSpPr txBox="1"/>
            <p:nvPr/>
          </p:nvSpPr>
          <p:spPr>
            <a:xfrm>
              <a:off x="9572235" y="1293164"/>
              <a:ext cx="1551963" cy="369332"/>
            </a:xfrm>
            <a:prstGeom prst="rect">
              <a:avLst/>
            </a:prstGeom>
            <a:noFill/>
          </p:spPr>
          <p:txBody>
            <a:bodyPr wrap="square">
              <a:spAutoFit/>
            </a:bodyPr>
            <a:lstStyle/>
            <a:p>
              <a:r>
                <a:rPr lang="en-US" dirty="0">
                  <a:latin typeface="Consolas" panose="020B0609020204030204" pitchFamily="49" charset="0"/>
                </a:rPr>
                <a:t>"</a:t>
              </a:r>
              <a:r>
                <a:rPr lang="en-US" dirty="0" err="1">
                  <a:latin typeface="Consolas" panose="020B0609020204030204" pitchFamily="49" charset="0"/>
                </a:rPr>
                <a:t>kippy</a:t>
              </a:r>
              <a:r>
                <a:rPr lang="en-US" dirty="0">
                  <a:latin typeface="Consolas" panose="020B0609020204030204" pitchFamily="49" charset="0"/>
                </a:rPr>
                <a:t>"</a:t>
              </a:r>
              <a:endParaRPr lang="en-US" dirty="0"/>
            </a:p>
          </p:txBody>
        </p:sp>
        <p:sp>
          <p:nvSpPr>
            <p:cNvPr id="91" name="TextBox 90">
              <a:extLst>
                <a:ext uri="{FF2B5EF4-FFF2-40B4-BE49-F238E27FC236}">
                  <a16:creationId xmlns:a16="http://schemas.microsoft.com/office/drawing/2014/main" id="{79E422C5-BD8E-4E45-AF6B-43070EF701D3}"/>
                </a:ext>
              </a:extLst>
            </p:cNvPr>
            <p:cNvSpPr txBox="1"/>
            <p:nvPr/>
          </p:nvSpPr>
          <p:spPr>
            <a:xfrm>
              <a:off x="9572235" y="1636911"/>
              <a:ext cx="1551963" cy="369332"/>
            </a:xfrm>
            <a:prstGeom prst="rect">
              <a:avLst/>
            </a:prstGeom>
            <a:noFill/>
          </p:spPr>
          <p:txBody>
            <a:bodyPr wrap="square">
              <a:spAutoFit/>
            </a:bodyPr>
            <a:lstStyle/>
            <a:p>
              <a:r>
                <a:rPr lang="en-US" dirty="0">
                  <a:latin typeface="Consolas" panose="020B0609020204030204" pitchFamily="49" charset="0"/>
                </a:rPr>
                <a:t>"woot!"</a:t>
              </a:r>
              <a:endParaRPr lang="en-US" dirty="0"/>
            </a:p>
          </p:txBody>
        </p:sp>
      </p:grpSp>
      <p:sp>
        <p:nvSpPr>
          <p:cNvPr id="51" name="Text Box 38">
            <a:extLst>
              <a:ext uri="{FF2B5EF4-FFF2-40B4-BE49-F238E27FC236}">
                <a16:creationId xmlns:a16="http://schemas.microsoft.com/office/drawing/2014/main" id="{97A26ED7-C3D7-458F-A10E-07CB55596144}"/>
              </a:ext>
            </a:extLst>
          </p:cNvPr>
          <p:cNvSpPr txBox="1">
            <a:spLocks noChangeArrowheads="1"/>
          </p:cNvSpPr>
          <p:nvPr/>
        </p:nvSpPr>
        <p:spPr bwMode="auto">
          <a:xfrm>
            <a:off x="11109465" y="5237825"/>
            <a:ext cx="1160462" cy="461665"/>
          </a:xfrm>
          <a:prstGeom prst="rect">
            <a:avLst/>
          </a:prstGeom>
          <a:noFill/>
          <a:ln>
            <a:noFill/>
          </a:ln>
          <a:effectLst/>
        </p:spPr>
        <p:txBody>
          <a:bodyPr>
            <a:spAutoFit/>
          </a:bodyPr>
          <a:lstStyle/>
          <a:p>
            <a:r>
              <a:rPr lang="en-US" sz="2400" dirty="0">
                <a:solidFill>
                  <a:srgbClr val="6600CC"/>
                </a:solidFill>
              </a:rPr>
              <a:t>false</a:t>
            </a:r>
          </a:p>
        </p:txBody>
      </p:sp>
      <p:cxnSp>
        <p:nvCxnSpPr>
          <p:cNvPr id="93" name="Straight Arrow Connector 92">
            <a:extLst>
              <a:ext uri="{FF2B5EF4-FFF2-40B4-BE49-F238E27FC236}">
                <a16:creationId xmlns:a16="http://schemas.microsoft.com/office/drawing/2014/main" id="{FD457B25-CEE7-4FA9-A599-727DC2D13452}"/>
              </a:ext>
            </a:extLst>
          </p:cNvPr>
          <p:cNvCxnSpPr/>
          <p:nvPr/>
        </p:nvCxnSpPr>
        <p:spPr>
          <a:xfrm>
            <a:off x="392175" y="145812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F7A43BA9-6A9F-44DC-9E9D-6964511B3CFA}"/>
              </a:ext>
            </a:extLst>
          </p:cNvPr>
          <p:cNvSpPr txBox="1"/>
          <p:nvPr/>
        </p:nvSpPr>
        <p:spPr>
          <a:xfrm>
            <a:off x="11269888" y="2798189"/>
            <a:ext cx="386616" cy="2554545"/>
          </a:xfrm>
          <a:prstGeom prst="rect">
            <a:avLst/>
          </a:prstGeom>
          <a:noFill/>
        </p:spPr>
        <p:txBody>
          <a:bodyPr wrap="square">
            <a:spAutoFit/>
          </a:bodyPr>
          <a:lstStyle/>
          <a:p>
            <a:r>
              <a:rPr lang="en-US" sz="2000" dirty="0">
                <a:latin typeface="Consolas" panose="020B0609020204030204" pitchFamily="49" charset="0"/>
              </a:rPr>
              <a:t>g</a:t>
            </a:r>
          </a:p>
          <a:p>
            <a:r>
              <a:rPr lang="en-US" sz="2000" dirty="0">
                <a:latin typeface="Consolas" panose="020B0609020204030204" pitchFamily="49" charset="0"/>
              </a:rPr>
              <a:t>o</a:t>
            </a:r>
          </a:p>
          <a:p>
            <a:r>
              <a:rPr lang="en-US" sz="2000" dirty="0">
                <a:latin typeface="Consolas" panose="020B0609020204030204" pitchFamily="49" charset="0"/>
              </a:rPr>
              <a:t>t</a:t>
            </a:r>
          </a:p>
          <a:p>
            <a:r>
              <a:rPr lang="en-US" sz="2000" dirty="0">
                <a:latin typeface="Consolas" panose="020B0609020204030204" pitchFamily="49" charset="0"/>
              </a:rPr>
              <a:t>c</a:t>
            </a:r>
          </a:p>
          <a:p>
            <a:r>
              <a:rPr lang="en-US" sz="2000" dirty="0">
                <a:latin typeface="Consolas" panose="020B0609020204030204" pitchFamily="49" charset="0"/>
              </a:rPr>
              <a:t>h</a:t>
            </a:r>
          </a:p>
          <a:p>
            <a:r>
              <a:rPr lang="en-US" sz="2000" dirty="0">
                <a:latin typeface="Consolas" panose="020B0609020204030204" pitchFamily="49" charset="0"/>
              </a:rPr>
              <a:t>a</a:t>
            </a:r>
          </a:p>
          <a:p>
            <a:r>
              <a:rPr lang="en-US" sz="2000" dirty="0">
                <a:latin typeface="Consolas" panose="020B0609020204030204" pitchFamily="49" charset="0"/>
              </a:rPr>
              <a:t>a</a:t>
            </a:r>
          </a:p>
          <a:p>
            <a:r>
              <a:rPr lang="en-US" sz="2000" dirty="0">
                <a:latin typeface="Consolas" panose="020B0609020204030204" pitchFamily="49" charset="0"/>
              </a:rPr>
              <a:t>a</a:t>
            </a:r>
            <a:endParaRPr lang="en-US" sz="2000" dirty="0"/>
          </a:p>
        </p:txBody>
      </p:sp>
      <p:sp>
        <p:nvSpPr>
          <p:cNvPr id="97" name="TextBox 96">
            <a:extLst>
              <a:ext uri="{FF2B5EF4-FFF2-40B4-BE49-F238E27FC236}">
                <a16:creationId xmlns:a16="http://schemas.microsoft.com/office/drawing/2014/main" id="{B27925E8-FEBE-4E3C-AB09-42E140B8CE2D}"/>
              </a:ext>
            </a:extLst>
          </p:cNvPr>
          <p:cNvSpPr txBox="1"/>
          <p:nvPr/>
        </p:nvSpPr>
        <p:spPr>
          <a:xfrm>
            <a:off x="11272242" y="5257561"/>
            <a:ext cx="386616" cy="400110"/>
          </a:xfrm>
          <a:prstGeom prst="rect">
            <a:avLst/>
          </a:prstGeom>
          <a:noFill/>
        </p:spPr>
        <p:txBody>
          <a:bodyPr wrap="square">
            <a:spAutoFit/>
          </a:bodyPr>
          <a:lstStyle/>
          <a:p>
            <a:r>
              <a:rPr lang="en-US" sz="2000" dirty="0">
                <a:solidFill>
                  <a:srgbClr val="FF0000"/>
                </a:solidFill>
                <a:latin typeface="Consolas" panose="020B0609020204030204" pitchFamily="49" charset="0"/>
              </a:rPr>
              <a:t>!</a:t>
            </a:r>
            <a:endParaRPr lang="en-US" sz="2000" dirty="0">
              <a:solidFill>
                <a:srgbClr val="FF0000"/>
              </a:solidFill>
            </a:endParaRPr>
          </a:p>
        </p:txBody>
      </p:sp>
      <p:cxnSp>
        <p:nvCxnSpPr>
          <p:cNvPr id="98" name="Straight Arrow Connector 97">
            <a:extLst>
              <a:ext uri="{FF2B5EF4-FFF2-40B4-BE49-F238E27FC236}">
                <a16:creationId xmlns:a16="http://schemas.microsoft.com/office/drawing/2014/main" id="{7C229221-48D9-4E7C-A5E5-11C67D773C29}"/>
              </a:ext>
            </a:extLst>
          </p:cNvPr>
          <p:cNvCxnSpPr/>
          <p:nvPr/>
        </p:nvCxnSpPr>
        <p:spPr>
          <a:xfrm>
            <a:off x="385184" y="17279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86C9812-7A4C-4C92-BBFD-6DC87120C8C5}"/>
              </a:ext>
            </a:extLst>
          </p:cNvPr>
          <p:cNvCxnSpPr/>
          <p:nvPr/>
        </p:nvCxnSpPr>
        <p:spPr>
          <a:xfrm>
            <a:off x="394971" y="24382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 Box 38">
            <a:extLst>
              <a:ext uri="{FF2B5EF4-FFF2-40B4-BE49-F238E27FC236}">
                <a16:creationId xmlns:a16="http://schemas.microsoft.com/office/drawing/2014/main" id="{0F830037-240C-4E34-A5BE-05E99C9090BF}"/>
              </a:ext>
            </a:extLst>
          </p:cNvPr>
          <p:cNvSpPr txBox="1">
            <a:spLocks noChangeArrowheads="1"/>
          </p:cNvSpPr>
          <p:nvPr/>
        </p:nvSpPr>
        <p:spPr bwMode="auto">
          <a:xfrm>
            <a:off x="11161197" y="5209862"/>
            <a:ext cx="1160462" cy="461665"/>
          </a:xfrm>
          <a:prstGeom prst="rect">
            <a:avLst/>
          </a:prstGeom>
          <a:noFill/>
          <a:ln>
            <a:noFill/>
          </a:ln>
          <a:effectLst/>
        </p:spPr>
        <p:txBody>
          <a:bodyPr>
            <a:spAutoFit/>
          </a:bodyPr>
          <a:lstStyle/>
          <a:p>
            <a:r>
              <a:rPr lang="en-US" sz="2400" dirty="0">
                <a:solidFill>
                  <a:srgbClr val="FF0000"/>
                </a:solidFill>
              </a:rPr>
              <a:t>true</a:t>
            </a:r>
          </a:p>
        </p:txBody>
      </p:sp>
      <p:cxnSp>
        <p:nvCxnSpPr>
          <p:cNvPr id="101" name="Straight Arrow Connector 100">
            <a:extLst>
              <a:ext uri="{FF2B5EF4-FFF2-40B4-BE49-F238E27FC236}">
                <a16:creationId xmlns:a16="http://schemas.microsoft.com/office/drawing/2014/main" id="{99D90538-E4FB-4223-82EC-24A27976983C}"/>
              </a:ext>
            </a:extLst>
          </p:cNvPr>
          <p:cNvCxnSpPr/>
          <p:nvPr/>
        </p:nvCxnSpPr>
        <p:spPr>
          <a:xfrm>
            <a:off x="346035" y="56945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77F6779-2F39-47E3-A0B6-148961E851FF}"/>
              </a:ext>
            </a:extLst>
          </p:cNvPr>
          <p:cNvSpPr txBox="1"/>
          <p:nvPr/>
        </p:nvSpPr>
        <p:spPr>
          <a:xfrm>
            <a:off x="7628381" y="6045063"/>
            <a:ext cx="3944232" cy="369332"/>
          </a:xfrm>
          <a:prstGeom prst="rect">
            <a:avLst/>
          </a:prstGeom>
          <a:noFill/>
        </p:spPr>
        <p:txBody>
          <a:bodyPr wrap="square">
            <a:spAutoFit/>
          </a:bodyPr>
          <a:lstStyle/>
          <a:p>
            <a:r>
              <a:rPr lang="en-US" dirty="0">
                <a:latin typeface="Consolas" panose="020B0609020204030204" pitchFamily="49" charset="0"/>
              </a:rPr>
              <a:t>Access granted, GOTCHAAA!</a:t>
            </a:r>
            <a:endParaRPr lang="en-US" dirty="0"/>
          </a:p>
        </p:txBody>
      </p:sp>
      <p:grpSp>
        <p:nvGrpSpPr>
          <p:cNvPr id="105" name="Group 104">
            <a:extLst>
              <a:ext uri="{FF2B5EF4-FFF2-40B4-BE49-F238E27FC236}">
                <a16:creationId xmlns:a16="http://schemas.microsoft.com/office/drawing/2014/main" id="{E71A7739-C4B4-4030-9D24-D89FC676CA4B}"/>
              </a:ext>
            </a:extLst>
          </p:cNvPr>
          <p:cNvGrpSpPr/>
          <p:nvPr/>
        </p:nvGrpSpPr>
        <p:grpSpPr>
          <a:xfrm>
            <a:off x="3699788" y="3334609"/>
            <a:ext cx="2910737" cy="908714"/>
            <a:chOff x="1317314" y="2572610"/>
            <a:chExt cx="2910737" cy="908714"/>
          </a:xfrm>
        </p:grpSpPr>
        <p:sp>
          <p:nvSpPr>
            <p:cNvPr id="104" name="Speech Bubble: Rectangle with Corners Rounded 103">
              <a:extLst>
                <a:ext uri="{FF2B5EF4-FFF2-40B4-BE49-F238E27FC236}">
                  <a16:creationId xmlns:a16="http://schemas.microsoft.com/office/drawing/2014/main" id="{8C57B66F-A1FD-4225-8068-484D4D9F18E4}"/>
                </a:ext>
              </a:extLst>
            </p:cNvPr>
            <p:cNvSpPr/>
            <p:nvPr/>
          </p:nvSpPr>
          <p:spPr>
            <a:xfrm>
              <a:off x="1317314" y="2572610"/>
              <a:ext cx="2910737" cy="908714"/>
            </a:xfrm>
            <a:prstGeom prst="wedgeRoundRectCallout">
              <a:avLst>
                <a:gd name="adj1" fmla="val -78814"/>
                <a:gd name="adj2" fmla="val 988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                   GOTCHAAA!</a:t>
              </a:r>
            </a:p>
            <a:p>
              <a:pPr algn="ctr"/>
              <a:r>
                <a:rPr lang="en-US" sz="2000" dirty="0">
                  <a:solidFill>
                    <a:schemeClr val="bg1"/>
                  </a:solidFill>
                  <a:latin typeface="Corbel" panose="020B0503020204020204" pitchFamily="34" charset="0"/>
                </a:rPr>
                <a:t>                </a:t>
              </a:r>
              <a:r>
                <a:rPr lang="en-US" sz="2000" dirty="0" err="1">
                  <a:solidFill>
                    <a:schemeClr val="bg1"/>
                  </a:solidFill>
                  <a:latin typeface="Corbel" panose="020B0503020204020204" pitchFamily="34" charset="0"/>
                </a:rPr>
                <a:t>IDontKnow</a:t>
              </a:r>
              <a:endParaRPr lang="en-US" sz="2000" dirty="0">
                <a:solidFill>
                  <a:schemeClr val="bg1"/>
                </a:solidFill>
                <a:latin typeface="Corbel" panose="020B0503020204020204" pitchFamily="34" charset="0"/>
              </a:endParaRPr>
            </a:p>
          </p:txBody>
        </p:sp>
        <p:pic>
          <p:nvPicPr>
            <p:cNvPr id="103" name="Picture 102">
              <a:extLst>
                <a:ext uri="{FF2B5EF4-FFF2-40B4-BE49-F238E27FC236}">
                  <a16:creationId xmlns:a16="http://schemas.microsoft.com/office/drawing/2014/main" id="{E4882AFB-0B80-4207-9AC4-496916F92528}"/>
                </a:ext>
              </a:extLst>
            </p:cNvPr>
            <p:cNvPicPr>
              <a:picLocks noChangeAspect="1"/>
            </p:cNvPicPr>
            <p:nvPr/>
          </p:nvPicPr>
          <p:blipFill>
            <a:blip r:embed="rId3"/>
            <a:stretch>
              <a:fillRect/>
            </a:stretch>
          </p:blipFill>
          <p:spPr>
            <a:xfrm>
              <a:off x="1441757" y="2664950"/>
              <a:ext cx="1020046" cy="764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06" name="Speech Bubble: Rectangle with Corners Rounded 105">
            <a:extLst>
              <a:ext uri="{FF2B5EF4-FFF2-40B4-BE49-F238E27FC236}">
                <a16:creationId xmlns:a16="http://schemas.microsoft.com/office/drawing/2014/main" id="{B8EF5784-7705-4858-AD9A-4CC2105881DE}"/>
              </a:ext>
            </a:extLst>
          </p:cNvPr>
          <p:cNvSpPr/>
          <p:nvPr/>
        </p:nvSpPr>
        <p:spPr>
          <a:xfrm>
            <a:off x="6205723" y="3620756"/>
            <a:ext cx="4401482" cy="1197937"/>
          </a:xfrm>
          <a:prstGeom prst="wedgeRoundRectCallout">
            <a:avLst>
              <a:gd name="adj1" fmla="val 63726"/>
              <a:gd name="adj2" fmla="val 984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C++ interprets any non-zero value as </a:t>
            </a:r>
            <a:r>
              <a:rPr lang="en-US" sz="2400" dirty="0">
                <a:solidFill>
                  <a:srgbClr val="FEDDDA"/>
                </a:solidFill>
                <a:latin typeface="Corbel" panose="020B0503020204020204" pitchFamily="34" charset="0"/>
              </a:rPr>
              <a:t>true </a:t>
            </a:r>
            <a:r>
              <a:rPr lang="en-US" sz="2400" dirty="0">
                <a:latin typeface="Corbel" panose="020B0503020204020204" pitchFamily="34" charset="0"/>
              </a:rPr>
              <a:t>for a </a:t>
            </a:r>
            <a:r>
              <a:rPr lang="en-US" sz="2400" dirty="0">
                <a:solidFill>
                  <a:srgbClr val="FEDDDA"/>
                </a:solidFill>
                <a:latin typeface="Corbel" panose="020B0503020204020204" pitchFamily="34" charset="0"/>
              </a:rPr>
              <a:t>Boolean</a:t>
            </a:r>
            <a:r>
              <a:rPr lang="en-US" sz="2400" dirty="0">
                <a:latin typeface="Corbel" panose="020B0503020204020204" pitchFamily="34" charset="0"/>
              </a:rPr>
              <a:t>!</a:t>
            </a:r>
          </a:p>
        </p:txBody>
      </p:sp>
    </p:spTree>
    <p:extLst>
      <p:ext uri="{BB962C8B-B14F-4D97-AF65-F5344CB8AC3E}">
        <p14:creationId xmlns:p14="http://schemas.microsoft.com/office/powerpoint/2010/main" val="12292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xEl>
                                              <p:pRg st="24" end="2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xEl>
                                              <p:pRg st="16" end="1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xEl>
                                              <p:pRg st="20" end="20"/>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
                                            <p:txEl>
                                              <p:pRg st="22" end="22"/>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xEl>
                                              <p:pRg st="23" end="2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6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105"/>
                                        </p:tgtEl>
                                        <p:attrNameLst>
                                          <p:attrName>style.visibility</p:attrName>
                                        </p:attrNameLst>
                                      </p:cBhvr>
                                      <p:to>
                                        <p:strVal val="visible"/>
                                      </p:to>
                                    </p:set>
                                    <p:animEffect transition="in" filter="wipe(down)">
                                      <p:cBhvr>
                                        <p:cTn id="97" dur="500"/>
                                        <p:tgtEl>
                                          <p:spTgt spid="10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wipe(left)">
                                      <p:cBhvr>
                                        <p:cTn id="102" dur="500"/>
                                        <p:tgtEl>
                                          <p:spTgt spid="7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wipe(left)">
                                      <p:cBhvr>
                                        <p:cTn id="107" dur="500"/>
                                        <p:tgtEl>
                                          <p:spTgt spid="79"/>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76"/>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05"/>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80"/>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wipe(up)">
                                      <p:cBhvr>
                                        <p:cTn id="122" dur="500"/>
                                        <p:tgtEl>
                                          <p:spTgt spid="69"/>
                                        </p:tgtEl>
                                      </p:cBhvr>
                                    </p:animEffect>
                                  </p:childTnLst>
                                </p:cTn>
                              </p:par>
                            </p:childTnLst>
                          </p:cTn>
                        </p:par>
                        <p:par>
                          <p:cTn id="123" fill="hold">
                            <p:stCondLst>
                              <p:cond delay="500"/>
                            </p:stCondLst>
                            <p:childTnLst>
                              <p:par>
                                <p:cTn id="124" presetID="10" presetClass="entr" presetSubtype="0" fill="hold" grpId="0" nodeType="afterEffect">
                                  <p:stCondLst>
                                    <p:cond delay="0"/>
                                  </p:stCondLst>
                                  <p:childTnLst>
                                    <p:set>
                                      <p:cBhvr>
                                        <p:cTn id="125" dur="1" fill="hold">
                                          <p:stCondLst>
                                            <p:cond delay="0"/>
                                          </p:stCondLst>
                                        </p:cTn>
                                        <p:tgtEl>
                                          <p:spTgt spid="51"/>
                                        </p:tgtEl>
                                        <p:attrNameLst>
                                          <p:attrName>style.visibility</p:attrName>
                                        </p:attrNameLst>
                                      </p:cBhvr>
                                      <p:to>
                                        <p:strVal val="visible"/>
                                      </p:to>
                                    </p:set>
                                    <p:animEffect transition="in" filter="fade">
                                      <p:cBhvr>
                                        <p:cTn id="126" dur="500"/>
                                        <p:tgtEl>
                                          <p:spTgt spid="51"/>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80"/>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8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81"/>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8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82"/>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8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92"/>
                                        </p:tgtEl>
                                        <p:attrNameLst>
                                          <p:attrName>style.visibility</p:attrName>
                                        </p:attrNameLst>
                                      </p:cBhvr>
                                      <p:to>
                                        <p:strVal val="visible"/>
                                      </p:to>
                                    </p:set>
                                    <p:animEffect transition="in" filter="fade">
                                      <p:cBhvr>
                                        <p:cTn id="155" dur="500"/>
                                        <p:tgtEl>
                                          <p:spTgt spid="92"/>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nodeType="clickEffect">
                                  <p:stCondLst>
                                    <p:cond delay="0"/>
                                  </p:stCondLst>
                                  <p:childTnLst>
                                    <p:set>
                                      <p:cBhvr>
                                        <p:cTn id="159" dur="1" fill="hold">
                                          <p:stCondLst>
                                            <p:cond delay="0"/>
                                          </p:stCondLst>
                                        </p:cTn>
                                        <p:tgtEl>
                                          <p:spTgt spid="83"/>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93"/>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94"/>
                                        </p:tgtEl>
                                        <p:attrNameLst>
                                          <p:attrName>style.visibility</p:attrName>
                                        </p:attrNameLst>
                                      </p:cBhvr>
                                      <p:to>
                                        <p:strVal val="visible"/>
                                      </p:to>
                                    </p:set>
                                    <p:animEffect transition="in" filter="wipe(up)">
                                      <p:cBhvr>
                                        <p:cTn id="168" dur="5000"/>
                                        <p:tgtEl>
                                          <p:spTgt spid="94"/>
                                        </p:tgtEl>
                                      </p:cBhvr>
                                    </p:animEffect>
                                  </p:childTnLst>
                                </p:cTn>
                              </p:par>
                            </p:childTnLst>
                          </p:cTn>
                        </p:par>
                        <p:par>
                          <p:cTn id="169" fill="hold">
                            <p:stCondLst>
                              <p:cond delay="5000"/>
                            </p:stCondLst>
                            <p:childTnLst>
                              <p:par>
                                <p:cTn id="170" presetID="10" presetClass="exit" presetSubtype="0" fill="hold" grpId="1" nodeType="afterEffect">
                                  <p:stCondLst>
                                    <p:cond delay="0"/>
                                  </p:stCondLst>
                                  <p:childTnLst>
                                    <p:animEffect transition="out" filter="fade">
                                      <p:cBhvr>
                                        <p:cTn id="171" dur="500"/>
                                        <p:tgtEl>
                                          <p:spTgt spid="51"/>
                                        </p:tgtEl>
                                      </p:cBhvr>
                                    </p:animEffect>
                                    <p:set>
                                      <p:cBhvr>
                                        <p:cTn id="172" dur="1" fill="hold">
                                          <p:stCondLst>
                                            <p:cond delay="499"/>
                                          </p:stCondLst>
                                        </p:cTn>
                                        <p:tgtEl>
                                          <p:spTgt spid="51"/>
                                        </p:tgtEl>
                                        <p:attrNameLst>
                                          <p:attrName>style.visibility</p:attrName>
                                        </p:attrNameLst>
                                      </p:cBhvr>
                                      <p:to>
                                        <p:strVal val="hidden"/>
                                      </p:to>
                                    </p:set>
                                  </p:childTnLst>
                                </p:cTn>
                              </p:par>
                            </p:childTnLst>
                          </p:cTn>
                        </p:par>
                        <p:par>
                          <p:cTn id="173" fill="hold">
                            <p:stCondLst>
                              <p:cond delay="5500"/>
                            </p:stCondLst>
                            <p:childTnLst>
                              <p:par>
                                <p:cTn id="174" presetID="22" presetClass="entr" presetSubtype="1" fill="hold" grpId="0" nodeType="afterEffect">
                                  <p:stCondLst>
                                    <p:cond delay="0"/>
                                  </p:stCondLst>
                                  <p:childTnLst>
                                    <p:set>
                                      <p:cBhvr>
                                        <p:cTn id="175" dur="1" fill="hold">
                                          <p:stCondLst>
                                            <p:cond delay="0"/>
                                          </p:stCondLst>
                                        </p:cTn>
                                        <p:tgtEl>
                                          <p:spTgt spid="97"/>
                                        </p:tgtEl>
                                        <p:attrNameLst>
                                          <p:attrName>style.visibility</p:attrName>
                                        </p:attrNameLst>
                                      </p:cBhvr>
                                      <p:to>
                                        <p:strVal val="visible"/>
                                      </p:to>
                                    </p:set>
                                    <p:animEffect transition="in" filter="wipe(up)">
                                      <p:cBhvr>
                                        <p:cTn id="176" dur="2000"/>
                                        <p:tgtEl>
                                          <p:spTgt spid="97"/>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93"/>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98"/>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nodeType="clickEffect">
                                  <p:stCondLst>
                                    <p:cond delay="0"/>
                                  </p:stCondLst>
                                  <p:childTnLst>
                                    <p:set>
                                      <p:cBhvr>
                                        <p:cTn id="188" dur="1" fill="hold">
                                          <p:stCondLst>
                                            <p:cond delay="0"/>
                                          </p:stCondLst>
                                        </p:cTn>
                                        <p:tgtEl>
                                          <p:spTgt spid="98"/>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99"/>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6"/>
                                        </p:tgtEl>
                                        <p:attrNameLst>
                                          <p:attrName>style.visibility</p:attrName>
                                        </p:attrNameLst>
                                      </p:cBhvr>
                                      <p:to>
                                        <p:strVal val="visible"/>
                                      </p:to>
                                    </p:set>
                                    <p:animEffect transition="in" filter="wipe(down)">
                                      <p:cBhvr>
                                        <p:cTn id="197" dur="500"/>
                                        <p:tgtEl>
                                          <p:spTgt spid="106"/>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grpId="1" nodeType="clickEffect">
                                  <p:stCondLst>
                                    <p:cond delay="0"/>
                                  </p:stCondLst>
                                  <p:childTnLst>
                                    <p:animEffect transition="out" filter="fade">
                                      <p:cBhvr>
                                        <p:cTn id="201" dur="500"/>
                                        <p:tgtEl>
                                          <p:spTgt spid="97"/>
                                        </p:tgtEl>
                                      </p:cBhvr>
                                    </p:animEffect>
                                    <p:set>
                                      <p:cBhvr>
                                        <p:cTn id="202" dur="1" fill="hold">
                                          <p:stCondLst>
                                            <p:cond delay="499"/>
                                          </p:stCondLst>
                                        </p:cTn>
                                        <p:tgtEl>
                                          <p:spTgt spid="97"/>
                                        </p:tgtEl>
                                        <p:attrNameLst>
                                          <p:attrName>style.visibility</p:attrName>
                                        </p:attrNameLst>
                                      </p:cBhvr>
                                      <p:to>
                                        <p:strVal val="hidden"/>
                                      </p:to>
                                    </p:set>
                                  </p:childTnLst>
                                </p:cTn>
                              </p:par>
                            </p:childTnLst>
                          </p:cTn>
                        </p:par>
                        <p:par>
                          <p:cTn id="203" fill="hold">
                            <p:stCondLst>
                              <p:cond delay="500"/>
                            </p:stCondLst>
                            <p:childTnLst>
                              <p:par>
                                <p:cTn id="204" presetID="10" presetClass="entr" presetSubtype="0" fill="hold" grpId="0" nodeType="afterEffect">
                                  <p:stCondLst>
                                    <p:cond delay="0"/>
                                  </p:stCondLst>
                                  <p:childTnLst>
                                    <p:set>
                                      <p:cBhvr>
                                        <p:cTn id="205" dur="1" fill="hold">
                                          <p:stCondLst>
                                            <p:cond delay="0"/>
                                          </p:stCondLst>
                                        </p:cTn>
                                        <p:tgtEl>
                                          <p:spTgt spid="100"/>
                                        </p:tgtEl>
                                        <p:attrNameLst>
                                          <p:attrName>style.visibility</p:attrName>
                                        </p:attrNameLst>
                                      </p:cBhvr>
                                      <p:to>
                                        <p:strVal val="visible"/>
                                      </p:to>
                                    </p:set>
                                    <p:animEffect transition="in" filter="fade">
                                      <p:cBhvr>
                                        <p:cTn id="206" dur="500"/>
                                        <p:tgtEl>
                                          <p:spTgt spid="100"/>
                                        </p:tgtEl>
                                      </p:cBhvr>
                                    </p:animEffec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99"/>
                                        </p:tgtEl>
                                        <p:attrNameLst>
                                          <p:attrName>style.visibility</p:attrName>
                                        </p:attrNameLst>
                                      </p:cBhvr>
                                      <p:to>
                                        <p:strVal val="hidden"/>
                                      </p:to>
                                    </p:set>
                                  </p:childTnLst>
                                </p:cTn>
                              </p:par>
                              <p:par>
                                <p:cTn id="211" presetID="1" presetClass="exit" presetSubtype="0" fill="hold" grpId="1" nodeType="withEffect">
                                  <p:stCondLst>
                                    <p:cond delay="0"/>
                                  </p:stCondLst>
                                  <p:childTnLst>
                                    <p:set>
                                      <p:cBhvr>
                                        <p:cTn id="212" dur="1" fill="hold">
                                          <p:stCondLst>
                                            <p:cond delay="0"/>
                                          </p:stCondLst>
                                        </p:cTn>
                                        <p:tgtEl>
                                          <p:spTgt spid="106"/>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101"/>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102"/>
                                        </p:tgtEl>
                                        <p:attrNameLst>
                                          <p:attrName>style.visibility</p:attrName>
                                        </p:attrNameLst>
                                      </p:cBhvr>
                                      <p:to>
                                        <p:strVal val="visible"/>
                                      </p:to>
                                    </p:set>
                                    <p:animEffect transition="in" filter="wipe(left)">
                                      <p:cBhvr>
                                        <p:cTn id="221" dur="500"/>
                                        <p:tgtEl>
                                          <p:spTgt spid="102"/>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nodeType="clickEffect">
                                  <p:stCondLst>
                                    <p:cond delay="0"/>
                                  </p:stCondLst>
                                  <p:childTnLst>
                                    <p:set>
                                      <p:cBhvr>
                                        <p:cTn id="225" dur="1" fill="hold">
                                          <p:stCondLst>
                                            <p:cond delay="0"/>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78" grpId="0"/>
      <p:bldP spid="79" grpId="0"/>
      <p:bldP spid="51" grpId="0"/>
      <p:bldP spid="51" grpId="1"/>
      <p:bldP spid="94" grpId="0"/>
      <p:bldP spid="97" grpId="0"/>
      <p:bldP spid="97" grpId="1"/>
      <p:bldP spid="100" grpId="0"/>
      <p:bldP spid="102" grpId="0"/>
      <p:bldP spid="106" grpId="0" animBg="1"/>
      <p:bldP spid="106"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lstStyle/>
          <a:p>
            <a:r>
              <a:rPr lang="en-US" dirty="0"/>
              <a:t>Memory Unsafe Languages...</a:t>
            </a:r>
          </a:p>
        </p:txBody>
      </p:sp>
      <p:grpSp>
        <p:nvGrpSpPr>
          <p:cNvPr id="8" name="Group 7">
            <a:extLst>
              <a:ext uri="{FF2B5EF4-FFF2-40B4-BE49-F238E27FC236}">
                <a16:creationId xmlns:a16="http://schemas.microsoft.com/office/drawing/2014/main" id="{4FF5BF3A-6B84-4FEE-B71C-D5D322D324DA}"/>
              </a:ext>
            </a:extLst>
          </p:cNvPr>
          <p:cNvGrpSpPr/>
          <p:nvPr/>
        </p:nvGrpSpPr>
        <p:grpSpPr>
          <a:xfrm>
            <a:off x="187458" y="3261108"/>
            <a:ext cx="6130420" cy="1575167"/>
            <a:chOff x="97379" y="3217172"/>
            <a:chExt cx="6958909" cy="1575167"/>
          </a:xfrm>
        </p:grpSpPr>
        <p:sp>
          <p:nvSpPr>
            <p:cNvPr id="16" name="Rectangle 15">
              <a:extLst>
                <a:ext uri="{FF2B5EF4-FFF2-40B4-BE49-F238E27FC236}">
                  <a16:creationId xmlns:a16="http://schemas.microsoft.com/office/drawing/2014/main" id="{C30A1AA7-8634-4810-AFAC-E624942DB765}"/>
                </a:ext>
              </a:extLst>
            </p:cNvPr>
            <p:cNvSpPr/>
            <p:nvPr/>
          </p:nvSpPr>
          <p:spPr>
            <a:xfrm>
              <a:off x="503267" y="3773492"/>
              <a:ext cx="6109508" cy="101884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prstClr val="black"/>
                  </a:solidFill>
                  <a:latin typeface="Consolas" panose="020B0609020204030204" pitchFamily="49" charset="0"/>
                  <a:cs typeface="Courier New" panose="02070309020205020404" pitchFamily="49" charset="0"/>
                </a:rPr>
                <a:t>int </a:t>
              </a:r>
              <a:r>
                <a:rPr lang="en-US" dirty="0" err="1">
                  <a:solidFill>
                    <a:prstClr val="black"/>
                  </a:solidFill>
                  <a:latin typeface="Consolas" panose="020B0609020204030204" pitchFamily="49" charset="0"/>
                  <a:cs typeface="Courier New" panose="02070309020205020404" pitchFamily="49" charset="0"/>
                </a:rPr>
                <a:t>val</a:t>
              </a:r>
              <a:r>
                <a:rPr lang="en-US" dirty="0">
                  <a:solidFill>
                    <a:prstClr val="black"/>
                  </a:solidFill>
                  <a:latin typeface="Consolas" panose="020B0609020204030204" pitchFamily="49" charset="0"/>
                  <a:cs typeface="Courier New" panose="02070309020205020404" pitchFamily="49" charset="0"/>
                </a:rPr>
                <a:t>, *</a:t>
              </a:r>
              <a:r>
                <a:rPr lang="en-US" dirty="0" err="1">
                  <a:solidFill>
                    <a:prstClr val="black"/>
                  </a:solidFill>
                  <a:latin typeface="Consolas" panose="020B0609020204030204" pitchFamily="49" charset="0"/>
                  <a:cs typeface="Courier New" panose="02070309020205020404" pitchFamily="49" charset="0"/>
                </a:rPr>
                <a:t>ptr</a:t>
              </a:r>
              <a:r>
                <a:rPr lang="en-US" dirty="0">
                  <a:solidFill>
                    <a:prstClr val="black"/>
                  </a:solidFill>
                  <a:latin typeface="Consolas" panose="020B0609020204030204" pitchFamily="49" charset="0"/>
                  <a:cs typeface="Courier New" panose="02070309020205020404" pitchFamily="49" charset="0"/>
                </a:rPr>
                <a:t>;     // both uninitialized</a:t>
              </a:r>
            </a:p>
            <a:p>
              <a:pPr lvl="0">
                <a:defRPr/>
              </a:pPr>
              <a:r>
                <a:rPr lang="en-US" dirty="0" err="1">
                  <a:solidFill>
                    <a:prstClr val="black"/>
                  </a:solidFill>
                  <a:latin typeface="Consolas" panose="020B0609020204030204" pitchFamily="49" charset="0"/>
                  <a:cs typeface="Courier New" panose="02070309020205020404" pitchFamily="49" charset="0"/>
                </a:rPr>
                <a:t>cout</a:t>
              </a:r>
              <a:r>
                <a:rPr lang="en-US" dirty="0">
                  <a:solidFill>
                    <a:prstClr val="black"/>
                  </a:solidFill>
                  <a:latin typeface="Consolas" panose="020B0609020204030204" pitchFamily="49" charset="0"/>
                  <a:cs typeface="Courier New" panose="02070309020205020404" pitchFamily="49" charset="0"/>
                </a:rPr>
                <a:t> &lt;&lt; </a:t>
              </a:r>
              <a:r>
                <a:rPr lang="en-US" dirty="0" err="1">
                  <a:solidFill>
                    <a:srgbClr val="FF0000"/>
                  </a:solidFill>
                  <a:latin typeface="Consolas" panose="020B0609020204030204" pitchFamily="49" charset="0"/>
                  <a:cs typeface="Courier New" panose="02070309020205020404" pitchFamily="49" charset="0"/>
                </a:rPr>
                <a:t>val</a:t>
              </a:r>
              <a:r>
                <a:rPr lang="en-US" dirty="0">
                  <a:solidFill>
                    <a:prstClr val="black"/>
                  </a:solidFill>
                  <a:latin typeface="Consolas" panose="020B0609020204030204" pitchFamily="49" charset="0"/>
                  <a:cs typeface="Courier New" panose="02070309020205020404" pitchFamily="49" charset="0"/>
                </a:rPr>
                <a:t>;       // could leak info!</a:t>
              </a:r>
            </a:p>
            <a:p>
              <a:pPr lvl="0">
                <a:defRPr/>
              </a:pPr>
              <a:r>
                <a:rPr lang="en-US" dirty="0">
                  <a:solidFill>
                    <a:srgbClr val="FF0000"/>
                  </a:solidFill>
                  <a:latin typeface="Consolas" panose="020B0609020204030204" pitchFamily="49" charset="0"/>
                  <a:cs typeface="Courier New" panose="02070309020205020404" pitchFamily="49" charset="0"/>
                </a:rPr>
                <a:t>*</a:t>
              </a:r>
              <a:r>
                <a:rPr lang="en-US" dirty="0" err="1">
                  <a:solidFill>
                    <a:srgbClr val="FF0000"/>
                  </a:solidFill>
                  <a:latin typeface="Consolas" panose="020B0609020204030204" pitchFamily="49" charset="0"/>
                  <a:cs typeface="Courier New" panose="02070309020205020404" pitchFamily="49" charset="0"/>
                </a:rPr>
                <a:t>ptr</a:t>
              </a:r>
              <a:r>
                <a:rPr lang="en-US" dirty="0">
                  <a:solidFill>
                    <a:srgbClr val="FF0000"/>
                  </a:solidFill>
                  <a:latin typeface="Consolas" panose="020B0609020204030204" pitchFamily="49" charset="0"/>
                  <a:cs typeface="Courier New" panose="02070309020205020404" pitchFamily="49" charset="0"/>
                </a:rPr>
                <a:t> </a:t>
              </a:r>
              <a:r>
                <a:rPr lang="en-US" dirty="0">
                  <a:solidFill>
                    <a:prstClr val="black"/>
                  </a:solidFill>
                  <a:latin typeface="Consolas" panose="020B0609020204030204" pitchFamily="49" charset="0"/>
                  <a:cs typeface="Courier New" panose="02070309020205020404" pitchFamily="49" charset="0"/>
                </a:rPr>
                <a:t>= -10;        // corrupts memory</a:t>
              </a:r>
            </a:p>
          </p:txBody>
        </p:sp>
        <p:sp>
          <p:nvSpPr>
            <p:cNvPr id="6" name="TextBox 5">
              <a:extLst>
                <a:ext uri="{FF2B5EF4-FFF2-40B4-BE49-F238E27FC236}">
                  <a16:creationId xmlns:a16="http://schemas.microsoft.com/office/drawing/2014/main" id="{E90C2C6F-A6E0-4F2E-971A-17DAC299F3B8}"/>
                </a:ext>
              </a:extLst>
            </p:cNvPr>
            <p:cNvSpPr txBox="1"/>
            <p:nvPr/>
          </p:nvSpPr>
          <p:spPr>
            <a:xfrm>
              <a:off x="97379" y="3217172"/>
              <a:ext cx="6958909" cy="400110"/>
            </a:xfrm>
            <a:prstGeom prst="rect">
              <a:avLst/>
            </a:prstGeom>
            <a:noFill/>
          </p:spPr>
          <p:txBody>
            <a:bodyPr wrap="square" rtlCol="0">
              <a:spAutoFit/>
            </a:bodyPr>
            <a:lstStyle/>
            <a:p>
              <a:pPr algn="ctr"/>
              <a:r>
                <a:rPr lang="en-US" sz="2000" dirty="0"/>
                <a:t>Allow use of uninitialized variables/pointers</a:t>
              </a:r>
            </a:p>
          </p:txBody>
        </p:sp>
      </p:grpSp>
      <p:grpSp>
        <p:nvGrpSpPr>
          <p:cNvPr id="23" name="Group 22">
            <a:extLst>
              <a:ext uri="{FF2B5EF4-FFF2-40B4-BE49-F238E27FC236}">
                <a16:creationId xmlns:a16="http://schemas.microsoft.com/office/drawing/2014/main" id="{0988F281-03C5-4A09-AA1F-3911EA43BC7F}"/>
              </a:ext>
            </a:extLst>
          </p:cNvPr>
          <p:cNvGrpSpPr/>
          <p:nvPr/>
        </p:nvGrpSpPr>
        <p:grpSpPr>
          <a:xfrm>
            <a:off x="551758" y="1125667"/>
            <a:ext cx="5382144" cy="1646610"/>
            <a:chOff x="503267" y="3136627"/>
            <a:chExt cx="6109508" cy="1646610"/>
          </a:xfrm>
        </p:grpSpPr>
        <p:sp>
          <p:nvSpPr>
            <p:cNvPr id="24" name="Rectangle 23">
              <a:extLst>
                <a:ext uri="{FF2B5EF4-FFF2-40B4-BE49-F238E27FC236}">
                  <a16:creationId xmlns:a16="http://schemas.microsoft.com/office/drawing/2014/main" id="{962B8042-AF8E-4A4D-A31C-E8696F924478}"/>
                </a:ext>
              </a:extLst>
            </p:cNvPr>
            <p:cNvSpPr/>
            <p:nvPr/>
          </p:nvSpPr>
          <p:spPr>
            <a:xfrm>
              <a:off x="503267" y="3773492"/>
              <a:ext cx="6109508" cy="100974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prstClr val="black"/>
                  </a:solidFill>
                  <a:latin typeface="Consolas" panose="020B0609020204030204" pitchFamily="49" charset="0"/>
                  <a:cs typeface="Courier New" panose="02070309020205020404" pitchFamily="49" charset="0"/>
                </a:rPr>
                <a:t>int </a:t>
              </a:r>
              <a:r>
                <a:rPr lang="en-US" dirty="0" err="1">
                  <a:solidFill>
                    <a:prstClr val="black"/>
                  </a:solidFill>
                  <a:latin typeface="Consolas" panose="020B0609020204030204" pitchFamily="49" charset="0"/>
                  <a:cs typeface="Courier New" panose="02070309020205020404" pitchFamily="49" charset="0"/>
                </a:rPr>
                <a:t>arr</a:t>
              </a:r>
              <a:r>
                <a:rPr lang="en-US" dirty="0">
                  <a:solidFill>
                    <a:prstClr val="black"/>
                  </a:solidFill>
                  <a:latin typeface="Consolas" panose="020B0609020204030204" pitchFamily="49" charset="0"/>
                  <a:cs typeface="Courier New" panose="02070309020205020404" pitchFamily="49" charset="0"/>
                </a:rPr>
                <a:t>[10], *</a:t>
              </a:r>
              <a:r>
                <a:rPr lang="en-US" dirty="0" err="1">
                  <a:solidFill>
                    <a:prstClr val="black"/>
                  </a:solidFill>
                  <a:latin typeface="Consolas" panose="020B0609020204030204" pitchFamily="49" charset="0"/>
                  <a:cs typeface="Courier New" panose="02070309020205020404" pitchFamily="49" charset="0"/>
                </a:rPr>
                <a:t>ptr</a:t>
              </a:r>
              <a:r>
                <a:rPr lang="en-US" dirty="0">
                  <a:solidFill>
                    <a:prstClr val="black"/>
                  </a:solidFill>
                  <a:latin typeface="Consolas" panose="020B0609020204030204" pitchFamily="49" charset="0"/>
                  <a:cs typeface="Courier New" panose="02070309020205020404" pitchFamily="49" charset="0"/>
                </a:rPr>
                <a:t> = </a:t>
              </a:r>
              <a:r>
                <a:rPr lang="en-US" dirty="0" err="1">
                  <a:solidFill>
                    <a:prstClr val="black"/>
                  </a:solidFill>
                  <a:latin typeface="Consolas" panose="020B0609020204030204" pitchFamily="49" charset="0"/>
                  <a:cs typeface="Courier New" panose="02070309020205020404" pitchFamily="49" charset="0"/>
                </a:rPr>
                <a:t>arr</a:t>
              </a:r>
              <a:r>
                <a:rPr lang="en-US" dirty="0">
                  <a:solidFill>
                    <a:prstClr val="black"/>
                  </a:solidFill>
                  <a:latin typeface="Consolas" panose="020B0609020204030204" pitchFamily="49" charset="0"/>
                  <a:cs typeface="Courier New" panose="02070309020205020404" pitchFamily="49" charset="0"/>
                </a:rPr>
                <a:t>;</a:t>
              </a:r>
            </a:p>
            <a:p>
              <a:pPr lvl="0">
                <a:defRPr/>
              </a:pPr>
              <a:r>
                <a:rPr lang="en-US" dirty="0" err="1">
                  <a:solidFill>
                    <a:prstClr val="black"/>
                  </a:solidFill>
                  <a:latin typeface="Consolas" panose="020B0609020204030204" pitchFamily="49" charset="0"/>
                  <a:cs typeface="Courier New" panose="02070309020205020404" pitchFamily="49" charset="0"/>
                </a:rPr>
                <a:t>arr</a:t>
              </a:r>
              <a:r>
                <a:rPr lang="en-US" dirty="0">
                  <a:solidFill>
                    <a:prstClr val="black"/>
                  </a:solidFill>
                  <a:latin typeface="Consolas" panose="020B0609020204030204" pitchFamily="49" charset="0"/>
                  <a:cs typeface="Courier New" panose="02070309020205020404" pitchFamily="49" charset="0"/>
                </a:rPr>
                <a:t>[</a:t>
              </a:r>
              <a:r>
                <a:rPr lang="en-US" dirty="0">
                  <a:solidFill>
                    <a:srgbClr val="FF0000"/>
                  </a:solidFill>
                  <a:latin typeface="Consolas" panose="020B0609020204030204" pitchFamily="49" charset="0"/>
                  <a:cs typeface="Courier New" panose="02070309020205020404" pitchFamily="49" charset="0"/>
                </a:rPr>
                <a:t>-1</a:t>
              </a:r>
              <a:r>
                <a:rPr lang="en-US" dirty="0">
                  <a:solidFill>
                    <a:prstClr val="black"/>
                  </a:solidFill>
                  <a:latin typeface="Consolas" panose="020B0609020204030204" pitchFamily="49" charset="0"/>
                  <a:cs typeface="Courier New" panose="02070309020205020404" pitchFamily="49" charset="0"/>
                </a:rPr>
                <a:t>] = 42;        // out-of-bound</a:t>
              </a:r>
            </a:p>
            <a:p>
              <a:pPr lvl="0">
                <a:defRPr/>
              </a:pPr>
              <a:r>
                <a:rPr lang="en-US" dirty="0" err="1">
                  <a:solidFill>
                    <a:prstClr val="black"/>
                  </a:solidFill>
                  <a:latin typeface="Consolas" panose="020B0609020204030204" pitchFamily="49" charset="0"/>
                  <a:cs typeface="Courier New" panose="02070309020205020404" pitchFamily="49" charset="0"/>
                </a:rPr>
                <a:t>cout</a:t>
              </a:r>
              <a:r>
                <a:rPr lang="en-US" dirty="0">
                  <a:solidFill>
                    <a:prstClr val="black"/>
                  </a:solidFill>
                  <a:latin typeface="Consolas" panose="020B0609020204030204" pitchFamily="49" charset="0"/>
                  <a:cs typeface="Courier New" panose="02070309020205020404" pitchFamily="49" charset="0"/>
                </a:rPr>
                <a:t> &lt;&lt; (</a:t>
              </a:r>
              <a:r>
                <a:rPr lang="en-US" dirty="0" err="1">
                  <a:solidFill>
                    <a:srgbClr val="FF0000"/>
                  </a:solidFill>
                  <a:latin typeface="Consolas" panose="020B0609020204030204" pitchFamily="49" charset="0"/>
                  <a:cs typeface="Courier New" panose="02070309020205020404" pitchFamily="49" charset="0"/>
                </a:rPr>
                <a:t>ptr</a:t>
              </a:r>
              <a:r>
                <a:rPr lang="en-US" dirty="0">
                  <a:solidFill>
                    <a:srgbClr val="FF0000"/>
                  </a:solidFill>
                  <a:latin typeface="Consolas" panose="020B0609020204030204" pitchFamily="49" charset="0"/>
                  <a:cs typeface="Courier New" panose="02070309020205020404" pitchFamily="49" charset="0"/>
                </a:rPr>
                <a:t> + 100</a:t>
              </a:r>
              <a:r>
                <a:rPr lang="en-US" dirty="0">
                  <a:solidFill>
                    <a:prstClr val="black"/>
                  </a:solidFill>
                  <a:latin typeface="Consolas" panose="020B0609020204030204" pitchFamily="49" charset="0"/>
                  <a:cs typeface="Courier New" panose="02070309020205020404" pitchFamily="49" charset="0"/>
                </a:rPr>
                <a:t>); // pointer </a:t>
              </a:r>
              <a:r>
                <a:rPr lang="en-US" dirty="0" err="1">
                  <a:solidFill>
                    <a:prstClr val="black"/>
                  </a:solidFill>
                  <a:latin typeface="Consolas" panose="020B0609020204030204" pitchFamily="49" charset="0"/>
                  <a:cs typeface="Courier New" panose="02070309020205020404" pitchFamily="49" charset="0"/>
                </a:rPr>
                <a:t>arith'c</a:t>
              </a:r>
              <a:endParaRPr lang="en-US" dirty="0">
                <a:solidFill>
                  <a:prstClr val="black"/>
                </a:solidFill>
                <a:latin typeface="Consolas" panose="020B06090202040302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1D456A1B-E719-40CD-8FF8-E436A340C02B}"/>
                </a:ext>
              </a:extLst>
            </p:cNvPr>
            <p:cNvSpPr txBox="1"/>
            <p:nvPr/>
          </p:nvSpPr>
          <p:spPr>
            <a:xfrm>
              <a:off x="940910" y="3136627"/>
              <a:ext cx="4979324" cy="707886"/>
            </a:xfrm>
            <a:prstGeom prst="rect">
              <a:avLst/>
            </a:prstGeom>
            <a:noFill/>
          </p:spPr>
          <p:txBody>
            <a:bodyPr wrap="square" rtlCol="0">
              <a:spAutoFit/>
            </a:bodyPr>
            <a:lstStyle/>
            <a:p>
              <a:pPr algn="ctr"/>
              <a:r>
                <a:rPr lang="en-US" sz="2000" dirty="0"/>
                <a:t>Allow out-of-bound array indexes and unconstrained pointer arithmetic</a:t>
              </a:r>
            </a:p>
          </p:txBody>
        </p:sp>
      </p:grpSp>
      <p:grpSp>
        <p:nvGrpSpPr>
          <p:cNvPr id="30" name="Group 29">
            <a:extLst>
              <a:ext uri="{FF2B5EF4-FFF2-40B4-BE49-F238E27FC236}">
                <a16:creationId xmlns:a16="http://schemas.microsoft.com/office/drawing/2014/main" id="{4393019F-9A61-44D3-9B81-013610D8AB2E}"/>
              </a:ext>
            </a:extLst>
          </p:cNvPr>
          <p:cNvGrpSpPr/>
          <p:nvPr/>
        </p:nvGrpSpPr>
        <p:grpSpPr>
          <a:xfrm>
            <a:off x="6197150" y="1218658"/>
            <a:ext cx="5506940" cy="1553619"/>
            <a:chOff x="503267" y="3229618"/>
            <a:chExt cx="6251169" cy="1553619"/>
          </a:xfrm>
        </p:grpSpPr>
        <p:sp>
          <p:nvSpPr>
            <p:cNvPr id="31" name="Rectangle 30">
              <a:extLst>
                <a:ext uri="{FF2B5EF4-FFF2-40B4-BE49-F238E27FC236}">
                  <a16:creationId xmlns:a16="http://schemas.microsoft.com/office/drawing/2014/main" id="{A1E0C8F9-DF13-4D36-8027-BCD90D5A8836}"/>
                </a:ext>
              </a:extLst>
            </p:cNvPr>
            <p:cNvSpPr/>
            <p:nvPr/>
          </p:nvSpPr>
          <p:spPr>
            <a:xfrm>
              <a:off x="503267" y="3773492"/>
              <a:ext cx="6109508" cy="100974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srgbClr val="FF0000"/>
                  </a:solidFill>
                  <a:latin typeface="Consolas" panose="020B0609020204030204" pitchFamily="49" charset="0"/>
                  <a:cs typeface="Courier New" panose="02070309020205020404" pitchFamily="49" charset="0"/>
                </a:rPr>
                <a:t>int</a:t>
              </a:r>
              <a:r>
                <a:rPr lang="en-US" dirty="0">
                  <a:solidFill>
                    <a:prstClr val="black"/>
                  </a:solidFill>
                  <a:latin typeface="Consolas" panose="020B0609020204030204" pitchFamily="49" charset="0"/>
                  <a:cs typeface="Courier New" panose="02070309020205020404" pitchFamily="49" charset="0"/>
                </a:rPr>
                <a:t> v;</a:t>
              </a:r>
            </a:p>
            <a:p>
              <a:pPr lvl="0">
                <a:defRPr/>
              </a:pPr>
              <a:r>
                <a:rPr lang="en-US" dirty="0">
                  <a:solidFill>
                    <a:prstClr val="black"/>
                  </a:solidFill>
                  <a:latin typeface="Consolas" panose="020B0609020204030204" pitchFamily="49" charset="0"/>
                  <a:cs typeface="Courier New" panose="02070309020205020404" pitchFamily="49" charset="0"/>
                </a:rPr>
                <a:t>Student *s = </a:t>
              </a:r>
              <a:r>
                <a:rPr lang="en-US" dirty="0" err="1">
                  <a:solidFill>
                    <a:prstClr val="black"/>
                  </a:solidFill>
                  <a:latin typeface="Consolas" panose="020B0609020204030204" pitchFamily="49" charset="0"/>
                  <a:cs typeface="Courier New" panose="02070309020205020404" pitchFamily="49" charset="0"/>
                </a:rPr>
                <a:t>dynamic_cast</a:t>
              </a:r>
              <a:r>
                <a:rPr lang="en-US" dirty="0">
                  <a:solidFill>
                    <a:prstClr val="black"/>
                  </a:solidFill>
                  <a:latin typeface="Consolas" panose="020B0609020204030204" pitchFamily="49" charset="0"/>
                  <a:cs typeface="Courier New" panose="02070309020205020404" pitchFamily="49" charset="0"/>
                </a:rPr>
                <a:t>&lt;</a:t>
              </a:r>
              <a:r>
                <a:rPr lang="en-US" dirty="0">
                  <a:solidFill>
                    <a:srgbClr val="FF0000"/>
                  </a:solidFill>
                  <a:latin typeface="Consolas" panose="020B0609020204030204" pitchFamily="49" charset="0"/>
                  <a:cs typeface="Courier New" panose="02070309020205020404" pitchFamily="49" charset="0"/>
                </a:rPr>
                <a:t>Student *</a:t>
              </a:r>
              <a:r>
                <a:rPr lang="en-US" dirty="0">
                  <a:solidFill>
                    <a:prstClr val="black"/>
                  </a:solidFill>
                  <a:latin typeface="Consolas" panose="020B0609020204030204" pitchFamily="49" charset="0"/>
                  <a:cs typeface="Courier New" panose="02070309020205020404" pitchFamily="49" charset="0"/>
                </a:rPr>
                <a:t>&gt;(&amp;v);</a:t>
              </a:r>
            </a:p>
            <a:p>
              <a:pPr lvl="0">
                <a:defRPr/>
              </a:pPr>
              <a:r>
                <a:rPr lang="en-US" dirty="0">
                  <a:solidFill>
                    <a:srgbClr val="FF0000"/>
                  </a:solidFill>
                  <a:latin typeface="Consolas" panose="020B0609020204030204" pitchFamily="49" charset="0"/>
                  <a:cs typeface="Courier New" panose="02070309020205020404" pitchFamily="49" charset="0"/>
                </a:rPr>
                <a:t>s-&gt;study();</a:t>
              </a:r>
            </a:p>
          </p:txBody>
        </p:sp>
        <p:sp>
          <p:nvSpPr>
            <p:cNvPr id="32" name="TextBox 31">
              <a:extLst>
                <a:ext uri="{FF2B5EF4-FFF2-40B4-BE49-F238E27FC236}">
                  <a16:creationId xmlns:a16="http://schemas.microsoft.com/office/drawing/2014/main" id="{9E07EE64-BA63-4954-AAD8-B0B36E546EFC}"/>
                </a:ext>
              </a:extLst>
            </p:cNvPr>
            <p:cNvSpPr txBox="1"/>
            <p:nvPr/>
          </p:nvSpPr>
          <p:spPr>
            <a:xfrm>
              <a:off x="503267" y="3229618"/>
              <a:ext cx="6251169" cy="400110"/>
            </a:xfrm>
            <a:prstGeom prst="rect">
              <a:avLst/>
            </a:prstGeom>
            <a:noFill/>
          </p:spPr>
          <p:txBody>
            <a:bodyPr wrap="square" rtlCol="0">
              <a:spAutoFit/>
            </a:bodyPr>
            <a:lstStyle/>
            <a:p>
              <a:pPr algn="ctr"/>
              <a:r>
                <a:rPr lang="en-US" sz="2000" dirty="0"/>
                <a:t>Allow casting values to incompatible types</a:t>
              </a:r>
            </a:p>
          </p:txBody>
        </p:sp>
      </p:grpSp>
      <p:grpSp>
        <p:nvGrpSpPr>
          <p:cNvPr id="37" name="Group 36">
            <a:extLst>
              <a:ext uri="{FF2B5EF4-FFF2-40B4-BE49-F238E27FC236}">
                <a16:creationId xmlns:a16="http://schemas.microsoft.com/office/drawing/2014/main" id="{5D44D052-415D-4E9F-960B-4F6963F59EE3}"/>
              </a:ext>
            </a:extLst>
          </p:cNvPr>
          <p:cNvGrpSpPr/>
          <p:nvPr/>
        </p:nvGrpSpPr>
        <p:grpSpPr>
          <a:xfrm>
            <a:off x="6130981" y="3077834"/>
            <a:ext cx="5573109" cy="1759644"/>
            <a:chOff x="385004" y="3032695"/>
            <a:chExt cx="6958908" cy="1759644"/>
          </a:xfrm>
        </p:grpSpPr>
        <p:sp>
          <p:nvSpPr>
            <p:cNvPr id="44" name="Rectangle 43">
              <a:extLst>
                <a:ext uri="{FF2B5EF4-FFF2-40B4-BE49-F238E27FC236}">
                  <a16:creationId xmlns:a16="http://schemas.microsoft.com/office/drawing/2014/main" id="{03DDE990-A8A1-4243-8BCA-60AA82D32A98}"/>
                </a:ext>
              </a:extLst>
            </p:cNvPr>
            <p:cNvSpPr/>
            <p:nvPr/>
          </p:nvSpPr>
          <p:spPr>
            <a:xfrm>
              <a:off x="503266" y="3773492"/>
              <a:ext cx="6684819" cy="101884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prstClr val="black"/>
                  </a:solidFill>
                  <a:latin typeface="Consolas" panose="020B0609020204030204" pitchFamily="49" charset="0"/>
                  <a:cs typeface="Courier New" panose="02070309020205020404" pitchFamily="49" charset="0"/>
                </a:rPr>
                <a:t>Student *s = new Student("Gerome"); </a:t>
              </a:r>
            </a:p>
            <a:p>
              <a:pPr lvl="0">
                <a:defRPr/>
              </a:pPr>
              <a:r>
                <a:rPr lang="en-US" dirty="0">
                  <a:solidFill>
                    <a:prstClr val="black"/>
                  </a:solidFill>
                  <a:latin typeface="Consolas" panose="020B0609020204030204" pitchFamily="49" charset="0"/>
                  <a:cs typeface="Courier New" panose="02070309020205020404" pitchFamily="49" charset="0"/>
                </a:rPr>
                <a:t>delete s;   // student is no longer valid</a:t>
              </a:r>
            </a:p>
            <a:p>
              <a:pPr lvl="0">
                <a:defRPr/>
              </a:pPr>
              <a:r>
                <a:rPr lang="en-US" dirty="0">
                  <a:solidFill>
                    <a:srgbClr val="FF0000"/>
                  </a:solidFill>
                  <a:latin typeface="Consolas" panose="020B0609020204030204" pitchFamily="49" charset="0"/>
                  <a:cs typeface="Courier New" panose="02070309020205020404" pitchFamily="49" charset="0"/>
                </a:rPr>
                <a:t>s-&gt;study(); </a:t>
              </a:r>
              <a:r>
                <a:rPr lang="en-US" dirty="0">
                  <a:solidFill>
                    <a:prstClr val="black"/>
                  </a:solidFill>
                  <a:latin typeface="Consolas" panose="020B0609020204030204" pitchFamily="49" charset="0"/>
                  <a:cs typeface="Courier New" panose="02070309020205020404" pitchFamily="49" charset="0"/>
                </a:rPr>
                <a:t>// ???</a:t>
              </a:r>
            </a:p>
          </p:txBody>
        </p:sp>
        <p:sp>
          <p:nvSpPr>
            <p:cNvPr id="45" name="TextBox 44">
              <a:extLst>
                <a:ext uri="{FF2B5EF4-FFF2-40B4-BE49-F238E27FC236}">
                  <a16:creationId xmlns:a16="http://schemas.microsoft.com/office/drawing/2014/main" id="{4E25553A-B7BA-4AF0-98CD-625EF7664CEC}"/>
                </a:ext>
              </a:extLst>
            </p:cNvPr>
            <p:cNvSpPr txBox="1"/>
            <p:nvPr/>
          </p:nvSpPr>
          <p:spPr>
            <a:xfrm>
              <a:off x="385004" y="3032695"/>
              <a:ext cx="6958908" cy="707886"/>
            </a:xfrm>
            <a:prstGeom prst="rect">
              <a:avLst/>
            </a:prstGeom>
            <a:noFill/>
          </p:spPr>
          <p:txBody>
            <a:bodyPr wrap="square" rtlCol="0">
              <a:spAutoFit/>
            </a:bodyPr>
            <a:lstStyle/>
            <a:p>
              <a:pPr algn="ctr"/>
              <a:r>
                <a:rPr lang="en-US" sz="2000" dirty="0"/>
                <a:t>Allow use of dangling pointers to dead objects</a:t>
              </a:r>
            </a:p>
            <a:p>
              <a:pPr algn="ctr"/>
              <a:r>
                <a:rPr lang="en-US" sz="2000" dirty="0"/>
                <a:t>(programmer-controlled object destruction)</a:t>
              </a:r>
            </a:p>
          </p:txBody>
        </p:sp>
      </p:grpSp>
      <p:grpSp>
        <p:nvGrpSpPr>
          <p:cNvPr id="26" name="Group 25">
            <a:extLst>
              <a:ext uri="{FF2B5EF4-FFF2-40B4-BE49-F238E27FC236}">
                <a16:creationId xmlns:a16="http://schemas.microsoft.com/office/drawing/2014/main" id="{DDD3C6EB-E039-4EB5-8546-DCBE14E8D87F}"/>
              </a:ext>
            </a:extLst>
          </p:cNvPr>
          <p:cNvGrpSpPr/>
          <p:nvPr/>
        </p:nvGrpSpPr>
        <p:grpSpPr>
          <a:xfrm>
            <a:off x="2750184" y="5311088"/>
            <a:ext cx="6482288" cy="1935353"/>
            <a:chOff x="1056008" y="928318"/>
            <a:chExt cx="6482288" cy="1935353"/>
          </a:xfrm>
        </p:grpSpPr>
        <p:sp>
          <p:nvSpPr>
            <p:cNvPr id="27" name="TextBox 26">
              <a:extLst>
                <a:ext uri="{FF2B5EF4-FFF2-40B4-BE49-F238E27FC236}">
                  <a16:creationId xmlns:a16="http://schemas.microsoft.com/office/drawing/2014/main" id="{F50BABBB-4674-41DD-B51A-CBD9BF1B4E61}"/>
                </a:ext>
              </a:extLst>
            </p:cNvPr>
            <p:cNvSpPr txBox="1"/>
            <p:nvPr/>
          </p:nvSpPr>
          <p:spPr>
            <a:xfrm>
              <a:off x="1056008" y="1126082"/>
              <a:ext cx="5691301" cy="954107"/>
            </a:xfrm>
            <a:prstGeom prst="rect">
              <a:avLst/>
            </a:prstGeom>
            <a:noFill/>
          </p:spPr>
          <p:txBody>
            <a:bodyPr wrap="square" rtlCol="0">
              <a:spAutoFit/>
            </a:bodyPr>
            <a:lstStyle/>
            <a:p>
              <a:pPr algn="ctr"/>
              <a:r>
                <a:rPr lang="en-US" sz="2800" dirty="0"/>
                <a:t>Wait? What about languages that don't prevent </a:t>
              </a:r>
              <a:r>
                <a:rPr lang="en-US" sz="2800" dirty="0">
                  <a:solidFill>
                    <a:srgbClr val="FF0000"/>
                  </a:solidFill>
                </a:rPr>
                <a:t>memory leaks</a:t>
              </a:r>
              <a:r>
                <a:rPr lang="en-US" sz="2800" dirty="0"/>
                <a:t>?!?!?</a:t>
              </a:r>
            </a:p>
          </p:txBody>
        </p:sp>
        <p:pic>
          <p:nvPicPr>
            <p:cNvPr id="39" name="Picture 38">
              <a:extLst>
                <a:ext uri="{FF2B5EF4-FFF2-40B4-BE49-F238E27FC236}">
                  <a16:creationId xmlns:a16="http://schemas.microsoft.com/office/drawing/2014/main" id="{2957F9FC-F23C-4878-B3EC-016754E2F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024" y="928318"/>
              <a:ext cx="1219272" cy="1935353"/>
            </a:xfrm>
            <a:prstGeom prst="rect">
              <a:avLst/>
            </a:prstGeom>
          </p:spPr>
        </p:pic>
      </p:grpSp>
    </p:spTree>
    <p:extLst>
      <p:ext uri="{BB962C8B-B14F-4D97-AF65-F5344CB8AC3E}">
        <p14:creationId xmlns:p14="http://schemas.microsoft.com/office/powerpoint/2010/main" val="59224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normAutofit/>
          </a:bodyPr>
          <a:lstStyle/>
          <a:p>
            <a:r>
              <a:rPr lang="en-US" sz="4000" dirty="0"/>
              <a:t>Memory Safety and Memory Leaks</a:t>
            </a:r>
          </a:p>
        </p:txBody>
      </p:sp>
      <p:sp>
        <p:nvSpPr>
          <p:cNvPr id="43" name="TextBox 42">
            <a:extLst>
              <a:ext uri="{FF2B5EF4-FFF2-40B4-BE49-F238E27FC236}">
                <a16:creationId xmlns:a16="http://schemas.microsoft.com/office/drawing/2014/main" id="{0DD4FE07-74D4-41EA-A872-8BE6BDA93001}"/>
              </a:ext>
            </a:extLst>
          </p:cNvPr>
          <p:cNvSpPr txBox="1"/>
          <p:nvPr/>
        </p:nvSpPr>
        <p:spPr>
          <a:xfrm>
            <a:off x="734145" y="3429000"/>
            <a:ext cx="10493724" cy="830997"/>
          </a:xfrm>
          <a:prstGeom prst="rect">
            <a:avLst/>
          </a:prstGeom>
          <a:noFill/>
        </p:spPr>
        <p:txBody>
          <a:bodyPr wrap="square" rtlCol="0">
            <a:spAutoFit/>
          </a:bodyPr>
          <a:lstStyle/>
          <a:p>
            <a:pPr algn="ctr"/>
            <a:r>
              <a:rPr lang="en-US" sz="2400" dirty="0"/>
              <a:t>Why? Even languages with automated memory management </a:t>
            </a:r>
            <a:br>
              <a:rPr lang="en-US" sz="2400" dirty="0"/>
            </a:br>
            <a:r>
              <a:rPr lang="en-US" sz="2400" dirty="0"/>
              <a:t>(e.g., garbage collection) can sometimes run out of memory!</a:t>
            </a:r>
          </a:p>
        </p:txBody>
      </p:sp>
      <p:sp>
        <p:nvSpPr>
          <p:cNvPr id="46" name="TextBox 45">
            <a:extLst>
              <a:ext uri="{FF2B5EF4-FFF2-40B4-BE49-F238E27FC236}">
                <a16:creationId xmlns:a16="http://schemas.microsoft.com/office/drawing/2014/main" id="{F0C58056-E095-4356-8FA9-C49AA9751FCF}"/>
              </a:ext>
            </a:extLst>
          </p:cNvPr>
          <p:cNvSpPr txBox="1"/>
          <p:nvPr/>
        </p:nvSpPr>
        <p:spPr>
          <a:xfrm>
            <a:off x="2218623" y="5991176"/>
            <a:ext cx="7998594" cy="830997"/>
          </a:xfrm>
          <a:prstGeom prst="rect">
            <a:avLst/>
          </a:prstGeom>
          <a:noFill/>
        </p:spPr>
        <p:txBody>
          <a:bodyPr wrap="square" rtlCol="0">
            <a:spAutoFit/>
          </a:bodyPr>
          <a:lstStyle/>
          <a:p>
            <a:pPr algn="ctr"/>
            <a:r>
              <a:rPr lang="en-US" sz="2400" dirty="0"/>
              <a:t>So based on our criterion for memory safety, we will not require a language to prevent memory leaks.</a:t>
            </a:r>
          </a:p>
        </p:txBody>
      </p:sp>
      <p:grpSp>
        <p:nvGrpSpPr>
          <p:cNvPr id="7" name="Group 6">
            <a:extLst>
              <a:ext uri="{FF2B5EF4-FFF2-40B4-BE49-F238E27FC236}">
                <a16:creationId xmlns:a16="http://schemas.microsoft.com/office/drawing/2014/main" id="{0D88321F-54D4-434A-8227-7F1EC6EB9B65}"/>
              </a:ext>
            </a:extLst>
          </p:cNvPr>
          <p:cNvGrpSpPr/>
          <p:nvPr/>
        </p:nvGrpSpPr>
        <p:grpSpPr>
          <a:xfrm>
            <a:off x="2783177" y="856923"/>
            <a:ext cx="6543562" cy="1935353"/>
            <a:chOff x="1056008" y="928318"/>
            <a:chExt cx="6543562" cy="1935353"/>
          </a:xfrm>
        </p:grpSpPr>
        <p:pic>
          <p:nvPicPr>
            <p:cNvPr id="5" name="Picture 4">
              <a:extLst>
                <a:ext uri="{FF2B5EF4-FFF2-40B4-BE49-F238E27FC236}">
                  <a16:creationId xmlns:a16="http://schemas.microsoft.com/office/drawing/2014/main" id="{65207964-4E39-4EE7-98C4-43CC1187D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298" y="928318"/>
              <a:ext cx="1219272" cy="1935353"/>
            </a:xfrm>
            <a:prstGeom prst="rect">
              <a:avLst/>
            </a:prstGeom>
          </p:spPr>
        </p:pic>
        <p:sp>
          <p:nvSpPr>
            <p:cNvPr id="27" name="TextBox 26">
              <a:extLst>
                <a:ext uri="{FF2B5EF4-FFF2-40B4-BE49-F238E27FC236}">
                  <a16:creationId xmlns:a16="http://schemas.microsoft.com/office/drawing/2014/main" id="{AB46021F-033D-42C3-8901-7C60866F83FE}"/>
                </a:ext>
              </a:extLst>
            </p:cNvPr>
            <p:cNvSpPr txBox="1"/>
            <p:nvPr/>
          </p:nvSpPr>
          <p:spPr>
            <a:xfrm>
              <a:off x="1056008" y="1126082"/>
              <a:ext cx="5691301" cy="954107"/>
            </a:xfrm>
            <a:prstGeom prst="rect">
              <a:avLst/>
            </a:prstGeom>
            <a:noFill/>
          </p:spPr>
          <p:txBody>
            <a:bodyPr wrap="square" rtlCol="0">
              <a:spAutoFit/>
            </a:bodyPr>
            <a:lstStyle/>
            <a:p>
              <a:pPr algn="ctr"/>
              <a:r>
                <a:rPr lang="en-US" sz="2800" dirty="0"/>
                <a:t>Shouldn't a language be considered unsafe if it can have </a:t>
              </a:r>
              <a:r>
                <a:rPr lang="en-US" sz="2800" dirty="0">
                  <a:solidFill>
                    <a:srgbClr val="FF0000"/>
                  </a:solidFill>
                </a:rPr>
                <a:t>memory leaks</a:t>
              </a:r>
              <a:r>
                <a:rPr lang="en-US" sz="2800" dirty="0"/>
                <a:t>?</a:t>
              </a:r>
            </a:p>
          </p:txBody>
        </p:sp>
      </p:grpSp>
      <p:sp>
        <p:nvSpPr>
          <p:cNvPr id="41" name="TextBox 40">
            <a:extLst>
              <a:ext uri="{FF2B5EF4-FFF2-40B4-BE49-F238E27FC236}">
                <a16:creationId xmlns:a16="http://schemas.microsoft.com/office/drawing/2014/main" id="{8BC76DF6-EF38-4A3E-949A-5607C4560973}"/>
              </a:ext>
            </a:extLst>
          </p:cNvPr>
          <p:cNvSpPr txBox="1"/>
          <p:nvPr/>
        </p:nvSpPr>
        <p:spPr>
          <a:xfrm>
            <a:off x="2016420" y="2363768"/>
            <a:ext cx="8015801" cy="830997"/>
          </a:xfrm>
          <a:prstGeom prst="rect">
            <a:avLst/>
          </a:prstGeom>
          <a:noFill/>
        </p:spPr>
        <p:txBody>
          <a:bodyPr wrap="square" rtlCol="0">
            <a:spAutoFit/>
          </a:bodyPr>
          <a:lstStyle/>
          <a:p>
            <a:pPr algn="ctr"/>
            <a:r>
              <a:rPr lang="en-US" sz="2400" dirty="0"/>
              <a:t>Well, if our criteria for something to be "unsafe" is that it </a:t>
            </a:r>
            <a:br>
              <a:rPr lang="en-US" sz="2400" dirty="0"/>
            </a:br>
            <a:r>
              <a:rPr lang="en-US" sz="2400" dirty="0">
                <a:solidFill>
                  <a:srgbClr val="FF0000"/>
                </a:solidFill>
              </a:rPr>
              <a:t>leads to undefined behaviors</a:t>
            </a:r>
            <a:r>
              <a:rPr lang="en-US" sz="2400" dirty="0"/>
              <a:t>, then memory leaks don't count!</a:t>
            </a:r>
          </a:p>
        </p:txBody>
      </p:sp>
      <p:grpSp>
        <p:nvGrpSpPr>
          <p:cNvPr id="11" name="Group 10">
            <a:extLst>
              <a:ext uri="{FF2B5EF4-FFF2-40B4-BE49-F238E27FC236}">
                <a16:creationId xmlns:a16="http://schemas.microsoft.com/office/drawing/2014/main" id="{8D81734C-2FCC-498A-9B35-82AA6DF38795}"/>
              </a:ext>
            </a:extLst>
          </p:cNvPr>
          <p:cNvGrpSpPr/>
          <p:nvPr/>
        </p:nvGrpSpPr>
        <p:grpSpPr>
          <a:xfrm>
            <a:off x="1337474" y="4463063"/>
            <a:ext cx="9517052" cy="1397311"/>
            <a:chOff x="1052099" y="4326716"/>
            <a:chExt cx="9517052" cy="1397311"/>
          </a:xfrm>
        </p:grpSpPr>
        <p:sp>
          <p:nvSpPr>
            <p:cNvPr id="42" name="TextBox 41">
              <a:extLst>
                <a:ext uri="{FF2B5EF4-FFF2-40B4-BE49-F238E27FC236}">
                  <a16:creationId xmlns:a16="http://schemas.microsoft.com/office/drawing/2014/main" id="{1B0E972A-742A-47E3-B55E-A78B53075934}"/>
                </a:ext>
              </a:extLst>
            </p:cNvPr>
            <p:cNvSpPr txBox="1"/>
            <p:nvPr/>
          </p:nvSpPr>
          <p:spPr>
            <a:xfrm>
              <a:off x="1052099" y="4578691"/>
              <a:ext cx="6308826" cy="830997"/>
            </a:xfrm>
            <a:prstGeom prst="rect">
              <a:avLst/>
            </a:prstGeom>
            <a:noFill/>
          </p:spPr>
          <p:txBody>
            <a:bodyPr wrap="square" rtlCol="0">
              <a:spAutoFit/>
            </a:bodyPr>
            <a:lstStyle/>
            <a:p>
              <a:pPr algn="ctr"/>
              <a:r>
                <a:rPr lang="en-US" sz="2400" dirty="0"/>
                <a:t>When this happens, the program is predictably terminated – there are no undefined behaviors.</a:t>
              </a:r>
            </a:p>
          </p:txBody>
        </p:sp>
        <p:pic>
          <p:nvPicPr>
            <p:cNvPr id="10" name="Picture 9">
              <a:extLst>
                <a:ext uri="{FF2B5EF4-FFF2-40B4-BE49-F238E27FC236}">
                  <a16:creationId xmlns:a16="http://schemas.microsoft.com/office/drawing/2014/main" id="{82291948-9B98-4381-856F-B74B2E68B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924" y="4326716"/>
              <a:ext cx="3208227" cy="13973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8" name="Group 47" hidden="1">
            <a:extLst>
              <a:ext uri="{FF2B5EF4-FFF2-40B4-BE49-F238E27FC236}">
                <a16:creationId xmlns:a16="http://schemas.microsoft.com/office/drawing/2014/main" id="{1ED99CB1-06A3-4C40-BB91-AA74E9F1FC1E}"/>
              </a:ext>
            </a:extLst>
          </p:cNvPr>
          <p:cNvGrpSpPr/>
          <p:nvPr/>
        </p:nvGrpSpPr>
        <p:grpSpPr>
          <a:xfrm>
            <a:off x="1" y="13152"/>
            <a:ext cx="4512935" cy="2056920"/>
            <a:chOff x="8153102" y="1855454"/>
            <a:chExt cx="3518406" cy="2056920"/>
          </a:xfrm>
        </p:grpSpPr>
        <p:grpSp>
          <p:nvGrpSpPr>
            <p:cNvPr id="49" name="Group 48">
              <a:extLst>
                <a:ext uri="{FF2B5EF4-FFF2-40B4-BE49-F238E27FC236}">
                  <a16:creationId xmlns:a16="http://schemas.microsoft.com/office/drawing/2014/main" id="{020EDDD2-5134-425E-BFE8-74ED8971BB91}"/>
                </a:ext>
              </a:extLst>
            </p:cNvPr>
            <p:cNvGrpSpPr/>
            <p:nvPr/>
          </p:nvGrpSpPr>
          <p:grpSpPr>
            <a:xfrm>
              <a:off x="8153102" y="1855454"/>
              <a:ext cx="3518406" cy="2056920"/>
              <a:chOff x="9223511" y="4792096"/>
              <a:chExt cx="3518406" cy="2056920"/>
            </a:xfrm>
          </p:grpSpPr>
          <p:grpSp>
            <p:nvGrpSpPr>
              <p:cNvPr id="51" name="Group 50">
                <a:extLst>
                  <a:ext uri="{FF2B5EF4-FFF2-40B4-BE49-F238E27FC236}">
                    <a16:creationId xmlns:a16="http://schemas.microsoft.com/office/drawing/2014/main" id="{43576071-F614-423D-AC33-0B3234DC9B04}"/>
                  </a:ext>
                </a:extLst>
              </p:cNvPr>
              <p:cNvGrpSpPr/>
              <p:nvPr/>
            </p:nvGrpSpPr>
            <p:grpSpPr>
              <a:xfrm>
                <a:off x="9223511" y="4792096"/>
                <a:ext cx="3518406" cy="2056920"/>
                <a:chOff x="9462052" y="4414558"/>
                <a:chExt cx="3518406" cy="2056920"/>
              </a:xfrm>
            </p:grpSpPr>
            <p:sp>
              <p:nvSpPr>
                <p:cNvPr id="56" name="Rectangle: Rounded Corners 55">
                  <a:extLst>
                    <a:ext uri="{FF2B5EF4-FFF2-40B4-BE49-F238E27FC236}">
                      <a16:creationId xmlns:a16="http://schemas.microsoft.com/office/drawing/2014/main" id="{DFAE2C00-DB9F-4AFB-9E8E-46540677A055}"/>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0E1871B8-7C42-4C45-8F70-51AA4DC1E873}"/>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55" name="TextBox 54">
                <a:extLst>
                  <a:ext uri="{FF2B5EF4-FFF2-40B4-BE49-F238E27FC236}">
                    <a16:creationId xmlns:a16="http://schemas.microsoft.com/office/drawing/2014/main" id="{D5B1E90F-ABDF-487B-9A58-4D952A3B1397}"/>
                  </a:ext>
                </a:extLst>
              </p:cNvPr>
              <p:cNvSpPr txBox="1"/>
              <p:nvPr/>
            </p:nvSpPr>
            <p:spPr>
              <a:xfrm>
                <a:off x="9865871" y="5231213"/>
                <a:ext cx="2831223" cy="1323439"/>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“I like your principled approach, but I do think some academics would disagree with your criteria."</a:t>
                </a:r>
              </a:p>
            </p:txBody>
          </p:sp>
        </p:grpSp>
        <p:pic>
          <p:nvPicPr>
            <p:cNvPr id="50" name="Picture 49">
              <a:extLst>
                <a:ext uri="{FF2B5EF4-FFF2-40B4-BE49-F238E27FC236}">
                  <a16:creationId xmlns:a16="http://schemas.microsoft.com/office/drawing/2014/main" id="{682D7251-4DB9-4CE6-8D80-3603BF250259}"/>
                </a:ext>
              </a:extLst>
            </p:cNvPr>
            <p:cNvPicPr>
              <a:picLocks noChangeAspect="1"/>
            </p:cNvPicPr>
            <p:nvPr/>
          </p:nvPicPr>
          <p:blipFill rotWithShape="1">
            <a:blip r:embed="rId4"/>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14102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0-#ppt_w/2"/>
                                          </p:val>
                                        </p:tav>
                                        <p:tav tm="100000">
                                          <p:val>
                                            <p:strVal val="#ppt_x"/>
                                          </p:val>
                                        </p:tav>
                                      </p:tavLst>
                                    </p:anim>
                                    <p:anim calcmode="lin" valueType="num">
                                      <p:cBhvr additive="base">
                                        <p:cTn id="2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nodeType="clickEffect">
                                  <p:stCondLst>
                                    <p:cond delay="0"/>
                                  </p:stCondLst>
                                  <p:childTnLst>
                                    <p:anim calcmode="lin" valueType="num">
                                      <p:cBhvr additive="base">
                                        <p:cTn id="32" dur="500"/>
                                        <p:tgtEl>
                                          <p:spTgt spid="48"/>
                                        </p:tgtEl>
                                        <p:attrNameLst>
                                          <p:attrName>ppt_x</p:attrName>
                                        </p:attrNameLst>
                                      </p:cBhvr>
                                      <p:tavLst>
                                        <p:tav tm="0">
                                          <p:val>
                                            <p:strVal val="ppt_x"/>
                                          </p:val>
                                        </p:tav>
                                        <p:tav tm="100000">
                                          <p:val>
                                            <p:strVal val="0-ppt_w/2"/>
                                          </p:val>
                                        </p:tav>
                                      </p:tavLst>
                                    </p:anim>
                                    <p:anim calcmode="lin" valueType="num">
                                      <p:cBhvr additive="base">
                                        <p:cTn id="33" dur="500"/>
                                        <p:tgtEl>
                                          <p:spTgt spid="48"/>
                                        </p:tgtEl>
                                        <p:attrNameLst>
                                          <p:attrName>ppt_y</p:attrName>
                                        </p:attrNameLst>
                                      </p:cBhvr>
                                      <p:tavLst>
                                        <p:tav tm="0">
                                          <p:val>
                                            <p:strVal val="ppt_y"/>
                                          </p:val>
                                        </p:tav>
                                        <p:tav tm="100000">
                                          <p:val>
                                            <p:strVal val="ppt_y"/>
                                          </p:val>
                                        </p:tav>
                                      </p:tavLst>
                                    </p:anim>
                                    <p:set>
                                      <p:cBhvr>
                                        <p:cTn id="3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P spid="4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A4C5DC-38D9-4EA1-92FC-F3EE0BA44021}"/>
              </a:ext>
            </a:extLst>
          </p:cNvPr>
          <p:cNvGrpSpPr/>
          <p:nvPr/>
        </p:nvGrpSpPr>
        <p:grpSpPr>
          <a:xfrm>
            <a:off x="188604" y="1125667"/>
            <a:ext cx="11814792" cy="3689176"/>
            <a:chOff x="188604" y="1125667"/>
            <a:chExt cx="11814792" cy="3689176"/>
          </a:xfrm>
        </p:grpSpPr>
        <p:grpSp>
          <p:nvGrpSpPr>
            <p:cNvPr id="41" name="Group 40">
              <a:extLst>
                <a:ext uri="{FF2B5EF4-FFF2-40B4-BE49-F238E27FC236}">
                  <a16:creationId xmlns:a16="http://schemas.microsoft.com/office/drawing/2014/main" id="{DDE8F543-5722-47AC-96D9-A61F7B950E95}"/>
                </a:ext>
              </a:extLst>
            </p:cNvPr>
            <p:cNvGrpSpPr/>
            <p:nvPr/>
          </p:nvGrpSpPr>
          <p:grpSpPr>
            <a:xfrm>
              <a:off x="188604" y="3237292"/>
              <a:ext cx="6130420" cy="1569432"/>
              <a:chOff x="97379" y="3666794"/>
              <a:chExt cx="6958909" cy="1569432"/>
            </a:xfrm>
          </p:grpSpPr>
          <p:sp>
            <p:nvSpPr>
              <p:cNvPr id="42" name="Rectangle 41">
                <a:extLst>
                  <a:ext uri="{FF2B5EF4-FFF2-40B4-BE49-F238E27FC236}">
                    <a16:creationId xmlns:a16="http://schemas.microsoft.com/office/drawing/2014/main" id="{7109B08E-16E5-4C21-9791-72667641B509}"/>
                  </a:ext>
                </a:extLst>
              </p:cNvPr>
              <p:cNvSpPr/>
              <p:nvPr/>
            </p:nvSpPr>
            <p:spPr>
              <a:xfrm>
                <a:off x="503267" y="4217379"/>
                <a:ext cx="6109508" cy="101884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prstClr val="black"/>
                    </a:solidFill>
                    <a:latin typeface="Consolas" panose="020B0609020204030204" pitchFamily="49" charset="0"/>
                    <a:cs typeface="Courier New" panose="02070309020205020404" pitchFamily="49" charset="0"/>
                  </a:rPr>
                  <a:t>int </a:t>
                </a:r>
                <a:r>
                  <a:rPr lang="en-US" dirty="0" err="1">
                    <a:solidFill>
                      <a:prstClr val="black"/>
                    </a:solidFill>
                    <a:latin typeface="Consolas" panose="020B0609020204030204" pitchFamily="49" charset="0"/>
                    <a:cs typeface="Courier New" panose="02070309020205020404" pitchFamily="49" charset="0"/>
                  </a:rPr>
                  <a:t>val</a:t>
                </a:r>
                <a:r>
                  <a:rPr lang="en-US" dirty="0">
                    <a:solidFill>
                      <a:prstClr val="black"/>
                    </a:solidFill>
                    <a:latin typeface="Consolas" panose="020B0609020204030204" pitchFamily="49" charset="0"/>
                    <a:cs typeface="Courier New" panose="02070309020205020404" pitchFamily="49" charset="0"/>
                  </a:rPr>
                  <a:t>, *</a:t>
                </a:r>
                <a:r>
                  <a:rPr lang="en-US" dirty="0" err="1">
                    <a:solidFill>
                      <a:prstClr val="black"/>
                    </a:solidFill>
                    <a:latin typeface="Consolas" panose="020B0609020204030204" pitchFamily="49" charset="0"/>
                    <a:cs typeface="Courier New" panose="02070309020205020404" pitchFamily="49" charset="0"/>
                  </a:rPr>
                  <a:t>ptr</a:t>
                </a:r>
                <a:r>
                  <a:rPr lang="en-US" dirty="0">
                    <a:solidFill>
                      <a:prstClr val="black"/>
                    </a:solidFill>
                    <a:latin typeface="Consolas" panose="020B0609020204030204" pitchFamily="49" charset="0"/>
                    <a:cs typeface="Courier New" panose="02070309020205020404" pitchFamily="49" charset="0"/>
                  </a:rPr>
                  <a:t>;     // both uninitialized</a:t>
                </a:r>
              </a:p>
              <a:p>
                <a:pPr lvl="0">
                  <a:defRPr/>
                </a:pPr>
                <a:r>
                  <a:rPr lang="en-US" dirty="0" err="1">
                    <a:solidFill>
                      <a:prstClr val="black"/>
                    </a:solidFill>
                    <a:latin typeface="Consolas" panose="020B0609020204030204" pitchFamily="49" charset="0"/>
                    <a:cs typeface="Courier New" panose="02070309020205020404" pitchFamily="49" charset="0"/>
                  </a:rPr>
                  <a:t>cout</a:t>
                </a:r>
                <a:r>
                  <a:rPr lang="en-US" dirty="0">
                    <a:solidFill>
                      <a:prstClr val="black"/>
                    </a:solidFill>
                    <a:latin typeface="Consolas" panose="020B0609020204030204" pitchFamily="49" charset="0"/>
                    <a:cs typeface="Courier New" panose="02070309020205020404" pitchFamily="49" charset="0"/>
                  </a:rPr>
                  <a:t> &lt;&lt; </a:t>
                </a:r>
                <a:r>
                  <a:rPr lang="en-US" dirty="0" err="1">
                    <a:solidFill>
                      <a:srgbClr val="FF0000"/>
                    </a:solidFill>
                    <a:latin typeface="Consolas" panose="020B0609020204030204" pitchFamily="49" charset="0"/>
                    <a:cs typeface="Courier New" panose="02070309020205020404" pitchFamily="49" charset="0"/>
                  </a:rPr>
                  <a:t>val</a:t>
                </a:r>
                <a:r>
                  <a:rPr lang="en-US" dirty="0">
                    <a:solidFill>
                      <a:prstClr val="black"/>
                    </a:solidFill>
                    <a:latin typeface="Consolas" panose="020B0609020204030204" pitchFamily="49" charset="0"/>
                    <a:cs typeface="Courier New" panose="02070309020205020404" pitchFamily="49" charset="0"/>
                  </a:rPr>
                  <a:t>;       // could leak info!</a:t>
                </a:r>
              </a:p>
              <a:p>
                <a:pPr lvl="0">
                  <a:defRPr/>
                </a:pPr>
                <a:r>
                  <a:rPr lang="en-US" dirty="0">
                    <a:solidFill>
                      <a:srgbClr val="FF0000"/>
                    </a:solidFill>
                    <a:latin typeface="Consolas" panose="020B0609020204030204" pitchFamily="49" charset="0"/>
                    <a:cs typeface="Courier New" panose="02070309020205020404" pitchFamily="49" charset="0"/>
                  </a:rPr>
                  <a:t>*</a:t>
                </a:r>
                <a:r>
                  <a:rPr lang="en-US" dirty="0" err="1">
                    <a:solidFill>
                      <a:srgbClr val="FF0000"/>
                    </a:solidFill>
                    <a:latin typeface="Consolas" panose="020B0609020204030204" pitchFamily="49" charset="0"/>
                    <a:cs typeface="Courier New" panose="02070309020205020404" pitchFamily="49" charset="0"/>
                  </a:rPr>
                  <a:t>ptr</a:t>
                </a:r>
                <a:r>
                  <a:rPr lang="en-US" dirty="0">
                    <a:solidFill>
                      <a:srgbClr val="FF0000"/>
                    </a:solidFill>
                    <a:latin typeface="Consolas" panose="020B0609020204030204" pitchFamily="49" charset="0"/>
                    <a:cs typeface="Courier New" panose="02070309020205020404" pitchFamily="49" charset="0"/>
                  </a:rPr>
                  <a:t> </a:t>
                </a:r>
                <a:r>
                  <a:rPr lang="en-US" dirty="0">
                    <a:solidFill>
                      <a:prstClr val="black"/>
                    </a:solidFill>
                    <a:latin typeface="Consolas" panose="020B0609020204030204" pitchFamily="49" charset="0"/>
                    <a:cs typeface="Courier New" panose="02070309020205020404" pitchFamily="49" charset="0"/>
                  </a:rPr>
                  <a:t>= -10;        // corrupts memory</a:t>
                </a:r>
              </a:p>
            </p:txBody>
          </p:sp>
          <p:sp>
            <p:nvSpPr>
              <p:cNvPr id="43" name="TextBox 42">
                <a:extLst>
                  <a:ext uri="{FF2B5EF4-FFF2-40B4-BE49-F238E27FC236}">
                    <a16:creationId xmlns:a16="http://schemas.microsoft.com/office/drawing/2014/main" id="{C3FA06DC-6D33-4F81-8F24-EB6F549F126A}"/>
                  </a:ext>
                </a:extLst>
              </p:cNvPr>
              <p:cNvSpPr txBox="1"/>
              <p:nvPr/>
            </p:nvSpPr>
            <p:spPr>
              <a:xfrm>
                <a:off x="97379" y="3666794"/>
                <a:ext cx="6958909" cy="400110"/>
              </a:xfrm>
              <a:prstGeom prst="rect">
                <a:avLst/>
              </a:prstGeom>
              <a:noFill/>
            </p:spPr>
            <p:txBody>
              <a:bodyPr wrap="square" rtlCol="0">
                <a:spAutoFit/>
              </a:bodyPr>
              <a:lstStyle/>
              <a:p>
                <a:pPr algn="ctr"/>
                <a:r>
                  <a:rPr lang="en-US" sz="2000" dirty="0"/>
                  <a:t>Allow use of uninitialized variables/pointers</a:t>
                </a:r>
              </a:p>
            </p:txBody>
          </p:sp>
        </p:grpSp>
        <p:grpSp>
          <p:nvGrpSpPr>
            <p:cNvPr id="61" name="Group 60">
              <a:extLst>
                <a:ext uri="{FF2B5EF4-FFF2-40B4-BE49-F238E27FC236}">
                  <a16:creationId xmlns:a16="http://schemas.microsoft.com/office/drawing/2014/main" id="{65E269B4-91B8-4381-9901-D935E7C09285}"/>
                </a:ext>
              </a:extLst>
            </p:cNvPr>
            <p:cNvGrpSpPr/>
            <p:nvPr/>
          </p:nvGrpSpPr>
          <p:grpSpPr>
            <a:xfrm>
              <a:off x="551758" y="1125667"/>
              <a:ext cx="5382144" cy="1646610"/>
              <a:chOff x="503267" y="3136627"/>
              <a:chExt cx="6109508" cy="1646610"/>
            </a:xfrm>
          </p:grpSpPr>
          <p:sp>
            <p:nvSpPr>
              <p:cNvPr id="63" name="Rectangle 62">
                <a:extLst>
                  <a:ext uri="{FF2B5EF4-FFF2-40B4-BE49-F238E27FC236}">
                    <a16:creationId xmlns:a16="http://schemas.microsoft.com/office/drawing/2014/main" id="{A88FE5AF-061F-455B-83C6-8FE893B0D843}"/>
                  </a:ext>
                </a:extLst>
              </p:cNvPr>
              <p:cNvSpPr/>
              <p:nvPr/>
            </p:nvSpPr>
            <p:spPr>
              <a:xfrm>
                <a:off x="503267" y="3773492"/>
                <a:ext cx="6109508" cy="100974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prstClr val="black"/>
                    </a:solidFill>
                    <a:latin typeface="Consolas" panose="020B0609020204030204" pitchFamily="49" charset="0"/>
                    <a:cs typeface="Courier New" panose="02070309020205020404" pitchFamily="49" charset="0"/>
                  </a:rPr>
                  <a:t>int </a:t>
                </a:r>
                <a:r>
                  <a:rPr lang="en-US" dirty="0" err="1">
                    <a:solidFill>
                      <a:prstClr val="black"/>
                    </a:solidFill>
                    <a:latin typeface="Consolas" panose="020B0609020204030204" pitchFamily="49" charset="0"/>
                    <a:cs typeface="Courier New" panose="02070309020205020404" pitchFamily="49" charset="0"/>
                  </a:rPr>
                  <a:t>arr</a:t>
                </a:r>
                <a:r>
                  <a:rPr lang="en-US" dirty="0">
                    <a:solidFill>
                      <a:prstClr val="black"/>
                    </a:solidFill>
                    <a:latin typeface="Consolas" panose="020B0609020204030204" pitchFamily="49" charset="0"/>
                    <a:cs typeface="Courier New" panose="02070309020205020404" pitchFamily="49" charset="0"/>
                  </a:rPr>
                  <a:t>[10], *</a:t>
                </a:r>
                <a:r>
                  <a:rPr lang="en-US" dirty="0" err="1">
                    <a:solidFill>
                      <a:prstClr val="black"/>
                    </a:solidFill>
                    <a:latin typeface="Consolas" panose="020B0609020204030204" pitchFamily="49" charset="0"/>
                    <a:cs typeface="Courier New" panose="02070309020205020404" pitchFamily="49" charset="0"/>
                  </a:rPr>
                  <a:t>ptr</a:t>
                </a:r>
                <a:r>
                  <a:rPr lang="en-US" dirty="0">
                    <a:solidFill>
                      <a:prstClr val="black"/>
                    </a:solidFill>
                    <a:latin typeface="Consolas" panose="020B0609020204030204" pitchFamily="49" charset="0"/>
                    <a:cs typeface="Courier New" panose="02070309020205020404" pitchFamily="49" charset="0"/>
                  </a:rPr>
                  <a:t> = </a:t>
                </a:r>
                <a:r>
                  <a:rPr lang="en-US" dirty="0" err="1">
                    <a:solidFill>
                      <a:prstClr val="black"/>
                    </a:solidFill>
                    <a:latin typeface="Consolas" panose="020B0609020204030204" pitchFamily="49" charset="0"/>
                    <a:cs typeface="Courier New" panose="02070309020205020404" pitchFamily="49" charset="0"/>
                  </a:rPr>
                  <a:t>arr</a:t>
                </a:r>
                <a:r>
                  <a:rPr lang="en-US" dirty="0">
                    <a:solidFill>
                      <a:prstClr val="black"/>
                    </a:solidFill>
                    <a:latin typeface="Consolas" panose="020B0609020204030204" pitchFamily="49" charset="0"/>
                    <a:cs typeface="Courier New" panose="02070309020205020404" pitchFamily="49" charset="0"/>
                  </a:rPr>
                  <a:t>;</a:t>
                </a:r>
              </a:p>
              <a:p>
                <a:pPr lvl="0">
                  <a:defRPr/>
                </a:pPr>
                <a:r>
                  <a:rPr lang="en-US" dirty="0" err="1">
                    <a:solidFill>
                      <a:prstClr val="black"/>
                    </a:solidFill>
                    <a:latin typeface="Consolas" panose="020B0609020204030204" pitchFamily="49" charset="0"/>
                    <a:cs typeface="Courier New" panose="02070309020205020404" pitchFamily="49" charset="0"/>
                  </a:rPr>
                  <a:t>arr</a:t>
                </a:r>
                <a:r>
                  <a:rPr lang="en-US" dirty="0">
                    <a:solidFill>
                      <a:prstClr val="black"/>
                    </a:solidFill>
                    <a:latin typeface="Consolas" panose="020B0609020204030204" pitchFamily="49" charset="0"/>
                    <a:cs typeface="Courier New" panose="02070309020205020404" pitchFamily="49" charset="0"/>
                  </a:rPr>
                  <a:t>[</a:t>
                </a:r>
                <a:r>
                  <a:rPr lang="en-US" dirty="0">
                    <a:solidFill>
                      <a:srgbClr val="FF0000"/>
                    </a:solidFill>
                    <a:latin typeface="Consolas" panose="020B0609020204030204" pitchFamily="49" charset="0"/>
                    <a:cs typeface="Courier New" panose="02070309020205020404" pitchFamily="49" charset="0"/>
                  </a:rPr>
                  <a:t>-1</a:t>
                </a:r>
                <a:r>
                  <a:rPr lang="en-US" dirty="0">
                    <a:solidFill>
                      <a:prstClr val="black"/>
                    </a:solidFill>
                    <a:latin typeface="Consolas" panose="020B0609020204030204" pitchFamily="49" charset="0"/>
                    <a:cs typeface="Courier New" panose="02070309020205020404" pitchFamily="49" charset="0"/>
                  </a:rPr>
                  <a:t>] = 42;        // out-of-bound</a:t>
                </a:r>
              </a:p>
              <a:p>
                <a:pPr lvl="0">
                  <a:defRPr/>
                </a:pPr>
                <a:r>
                  <a:rPr lang="en-US" dirty="0" err="1">
                    <a:solidFill>
                      <a:prstClr val="black"/>
                    </a:solidFill>
                    <a:latin typeface="Consolas" panose="020B0609020204030204" pitchFamily="49" charset="0"/>
                    <a:cs typeface="Courier New" panose="02070309020205020404" pitchFamily="49" charset="0"/>
                  </a:rPr>
                  <a:t>cout</a:t>
                </a:r>
                <a:r>
                  <a:rPr lang="en-US" dirty="0">
                    <a:solidFill>
                      <a:prstClr val="black"/>
                    </a:solidFill>
                    <a:latin typeface="Consolas" panose="020B0609020204030204" pitchFamily="49" charset="0"/>
                    <a:cs typeface="Courier New" panose="02070309020205020404" pitchFamily="49" charset="0"/>
                  </a:rPr>
                  <a:t> &lt;&lt; (</a:t>
                </a:r>
                <a:r>
                  <a:rPr lang="en-US" dirty="0" err="1">
                    <a:solidFill>
                      <a:srgbClr val="FF0000"/>
                    </a:solidFill>
                    <a:latin typeface="Consolas" panose="020B0609020204030204" pitchFamily="49" charset="0"/>
                    <a:cs typeface="Courier New" panose="02070309020205020404" pitchFamily="49" charset="0"/>
                  </a:rPr>
                  <a:t>ptr</a:t>
                </a:r>
                <a:r>
                  <a:rPr lang="en-US" dirty="0">
                    <a:solidFill>
                      <a:srgbClr val="FF0000"/>
                    </a:solidFill>
                    <a:latin typeface="Consolas" panose="020B0609020204030204" pitchFamily="49" charset="0"/>
                    <a:cs typeface="Courier New" panose="02070309020205020404" pitchFamily="49" charset="0"/>
                  </a:rPr>
                  <a:t> + 100</a:t>
                </a:r>
                <a:r>
                  <a:rPr lang="en-US" dirty="0">
                    <a:solidFill>
                      <a:prstClr val="black"/>
                    </a:solidFill>
                    <a:latin typeface="Consolas" panose="020B0609020204030204" pitchFamily="49" charset="0"/>
                    <a:cs typeface="Courier New" panose="02070309020205020404" pitchFamily="49" charset="0"/>
                  </a:rPr>
                  <a:t>); // pointer </a:t>
                </a:r>
                <a:r>
                  <a:rPr lang="en-US" dirty="0" err="1">
                    <a:solidFill>
                      <a:prstClr val="black"/>
                    </a:solidFill>
                    <a:latin typeface="Consolas" panose="020B0609020204030204" pitchFamily="49" charset="0"/>
                    <a:cs typeface="Courier New" panose="02070309020205020404" pitchFamily="49" charset="0"/>
                  </a:rPr>
                  <a:t>arith'c</a:t>
                </a:r>
                <a:endParaRPr lang="en-US" dirty="0">
                  <a:solidFill>
                    <a:prstClr val="black"/>
                  </a:solidFill>
                  <a:latin typeface="Consolas" panose="020B0609020204030204" pitchFamily="49" charset="0"/>
                  <a:cs typeface="Courier New" panose="02070309020205020404" pitchFamily="49" charset="0"/>
                </a:endParaRPr>
              </a:p>
            </p:txBody>
          </p:sp>
          <p:sp>
            <p:nvSpPr>
              <p:cNvPr id="64" name="TextBox 63">
                <a:extLst>
                  <a:ext uri="{FF2B5EF4-FFF2-40B4-BE49-F238E27FC236}">
                    <a16:creationId xmlns:a16="http://schemas.microsoft.com/office/drawing/2014/main" id="{879902DE-CC80-4AE7-8431-39520632672C}"/>
                  </a:ext>
                </a:extLst>
              </p:cNvPr>
              <p:cNvSpPr txBox="1"/>
              <p:nvPr/>
            </p:nvSpPr>
            <p:spPr>
              <a:xfrm>
                <a:off x="940910" y="3136627"/>
                <a:ext cx="4979324" cy="707886"/>
              </a:xfrm>
              <a:prstGeom prst="rect">
                <a:avLst/>
              </a:prstGeom>
              <a:noFill/>
            </p:spPr>
            <p:txBody>
              <a:bodyPr wrap="square" rtlCol="0">
                <a:spAutoFit/>
              </a:bodyPr>
              <a:lstStyle/>
              <a:p>
                <a:pPr algn="ctr"/>
                <a:r>
                  <a:rPr lang="en-US" sz="2000" dirty="0"/>
                  <a:t>Allow out-of-bound array indexes and unconstrained pointer arithmetic</a:t>
                </a:r>
              </a:p>
            </p:txBody>
          </p:sp>
        </p:grpSp>
        <p:grpSp>
          <p:nvGrpSpPr>
            <p:cNvPr id="65" name="Group 64">
              <a:extLst>
                <a:ext uri="{FF2B5EF4-FFF2-40B4-BE49-F238E27FC236}">
                  <a16:creationId xmlns:a16="http://schemas.microsoft.com/office/drawing/2014/main" id="{42ADBF42-9C38-41AE-BF12-B3288EEEF392}"/>
                </a:ext>
              </a:extLst>
            </p:cNvPr>
            <p:cNvGrpSpPr/>
            <p:nvPr/>
          </p:nvGrpSpPr>
          <p:grpSpPr>
            <a:xfrm>
              <a:off x="6197150" y="1237378"/>
              <a:ext cx="5531773" cy="1534899"/>
              <a:chOff x="503267" y="3248338"/>
              <a:chExt cx="6279358" cy="1534899"/>
            </a:xfrm>
          </p:grpSpPr>
          <p:sp>
            <p:nvSpPr>
              <p:cNvPr id="66" name="Rectangle 65">
                <a:extLst>
                  <a:ext uri="{FF2B5EF4-FFF2-40B4-BE49-F238E27FC236}">
                    <a16:creationId xmlns:a16="http://schemas.microsoft.com/office/drawing/2014/main" id="{F4458E3E-4390-49AC-9E3F-18E9D96552B3}"/>
                  </a:ext>
                </a:extLst>
              </p:cNvPr>
              <p:cNvSpPr/>
              <p:nvPr/>
            </p:nvSpPr>
            <p:spPr>
              <a:xfrm>
                <a:off x="503267" y="3773492"/>
                <a:ext cx="6109508" cy="100974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srgbClr val="FF0000"/>
                    </a:solidFill>
                    <a:latin typeface="Consolas" panose="020B0609020204030204" pitchFamily="49" charset="0"/>
                    <a:cs typeface="Courier New" panose="02070309020205020404" pitchFamily="49" charset="0"/>
                  </a:rPr>
                  <a:t>int</a:t>
                </a:r>
                <a:r>
                  <a:rPr lang="en-US" dirty="0">
                    <a:solidFill>
                      <a:prstClr val="black"/>
                    </a:solidFill>
                    <a:latin typeface="Consolas" panose="020B0609020204030204" pitchFamily="49" charset="0"/>
                    <a:cs typeface="Courier New" panose="02070309020205020404" pitchFamily="49" charset="0"/>
                  </a:rPr>
                  <a:t> v;</a:t>
                </a:r>
              </a:p>
              <a:p>
                <a:pPr lvl="0">
                  <a:defRPr/>
                </a:pPr>
                <a:r>
                  <a:rPr lang="en-US" dirty="0">
                    <a:solidFill>
                      <a:prstClr val="black"/>
                    </a:solidFill>
                    <a:latin typeface="Consolas" panose="020B0609020204030204" pitchFamily="49" charset="0"/>
                    <a:cs typeface="Courier New" panose="02070309020205020404" pitchFamily="49" charset="0"/>
                  </a:rPr>
                  <a:t>Student *s = </a:t>
                </a:r>
                <a:r>
                  <a:rPr lang="en-US" dirty="0" err="1">
                    <a:solidFill>
                      <a:prstClr val="black"/>
                    </a:solidFill>
                    <a:latin typeface="Consolas" panose="020B0609020204030204" pitchFamily="49" charset="0"/>
                    <a:cs typeface="Courier New" panose="02070309020205020404" pitchFamily="49" charset="0"/>
                  </a:rPr>
                  <a:t>dynamic_cast</a:t>
                </a:r>
                <a:r>
                  <a:rPr lang="en-US" dirty="0">
                    <a:solidFill>
                      <a:prstClr val="black"/>
                    </a:solidFill>
                    <a:latin typeface="Consolas" panose="020B0609020204030204" pitchFamily="49" charset="0"/>
                    <a:cs typeface="Courier New" panose="02070309020205020404" pitchFamily="49" charset="0"/>
                  </a:rPr>
                  <a:t>&lt;</a:t>
                </a:r>
                <a:r>
                  <a:rPr lang="en-US" dirty="0">
                    <a:solidFill>
                      <a:srgbClr val="FF0000"/>
                    </a:solidFill>
                    <a:latin typeface="Consolas" panose="020B0609020204030204" pitchFamily="49" charset="0"/>
                    <a:cs typeface="Courier New" panose="02070309020205020404" pitchFamily="49" charset="0"/>
                  </a:rPr>
                  <a:t>Student *</a:t>
                </a:r>
                <a:r>
                  <a:rPr lang="en-US" dirty="0">
                    <a:solidFill>
                      <a:prstClr val="black"/>
                    </a:solidFill>
                    <a:latin typeface="Consolas" panose="020B0609020204030204" pitchFamily="49" charset="0"/>
                    <a:cs typeface="Courier New" panose="02070309020205020404" pitchFamily="49" charset="0"/>
                  </a:rPr>
                  <a:t>&gt;(&amp;v);</a:t>
                </a:r>
              </a:p>
              <a:p>
                <a:pPr lvl="0">
                  <a:defRPr/>
                </a:pPr>
                <a:r>
                  <a:rPr lang="en-US" dirty="0">
                    <a:solidFill>
                      <a:srgbClr val="FF0000"/>
                    </a:solidFill>
                    <a:latin typeface="Consolas" panose="020B0609020204030204" pitchFamily="49" charset="0"/>
                    <a:cs typeface="Courier New" panose="02070309020205020404" pitchFamily="49" charset="0"/>
                  </a:rPr>
                  <a:t>s-&gt;study();</a:t>
                </a:r>
              </a:p>
            </p:txBody>
          </p:sp>
          <p:sp>
            <p:nvSpPr>
              <p:cNvPr id="67" name="TextBox 66">
                <a:extLst>
                  <a:ext uri="{FF2B5EF4-FFF2-40B4-BE49-F238E27FC236}">
                    <a16:creationId xmlns:a16="http://schemas.microsoft.com/office/drawing/2014/main" id="{D3C19866-9DD5-463C-BE4A-CB033BA10493}"/>
                  </a:ext>
                </a:extLst>
              </p:cNvPr>
              <p:cNvSpPr txBox="1"/>
              <p:nvPr/>
            </p:nvSpPr>
            <p:spPr>
              <a:xfrm>
                <a:off x="531456" y="3248338"/>
                <a:ext cx="6251169" cy="400110"/>
              </a:xfrm>
              <a:prstGeom prst="rect">
                <a:avLst/>
              </a:prstGeom>
              <a:noFill/>
            </p:spPr>
            <p:txBody>
              <a:bodyPr wrap="square" rtlCol="0">
                <a:spAutoFit/>
              </a:bodyPr>
              <a:lstStyle/>
              <a:p>
                <a:pPr algn="ctr"/>
                <a:r>
                  <a:rPr lang="en-US" sz="2000" dirty="0"/>
                  <a:t>Allow casting values to incompatible types</a:t>
                </a:r>
              </a:p>
            </p:txBody>
          </p:sp>
        </p:grpSp>
        <p:grpSp>
          <p:nvGrpSpPr>
            <p:cNvPr id="68" name="Group 67">
              <a:extLst>
                <a:ext uri="{FF2B5EF4-FFF2-40B4-BE49-F238E27FC236}">
                  <a16:creationId xmlns:a16="http://schemas.microsoft.com/office/drawing/2014/main" id="{E254644B-341F-46B4-8B3E-C91DB66CD2E3}"/>
                </a:ext>
              </a:extLst>
            </p:cNvPr>
            <p:cNvGrpSpPr/>
            <p:nvPr/>
          </p:nvGrpSpPr>
          <p:grpSpPr>
            <a:xfrm>
              <a:off x="5872977" y="3055199"/>
              <a:ext cx="6130419" cy="1759644"/>
              <a:chOff x="6660114" y="1412638"/>
              <a:chExt cx="6958909" cy="1759644"/>
            </a:xfrm>
          </p:grpSpPr>
          <p:sp>
            <p:nvSpPr>
              <p:cNvPr id="69" name="Rectangle 68">
                <a:extLst>
                  <a:ext uri="{FF2B5EF4-FFF2-40B4-BE49-F238E27FC236}">
                    <a16:creationId xmlns:a16="http://schemas.microsoft.com/office/drawing/2014/main" id="{03BCCD5D-FD07-4F75-A7B7-427E3350CA92}"/>
                  </a:ext>
                </a:extLst>
              </p:cNvPr>
              <p:cNvSpPr/>
              <p:nvPr/>
            </p:nvSpPr>
            <p:spPr>
              <a:xfrm>
                <a:off x="7059623" y="2153435"/>
                <a:ext cx="6109508" cy="101884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prstClr val="black"/>
                    </a:solidFill>
                    <a:latin typeface="Consolas" panose="020B0609020204030204" pitchFamily="49" charset="0"/>
                    <a:cs typeface="Courier New" panose="02070309020205020404" pitchFamily="49" charset="0"/>
                  </a:rPr>
                  <a:t>Student *s = new Student("Gerome"); </a:t>
                </a:r>
              </a:p>
              <a:p>
                <a:pPr lvl="0">
                  <a:defRPr/>
                </a:pPr>
                <a:r>
                  <a:rPr lang="en-US" dirty="0">
                    <a:solidFill>
                      <a:prstClr val="black"/>
                    </a:solidFill>
                    <a:latin typeface="Consolas" panose="020B0609020204030204" pitchFamily="49" charset="0"/>
                    <a:cs typeface="Courier New" panose="02070309020205020404" pitchFamily="49" charset="0"/>
                  </a:rPr>
                  <a:t>delete s;   // student is no longer valid</a:t>
                </a:r>
              </a:p>
              <a:p>
                <a:pPr lvl="0">
                  <a:defRPr/>
                </a:pPr>
                <a:r>
                  <a:rPr lang="en-US" dirty="0">
                    <a:solidFill>
                      <a:srgbClr val="FF0000"/>
                    </a:solidFill>
                    <a:latin typeface="Consolas" panose="020B0609020204030204" pitchFamily="49" charset="0"/>
                    <a:cs typeface="Courier New" panose="02070309020205020404" pitchFamily="49" charset="0"/>
                  </a:rPr>
                  <a:t>s-&gt;study(); </a:t>
                </a:r>
                <a:r>
                  <a:rPr lang="en-US" dirty="0">
                    <a:solidFill>
                      <a:prstClr val="black"/>
                    </a:solidFill>
                    <a:latin typeface="Consolas" panose="020B0609020204030204" pitchFamily="49" charset="0"/>
                    <a:cs typeface="Courier New" panose="02070309020205020404" pitchFamily="49" charset="0"/>
                  </a:rPr>
                  <a:t>// ???</a:t>
                </a:r>
              </a:p>
            </p:txBody>
          </p:sp>
          <p:sp>
            <p:nvSpPr>
              <p:cNvPr id="70" name="TextBox 69">
                <a:extLst>
                  <a:ext uri="{FF2B5EF4-FFF2-40B4-BE49-F238E27FC236}">
                    <a16:creationId xmlns:a16="http://schemas.microsoft.com/office/drawing/2014/main" id="{8774D713-1956-4577-B3D0-FFAE8A07383B}"/>
                  </a:ext>
                </a:extLst>
              </p:cNvPr>
              <p:cNvSpPr txBox="1"/>
              <p:nvPr/>
            </p:nvSpPr>
            <p:spPr>
              <a:xfrm>
                <a:off x="6660114" y="1412638"/>
                <a:ext cx="6958909" cy="707886"/>
              </a:xfrm>
              <a:prstGeom prst="rect">
                <a:avLst/>
              </a:prstGeom>
              <a:noFill/>
            </p:spPr>
            <p:txBody>
              <a:bodyPr wrap="square" rtlCol="0">
                <a:spAutoFit/>
              </a:bodyPr>
              <a:lstStyle/>
              <a:p>
                <a:pPr algn="ctr"/>
                <a:r>
                  <a:rPr lang="en-US" sz="2000" dirty="0"/>
                  <a:t>Allow use of dangling pointers to dead objects</a:t>
                </a:r>
              </a:p>
              <a:p>
                <a:pPr algn="ctr"/>
                <a:r>
                  <a:rPr lang="en-US" sz="2000" dirty="0"/>
                  <a:t>(programmer-controlled object destruction)</a:t>
                </a:r>
              </a:p>
            </p:txBody>
          </p:sp>
        </p:grpSp>
      </p:gr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lstStyle/>
          <a:p>
            <a:r>
              <a:rPr lang="en-US" dirty="0"/>
              <a:t>Memory Unsafe Languages...</a:t>
            </a:r>
          </a:p>
        </p:txBody>
      </p:sp>
      <p:sp>
        <p:nvSpPr>
          <p:cNvPr id="27" name="Title 1">
            <a:extLst>
              <a:ext uri="{FF2B5EF4-FFF2-40B4-BE49-F238E27FC236}">
                <a16:creationId xmlns:a16="http://schemas.microsoft.com/office/drawing/2014/main" id="{0B6BE057-D3AE-4119-8D63-93932C91EF03}"/>
              </a:ext>
            </a:extLst>
          </p:cNvPr>
          <p:cNvSpPr txBox="1">
            <a:spLocks/>
          </p:cNvSpPr>
          <p:nvPr/>
        </p:nvSpPr>
        <p:spPr>
          <a:xfrm>
            <a:off x="1127726" y="-177245"/>
            <a:ext cx="103632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Memory Safe Languages...</a:t>
            </a:r>
          </a:p>
        </p:txBody>
      </p:sp>
      <p:sp>
        <p:nvSpPr>
          <p:cNvPr id="3" name="Rectangle 2">
            <a:extLst>
              <a:ext uri="{FF2B5EF4-FFF2-40B4-BE49-F238E27FC236}">
                <a16:creationId xmlns:a16="http://schemas.microsoft.com/office/drawing/2014/main" id="{9C8C19A7-666F-4DA1-940F-747C7775DBF9}"/>
              </a:ext>
            </a:extLst>
          </p:cNvPr>
          <p:cNvSpPr/>
          <p:nvPr/>
        </p:nvSpPr>
        <p:spPr>
          <a:xfrm>
            <a:off x="546169" y="1762532"/>
            <a:ext cx="5426526" cy="104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Throw exceptions for out-of-bound array indexes;</a:t>
            </a:r>
          </a:p>
          <a:p>
            <a:pPr algn="ctr"/>
            <a:r>
              <a:rPr lang="en-US" dirty="0"/>
              <a:t>Disallow pointer arithmetic</a:t>
            </a:r>
          </a:p>
        </p:txBody>
      </p:sp>
      <p:cxnSp>
        <p:nvCxnSpPr>
          <p:cNvPr id="9" name="Straight Connector 8">
            <a:extLst>
              <a:ext uri="{FF2B5EF4-FFF2-40B4-BE49-F238E27FC236}">
                <a16:creationId xmlns:a16="http://schemas.microsoft.com/office/drawing/2014/main" id="{F110F8BD-32ED-44DE-B323-004530B06036}"/>
              </a:ext>
            </a:extLst>
          </p:cNvPr>
          <p:cNvCxnSpPr>
            <a:cxnSpLocks/>
          </p:cNvCxnSpPr>
          <p:nvPr/>
        </p:nvCxnSpPr>
        <p:spPr>
          <a:xfrm>
            <a:off x="1088967" y="1205345"/>
            <a:ext cx="4152208" cy="49460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98877EF-02DE-40BF-938A-28B27FD27626}"/>
              </a:ext>
            </a:extLst>
          </p:cNvPr>
          <p:cNvSpPr/>
          <p:nvPr/>
        </p:nvSpPr>
        <p:spPr>
          <a:xfrm>
            <a:off x="6184969" y="1761147"/>
            <a:ext cx="5426526" cy="104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Throw an exception or generate a compiler error for invalid casts</a:t>
            </a:r>
          </a:p>
        </p:txBody>
      </p:sp>
      <p:cxnSp>
        <p:nvCxnSpPr>
          <p:cNvPr id="34" name="Straight Connector 33">
            <a:extLst>
              <a:ext uri="{FF2B5EF4-FFF2-40B4-BE49-F238E27FC236}">
                <a16:creationId xmlns:a16="http://schemas.microsoft.com/office/drawing/2014/main" id="{FA291DB0-684F-466B-ADB4-447653941A9A}"/>
              </a:ext>
            </a:extLst>
          </p:cNvPr>
          <p:cNvCxnSpPr>
            <a:cxnSpLocks/>
          </p:cNvCxnSpPr>
          <p:nvPr/>
        </p:nvCxnSpPr>
        <p:spPr>
          <a:xfrm>
            <a:off x="6591993" y="1341679"/>
            <a:ext cx="4783974" cy="20664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96222FB-98FD-49B7-9824-A749857D01C7}"/>
              </a:ext>
            </a:extLst>
          </p:cNvPr>
          <p:cNvSpPr/>
          <p:nvPr/>
        </p:nvSpPr>
        <p:spPr>
          <a:xfrm>
            <a:off x="526771" y="3770219"/>
            <a:ext cx="5426526" cy="104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Throw an exception or generate a compiler error if an uninitialized variable/pointer is used;</a:t>
            </a:r>
          </a:p>
          <a:p>
            <a:pPr algn="ctr"/>
            <a:r>
              <a:rPr lang="en-US" dirty="0"/>
              <a:t>Hide explicit pointers altogether (e.g., Python)</a:t>
            </a:r>
          </a:p>
        </p:txBody>
      </p:sp>
      <p:cxnSp>
        <p:nvCxnSpPr>
          <p:cNvPr id="40" name="Straight Connector 39">
            <a:extLst>
              <a:ext uri="{FF2B5EF4-FFF2-40B4-BE49-F238E27FC236}">
                <a16:creationId xmlns:a16="http://schemas.microsoft.com/office/drawing/2014/main" id="{F236472C-E5AF-47E5-BE00-13C678E224C8}"/>
              </a:ext>
            </a:extLst>
          </p:cNvPr>
          <p:cNvCxnSpPr>
            <a:cxnSpLocks/>
          </p:cNvCxnSpPr>
          <p:nvPr/>
        </p:nvCxnSpPr>
        <p:spPr>
          <a:xfrm>
            <a:off x="933795" y="3325676"/>
            <a:ext cx="4783974" cy="20664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15CC8B8-7C83-4BA8-B697-3F191C503916}"/>
              </a:ext>
            </a:extLst>
          </p:cNvPr>
          <p:cNvSpPr/>
          <p:nvPr/>
        </p:nvSpPr>
        <p:spPr>
          <a:xfrm>
            <a:off x="6219305" y="3795996"/>
            <a:ext cx="5426526" cy="104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Prohibit programmer-controlled object destruction</a:t>
            </a:r>
          </a:p>
          <a:p>
            <a:pPr algn="ctr"/>
            <a:r>
              <a:rPr lang="en-US" dirty="0"/>
              <a:t>Ensure objects are only destroyed when *all* references to them disappear (Garbage Collection)</a:t>
            </a:r>
          </a:p>
        </p:txBody>
      </p:sp>
      <p:cxnSp>
        <p:nvCxnSpPr>
          <p:cNvPr id="56" name="Straight Connector 55">
            <a:extLst>
              <a:ext uri="{FF2B5EF4-FFF2-40B4-BE49-F238E27FC236}">
                <a16:creationId xmlns:a16="http://schemas.microsoft.com/office/drawing/2014/main" id="{B13ADF56-6BB8-4BBE-889C-46B07E022D31}"/>
              </a:ext>
            </a:extLst>
          </p:cNvPr>
          <p:cNvCxnSpPr>
            <a:cxnSpLocks/>
          </p:cNvCxnSpPr>
          <p:nvPr/>
        </p:nvCxnSpPr>
        <p:spPr>
          <a:xfrm>
            <a:off x="6415652" y="3190318"/>
            <a:ext cx="4904507" cy="5385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10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0-ppt_h/2"/>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1"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wipe(up)">
                                      <p:cBhvr>
                                        <p:cTn id="22" dur="500"/>
                                        <p:tgtEl>
                                          <p:spTgt spid="3">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up)">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up)">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3">
                                            <p:bg/>
                                          </p:spTgt>
                                        </p:tgtEl>
                                        <p:attrNameLst>
                                          <p:attrName>style.visibility</p:attrName>
                                        </p:attrNameLst>
                                      </p:cBhvr>
                                      <p:to>
                                        <p:strVal val="visible"/>
                                      </p:to>
                                    </p:set>
                                    <p:animEffect transition="in" filter="wipe(up)">
                                      <p:cBhvr>
                                        <p:cTn id="42" dur="500"/>
                                        <p:tgtEl>
                                          <p:spTgt spid="33">
                                            <p:bg/>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wipe(up)">
                                      <p:cBhvr>
                                        <p:cTn id="47" dur="500"/>
                                        <p:tgtEl>
                                          <p:spTgt spid="3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39">
                                            <p:bg/>
                                          </p:spTgt>
                                        </p:tgtEl>
                                        <p:attrNameLst>
                                          <p:attrName>style.visibility</p:attrName>
                                        </p:attrNameLst>
                                      </p:cBhvr>
                                      <p:to>
                                        <p:strVal val="visible"/>
                                      </p:to>
                                    </p:set>
                                    <p:animEffect transition="in" filter="wipe(up)">
                                      <p:cBhvr>
                                        <p:cTn id="57" dur="500"/>
                                        <p:tgtEl>
                                          <p:spTgt spid="39">
                                            <p:bg/>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9">
                                            <p:txEl>
                                              <p:pRg st="0" end="0"/>
                                            </p:txEl>
                                          </p:spTgt>
                                        </p:tgtEl>
                                        <p:attrNameLst>
                                          <p:attrName>style.visibility</p:attrName>
                                        </p:attrNameLst>
                                      </p:cBhvr>
                                      <p:to>
                                        <p:strVal val="visible"/>
                                      </p:to>
                                    </p:set>
                                    <p:animEffect transition="in" filter="wipe(up)">
                                      <p:cBhvr>
                                        <p:cTn id="62" dur="500"/>
                                        <p:tgtEl>
                                          <p:spTgt spid="39">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39">
                                            <p:txEl>
                                              <p:pRg st="1" end="1"/>
                                            </p:txEl>
                                          </p:spTgt>
                                        </p:tgtEl>
                                        <p:attrNameLst>
                                          <p:attrName>style.visibility</p:attrName>
                                        </p:attrNameLst>
                                      </p:cBhvr>
                                      <p:to>
                                        <p:strVal val="visible"/>
                                      </p:to>
                                    </p:set>
                                    <p:animEffect transition="in" filter="wipe(up)">
                                      <p:cBhvr>
                                        <p:cTn id="67" dur="500"/>
                                        <p:tgtEl>
                                          <p:spTgt spid="39">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left)">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8">
                                            <p:bg/>
                                          </p:spTgt>
                                        </p:tgtEl>
                                        <p:attrNameLst>
                                          <p:attrName>style.visibility</p:attrName>
                                        </p:attrNameLst>
                                      </p:cBhvr>
                                      <p:to>
                                        <p:strVal val="visible"/>
                                      </p:to>
                                    </p:set>
                                    <p:animEffect transition="in" filter="wipe(up)">
                                      <p:cBhvr>
                                        <p:cTn id="77" dur="500"/>
                                        <p:tgtEl>
                                          <p:spTgt spid="48">
                                            <p:bg/>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48">
                                            <p:txEl>
                                              <p:pRg st="0" end="0"/>
                                            </p:txEl>
                                          </p:spTgt>
                                        </p:tgtEl>
                                        <p:attrNameLst>
                                          <p:attrName>style.visibility</p:attrName>
                                        </p:attrNameLst>
                                      </p:cBhvr>
                                      <p:to>
                                        <p:strVal val="visible"/>
                                      </p:to>
                                    </p:set>
                                    <p:animEffect transition="in" filter="wipe(up)">
                                      <p:cBhvr>
                                        <p:cTn id="82" dur="500"/>
                                        <p:tgtEl>
                                          <p:spTgt spid="48">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48">
                                            <p:txEl>
                                              <p:pRg st="1" end="1"/>
                                            </p:txEl>
                                          </p:spTgt>
                                        </p:tgtEl>
                                        <p:attrNameLst>
                                          <p:attrName>style.visibility</p:attrName>
                                        </p:attrNameLst>
                                      </p:cBhvr>
                                      <p:to>
                                        <p:strVal val="visible"/>
                                      </p:to>
                                    </p:set>
                                    <p:animEffect transition="in" filter="wipe(up)">
                                      <p:cBhvr>
                                        <p:cTn id="87" dur="500"/>
                                        <p:tgtEl>
                                          <p:spTgt spid="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3" grpId="0" build="p" animBg="1"/>
      <p:bldP spid="33" grpId="0" build="p" animBg="1"/>
      <p:bldP spid="39" grpId="0" build="p" animBg="1"/>
      <p:bldP spid="48" grpId="0" build="p"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482480" y="-4627"/>
            <a:ext cx="938965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Strategies for Memory Leaks and Dangling Pointers</a:t>
            </a:r>
          </a:p>
        </p:txBody>
      </p:sp>
      <p:sp>
        <p:nvSpPr>
          <p:cNvPr id="5" name="Rectangle 4">
            <a:extLst>
              <a:ext uri="{FF2B5EF4-FFF2-40B4-BE49-F238E27FC236}">
                <a16:creationId xmlns:a16="http://schemas.microsoft.com/office/drawing/2014/main" id="{92E2155E-75F2-4AC4-B51C-1CCE7D0AABF5}"/>
              </a:ext>
            </a:extLst>
          </p:cNvPr>
          <p:cNvSpPr/>
          <p:nvPr/>
        </p:nvSpPr>
        <p:spPr>
          <a:xfrm>
            <a:off x="3114041" y="1313661"/>
            <a:ext cx="281757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Garbage Collection</a:t>
            </a:r>
          </a:p>
          <a:p>
            <a:pPr algn="ctr"/>
            <a:endParaRPr lang="en-US" sz="2000" dirty="0"/>
          </a:p>
          <a:p>
            <a:pPr algn="ctr"/>
            <a:endParaRPr lang="en-US" sz="2000" dirty="0"/>
          </a:p>
          <a:p>
            <a:pPr algn="ctr"/>
            <a:r>
              <a:rPr lang="en-US" sz="2000" dirty="0"/>
              <a:t>The language manages all memory de-allocation automatically</a:t>
            </a:r>
          </a:p>
        </p:txBody>
      </p:sp>
      <p:sp>
        <p:nvSpPr>
          <p:cNvPr id="7" name="Rectangle 6">
            <a:extLst>
              <a:ext uri="{FF2B5EF4-FFF2-40B4-BE49-F238E27FC236}">
                <a16:creationId xmlns:a16="http://schemas.microsoft.com/office/drawing/2014/main" id="{359738DD-59A7-4F3D-9BD8-74F7A7A6ED74}"/>
              </a:ext>
            </a:extLst>
          </p:cNvPr>
          <p:cNvSpPr/>
          <p:nvPr/>
        </p:nvSpPr>
        <p:spPr>
          <a:xfrm>
            <a:off x="6066368" y="1313661"/>
            <a:ext cx="281757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Ownership Model</a:t>
            </a:r>
          </a:p>
          <a:p>
            <a:pPr algn="ctr"/>
            <a:endParaRPr lang="en-US" sz="2400" dirty="0"/>
          </a:p>
          <a:p>
            <a:pPr algn="ctr"/>
            <a:endParaRPr lang="en-US" sz="1600" dirty="0"/>
          </a:p>
          <a:p>
            <a:pPr algn="ctr"/>
            <a:r>
              <a:rPr lang="en-US" sz="2000" dirty="0"/>
              <a:t>The compiler ensures objects get destroyed when their lifetime ends</a:t>
            </a:r>
          </a:p>
        </p:txBody>
      </p:sp>
      <p:sp>
        <p:nvSpPr>
          <p:cNvPr id="9" name="Rectangle 8">
            <a:extLst>
              <a:ext uri="{FF2B5EF4-FFF2-40B4-BE49-F238E27FC236}">
                <a16:creationId xmlns:a16="http://schemas.microsoft.com/office/drawing/2014/main" id="{2314B4A4-AE26-4A75-B338-2CC55B66CF61}"/>
              </a:ext>
            </a:extLst>
          </p:cNvPr>
          <p:cNvSpPr/>
          <p:nvPr/>
        </p:nvSpPr>
        <p:spPr>
          <a:xfrm>
            <a:off x="3114041" y="3705461"/>
            <a:ext cx="2817572" cy="7783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 Go, Java, JavaScript Python, Haskell, ...</a:t>
            </a:r>
          </a:p>
        </p:txBody>
      </p:sp>
      <p:sp>
        <p:nvSpPr>
          <p:cNvPr id="10" name="Rectangle 9">
            <a:extLst>
              <a:ext uri="{FF2B5EF4-FFF2-40B4-BE49-F238E27FC236}">
                <a16:creationId xmlns:a16="http://schemas.microsoft.com/office/drawing/2014/main" id="{49114A45-CC57-435B-A699-93E4BC224378}"/>
              </a:ext>
            </a:extLst>
          </p:cNvPr>
          <p:cNvSpPr/>
          <p:nvPr/>
        </p:nvSpPr>
        <p:spPr>
          <a:xfrm>
            <a:off x="6066368" y="3705461"/>
            <a:ext cx="2817572" cy="7783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 (Smart Pointers)</a:t>
            </a:r>
          </a:p>
          <a:p>
            <a:pPr algn="ctr"/>
            <a:r>
              <a:rPr lang="en-US" sz="2000" dirty="0"/>
              <a:t>Rust (Borrow Checker)</a:t>
            </a:r>
          </a:p>
        </p:txBody>
      </p:sp>
    </p:spTree>
    <p:extLst>
      <p:ext uri="{BB962C8B-B14F-4D97-AF65-F5344CB8AC3E}">
        <p14:creationId xmlns:p14="http://schemas.microsoft.com/office/powerpoint/2010/main" val="39443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Garbage Collection</a:t>
            </a:r>
          </a:p>
        </p:txBody>
      </p:sp>
      <p:sp>
        <p:nvSpPr>
          <p:cNvPr id="6" name="TextBox 5">
            <a:extLst>
              <a:ext uri="{FF2B5EF4-FFF2-40B4-BE49-F238E27FC236}">
                <a16:creationId xmlns:a16="http://schemas.microsoft.com/office/drawing/2014/main" id="{FE842750-27B5-47F8-B955-1600E09DB505}"/>
              </a:ext>
            </a:extLst>
          </p:cNvPr>
          <p:cNvSpPr txBox="1"/>
          <p:nvPr/>
        </p:nvSpPr>
        <p:spPr>
          <a:xfrm>
            <a:off x="1911545" y="970686"/>
            <a:ext cx="8575342" cy="707886"/>
          </a:xfrm>
          <a:prstGeom prst="rect">
            <a:avLst/>
          </a:prstGeom>
          <a:noFill/>
        </p:spPr>
        <p:txBody>
          <a:bodyPr wrap="square">
            <a:spAutoFit/>
          </a:bodyPr>
          <a:lstStyle/>
          <a:p>
            <a:pPr algn="ctr"/>
            <a:r>
              <a:rPr lang="en-US" sz="2000" dirty="0">
                <a:solidFill>
                  <a:srgbClr val="FF0000"/>
                </a:solidFill>
              </a:rPr>
              <a:t>Garbage Collection </a:t>
            </a:r>
            <a:r>
              <a:rPr lang="en-US" sz="2000" dirty="0"/>
              <a:t>is the </a:t>
            </a:r>
            <a:r>
              <a:rPr lang="en-US" sz="2000" dirty="0">
                <a:solidFill>
                  <a:srgbClr val="FF0000"/>
                </a:solidFill>
              </a:rPr>
              <a:t>automatic reclamation of memory </a:t>
            </a:r>
            <a:r>
              <a:rPr lang="en-US" sz="2000" dirty="0"/>
              <a:t>which was allocated by a program, but which is </a:t>
            </a:r>
            <a:r>
              <a:rPr lang="en-US" sz="2000" dirty="0">
                <a:solidFill>
                  <a:srgbClr val="FF0000"/>
                </a:solidFill>
              </a:rPr>
              <a:t>no longer referenced</a:t>
            </a:r>
            <a:r>
              <a:rPr lang="en-US" sz="2000" dirty="0"/>
              <a:t>.</a:t>
            </a:r>
          </a:p>
        </p:txBody>
      </p:sp>
      <p:sp>
        <p:nvSpPr>
          <p:cNvPr id="16" name="TextBox 15">
            <a:extLst>
              <a:ext uri="{FF2B5EF4-FFF2-40B4-BE49-F238E27FC236}">
                <a16:creationId xmlns:a16="http://schemas.microsoft.com/office/drawing/2014/main" id="{98D6A877-1DD2-4C20-9D41-7BECA1816B42}"/>
              </a:ext>
            </a:extLst>
          </p:cNvPr>
          <p:cNvSpPr txBox="1"/>
          <p:nvPr/>
        </p:nvSpPr>
        <p:spPr>
          <a:xfrm>
            <a:off x="1911545" y="1881744"/>
            <a:ext cx="8575342" cy="707886"/>
          </a:xfrm>
          <a:prstGeom prst="rect">
            <a:avLst/>
          </a:prstGeom>
          <a:noFill/>
        </p:spPr>
        <p:txBody>
          <a:bodyPr wrap="square">
            <a:spAutoFit/>
          </a:bodyPr>
          <a:lstStyle/>
          <a:p>
            <a:pPr algn="ctr"/>
            <a:r>
              <a:rPr lang="en-US" sz="2000" dirty="0"/>
              <a:t>In a language with garbage collection the </a:t>
            </a:r>
            <a:r>
              <a:rPr lang="en-US" sz="2000" dirty="0">
                <a:solidFill>
                  <a:srgbClr val="FF0000"/>
                </a:solidFill>
              </a:rPr>
              <a:t>programmer does not explicitly control object destruction</a:t>
            </a:r>
            <a:r>
              <a:rPr lang="en-US" sz="2000" dirty="0"/>
              <a:t> – the language does.</a:t>
            </a:r>
          </a:p>
        </p:txBody>
      </p:sp>
      <p:sp>
        <p:nvSpPr>
          <p:cNvPr id="17" name="TextBox 16">
            <a:extLst>
              <a:ext uri="{FF2B5EF4-FFF2-40B4-BE49-F238E27FC236}">
                <a16:creationId xmlns:a16="http://schemas.microsoft.com/office/drawing/2014/main" id="{A663D83E-7F5B-4A4D-AA6C-DD12A9986CD7}"/>
              </a:ext>
            </a:extLst>
          </p:cNvPr>
          <p:cNvSpPr txBox="1"/>
          <p:nvPr/>
        </p:nvSpPr>
        <p:spPr>
          <a:xfrm>
            <a:off x="1911545" y="2792750"/>
            <a:ext cx="8575342" cy="707886"/>
          </a:xfrm>
          <a:prstGeom prst="rect">
            <a:avLst/>
          </a:prstGeom>
          <a:noFill/>
        </p:spPr>
        <p:txBody>
          <a:bodyPr wrap="square">
            <a:spAutoFit/>
          </a:bodyPr>
          <a:lstStyle/>
          <a:p>
            <a:pPr algn="ctr"/>
            <a:r>
              <a:rPr lang="en-US" sz="2000" dirty="0"/>
              <a:t>When a value or object </a:t>
            </a:r>
            <a:r>
              <a:rPr lang="en-US" sz="2000" dirty="0">
                <a:solidFill>
                  <a:srgbClr val="FF0000"/>
                </a:solidFill>
              </a:rPr>
              <a:t>on the heap </a:t>
            </a:r>
            <a:r>
              <a:rPr lang="en-US" sz="2000" dirty="0"/>
              <a:t>is no longer referred to, the program (eventually) detects this at runtime and frees the memory associated with it.</a:t>
            </a:r>
          </a:p>
        </p:txBody>
      </p:sp>
      <p:sp>
        <p:nvSpPr>
          <p:cNvPr id="20" name="Rectangle 19">
            <a:extLst>
              <a:ext uri="{FF2B5EF4-FFF2-40B4-BE49-F238E27FC236}">
                <a16:creationId xmlns:a16="http://schemas.microsoft.com/office/drawing/2014/main" id="{4D0C91D5-4A57-4D57-A6C8-EB1309C762CB}"/>
              </a:ext>
            </a:extLst>
          </p:cNvPr>
          <p:cNvSpPr/>
          <p:nvPr/>
        </p:nvSpPr>
        <p:spPr>
          <a:xfrm>
            <a:off x="313716" y="4330293"/>
            <a:ext cx="281757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lumMod val="40000"/>
                    <a:lumOff val="60000"/>
                  </a:schemeClr>
                </a:solidFill>
              </a:rPr>
              <a:t>Eliminates Memory Leaks</a:t>
            </a:r>
          </a:p>
          <a:p>
            <a:pPr algn="ctr"/>
            <a:endParaRPr lang="en-US" sz="2000" dirty="0"/>
          </a:p>
          <a:p>
            <a:pPr algn="ctr"/>
            <a:r>
              <a:rPr lang="en-US" sz="2000" dirty="0"/>
              <a:t>Ensures memory allocated for objects is freed once it's no longer needed</a:t>
            </a:r>
          </a:p>
        </p:txBody>
      </p:sp>
      <p:sp>
        <p:nvSpPr>
          <p:cNvPr id="21" name="Rectangle 20">
            <a:extLst>
              <a:ext uri="{FF2B5EF4-FFF2-40B4-BE49-F238E27FC236}">
                <a16:creationId xmlns:a16="http://schemas.microsoft.com/office/drawing/2014/main" id="{4CA96CAA-76CA-404B-A066-C296A398B33B}"/>
              </a:ext>
            </a:extLst>
          </p:cNvPr>
          <p:cNvSpPr/>
          <p:nvPr/>
        </p:nvSpPr>
        <p:spPr>
          <a:xfrm>
            <a:off x="3269836" y="4330293"/>
            <a:ext cx="281757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lumMod val="40000"/>
                    <a:lumOff val="60000"/>
                  </a:schemeClr>
                </a:solidFill>
              </a:rPr>
              <a:t>Eliminates Dangling Pointers and Use of Dead Objects</a:t>
            </a:r>
          </a:p>
          <a:p>
            <a:pPr algn="ctr"/>
            <a:endParaRPr lang="en-US" sz="2000" dirty="0"/>
          </a:p>
          <a:p>
            <a:pPr algn="ctr"/>
            <a:r>
              <a:rPr lang="en-US" sz="2000" dirty="0"/>
              <a:t>Prevents access to objects after they have been de-allocated</a:t>
            </a:r>
          </a:p>
        </p:txBody>
      </p:sp>
      <p:sp>
        <p:nvSpPr>
          <p:cNvPr id="22" name="Rectangle 21">
            <a:extLst>
              <a:ext uri="{FF2B5EF4-FFF2-40B4-BE49-F238E27FC236}">
                <a16:creationId xmlns:a16="http://schemas.microsoft.com/office/drawing/2014/main" id="{1DDC80E6-83F9-4B80-A290-65C0361A43D3}"/>
              </a:ext>
            </a:extLst>
          </p:cNvPr>
          <p:cNvSpPr/>
          <p:nvPr/>
        </p:nvSpPr>
        <p:spPr>
          <a:xfrm>
            <a:off x="9182077" y="4330293"/>
            <a:ext cx="281757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lumMod val="40000"/>
                    <a:lumOff val="60000"/>
                  </a:schemeClr>
                </a:solidFill>
              </a:rPr>
              <a:t>Eliminates Manual Memory Management</a:t>
            </a:r>
          </a:p>
          <a:p>
            <a:pPr algn="ctr"/>
            <a:endParaRPr lang="en-US" sz="2000" dirty="0">
              <a:solidFill>
                <a:schemeClr val="accent4">
                  <a:lumMod val="40000"/>
                  <a:lumOff val="60000"/>
                </a:schemeClr>
              </a:solidFill>
            </a:endParaRPr>
          </a:p>
          <a:p>
            <a:pPr algn="ctr"/>
            <a:r>
              <a:rPr lang="en-US" sz="2000" dirty="0"/>
              <a:t>Simplifies code by eliminating manual deletion of memory</a:t>
            </a:r>
          </a:p>
        </p:txBody>
      </p:sp>
      <p:sp>
        <p:nvSpPr>
          <p:cNvPr id="23" name="Rectangle 22">
            <a:extLst>
              <a:ext uri="{FF2B5EF4-FFF2-40B4-BE49-F238E27FC236}">
                <a16:creationId xmlns:a16="http://schemas.microsoft.com/office/drawing/2014/main" id="{8D0C814E-2862-4EA8-8D99-A0F5406FD723}"/>
              </a:ext>
            </a:extLst>
          </p:cNvPr>
          <p:cNvSpPr/>
          <p:nvPr/>
        </p:nvSpPr>
        <p:spPr>
          <a:xfrm>
            <a:off x="6225956" y="4330293"/>
            <a:ext cx="2817574"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lumMod val="40000"/>
                    <a:lumOff val="60000"/>
                  </a:schemeClr>
                </a:solidFill>
              </a:rPr>
              <a:t>Eliminates Double-free Bugs</a:t>
            </a:r>
          </a:p>
          <a:p>
            <a:pPr algn="ctr"/>
            <a:endParaRPr lang="en-US" sz="2000" dirty="0"/>
          </a:p>
          <a:p>
            <a:pPr algn="ctr"/>
            <a:r>
              <a:rPr lang="en-US" sz="2000" dirty="0"/>
              <a:t>Eliminates inadvertent attempts to free memory more than once</a:t>
            </a:r>
          </a:p>
        </p:txBody>
      </p:sp>
      <p:grpSp>
        <p:nvGrpSpPr>
          <p:cNvPr id="11" name="Group 10">
            <a:extLst>
              <a:ext uri="{FF2B5EF4-FFF2-40B4-BE49-F238E27FC236}">
                <a16:creationId xmlns:a16="http://schemas.microsoft.com/office/drawing/2014/main" id="{D51934CA-45D5-404F-B93B-98ACC10D0578}"/>
              </a:ext>
            </a:extLst>
          </p:cNvPr>
          <p:cNvGrpSpPr/>
          <p:nvPr/>
        </p:nvGrpSpPr>
        <p:grpSpPr>
          <a:xfrm>
            <a:off x="-239501" y="-83336"/>
            <a:ext cx="4245243" cy="1570145"/>
            <a:chOff x="3070087" y="146920"/>
            <a:chExt cx="4245243" cy="1570145"/>
          </a:xfrm>
        </p:grpSpPr>
        <p:grpSp>
          <p:nvGrpSpPr>
            <p:cNvPr id="12" name="Group 11">
              <a:extLst>
                <a:ext uri="{FF2B5EF4-FFF2-40B4-BE49-F238E27FC236}">
                  <a16:creationId xmlns:a16="http://schemas.microsoft.com/office/drawing/2014/main" id="{F523A30B-A476-4EA0-AC22-1112B843EA05}"/>
                </a:ext>
              </a:extLst>
            </p:cNvPr>
            <p:cNvGrpSpPr/>
            <p:nvPr/>
          </p:nvGrpSpPr>
          <p:grpSpPr>
            <a:xfrm>
              <a:off x="3070087" y="146920"/>
              <a:ext cx="4245243" cy="1570145"/>
              <a:chOff x="3070087" y="146920"/>
              <a:chExt cx="4245243" cy="1570145"/>
            </a:xfrm>
          </p:grpSpPr>
          <p:sp>
            <p:nvSpPr>
              <p:cNvPr id="14" name="Speech Bubble: Rectangle with Corners Rounded 13">
                <a:extLst>
                  <a:ext uri="{FF2B5EF4-FFF2-40B4-BE49-F238E27FC236}">
                    <a16:creationId xmlns:a16="http://schemas.microsoft.com/office/drawing/2014/main" id="{234BF2D5-78A6-4927-904A-7FC832F18644}"/>
                  </a:ext>
                </a:extLst>
              </p:cNvPr>
              <p:cNvSpPr/>
              <p:nvPr/>
            </p:nvSpPr>
            <p:spPr>
              <a:xfrm>
                <a:off x="3373383" y="288712"/>
                <a:ext cx="3941947" cy="1428353"/>
              </a:xfrm>
              <a:prstGeom prst="wedgeRoundRectCallout">
                <a:avLst>
                  <a:gd name="adj1" fmla="val 62550"/>
                  <a:gd name="adj2" fmla="val -19577"/>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5" name="Picture 14">
                <a:extLst>
                  <a:ext uri="{FF2B5EF4-FFF2-40B4-BE49-F238E27FC236}">
                    <a16:creationId xmlns:a16="http://schemas.microsoft.com/office/drawing/2014/main" id="{EE63DD63-0500-4D50-A2EE-72C16826460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13" name="TextBox 12">
              <a:extLst>
                <a:ext uri="{FF2B5EF4-FFF2-40B4-BE49-F238E27FC236}">
                  <a16:creationId xmlns:a16="http://schemas.microsoft.com/office/drawing/2014/main" id="{BC0D3DE5-2B08-472B-861E-F960058A4978}"/>
                </a:ext>
              </a:extLst>
            </p:cNvPr>
            <p:cNvSpPr txBox="1"/>
            <p:nvPr/>
          </p:nvSpPr>
          <p:spPr>
            <a:xfrm>
              <a:off x="4077180" y="388183"/>
              <a:ext cx="3114262" cy="1200329"/>
            </a:xfrm>
            <a:prstGeom prst="rect">
              <a:avLst/>
            </a:prstGeom>
            <a:noFill/>
            <a:ln>
              <a:noFill/>
            </a:ln>
          </p:spPr>
          <p:txBody>
            <a:bodyPr wrap="square">
              <a:spAutoFit/>
            </a:bodyPr>
            <a:lstStyle/>
            <a:p>
              <a:pPr algn="ctr"/>
              <a:r>
                <a:rPr lang="en-US" sz="2400" dirty="0">
                  <a:solidFill>
                    <a:srgbClr val="FFE07D"/>
                  </a:solidFill>
                  <a:latin typeface="Caveat" pitchFamily="2" charset="0"/>
                </a:rPr>
                <a:t>Garbage collection was pioneered in LISP in the early 60s. </a:t>
              </a:r>
            </a:p>
          </p:txBody>
        </p:sp>
      </p:grpSp>
      <p:sp>
        <p:nvSpPr>
          <p:cNvPr id="18" name="TextBox 17">
            <a:extLst>
              <a:ext uri="{FF2B5EF4-FFF2-40B4-BE49-F238E27FC236}">
                <a16:creationId xmlns:a16="http://schemas.microsoft.com/office/drawing/2014/main" id="{63849A55-2F83-4E1A-9B66-376FA36FBC49}"/>
              </a:ext>
            </a:extLst>
          </p:cNvPr>
          <p:cNvSpPr txBox="1"/>
          <p:nvPr/>
        </p:nvSpPr>
        <p:spPr>
          <a:xfrm>
            <a:off x="2015522" y="3622407"/>
            <a:ext cx="8575342" cy="400110"/>
          </a:xfrm>
          <a:prstGeom prst="rect">
            <a:avLst/>
          </a:prstGeom>
          <a:noFill/>
        </p:spPr>
        <p:txBody>
          <a:bodyPr wrap="square">
            <a:spAutoFit/>
          </a:bodyPr>
          <a:lstStyle/>
          <a:p>
            <a:pPr algn="ctr"/>
            <a:r>
              <a:rPr lang="en-US" sz="2000" dirty="0"/>
              <a:t>What are the benefits? Let's see!</a:t>
            </a:r>
          </a:p>
        </p:txBody>
      </p:sp>
    </p:spTree>
    <p:extLst>
      <p:ext uri="{BB962C8B-B14F-4D97-AF65-F5344CB8AC3E}">
        <p14:creationId xmlns:p14="http://schemas.microsoft.com/office/powerpoint/2010/main" val="286069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20" grpId="0" animBg="1"/>
      <p:bldP spid="21" grpId="0" animBg="1"/>
      <p:bldP spid="22" grpId="0" animBg="1"/>
      <p:bldP spid="23"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190870"/>
            <a:ext cx="10363200" cy="1143000"/>
          </a:xfrm>
        </p:spPr>
        <p:txBody>
          <a:bodyPr/>
          <a:lstStyle/>
          <a:p>
            <a:r>
              <a:rPr lang="en-US" dirty="0"/>
              <a:t>Untyped Languages?</a:t>
            </a:r>
          </a:p>
        </p:txBody>
      </p:sp>
      <p:sp>
        <p:nvSpPr>
          <p:cNvPr id="12" name="TextBox 11">
            <a:extLst>
              <a:ext uri="{FF2B5EF4-FFF2-40B4-BE49-F238E27FC236}">
                <a16:creationId xmlns:a16="http://schemas.microsoft.com/office/drawing/2014/main" id="{9C8AC55E-00DE-4E81-B432-31094E0CC1AE}"/>
              </a:ext>
            </a:extLst>
          </p:cNvPr>
          <p:cNvSpPr txBox="1"/>
          <p:nvPr/>
        </p:nvSpPr>
        <p:spPr>
          <a:xfrm>
            <a:off x="179488" y="4557105"/>
            <a:ext cx="6804408" cy="707886"/>
          </a:xfrm>
          <a:prstGeom prst="rect">
            <a:avLst/>
          </a:prstGeom>
          <a:noFill/>
        </p:spPr>
        <p:txBody>
          <a:bodyPr wrap="square">
            <a:spAutoFit/>
          </a:bodyPr>
          <a:lstStyle/>
          <a:p>
            <a:pPr algn="ctr"/>
            <a:r>
              <a:rPr lang="en-US" sz="2000" dirty="0">
                <a:solidFill>
                  <a:srgbClr val="FF0000"/>
                </a:solidFill>
              </a:rPr>
              <a:t>BLISS</a:t>
            </a:r>
            <a:r>
              <a:rPr lang="en-US" sz="2000" dirty="0"/>
              <a:t> – a predecessor to C/C++ – is a type-less programming language developed at Carnegie Mellon University in the '70s.</a:t>
            </a:r>
          </a:p>
        </p:txBody>
      </p:sp>
      <p:sp>
        <p:nvSpPr>
          <p:cNvPr id="13" name="TextBox 12">
            <a:extLst>
              <a:ext uri="{FF2B5EF4-FFF2-40B4-BE49-F238E27FC236}">
                <a16:creationId xmlns:a16="http://schemas.microsoft.com/office/drawing/2014/main" id="{ACCA1C8C-1446-412F-887F-AD3EE2AEFB9A}"/>
              </a:ext>
            </a:extLst>
          </p:cNvPr>
          <p:cNvSpPr txBox="1"/>
          <p:nvPr/>
        </p:nvSpPr>
        <p:spPr>
          <a:xfrm>
            <a:off x="7372096" y="2197607"/>
            <a:ext cx="3421888" cy="3970318"/>
          </a:xfrm>
          <a:prstGeom prst="rect">
            <a:avLst/>
          </a:prstGeom>
          <a:solidFill>
            <a:srgbClr val="F6FCC0"/>
          </a:solidFill>
          <a:ln>
            <a:solidFill>
              <a:schemeClr val="tx1"/>
            </a:solidFill>
          </a:ln>
        </p:spPr>
        <p:txBody>
          <a:bodyPr wrap="square">
            <a:spAutoFit/>
          </a:bodyPr>
          <a:lstStyle/>
          <a:p>
            <a:r>
              <a:rPr lang="en-US" sz="1200" dirty="0"/>
              <a:t>MODULE E1 (MAIN = CTRL) =</a:t>
            </a:r>
          </a:p>
          <a:p>
            <a:r>
              <a:rPr lang="en-US" sz="1200" dirty="0"/>
              <a:t>BEGIN</a:t>
            </a:r>
          </a:p>
          <a:p>
            <a:r>
              <a:rPr lang="en-US" sz="1200" dirty="0"/>
              <a:t>FORWARD ROUTINE</a:t>
            </a:r>
          </a:p>
          <a:p>
            <a:r>
              <a:rPr lang="en-US" sz="1200" dirty="0"/>
              <a:t>    CTRL,</a:t>
            </a:r>
          </a:p>
          <a:p>
            <a:r>
              <a:rPr lang="en-US" sz="1200" dirty="0"/>
              <a:t>    STEP;</a:t>
            </a:r>
          </a:p>
          <a:p>
            <a:r>
              <a:rPr lang="en-US" sz="1200" dirty="0"/>
              <a:t>ROUTINE CTRL =</a:t>
            </a:r>
          </a:p>
          <a:p>
            <a:r>
              <a:rPr lang="en-US" sz="1200" dirty="0"/>
              <a:t>BEGIN</a:t>
            </a:r>
          </a:p>
          <a:p>
            <a:r>
              <a:rPr lang="en-US" sz="1200" dirty="0"/>
              <a:t>    EXTERNAL ROUTINE</a:t>
            </a:r>
          </a:p>
          <a:p>
            <a:r>
              <a:rPr lang="en-US" sz="1200" dirty="0"/>
              <a:t>        GETNUM,     ! Input a number from terminal</a:t>
            </a:r>
          </a:p>
          <a:p>
            <a:r>
              <a:rPr lang="en-US" sz="1200" dirty="0"/>
              <a:t>        PUTNUM;     ! Output a number to terminal</a:t>
            </a:r>
          </a:p>
          <a:p>
            <a:r>
              <a:rPr lang="en-US" sz="1200" dirty="0"/>
              <a:t>    LOCAL</a:t>
            </a:r>
          </a:p>
          <a:p>
            <a:r>
              <a:rPr lang="en-US" sz="1200" dirty="0"/>
              <a:t>        X,          ! Storage for input value</a:t>
            </a:r>
          </a:p>
          <a:p>
            <a:r>
              <a:rPr lang="en-US" sz="1200" dirty="0"/>
              <a:t>        Y;          ! Storage for output value</a:t>
            </a:r>
          </a:p>
          <a:p>
            <a:r>
              <a:rPr lang="en-US" sz="1200" dirty="0"/>
              <a:t>    GETNUM(X);</a:t>
            </a:r>
          </a:p>
          <a:p>
            <a:r>
              <a:rPr lang="en-US" sz="1200" dirty="0"/>
              <a:t>    Y = STEP(.X);</a:t>
            </a:r>
          </a:p>
          <a:p>
            <a:r>
              <a:rPr lang="en-US" sz="1200" dirty="0"/>
              <a:t>    PUTNUM(.Y)</a:t>
            </a:r>
          </a:p>
          <a:p>
            <a:r>
              <a:rPr lang="en-US" sz="1200" dirty="0"/>
              <a:t>    END;</a:t>
            </a:r>
          </a:p>
          <a:p>
            <a:r>
              <a:rPr lang="en-US" sz="1200" dirty="0"/>
              <a:t>ROUTINE STEP(A) =</a:t>
            </a:r>
          </a:p>
          <a:p>
            <a:r>
              <a:rPr lang="en-US" sz="1200" dirty="0"/>
              <a:t>    (.A+1);</a:t>
            </a:r>
          </a:p>
          <a:p>
            <a:r>
              <a:rPr lang="en-US" sz="1200" dirty="0"/>
              <a:t>END</a:t>
            </a:r>
          </a:p>
          <a:p>
            <a:r>
              <a:rPr lang="en-US" sz="1200" dirty="0"/>
              <a:t>ELUDOM</a:t>
            </a:r>
          </a:p>
        </p:txBody>
      </p:sp>
      <p:sp>
        <p:nvSpPr>
          <p:cNvPr id="16" name="TextBox 15">
            <a:extLst>
              <a:ext uri="{FF2B5EF4-FFF2-40B4-BE49-F238E27FC236}">
                <a16:creationId xmlns:a16="http://schemas.microsoft.com/office/drawing/2014/main" id="{75D218C3-4C11-4184-A33F-34DF062E9D62}"/>
              </a:ext>
            </a:extLst>
          </p:cNvPr>
          <p:cNvSpPr txBox="1"/>
          <p:nvPr/>
        </p:nvSpPr>
        <p:spPr>
          <a:xfrm>
            <a:off x="1433089" y="1447470"/>
            <a:ext cx="9844511" cy="461665"/>
          </a:xfrm>
          <a:prstGeom prst="rect">
            <a:avLst/>
          </a:prstGeom>
          <a:noFill/>
        </p:spPr>
        <p:txBody>
          <a:bodyPr wrap="square">
            <a:spAutoFit/>
          </a:bodyPr>
          <a:lstStyle/>
          <a:p>
            <a:pPr algn="ctr"/>
            <a:r>
              <a:rPr lang="en-US" sz="2400" dirty="0">
                <a:latin typeface="+mj-lt"/>
              </a:rPr>
              <a:t>Answer: Of course!</a:t>
            </a:r>
          </a:p>
        </p:txBody>
      </p:sp>
      <p:sp>
        <p:nvSpPr>
          <p:cNvPr id="18" name="TextBox 17">
            <a:extLst>
              <a:ext uri="{FF2B5EF4-FFF2-40B4-BE49-F238E27FC236}">
                <a16:creationId xmlns:a16="http://schemas.microsoft.com/office/drawing/2014/main" id="{58FBC267-C3EA-45F7-B733-C2CBD63A2138}"/>
              </a:ext>
            </a:extLst>
          </p:cNvPr>
          <p:cNvSpPr txBox="1"/>
          <p:nvPr/>
        </p:nvSpPr>
        <p:spPr>
          <a:xfrm>
            <a:off x="130085" y="2743420"/>
            <a:ext cx="6804408" cy="707886"/>
          </a:xfrm>
          <a:prstGeom prst="rect">
            <a:avLst/>
          </a:prstGeom>
          <a:noFill/>
        </p:spPr>
        <p:txBody>
          <a:bodyPr wrap="square">
            <a:spAutoFit/>
          </a:bodyPr>
          <a:lstStyle/>
          <a:p>
            <a:pPr algn="ctr"/>
            <a:r>
              <a:rPr lang="en-US" sz="2000" dirty="0">
                <a:latin typeface="+mj-lt"/>
              </a:rPr>
              <a:t>They've just got registers and RAM that hold "words</a:t>
            </a:r>
            <a:r>
              <a:rPr lang="en-US" sz="2000" dirty="0"/>
              <a:t>" </a:t>
            </a:r>
            <a:br>
              <a:rPr lang="en-US" sz="2000" dirty="0"/>
            </a:br>
            <a:r>
              <a:rPr lang="en-US" sz="2000" dirty="0"/>
              <a:t>(e.g., 64-bit values)</a:t>
            </a:r>
            <a:endParaRPr lang="en-US" sz="2000" dirty="0">
              <a:latin typeface="+mj-lt"/>
            </a:endParaRPr>
          </a:p>
        </p:txBody>
      </p:sp>
      <p:sp>
        <p:nvSpPr>
          <p:cNvPr id="11" name="TextBox 10">
            <a:extLst>
              <a:ext uri="{FF2B5EF4-FFF2-40B4-BE49-F238E27FC236}">
                <a16:creationId xmlns:a16="http://schemas.microsoft.com/office/drawing/2014/main" id="{A17994BF-37DD-4B27-9B81-05DEECAB2C72}"/>
              </a:ext>
            </a:extLst>
          </p:cNvPr>
          <p:cNvSpPr txBox="1"/>
          <p:nvPr/>
        </p:nvSpPr>
        <p:spPr>
          <a:xfrm>
            <a:off x="857504" y="899373"/>
            <a:ext cx="10875264" cy="461665"/>
          </a:xfrm>
          <a:prstGeom prst="rect">
            <a:avLst/>
          </a:prstGeom>
          <a:noFill/>
        </p:spPr>
        <p:txBody>
          <a:bodyPr wrap="square">
            <a:spAutoFit/>
          </a:bodyPr>
          <a:lstStyle/>
          <a:p>
            <a:pPr algn="ctr"/>
            <a:r>
              <a:rPr lang="en-US" sz="2400" dirty="0">
                <a:latin typeface="+mj-lt"/>
              </a:rPr>
              <a:t>Is it possible to create a programming language without types?</a:t>
            </a:r>
          </a:p>
        </p:txBody>
      </p:sp>
      <p:sp>
        <p:nvSpPr>
          <p:cNvPr id="14" name="TextBox 13">
            <a:extLst>
              <a:ext uri="{FF2B5EF4-FFF2-40B4-BE49-F238E27FC236}">
                <a16:creationId xmlns:a16="http://schemas.microsoft.com/office/drawing/2014/main" id="{E7E9B592-564F-48FE-9CEF-2F819BE00C64}"/>
              </a:ext>
            </a:extLst>
          </p:cNvPr>
          <p:cNvSpPr txBox="1"/>
          <p:nvPr/>
        </p:nvSpPr>
        <p:spPr>
          <a:xfrm>
            <a:off x="333285" y="5460039"/>
            <a:ext cx="6398008" cy="707886"/>
          </a:xfrm>
          <a:prstGeom prst="rect">
            <a:avLst/>
          </a:prstGeom>
          <a:noFill/>
        </p:spPr>
        <p:txBody>
          <a:bodyPr wrap="square">
            <a:spAutoFit/>
          </a:bodyPr>
          <a:lstStyle/>
          <a:p>
            <a:pPr algn="ctr"/>
            <a:r>
              <a:rPr lang="en-US" sz="2000" dirty="0"/>
              <a:t>BLISS's only data type was an </a:t>
            </a:r>
            <a:r>
              <a:rPr lang="en-US" sz="2000" dirty="0">
                <a:solidFill>
                  <a:srgbClr val="FF0000"/>
                </a:solidFill>
              </a:rPr>
              <a:t>untyped machine "word" </a:t>
            </a:r>
            <a:r>
              <a:rPr lang="en-US" sz="2000" dirty="0"/>
              <a:t>– just like assembly/machine languages!</a:t>
            </a:r>
          </a:p>
        </p:txBody>
      </p:sp>
      <p:sp>
        <p:nvSpPr>
          <p:cNvPr id="21" name="TextBox 20">
            <a:extLst>
              <a:ext uri="{FF2B5EF4-FFF2-40B4-BE49-F238E27FC236}">
                <a16:creationId xmlns:a16="http://schemas.microsoft.com/office/drawing/2014/main" id="{8E46B358-40F4-4D08-8014-955CB1A3B5E6}"/>
              </a:ext>
            </a:extLst>
          </p:cNvPr>
          <p:cNvSpPr txBox="1"/>
          <p:nvPr/>
        </p:nvSpPr>
        <p:spPr>
          <a:xfrm>
            <a:off x="80682" y="3601188"/>
            <a:ext cx="6903214" cy="707886"/>
          </a:xfrm>
          <a:prstGeom prst="rect">
            <a:avLst/>
          </a:prstGeom>
          <a:noFill/>
        </p:spPr>
        <p:txBody>
          <a:bodyPr wrap="square">
            <a:spAutoFit/>
          </a:bodyPr>
          <a:lstStyle/>
          <a:p>
            <a:pPr algn="ctr"/>
            <a:r>
              <a:rPr lang="en-US" sz="2000" dirty="0"/>
              <a:t>A register's value could represent anything: an integer, an address, a floating point value, a character, a structure, etc.</a:t>
            </a:r>
          </a:p>
        </p:txBody>
      </p:sp>
      <p:sp>
        <p:nvSpPr>
          <p:cNvPr id="20" name="TextBox 19">
            <a:extLst>
              <a:ext uri="{FF2B5EF4-FFF2-40B4-BE49-F238E27FC236}">
                <a16:creationId xmlns:a16="http://schemas.microsoft.com/office/drawing/2014/main" id="{182437DA-21D9-4F5D-A4B3-B30FD901E466}"/>
              </a:ext>
            </a:extLst>
          </p:cNvPr>
          <p:cNvSpPr txBox="1"/>
          <p:nvPr/>
        </p:nvSpPr>
        <p:spPr>
          <a:xfrm>
            <a:off x="247287" y="2234318"/>
            <a:ext cx="6804408" cy="400110"/>
          </a:xfrm>
          <a:prstGeom prst="rect">
            <a:avLst/>
          </a:prstGeom>
          <a:noFill/>
        </p:spPr>
        <p:txBody>
          <a:bodyPr wrap="square">
            <a:spAutoFit/>
          </a:bodyPr>
          <a:lstStyle/>
          <a:p>
            <a:pPr algn="ctr"/>
            <a:r>
              <a:rPr lang="en-US" sz="2000" dirty="0">
                <a:latin typeface="+mj-lt"/>
              </a:rPr>
              <a:t>Most </a:t>
            </a:r>
            <a:r>
              <a:rPr lang="en-US" sz="2000" dirty="0">
                <a:solidFill>
                  <a:srgbClr val="FF0000"/>
                </a:solidFill>
                <a:latin typeface="+mj-lt"/>
              </a:rPr>
              <a:t>assembly languages </a:t>
            </a:r>
            <a:r>
              <a:rPr lang="en-US" sz="2000" dirty="0">
                <a:latin typeface="+mj-lt"/>
              </a:rPr>
              <a:t>are untyped!</a:t>
            </a:r>
          </a:p>
        </p:txBody>
      </p:sp>
    </p:spTree>
    <p:extLst>
      <p:ext uri="{BB962C8B-B14F-4D97-AF65-F5344CB8AC3E}">
        <p14:creationId xmlns:p14="http://schemas.microsoft.com/office/powerpoint/2010/main" val="353959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p:bldP spid="18" grpId="0"/>
      <p:bldP spid="14" grpId="0"/>
      <p:bldP spid="21" grpId="0"/>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a:xfrm>
            <a:off x="914400" y="-160866"/>
            <a:ext cx="10363200" cy="1143000"/>
          </a:xfrm>
        </p:spPr>
        <p:txBody>
          <a:bodyPr/>
          <a:lstStyle/>
          <a:p>
            <a:r>
              <a:rPr lang="en-US" dirty="0"/>
              <a:t>When Should Objects be Garbage Collected?</a:t>
            </a:r>
          </a:p>
        </p:txBody>
      </p:sp>
      <p:sp>
        <p:nvSpPr>
          <p:cNvPr id="18" name="TextBox 17">
            <a:extLst>
              <a:ext uri="{FF2B5EF4-FFF2-40B4-BE49-F238E27FC236}">
                <a16:creationId xmlns:a16="http://schemas.microsoft.com/office/drawing/2014/main" id="{F39FCB37-BB09-49E2-AD41-0D574E8040D7}"/>
              </a:ext>
            </a:extLst>
          </p:cNvPr>
          <p:cNvSpPr txBox="1"/>
          <p:nvPr/>
        </p:nvSpPr>
        <p:spPr>
          <a:xfrm>
            <a:off x="1808889" y="4012019"/>
            <a:ext cx="4475284" cy="2308324"/>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public void </a:t>
            </a:r>
            <a:r>
              <a:rPr lang="en-US" dirty="0" err="1">
                <a:latin typeface="Consolas" panose="020B0609020204030204" pitchFamily="49" charset="0"/>
              </a:rPr>
              <a:t>do_some_work</a:t>
            </a:r>
            <a:r>
              <a:rPr lang="en-US" dirty="0">
                <a:latin typeface="Consolas" panose="020B0609020204030204" pitchFamily="49" charset="0"/>
              </a:rPr>
              <a:t>() {</a:t>
            </a:r>
          </a:p>
          <a:p>
            <a:r>
              <a:rPr lang="en-US" dirty="0">
                <a:latin typeface="Consolas" panose="020B0609020204030204" pitchFamily="49" charset="0"/>
              </a:rPr>
              <a:t>    Nerd </a:t>
            </a:r>
            <a:r>
              <a:rPr lang="en-US" dirty="0" err="1">
                <a:latin typeface="Consolas" panose="020B0609020204030204" pitchFamily="49" charset="0"/>
              </a:rPr>
              <a:t>nerd</a:t>
            </a:r>
            <a:r>
              <a:rPr lang="en-US" dirty="0">
                <a:latin typeface="Consolas" panose="020B0609020204030204" pitchFamily="49" charset="0"/>
              </a:rPr>
              <a:t> = new Nerd("Jen");</a:t>
            </a:r>
          </a:p>
          <a:p>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 nerd goes out of scope</a:t>
            </a: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p:txBody>
      </p:sp>
      <p:sp>
        <p:nvSpPr>
          <p:cNvPr id="37" name="TextBox 36">
            <a:extLst>
              <a:ext uri="{FF2B5EF4-FFF2-40B4-BE49-F238E27FC236}">
                <a16:creationId xmlns:a16="http://schemas.microsoft.com/office/drawing/2014/main" id="{7EE49B90-79A1-481D-8819-87AE61106BA4}"/>
              </a:ext>
            </a:extLst>
          </p:cNvPr>
          <p:cNvSpPr txBox="1"/>
          <p:nvPr/>
        </p:nvSpPr>
        <p:spPr>
          <a:xfrm>
            <a:off x="6898929" y="4012019"/>
            <a:ext cx="4475284" cy="2308324"/>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public void </a:t>
            </a:r>
            <a:r>
              <a:rPr lang="en-US" dirty="0" err="1">
                <a:latin typeface="Consolas" panose="020B0609020204030204" pitchFamily="49" charset="0"/>
              </a:rPr>
              <a:t>do_some_work</a:t>
            </a:r>
            <a:r>
              <a:rPr lang="en-US" dirty="0">
                <a:latin typeface="Consolas" panose="020B0609020204030204" pitchFamily="49" charset="0"/>
              </a:rPr>
              <a:t>() {</a:t>
            </a:r>
          </a:p>
          <a:p>
            <a:r>
              <a:rPr lang="en-US" dirty="0">
                <a:latin typeface="Consolas" panose="020B0609020204030204" pitchFamily="49" charset="0"/>
              </a:rPr>
              <a:t>    Nerd </a:t>
            </a:r>
            <a:r>
              <a:rPr lang="en-US" dirty="0" err="1">
                <a:latin typeface="Consolas" panose="020B0609020204030204" pitchFamily="49" charset="0"/>
              </a:rPr>
              <a:t>nerd</a:t>
            </a:r>
            <a:r>
              <a:rPr lang="en-US" dirty="0">
                <a:latin typeface="Consolas" panose="020B0609020204030204" pitchFamily="49" charset="0"/>
              </a:rPr>
              <a:t> = new Nerd("Jen");</a:t>
            </a:r>
          </a:p>
          <a:p>
            <a:r>
              <a:rPr lang="en-US" dirty="0">
                <a:latin typeface="Consolas" panose="020B0609020204030204" pitchFamily="49" charset="0"/>
              </a:rPr>
              <a:t>    ...</a:t>
            </a:r>
          </a:p>
          <a:p>
            <a:r>
              <a:rPr lang="en-US" dirty="0">
                <a:latin typeface="Consolas" panose="020B0609020204030204" pitchFamily="49" charset="0"/>
              </a:rPr>
              <a:t>    // we overwrite an obj ref</a:t>
            </a:r>
            <a:br>
              <a:rPr lang="en-US" dirty="0">
                <a:latin typeface="Consolas" panose="020B0609020204030204" pitchFamily="49" charset="0"/>
              </a:rPr>
            </a:br>
            <a:r>
              <a:rPr lang="en-US" dirty="0">
                <a:latin typeface="Consolas" panose="020B0609020204030204" pitchFamily="49" charset="0"/>
              </a:rPr>
              <a:t>    nerd = </a:t>
            </a:r>
            <a:r>
              <a:rPr lang="en-US" dirty="0">
                <a:solidFill>
                  <a:srgbClr val="FF0000"/>
                </a:solidFill>
                <a:latin typeface="Consolas" panose="020B0609020204030204" pitchFamily="49" charset="0"/>
              </a:rPr>
              <a:t>new Nerd("Rick");</a:t>
            </a:r>
          </a:p>
          <a:p>
            <a:r>
              <a:rPr lang="en-US" dirty="0">
                <a:latin typeface="Consolas" panose="020B0609020204030204" pitchFamily="49" charset="0"/>
              </a:rPr>
              <a:t>    // or </a:t>
            </a:r>
          </a:p>
          <a:p>
            <a:r>
              <a:rPr lang="en-US" dirty="0">
                <a:latin typeface="Consolas" panose="020B0609020204030204" pitchFamily="49" charset="0"/>
              </a:rPr>
              <a:t>    nerd = </a:t>
            </a:r>
            <a:r>
              <a:rPr lang="en-US" dirty="0">
                <a:solidFill>
                  <a:srgbClr val="FF0000"/>
                </a:solidFill>
                <a:latin typeface="Consolas" panose="020B0609020204030204" pitchFamily="49" charset="0"/>
              </a:rPr>
              <a:t>null</a:t>
            </a:r>
            <a:r>
              <a:rPr lang="en-US" dirty="0">
                <a:latin typeface="Consolas" panose="020B0609020204030204" pitchFamily="49" charset="0"/>
              </a:rPr>
              <a:t>; </a:t>
            </a:r>
          </a:p>
          <a:p>
            <a:r>
              <a:rPr lang="en-US" dirty="0">
                <a:latin typeface="Consolas" panose="020B0609020204030204" pitchFamily="49" charset="0"/>
              </a:rPr>
              <a:t>}</a:t>
            </a:r>
          </a:p>
        </p:txBody>
      </p:sp>
      <p:grpSp>
        <p:nvGrpSpPr>
          <p:cNvPr id="15" name="Group 14">
            <a:extLst>
              <a:ext uri="{FF2B5EF4-FFF2-40B4-BE49-F238E27FC236}">
                <a16:creationId xmlns:a16="http://schemas.microsoft.com/office/drawing/2014/main" id="{2482F7B4-DA31-4E3A-90C8-7B79B3F71B50}"/>
              </a:ext>
            </a:extLst>
          </p:cNvPr>
          <p:cNvGrpSpPr/>
          <p:nvPr/>
        </p:nvGrpSpPr>
        <p:grpSpPr>
          <a:xfrm>
            <a:off x="3004668" y="982134"/>
            <a:ext cx="6691506" cy="830997"/>
            <a:chOff x="1844780" y="5975217"/>
            <a:chExt cx="7697403" cy="830997"/>
          </a:xfrm>
        </p:grpSpPr>
        <p:sp>
          <p:nvSpPr>
            <p:cNvPr id="16" name="TextBox 15">
              <a:extLst>
                <a:ext uri="{FF2B5EF4-FFF2-40B4-BE49-F238E27FC236}">
                  <a16:creationId xmlns:a16="http://schemas.microsoft.com/office/drawing/2014/main" id="{B5DE3BDE-422E-4DB3-AA9D-891435FFB681}"/>
                </a:ext>
              </a:extLst>
            </p:cNvPr>
            <p:cNvSpPr txBox="1"/>
            <p:nvPr/>
          </p:nvSpPr>
          <p:spPr>
            <a:xfrm>
              <a:off x="1909297" y="5975217"/>
              <a:ext cx="7632886"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What criteria should be used to decide when to garbage collect an object?</a:t>
              </a:r>
            </a:p>
          </p:txBody>
        </p:sp>
        <p:pic>
          <p:nvPicPr>
            <p:cNvPr id="17" name="Picture 16" descr="Shape&#10;&#10;Description automatically generated with low confidence">
              <a:extLst>
                <a:ext uri="{FF2B5EF4-FFF2-40B4-BE49-F238E27FC236}">
                  <a16:creationId xmlns:a16="http://schemas.microsoft.com/office/drawing/2014/main" id="{CF66B60F-777A-42ED-9C41-9B310384B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780" y="6040351"/>
              <a:ext cx="603148" cy="603149"/>
            </a:xfrm>
            <a:prstGeom prst="rect">
              <a:avLst/>
            </a:prstGeom>
            <a:ln>
              <a:noFill/>
            </a:ln>
            <a:effectLst>
              <a:outerShdw blurRad="292100" dist="139700" dir="2700000" algn="tl" rotWithShape="0">
                <a:srgbClr val="333333">
                  <a:alpha val="65000"/>
                </a:srgbClr>
              </a:outerShdw>
            </a:effectLst>
          </p:spPr>
        </p:pic>
      </p:grpSp>
      <p:sp>
        <p:nvSpPr>
          <p:cNvPr id="19" name="TextBox 18">
            <a:extLst>
              <a:ext uri="{FF2B5EF4-FFF2-40B4-BE49-F238E27FC236}">
                <a16:creationId xmlns:a16="http://schemas.microsoft.com/office/drawing/2014/main" id="{854C7971-10F5-4AB7-AC13-C5E6511CCEFC}"/>
              </a:ext>
            </a:extLst>
          </p:cNvPr>
          <p:cNvSpPr txBox="1"/>
          <p:nvPr/>
        </p:nvSpPr>
        <p:spPr>
          <a:xfrm>
            <a:off x="1965617" y="2350025"/>
            <a:ext cx="8295984" cy="830997"/>
          </a:xfrm>
          <a:prstGeom prst="rect">
            <a:avLst/>
          </a:prstGeom>
          <a:noFill/>
        </p:spPr>
        <p:txBody>
          <a:bodyPr wrap="square">
            <a:spAutoFit/>
          </a:bodyPr>
          <a:lstStyle/>
          <a:p>
            <a:pPr algn="ctr"/>
            <a:r>
              <a:rPr lang="en-US" sz="2400" dirty="0">
                <a:latin typeface="Corbel" panose="020B0503020204020204" pitchFamily="34" charset="0"/>
                <a:cs typeface="Cordia New" panose="020B0502040204020203" pitchFamily="34" charset="-34"/>
              </a:rPr>
              <a:t>A good rule of thumb: Garbage collect an object when there are </a:t>
            </a:r>
            <a:r>
              <a:rPr lang="en-US" sz="2400" dirty="0">
                <a:solidFill>
                  <a:srgbClr val="FF0000"/>
                </a:solidFill>
                <a:latin typeface="Corbel" panose="020B0503020204020204" pitchFamily="34" charset="0"/>
                <a:cs typeface="Cordia New" panose="020B0502040204020203" pitchFamily="34" charset="-34"/>
              </a:rPr>
              <a:t>no longer any references </a:t>
            </a:r>
            <a:r>
              <a:rPr lang="en-US" sz="2400" dirty="0">
                <a:latin typeface="Corbel" panose="020B0503020204020204" pitchFamily="34" charset="0"/>
                <a:cs typeface="Cordia New" panose="020B0502040204020203" pitchFamily="34" charset="-34"/>
              </a:rPr>
              <a:t>to that object.</a:t>
            </a:r>
            <a:endParaRPr lang="en-US" sz="2400" dirty="0"/>
          </a:p>
        </p:txBody>
      </p:sp>
      <p:sp>
        <p:nvSpPr>
          <p:cNvPr id="20" name="TextBox 19">
            <a:extLst>
              <a:ext uri="{FF2B5EF4-FFF2-40B4-BE49-F238E27FC236}">
                <a16:creationId xmlns:a16="http://schemas.microsoft.com/office/drawing/2014/main" id="{EA96A93A-5D6A-4A9D-A39C-52FE2DA57A33}"/>
              </a:ext>
            </a:extLst>
          </p:cNvPr>
          <p:cNvSpPr txBox="1"/>
          <p:nvPr/>
        </p:nvSpPr>
        <p:spPr>
          <a:xfrm>
            <a:off x="1999669" y="3238056"/>
            <a:ext cx="8295984" cy="461665"/>
          </a:xfrm>
          <a:prstGeom prst="rect">
            <a:avLst/>
          </a:prstGeom>
          <a:noFill/>
        </p:spPr>
        <p:txBody>
          <a:bodyPr wrap="square">
            <a:spAutoFit/>
          </a:bodyPr>
          <a:lstStyle/>
          <a:p>
            <a:pPr algn="ctr"/>
            <a:r>
              <a:rPr lang="en-US" sz="2400" dirty="0">
                <a:latin typeface="Corbel" panose="020B0503020204020204" pitchFamily="34" charset="0"/>
                <a:cs typeface="Cordia New" panose="020B0502040204020203" pitchFamily="34" charset="-34"/>
              </a:rPr>
              <a:t>No </a:t>
            </a:r>
            <a:r>
              <a:rPr lang="en-US" sz="2400" dirty="0">
                <a:solidFill>
                  <a:srgbClr val="0070C0"/>
                </a:solidFill>
                <a:latin typeface="Corbel" panose="020B0503020204020204" pitchFamily="34" charset="0"/>
                <a:cs typeface="Cordia New" panose="020B0502040204020203" pitchFamily="34" charset="-34"/>
              </a:rPr>
              <a:t>locals</a:t>
            </a:r>
            <a:r>
              <a:rPr lang="en-US" sz="2400" dirty="0">
                <a:latin typeface="Corbel" panose="020B0503020204020204" pitchFamily="34" charset="0"/>
                <a:cs typeface="Cordia New" panose="020B0502040204020203" pitchFamily="34" charset="-34"/>
              </a:rPr>
              <a:t>, no </a:t>
            </a:r>
            <a:r>
              <a:rPr lang="en-US" sz="2400" dirty="0">
                <a:solidFill>
                  <a:srgbClr val="7030A0"/>
                </a:solidFill>
                <a:latin typeface="Corbel" panose="020B0503020204020204" pitchFamily="34" charset="0"/>
                <a:cs typeface="Cordia New" panose="020B0502040204020203" pitchFamily="34" charset="-34"/>
              </a:rPr>
              <a:t>member variables</a:t>
            </a:r>
            <a:r>
              <a:rPr lang="en-US" sz="2400" dirty="0">
                <a:latin typeface="Corbel" panose="020B0503020204020204" pitchFamily="34" charset="0"/>
                <a:cs typeface="Cordia New" panose="020B0502040204020203" pitchFamily="34" charset="-34"/>
              </a:rPr>
              <a:t>, no </a:t>
            </a:r>
            <a:r>
              <a:rPr lang="en-US" sz="2400" dirty="0" err="1">
                <a:solidFill>
                  <a:srgbClr val="00B050"/>
                </a:solidFill>
                <a:latin typeface="Corbel" panose="020B0503020204020204" pitchFamily="34" charset="0"/>
                <a:cs typeface="Cordia New" panose="020B0502040204020203" pitchFamily="34" charset="-34"/>
              </a:rPr>
              <a:t>globals</a:t>
            </a:r>
            <a:r>
              <a:rPr lang="en-US" sz="2400" dirty="0">
                <a:latin typeface="Corbel" panose="020B0503020204020204" pitchFamily="34" charset="0"/>
                <a:cs typeface="Cordia New" panose="020B0502040204020203" pitchFamily="34" charset="-34"/>
              </a:rPr>
              <a:t>, etc.</a:t>
            </a:r>
            <a:endParaRPr lang="en-US" sz="2400" dirty="0"/>
          </a:p>
        </p:txBody>
      </p:sp>
      <p:sp>
        <p:nvSpPr>
          <p:cNvPr id="10" name="Rectangle 9">
            <a:extLst>
              <a:ext uri="{FF2B5EF4-FFF2-40B4-BE49-F238E27FC236}">
                <a16:creationId xmlns:a16="http://schemas.microsoft.com/office/drawing/2014/main" id="{6F6B7735-C12F-4550-ADD3-B3C8E6E4476E}"/>
              </a:ext>
            </a:extLst>
          </p:cNvPr>
          <p:cNvSpPr/>
          <p:nvPr/>
        </p:nvSpPr>
        <p:spPr>
          <a:xfrm>
            <a:off x="4218283" y="1868556"/>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1" name="Rectangle 10">
            <a:extLst>
              <a:ext uri="{FF2B5EF4-FFF2-40B4-BE49-F238E27FC236}">
                <a16:creationId xmlns:a16="http://schemas.microsoft.com/office/drawing/2014/main" id="{8F1514AB-6998-4B14-9F1D-03CD89CAF160}"/>
              </a:ext>
            </a:extLst>
          </p:cNvPr>
          <p:cNvSpPr/>
          <p:nvPr/>
        </p:nvSpPr>
        <p:spPr>
          <a:xfrm>
            <a:off x="4217495" y="1876627"/>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56758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9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7" grpId="0" animBg="1"/>
      <p:bldP spid="19" grpId="0"/>
      <p:bldP spid="20" grpId="0"/>
      <p:bldP spid="10" grpId="0" animBg="1"/>
      <p:bldP spid="10" grpId="1" animBg="1"/>
      <p:bldP spid="11" grpId="0" animBg="1"/>
      <p:bldP spid="11"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Garbage Collection Approaches</a:t>
            </a:r>
          </a:p>
        </p:txBody>
      </p:sp>
      <p:sp>
        <p:nvSpPr>
          <p:cNvPr id="18" name="Rectangle 17">
            <a:extLst>
              <a:ext uri="{FF2B5EF4-FFF2-40B4-BE49-F238E27FC236}">
                <a16:creationId xmlns:a16="http://schemas.microsoft.com/office/drawing/2014/main" id="{5934962A-99B1-4B0A-9C9D-D8F1384F1502}"/>
              </a:ext>
            </a:extLst>
          </p:cNvPr>
          <p:cNvSpPr/>
          <p:nvPr/>
        </p:nvSpPr>
        <p:spPr>
          <a:xfrm>
            <a:off x="191864" y="1825201"/>
            <a:ext cx="3677032" cy="3060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40000"/>
                    <a:lumOff val="60000"/>
                  </a:schemeClr>
                </a:solidFill>
              </a:rPr>
              <a:t>Mark and Sweep</a:t>
            </a:r>
          </a:p>
          <a:p>
            <a:pPr algn="ctr"/>
            <a:endParaRPr lang="en-US" sz="1400" dirty="0"/>
          </a:p>
          <a:p>
            <a:pPr algn="ctr"/>
            <a:r>
              <a:rPr lang="en-US" sz="2000" dirty="0"/>
              <a:t>Discover active objects by doing a traversal from all global, local and member variables that are obj references.</a:t>
            </a:r>
          </a:p>
          <a:p>
            <a:pPr algn="ctr"/>
            <a:endParaRPr lang="en-US" sz="1400" dirty="0"/>
          </a:p>
          <a:p>
            <a:pPr algn="ctr"/>
            <a:r>
              <a:rPr lang="en-US" sz="2000" dirty="0"/>
              <a:t>Free all objects that were not reached during discovery.</a:t>
            </a:r>
          </a:p>
        </p:txBody>
      </p:sp>
      <p:sp>
        <p:nvSpPr>
          <p:cNvPr id="19" name="Rectangle 18">
            <a:extLst>
              <a:ext uri="{FF2B5EF4-FFF2-40B4-BE49-F238E27FC236}">
                <a16:creationId xmlns:a16="http://schemas.microsoft.com/office/drawing/2014/main" id="{F6514ADE-2BF5-44C4-B123-9188AFFB1EA4}"/>
              </a:ext>
            </a:extLst>
          </p:cNvPr>
          <p:cNvSpPr/>
          <p:nvPr/>
        </p:nvSpPr>
        <p:spPr>
          <a:xfrm>
            <a:off x="8214594" y="1825200"/>
            <a:ext cx="3677032" cy="3060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4">
                  <a:lumMod val="40000"/>
                  <a:lumOff val="60000"/>
                </a:schemeClr>
              </a:solidFill>
            </a:endParaRPr>
          </a:p>
          <a:p>
            <a:pPr algn="ctr"/>
            <a:r>
              <a:rPr lang="en-US" sz="2400" dirty="0">
                <a:solidFill>
                  <a:schemeClr val="accent4">
                    <a:lumMod val="40000"/>
                    <a:lumOff val="60000"/>
                  </a:schemeClr>
                </a:solidFill>
              </a:rPr>
              <a:t>Reference Counting</a:t>
            </a:r>
          </a:p>
          <a:p>
            <a:pPr algn="ctr"/>
            <a:endParaRPr lang="en-US" sz="1400" dirty="0"/>
          </a:p>
          <a:p>
            <a:pPr algn="ctr"/>
            <a:r>
              <a:rPr lang="en-US" sz="2000" dirty="0"/>
              <a:t>Each object keeps a count of the number of active object references that point at it. </a:t>
            </a:r>
          </a:p>
          <a:p>
            <a:pPr algn="ctr"/>
            <a:endParaRPr lang="en-US" sz="2000" dirty="0"/>
          </a:p>
          <a:p>
            <a:pPr algn="ctr"/>
            <a:r>
              <a:rPr lang="en-US" sz="2000" dirty="0"/>
              <a:t>When an object's count reaches zero, its memory is reclaimed. </a:t>
            </a:r>
          </a:p>
          <a:p>
            <a:pPr algn="ctr"/>
            <a:endParaRPr lang="en-US" sz="2000" dirty="0"/>
          </a:p>
        </p:txBody>
      </p:sp>
      <p:sp>
        <p:nvSpPr>
          <p:cNvPr id="5" name="Rectangle 4">
            <a:extLst>
              <a:ext uri="{FF2B5EF4-FFF2-40B4-BE49-F238E27FC236}">
                <a16:creationId xmlns:a16="http://schemas.microsoft.com/office/drawing/2014/main" id="{2152C6B5-E97E-4898-88AB-F1D6C03319D3}"/>
              </a:ext>
            </a:extLst>
          </p:cNvPr>
          <p:cNvSpPr/>
          <p:nvPr/>
        </p:nvSpPr>
        <p:spPr>
          <a:xfrm>
            <a:off x="191864" y="4954186"/>
            <a:ext cx="3677032" cy="5539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 Java, JavaScript</a:t>
            </a:r>
            <a:endParaRPr lang="en-US" sz="2000" dirty="0">
              <a:solidFill>
                <a:schemeClr val="tx1"/>
              </a:solidFill>
            </a:endParaRPr>
          </a:p>
        </p:txBody>
      </p:sp>
      <p:sp>
        <p:nvSpPr>
          <p:cNvPr id="6" name="Rectangle 5">
            <a:extLst>
              <a:ext uri="{FF2B5EF4-FFF2-40B4-BE49-F238E27FC236}">
                <a16:creationId xmlns:a16="http://schemas.microsoft.com/office/drawing/2014/main" id="{889B1941-3D0C-469D-9005-5D7CFA0633EB}"/>
              </a:ext>
            </a:extLst>
          </p:cNvPr>
          <p:cNvSpPr/>
          <p:nvPr/>
        </p:nvSpPr>
        <p:spPr>
          <a:xfrm>
            <a:off x="8214594" y="4954186"/>
            <a:ext cx="3677032" cy="5539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Perl, Python, Swift</a:t>
            </a:r>
          </a:p>
        </p:txBody>
      </p:sp>
      <p:sp>
        <p:nvSpPr>
          <p:cNvPr id="8" name="TextBox 7">
            <a:extLst>
              <a:ext uri="{FF2B5EF4-FFF2-40B4-BE49-F238E27FC236}">
                <a16:creationId xmlns:a16="http://schemas.microsoft.com/office/drawing/2014/main" id="{E11D25AA-6B21-4E93-8604-26B6116BD05B}"/>
              </a:ext>
            </a:extLst>
          </p:cNvPr>
          <p:cNvSpPr txBox="1"/>
          <p:nvPr/>
        </p:nvSpPr>
        <p:spPr>
          <a:xfrm>
            <a:off x="1122911" y="916544"/>
            <a:ext cx="9946178" cy="400110"/>
          </a:xfrm>
          <a:prstGeom prst="rect">
            <a:avLst/>
          </a:prstGeom>
          <a:noFill/>
        </p:spPr>
        <p:txBody>
          <a:bodyPr wrap="square">
            <a:spAutoFit/>
          </a:bodyPr>
          <a:lstStyle/>
          <a:p>
            <a:pPr algn="ctr"/>
            <a:r>
              <a:rPr lang="en-US" sz="2000" dirty="0"/>
              <a:t>Let's talk about three of the main garbage collection approaches!</a:t>
            </a:r>
          </a:p>
        </p:txBody>
      </p:sp>
      <p:sp>
        <p:nvSpPr>
          <p:cNvPr id="10" name="Rectangle 9">
            <a:extLst>
              <a:ext uri="{FF2B5EF4-FFF2-40B4-BE49-F238E27FC236}">
                <a16:creationId xmlns:a16="http://schemas.microsoft.com/office/drawing/2014/main" id="{C816AB73-1187-41CE-99DF-63A32DAA1B05}"/>
              </a:ext>
            </a:extLst>
          </p:cNvPr>
          <p:cNvSpPr/>
          <p:nvPr/>
        </p:nvSpPr>
        <p:spPr>
          <a:xfrm>
            <a:off x="4203229" y="1825201"/>
            <a:ext cx="3677032" cy="3060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40000"/>
                    <a:lumOff val="60000"/>
                  </a:schemeClr>
                </a:solidFill>
              </a:rPr>
              <a:t>Mark and Compact</a:t>
            </a:r>
          </a:p>
          <a:p>
            <a:pPr algn="ctr"/>
            <a:endParaRPr lang="en-US" sz="2000" dirty="0"/>
          </a:p>
          <a:p>
            <a:pPr algn="ctr"/>
            <a:r>
              <a:rPr lang="en-US" sz="2000" dirty="0"/>
              <a:t>Discover all active objects; move '</a:t>
            </a:r>
            <a:r>
              <a:rPr lang="en-US" sz="2000" dirty="0" err="1"/>
              <a:t>em</a:t>
            </a:r>
            <a:r>
              <a:rPr lang="en-US" sz="2000" dirty="0"/>
              <a:t> into a new block of memory.</a:t>
            </a:r>
          </a:p>
          <a:p>
            <a:pPr algn="ctr"/>
            <a:r>
              <a:rPr lang="en-US" sz="2000" dirty="0"/>
              <a:t> </a:t>
            </a:r>
          </a:p>
          <a:p>
            <a:pPr algn="ctr"/>
            <a:r>
              <a:rPr lang="en-US" sz="2000" dirty="0"/>
              <a:t>Throw away everything in the old block of memory (which holds only dead objects).</a:t>
            </a:r>
            <a:endParaRPr lang="en-US" sz="1400" dirty="0"/>
          </a:p>
        </p:txBody>
      </p:sp>
      <p:sp>
        <p:nvSpPr>
          <p:cNvPr id="11" name="Rectangle 10">
            <a:extLst>
              <a:ext uri="{FF2B5EF4-FFF2-40B4-BE49-F238E27FC236}">
                <a16:creationId xmlns:a16="http://schemas.microsoft.com/office/drawing/2014/main" id="{040EFEDC-EA3B-471E-A5E9-699C236B3A41}"/>
              </a:ext>
            </a:extLst>
          </p:cNvPr>
          <p:cNvSpPr/>
          <p:nvPr/>
        </p:nvSpPr>
        <p:spPr>
          <a:xfrm>
            <a:off x="4203229" y="4954186"/>
            <a:ext cx="3677032" cy="5539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 Haskell</a:t>
            </a:r>
            <a:endParaRPr lang="en-US" sz="2000" dirty="0">
              <a:solidFill>
                <a:schemeClr val="tx1"/>
              </a:solidFill>
            </a:endParaRPr>
          </a:p>
        </p:txBody>
      </p:sp>
      <p:sp>
        <p:nvSpPr>
          <p:cNvPr id="3" name="TextBox 2">
            <a:extLst>
              <a:ext uri="{FF2B5EF4-FFF2-40B4-BE49-F238E27FC236}">
                <a16:creationId xmlns:a16="http://schemas.microsoft.com/office/drawing/2014/main" id="{95FB54DE-CC66-40F5-8DB2-8E6E2DF74C52}"/>
              </a:ext>
            </a:extLst>
          </p:cNvPr>
          <p:cNvSpPr txBox="1"/>
          <p:nvPr/>
        </p:nvSpPr>
        <p:spPr>
          <a:xfrm>
            <a:off x="803966" y="5707270"/>
            <a:ext cx="6586332" cy="646331"/>
          </a:xfrm>
          <a:prstGeom prst="rect">
            <a:avLst/>
          </a:prstGeom>
          <a:noFill/>
        </p:spPr>
        <p:txBody>
          <a:bodyPr wrap="square" rtlCol="0">
            <a:spAutoFit/>
          </a:bodyPr>
          <a:lstStyle/>
          <a:p>
            <a:pPr algn="ctr"/>
            <a:r>
              <a:rPr lang="en-US" dirty="0"/>
              <a:t>Bulk garbage collection occurs when free memory runs low – the program's execution is frozen temporarily while this happens!</a:t>
            </a:r>
          </a:p>
        </p:txBody>
      </p:sp>
      <p:sp>
        <p:nvSpPr>
          <p:cNvPr id="12" name="TextBox 11">
            <a:extLst>
              <a:ext uri="{FF2B5EF4-FFF2-40B4-BE49-F238E27FC236}">
                <a16:creationId xmlns:a16="http://schemas.microsoft.com/office/drawing/2014/main" id="{D2801907-293C-4609-A0E4-514BF4150C5A}"/>
              </a:ext>
            </a:extLst>
          </p:cNvPr>
          <p:cNvSpPr txBox="1"/>
          <p:nvPr/>
        </p:nvSpPr>
        <p:spPr>
          <a:xfrm>
            <a:off x="8048487" y="5707269"/>
            <a:ext cx="4119216" cy="646331"/>
          </a:xfrm>
          <a:prstGeom prst="rect">
            <a:avLst/>
          </a:prstGeom>
          <a:noFill/>
        </p:spPr>
        <p:txBody>
          <a:bodyPr wrap="square" rtlCol="0">
            <a:spAutoFit/>
          </a:bodyPr>
          <a:lstStyle/>
          <a:p>
            <a:pPr algn="ctr"/>
            <a:r>
              <a:rPr lang="en-US" dirty="0"/>
              <a:t>Individual objects are garbage collected the moment their count reaches zero.</a:t>
            </a:r>
          </a:p>
        </p:txBody>
      </p:sp>
    </p:spTree>
    <p:extLst>
      <p:ext uri="{BB962C8B-B14F-4D97-AF65-F5344CB8AC3E}">
        <p14:creationId xmlns:p14="http://schemas.microsoft.com/office/powerpoint/2010/main" val="163427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5" grpId="0" animBg="1"/>
      <p:bldP spid="6" grpId="0" animBg="1"/>
      <p:bldP spid="8" grpId="0"/>
      <p:bldP spid="10" grpId="0" animBg="1"/>
      <p:bldP spid="11" grpId="0" animBg="1"/>
      <p:bldP spid="3" grpId="0"/>
      <p:bldP spid="1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Mark and Sweep Garbage Collection</a:t>
            </a:r>
          </a:p>
        </p:txBody>
      </p:sp>
      <p:sp>
        <p:nvSpPr>
          <p:cNvPr id="16" name="TextBox 15">
            <a:extLst>
              <a:ext uri="{FF2B5EF4-FFF2-40B4-BE49-F238E27FC236}">
                <a16:creationId xmlns:a16="http://schemas.microsoft.com/office/drawing/2014/main" id="{96725E23-E834-4B6F-8D1E-47C9FB4DEFC5}"/>
              </a:ext>
            </a:extLst>
          </p:cNvPr>
          <p:cNvSpPr txBox="1"/>
          <p:nvPr/>
        </p:nvSpPr>
        <p:spPr>
          <a:xfrm>
            <a:off x="1248293" y="866745"/>
            <a:ext cx="9771612" cy="400110"/>
          </a:xfrm>
          <a:prstGeom prst="rect">
            <a:avLst/>
          </a:prstGeom>
          <a:noFill/>
        </p:spPr>
        <p:txBody>
          <a:bodyPr wrap="square">
            <a:spAutoFit/>
          </a:bodyPr>
          <a:lstStyle/>
          <a:p>
            <a:pPr algn="ctr"/>
            <a:r>
              <a:rPr lang="en-US" sz="2000" dirty="0"/>
              <a:t>Mark and Sweep runs in two phases:</a:t>
            </a:r>
          </a:p>
        </p:txBody>
      </p:sp>
      <p:sp>
        <p:nvSpPr>
          <p:cNvPr id="6" name="TextBox 5">
            <a:extLst>
              <a:ext uri="{FF2B5EF4-FFF2-40B4-BE49-F238E27FC236}">
                <a16:creationId xmlns:a16="http://schemas.microsoft.com/office/drawing/2014/main" id="{33980B95-E983-4524-8CE4-3014123135AC}"/>
              </a:ext>
            </a:extLst>
          </p:cNvPr>
          <p:cNvSpPr txBox="1"/>
          <p:nvPr/>
        </p:nvSpPr>
        <p:spPr>
          <a:xfrm>
            <a:off x="6244815" y="1555093"/>
            <a:ext cx="5166863" cy="1692771"/>
          </a:xfrm>
          <a:prstGeom prst="rect">
            <a:avLst/>
          </a:prstGeom>
          <a:solidFill>
            <a:schemeClr val="accent5">
              <a:lumMod val="20000"/>
              <a:lumOff val="80000"/>
            </a:schemeClr>
          </a:solidFill>
          <a:ln>
            <a:solidFill>
              <a:schemeClr val="accent1"/>
            </a:solidFill>
          </a:ln>
        </p:spPr>
        <p:txBody>
          <a:bodyPr wrap="square">
            <a:spAutoFit/>
          </a:bodyPr>
          <a:lstStyle/>
          <a:p>
            <a:pPr algn="ctr"/>
            <a:r>
              <a:rPr lang="en-US" sz="2400" dirty="0"/>
              <a:t>A Sweep Phase</a:t>
            </a:r>
            <a:endParaRPr lang="en-US" sz="2000" dirty="0"/>
          </a:p>
          <a:p>
            <a:pPr algn="ctr"/>
            <a:endParaRPr lang="en-US" sz="2000" dirty="0"/>
          </a:p>
          <a:p>
            <a:pPr algn="ctr"/>
            <a:r>
              <a:rPr lang="en-US" sz="2000" dirty="0"/>
              <a:t>The algorithm scans all heap memory from start to finish, and frees all blocks not marked as being 'in-use.'</a:t>
            </a:r>
          </a:p>
        </p:txBody>
      </p:sp>
      <p:sp>
        <p:nvSpPr>
          <p:cNvPr id="7" name="TextBox 6">
            <a:extLst>
              <a:ext uri="{FF2B5EF4-FFF2-40B4-BE49-F238E27FC236}">
                <a16:creationId xmlns:a16="http://schemas.microsoft.com/office/drawing/2014/main" id="{62E541B8-0E27-4318-A11E-E8FF14BCC03E}"/>
              </a:ext>
            </a:extLst>
          </p:cNvPr>
          <p:cNvSpPr txBox="1"/>
          <p:nvPr/>
        </p:nvSpPr>
        <p:spPr>
          <a:xfrm>
            <a:off x="625606" y="1555093"/>
            <a:ext cx="5292594" cy="1692771"/>
          </a:xfrm>
          <a:prstGeom prst="rect">
            <a:avLst/>
          </a:prstGeom>
          <a:solidFill>
            <a:schemeClr val="accent5">
              <a:lumMod val="20000"/>
              <a:lumOff val="80000"/>
            </a:schemeClr>
          </a:solidFill>
          <a:ln>
            <a:solidFill>
              <a:schemeClr val="accent1"/>
            </a:solidFill>
          </a:ln>
        </p:spPr>
        <p:txBody>
          <a:bodyPr wrap="square">
            <a:spAutoFit/>
          </a:bodyPr>
          <a:lstStyle/>
          <a:p>
            <a:pPr algn="ctr"/>
            <a:r>
              <a:rPr lang="en-US" sz="2400" dirty="0"/>
              <a:t>A Mark Phase</a:t>
            </a:r>
          </a:p>
          <a:p>
            <a:pPr algn="ctr"/>
            <a:endParaRPr lang="en-US" sz="2000" dirty="0"/>
          </a:p>
          <a:p>
            <a:pPr algn="ctr"/>
            <a:r>
              <a:rPr lang="en-US" sz="2000" dirty="0"/>
              <a:t>The algorithm identifies all objects that are still referred to and thus considered to be in-use.</a:t>
            </a:r>
          </a:p>
          <a:p>
            <a:pPr algn="ctr"/>
            <a:endParaRPr lang="en-US" sz="2000" dirty="0"/>
          </a:p>
        </p:txBody>
      </p:sp>
      <p:grpSp>
        <p:nvGrpSpPr>
          <p:cNvPr id="8" name="Group 7">
            <a:extLst>
              <a:ext uri="{FF2B5EF4-FFF2-40B4-BE49-F238E27FC236}">
                <a16:creationId xmlns:a16="http://schemas.microsoft.com/office/drawing/2014/main" id="{98B0009D-53AF-4263-A1B2-A5722D5D46D5}"/>
              </a:ext>
            </a:extLst>
          </p:cNvPr>
          <p:cNvGrpSpPr/>
          <p:nvPr/>
        </p:nvGrpSpPr>
        <p:grpSpPr>
          <a:xfrm>
            <a:off x="3396780" y="4181159"/>
            <a:ext cx="7659809" cy="1121748"/>
            <a:chOff x="3612578" y="3654875"/>
            <a:chExt cx="7659809" cy="1121748"/>
          </a:xfrm>
        </p:grpSpPr>
        <p:sp>
          <p:nvSpPr>
            <p:cNvPr id="9" name="TextBox 8">
              <a:extLst>
                <a:ext uri="{FF2B5EF4-FFF2-40B4-BE49-F238E27FC236}">
                  <a16:creationId xmlns:a16="http://schemas.microsoft.com/office/drawing/2014/main" id="{7FA93EB8-B541-4739-B6ED-49D5D3DA1E61}"/>
                </a:ext>
              </a:extLst>
            </p:cNvPr>
            <p:cNvSpPr txBox="1"/>
            <p:nvPr/>
          </p:nvSpPr>
          <p:spPr>
            <a:xfrm>
              <a:off x="4734326" y="3800250"/>
              <a:ext cx="6538061" cy="830997"/>
            </a:xfrm>
            <a:prstGeom prst="rect">
              <a:avLst/>
            </a:prstGeom>
            <a:noFill/>
            <a:ln>
              <a:noFill/>
            </a:ln>
          </p:spPr>
          <p:txBody>
            <a:bodyPr wrap="square" rtlCol="0">
              <a:spAutoFit/>
            </a:bodyPr>
            <a:lstStyle/>
            <a:p>
              <a:pPr algn="l"/>
              <a:r>
                <a:rPr lang="en-US" sz="2400" dirty="0">
                  <a:latin typeface="Corbel" panose="020B0503020204020204" pitchFamily="34" charset="0"/>
                </a:rPr>
                <a:t>Mark and Sweep was invented by </a:t>
              </a:r>
              <a:br>
                <a:rPr lang="en-US" sz="2400" dirty="0">
                  <a:latin typeface="Corbel" panose="020B0503020204020204" pitchFamily="34" charset="0"/>
                </a:rPr>
              </a:br>
              <a:r>
                <a:rPr lang="en-US" sz="2400" dirty="0">
                  <a:latin typeface="Corbel" panose="020B0503020204020204" pitchFamily="34" charset="0"/>
                </a:rPr>
                <a:t>John McCarthy (inventor of LISP) in 1960</a:t>
              </a:r>
            </a:p>
          </p:txBody>
        </p:sp>
        <p:pic>
          <p:nvPicPr>
            <p:cNvPr id="10" name="Picture 9">
              <a:extLst>
                <a:ext uri="{FF2B5EF4-FFF2-40B4-BE49-F238E27FC236}">
                  <a16:creationId xmlns:a16="http://schemas.microsoft.com/office/drawing/2014/main" id="{0DF018D4-5FD3-4519-894F-F9EF64698968}"/>
                </a:ext>
              </a:extLst>
            </p:cNvPr>
            <p:cNvPicPr>
              <a:picLocks noChangeAspect="1"/>
            </p:cNvPicPr>
            <p:nvPr/>
          </p:nvPicPr>
          <p:blipFill>
            <a:blip r:embed="rId2"/>
            <a:stretch>
              <a:fillRect/>
            </a:stretch>
          </p:blipFill>
          <p:spPr>
            <a:xfrm>
              <a:off x="3612578" y="3654875"/>
              <a:ext cx="1121748" cy="11217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22743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animBg="1"/>
      <p:bldP spid="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Mark and Sweep: The Mark Phase</a:t>
            </a:r>
          </a:p>
        </p:txBody>
      </p:sp>
      <p:sp>
        <p:nvSpPr>
          <p:cNvPr id="13" name="TextBox 12">
            <a:extLst>
              <a:ext uri="{FF2B5EF4-FFF2-40B4-BE49-F238E27FC236}">
                <a16:creationId xmlns:a16="http://schemas.microsoft.com/office/drawing/2014/main" id="{60D3B1A1-1A61-4D1C-842C-2C3A56F66D30}"/>
              </a:ext>
            </a:extLst>
          </p:cNvPr>
          <p:cNvSpPr txBox="1"/>
          <p:nvPr/>
        </p:nvSpPr>
        <p:spPr>
          <a:xfrm>
            <a:off x="6448016" y="1770233"/>
            <a:ext cx="4960528" cy="1692771"/>
          </a:xfrm>
          <a:prstGeom prst="rect">
            <a:avLst/>
          </a:prstGeom>
          <a:solidFill>
            <a:schemeClr val="accent5">
              <a:lumMod val="20000"/>
              <a:lumOff val="80000"/>
            </a:schemeClr>
          </a:solidFill>
          <a:ln>
            <a:solidFill>
              <a:schemeClr val="accent1"/>
            </a:solidFill>
          </a:ln>
        </p:spPr>
        <p:txBody>
          <a:bodyPr wrap="square">
            <a:spAutoFit/>
          </a:bodyPr>
          <a:lstStyle/>
          <a:p>
            <a:pPr algn="ctr"/>
            <a:r>
              <a:rPr lang="en-US" sz="2400" dirty="0"/>
              <a:t>It is reachable from a root object</a:t>
            </a:r>
            <a:endParaRPr lang="en-US" sz="2000" dirty="0"/>
          </a:p>
          <a:p>
            <a:pPr algn="ctr"/>
            <a:endParaRPr lang="en-US" sz="2000" dirty="0"/>
          </a:p>
          <a:p>
            <a:pPr algn="ctr"/>
            <a:r>
              <a:rPr lang="en-US" sz="2000" dirty="0"/>
              <a:t>If an object can be </a:t>
            </a:r>
            <a:r>
              <a:rPr lang="en-US" sz="2000" dirty="0">
                <a:solidFill>
                  <a:srgbClr val="7030A0"/>
                </a:solidFill>
              </a:rPr>
              <a:t>transitively</a:t>
            </a:r>
            <a:r>
              <a:rPr lang="en-US" sz="2000" dirty="0"/>
              <a:t> reached via one or more pointers/references from a root object (</a:t>
            </a:r>
            <a:r>
              <a:rPr lang="en-US" sz="2000" dirty="0" err="1"/>
              <a:t>e.g.,robot</a:t>
            </a:r>
            <a:r>
              <a:rPr lang="en-US" sz="2000" dirty="0"/>
              <a:t> object points to battery)</a:t>
            </a:r>
          </a:p>
        </p:txBody>
      </p:sp>
      <p:sp>
        <p:nvSpPr>
          <p:cNvPr id="14" name="TextBox 13">
            <a:extLst>
              <a:ext uri="{FF2B5EF4-FFF2-40B4-BE49-F238E27FC236}">
                <a16:creationId xmlns:a16="http://schemas.microsoft.com/office/drawing/2014/main" id="{2B3697F4-0ABB-4765-92A8-7BF4A45BFD1D}"/>
              </a:ext>
            </a:extLst>
          </p:cNvPr>
          <p:cNvSpPr txBox="1"/>
          <p:nvPr/>
        </p:nvSpPr>
        <p:spPr>
          <a:xfrm>
            <a:off x="828806" y="1770233"/>
            <a:ext cx="5081238" cy="1692771"/>
          </a:xfrm>
          <a:prstGeom prst="rect">
            <a:avLst/>
          </a:prstGeom>
          <a:solidFill>
            <a:schemeClr val="accent5">
              <a:lumMod val="20000"/>
              <a:lumOff val="80000"/>
            </a:schemeClr>
          </a:solidFill>
          <a:ln>
            <a:solidFill>
              <a:schemeClr val="accent1"/>
            </a:solidFill>
          </a:ln>
        </p:spPr>
        <p:txBody>
          <a:bodyPr wrap="square">
            <a:spAutoFit/>
          </a:bodyPr>
          <a:lstStyle/>
          <a:p>
            <a:pPr algn="ctr"/>
            <a:r>
              <a:rPr lang="en-US" sz="2400" dirty="0"/>
              <a:t>It is one of a key set of root objects</a:t>
            </a:r>
          </a:p>
          <a:p>
            <a:pPr algn="ctr"/>
            <a:endParaRPr lang="en-US" sz="2000" dirty="0"/>
          </a:p>
          <a:p>
            <a:pPr algn="ctr"/>
            <a:r>
              <a:rPr lang="en-US" sz="2000" dirty="0"/>
              <a:t>Root objects include </a:t>
            </a:r>
            <a:r>
              <a:rPr lang="en-US" sz="2000" dirty="0">
                <a:solidFill>
                  <a:srgbClr val="00B050"/>
                </a:solidFill>
              </a:rPr>
              <a:t>global variables</a:t>
            </a:r>
            <a:r>
              <a:rPr lang="en-US" sz="2000" dirty="0"/>
              <a:t>, </a:t>
            </a:r>
            <a:r>
              <a:rPr lang="en-US" sz="2000" dirty="0">
                <a:solidFill>
                  <a:srgbClr val="0070C0"/>
                </a:solidFill>
              </a:rPr>
              <a:t>local variables</a:t>
            </a:r>
            <a:r>
              <a:rPr lang="en-US" sz="2000" dirty="0"/>
              <a:t> across all stack frames, and </a:t>
            </a:r>
            <a:r>
              <a:rPr lang="en-US" sz="2000" dirty="0">
                <a:solidFill>
                  <a:srgbClr val="C00000"/>
                </a:solidFill>
              </a:rPr>
              <a:t>parameters</a:t>
            </a:r>
            <a:r>
              <a:rPr lang="en-US" sz="2000" dirty="0"/>
              <a:t> on the call stack</a:t>
            </a:r>
          </a:p>
        </p:txBody>
      </p:sp>
      <p:sp>
        <p:nvSpPr>
          <p:cNvPr id="16" name="TextBox 15">
            <a:extLst>
              <a:ext uri="{FF2B5EF4-FFF2-40B4-BE49-F238E27FC236}">
                <a16:creationId xmlns:a16="http://schemas.microsoft.com/office/drawing/2014/main" id="{96725E23-E834-4B6F-8D1E-47C9FB4DEFC5}"/>
              </a:ext>
            </a:extLst>
          </p:cNvPr>
          <p:cNvSpPr txBox="1"/>
          <p:nvPr/>
        </p:nvSpPr>
        <p:spPr>
          <a:xfrm>
            <a:off x="292914" y="866745"/>
            <a:ext cx="11682370" cy="461665"/>
          </a:xfrm>
          <a:prstGeom prst="rect">
            <a:avLst/>
          </a:prstGeom>
          <a:noFill/>
        </p:spPr>
        <p:txBody>
          <a:bodyPr wrap="square">
            <a:spAutoFit/>
          </a:bodyPr>
          <a:lstStyle/>
          <a:p>
            <a:pPr algn="ctr"/>
            <a:r>
              <a:rPr lang="en-US" sz="2400" dirty="0"/>
              <a:t>During the mark phase, our goal is to discover all active objects that are still being used. </a:t>
            </a:r>
          </a:p>
        </p:txBody>
      </p:sp>
      <p:sp>
        <p:nvSpPr>
          <p:cNvPr id="24" name="TextBox 23">
            <a:extLst>
              <a:ext uri="{FF2B5EF4-FFF2-40B4-BE49-F238E27FC236}">
                <a16:creationId xmlns:a16="http://schemas.microsoft.com/office/drawing/2014/main" id="{F26701CF-DF2C-400A-B1B8-88C6F36684F7}"/>
              </a:ext>
            </a:extLst>
          </p:cNvPr>
          <p:cNvSpPr txBox="1"/>
          <p:nvPr/>
        </p:nvSpPr>
        <p:spPr>
          <a:xfrm>
            <a:off x="175703" y="1328410"/>
            <a:ext cx="11840594" cy="461665"/>
          </a:xfrm>
          <a:prstGeom prst="rect">
            <a:avLst/>
          </a:prstGeom>
          <a:noFill/>
        </p:spPr>
        <p:txBody>
          <a:bodyPr wrap="square">
            <a:spAutoFit/>
          </a:bodyPr>
          <a:lstStyle/>
          <a:p>
            <a:pPr algn="ctr"/>
            <a:r>
              <a:rPr lang="en-US" sz="2400" dirty="0"/>
              <a:t>We consider an object in-use (and its memory not reclaimable) if it meets one of two criteria:</a:t>
            </a:r>
          </a:p>
        </p:txBody>
      </p:sp>
      <p:sp>
        <p:nvSpPr>
          <p:cNvPr id="17" name="TextBox 16">
            <a:extLst>
              <a:ext uri="{FF2B5EF4-FFF2-40B4-BE49-F238E27FC236}">
                <a16:creationId xmlns:a16="http://schemas.microsoft.com/office/drawing/2014/main" id="{BEF0B5EA-4EE4-4463-BE8F-F897EB58B32D}"/>
              </a:ext>
            </a:extLst>
          </p:cNvPr>
          <p:cNvSpPr txBox="1"/>
          <p:nvPr/>
        </p:nvSpPr>
        <p:spPr>
          <a:xfrm>
            <a:off x="1248183" y="3621883"/>
            <a:ext cx="5140148" cy="3139321"/>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 Java</a:t>
            </a:r>
          </a:p>
          <a:p>
            <a:r>
              <a:rPr lang="en-US" dirty="0">
                <a:latin typeface="Consolas" panose="020B0609020204030204" pitchFamily="49" charset="0"/>
              </a:rPr>
              <a:t>public class Game {</a:t>
            </a:r>
          </a:p>
          <a:p>
            <a:r>
              <a:rPr lang="en-US" dirty="0">
                <a:latin typeface="Consolas" panose="020B0609020204030204" pitchFamily="49" charset="0"/>
              </a:rPr>
              <a:t>  public void play(</a:t>
            </a:r>
            <a:r>
              <a:rPr lang="en-US" dirty="0" err="1">
                <a:latin typeface="Consolas" panose="020B0609020204030204" pitchFamily="49" charset="0"/>
              </a:rPr>
              <a:t>AudioPlayer</a:t>
            </a:r>
            <a:r>
              <a:rPr lang="en-US" dirty="0">
                <a:latin typeface="Consolas" panose="020B0609020204030204" pitchFamily="49" charset="0"/>
              </a:rPr>
              <a:t> </a:t>
            </a:r>
            <a:r>
              <a:rPr lang="en-US" dirty="0">
                <a:solidFill>
                  <a:srgbClr val="C00000"/>
                </a:solidFill>
                <a:latin typeface="Consolas" panose="020B0609020204030204" pitchFamily="49" charset="0"/>
              </a:rPr>
              <a:t>audio</a:t>
            </a:r>
            <a:r>
              <a:rPr lang="en-US" dirty="0">
                <a:latin typeface="Consolas" panose="020B0609020204030204" pitchFamily="49" charset="0"/>
              </a:rPr>
              <a:t>) {</a:t>
            </a:r>
          </a:p>
          <a:p>
            <a:r>
              <a:rPr lang="en-US" dirty="0">
                <a:latin typeface="Consolas" panose="020B0609020204030204" pitchFamily="49" charset="0"/>
              </a:rPr>
              <a:t>    Robot </a:t>
            </a:r>
            <a:r>
              <a:rPr lang="en-US" dirty="0" err="1">
                <a:solidFill>
                  <a:srgbClr val="0070C0"/>
                </a:solidFill>
                <a:latin typeface="Consolas" panose="020B0609020204030204" pitchFamily="49" charset="0"/>
              </a:rPr>
              <a:t>robot</a:t>
            </a:r>
            <a:r>
              <a:rPr lang="en-US" dirty="0">
                <a:latin typeface="Consolas" panose="020B0609020204030204" pitchFamily="49" charset="0"/>
              </a:rPr>
              <a:t> = new Robot("Quark");</a:t>
            </a:r>
          </a:p>
          <a:p>
            <a:r>
              <a:rPr lang="en-US" dirty="0">
                <a:latin typeface="Consolas" panose="020B0609020204030204" pitchFamily="49" charset="0"/>
              </a:rPr>
              <a:t>    Alien </a:t>
            </a:r>
            <a:r>
              <a:rPr lang="en-US" dirty="0">
                <a:solidFill>
                  <a:srgbClr val="0070C0"/>
                </a:solidFill>
                <a:latin typeface="Consolas" panose="020B0609020204030204" pitchFamily="49" charset="0"/>
              </a:rPr>
              <a:t>alien</a:t>
            </a:r>
            <a:r>
              <a:rPr lang="en-US" dirty="0">
                <a:latin typeface="Consolas" panose="020B0609020204030204" pitchFamily="49" charset="0"/>
              </a:rPr>
              <a:t> = new Alien();</a:t>
            </a:r>
          </a:p>
          <a:p>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70C0"/>
                </a:solidFill>
                <a:latin typeface="Consolas" panose="020B0609020204030204" pitchFamily="49" charset="0"/>
              </a:rPr>
              <a:t>alien</a:t>
            </a:r>
            <a:r>
              <a:rPr lang="en-US" dirty="0">
                <a:latin typeface="Consolas" panose="020B0609020204030204" pitchFamily="49" charset="0"/>
              </a:rPr>
              <a:t> = null;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static Hero </a:t>
            </a:r>
            <a:r>
              <a:rPr lang="en-US" dirty="0" err="1">
                <a:solidFill>
                  <a:srgbClr val="00B050"/>
                </a:solidFill>
                <a:latin typeface="Consolas" panose="020B0609020204030204" pitchFamily="49" charset="0"/>
              </a:rPr>
              <a:t>hero</a:t>
            </a:r>
            <a:r>
              <a:rPr lang="en-US" dirty="0">
                <a:solidFill>
                  <a:srgbClr val="00B050"/>
                </a:solidFill>
                <a:latin typeface="Consolas" panose="020B0609020204030204" pitchFamily="49" charset="0"/>
              </a:rPr>
              <a:t>_</a:t>
            </a:r>
            <a:r>
              <a:rPr lang="en-US" dirty="0">
                <a:latin typeface="Consolas" panose="020B0609020204030204" pitchFamily="49" charset="0"/>
              </a:rPr>
              <a:t> = new Hero();</a:t>
            </a:r>
          </a:p>
          <a:p>
            <a:r>
              <a:rPr lang="en-US" dirty="0">
                <a:latin typeface="Consolas" panose="020B0609020204030204" pitchFamily="49" charset="0"/>
              </a:rPr>
              <a:t>}</a:t>
            </a:r>
          </a:p>
        </p:txBody>
      </p:sp>
      <p:grpSp>
        <p:nvGrpSpPr>
          <p:cNvPr id="75" name="Group 74">
            <a:extLst>
              <a:ext uri="{FF2B5EF4-FFF2-40B4-BE49-F238E27FC236}">
                <a16:creationId xmlns:a16="http://schemas.microsoft.com/office/drawing/2014/main" id="{4EDA364E-6BBA-4375-B04D-C718809C64BA}"/>
              </a:ext>
            </a:extLst>
          </p:cNvPr>
          <p:cNvGrpSpPr/>
          <p:nvPr/>
        </p:nvGrpSpPr>
        <p:grpSpPr>
          <a:xfrm>
            <a:off x="6536832" y="3614782"/>
            <a:ext cx="2474164" cy="3153522"/>
            <a:chOff x="8577607" y="3684228"/>
            <a:chExt cx="2474164" cy="3153522"/>
          </a:xfrm>
        </p:grpSpPr>
        <p:grpSp>
          <p:nvGrpSpPr>
            <p:cNvPr id="19" name="Group 18">
              <a:extLst>
                <a:ext uri="{FF2B5EF4-FFF2-40B4-BE49-F238E27FC236}">
                  <a16:creationId xmlns:a16="http://schemas.microsoft.com/office/drawing/2014/main" id="{3D1A2799-9921-43D3-8B49-CF0FE1FBF31B}"/>
                </a:ext>
              </a:extLst>
            </p:cNvPr>
            <p:cNvGrpSpPr/>
            <p:nvPr/>
          </p:nvGrpSpPr>
          <p:grpSpPr>
            <a:xfrm>
              <a:off x="8577607" y="3684228"/>
              <a:ext cx="2474164" cy="3153522"/>
              <a:chOff x="6960278" y="2091749"/>
              <a:chExt cx="2309767" cy="3687643"/>
            </a:xfrm>
          </p:grpSpPr>
          <p:sp>
            <p:nvSpPr>
              <p:cNvPr id="20" name="Rectangle 19">
                <a:extLst>
                  <a:ext uri="{FF2B5EF4-FFF2-40B4-BE49-F238E27FC236}">
                    <a16:creationId xmlns:a16="http://schemas.microsoft.com/office/drawing/2014/main" id="{B64A0FCE-871D-4209-8C32-5788375DA299}"/>
                  </a:ext>
                </a:extLst>
              </p:cNvPr>
              <p:cNvSpPr/>
              <p:nvPr/>
            </p:nvSpPr>
            <p:spPr>
              <a:xfrm>
                <a:off x="6960278" y="2094806"/>
                <a:ext cx="2305887" cy="947059"/>
              </a:xfrm>
              <a:prstGeom prst="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Stack</a:t>
                </a:r>
              </a:p>
              <a:p>
                <a:pPr algn="ctr"/>
                <a:endParaRPr lang="en-US" sz="1600" dirty="0"/>
              </a:p>
              <a:p>
                <a:pPr algn="ctr"/>
                <a:endParaRPr lang="en-US" sz="1600" dirty="0"/>
              </a:p>
            </p:txBody>
          </p:sp>
          <p:sp>
            <p:nvSpPr>
              <p:cNvPr id="21" name="Rectangle 20">
                <a:extLst>
                  <a:ext uri="{FF2B5EF4-FFF2-40B4-BE49-F238E27FC236}">
                    <a16:creationId xmlns:a16="http://schemas.microsoft.com/office/drawing/2014/main" id="{60097EB8-446A-48DA-AA45-EE03282B2133}"/>
                  </a:ext>
                </a:extLst>
              </p:cNvPr>
              <p:cNvSpPr/>
              <p:nvPr/>
            </p:nvSpPr>
            <p:spPr>
              <a:xfrm>
                <a:off x="6960278" y="3041864"/>
                <a:ext cx="2305887" cy="1917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t>
                </a:r>
                <a:r>
                  <a:rPr lang="en-US" sz="1600" dirty="0">
                    <a:solidFill>
                      <a:schemeClr val="tx1"/>
                    </a:solidFill>
                  </a:rPr>
                  <a:t>The Heap</a:t>
                </a:r>
              </a:p>
              <a:p>
                <a:pPr algn="ctr"/>
                <a:endParaRPr lang="en-US" sz="1600" dirty="0"/>
              </a:p>
              <a:p>
                <a:pPr algn="ctr"/>
                <a:endParaRPr lang="en-US" sz="1600" dirty="0"/>
              </a:p>
              <a:p>
                <a:pPr algn="ctr"/>
                <a:endParaRPr lang="en-US" sz="1600" dirty="0"/>
              </a:p>
              <a:p>
                <a:pPr algn="ctr"/>
                <a:endParaRPr lang="en-US" sz="1600" dirty="0"/>
              </a:p>
              <a:p>
                <a:pPr algn="ctr"/>
                <a:endParaRPr lang="en-US" sz="1600" dirty="0"/>
              </a:p>
            </p:txBody>
          </p:sp>
          <p:sp>
            <p:nvSpPr>
              <p:cNvPr id="27" name="Rectangle 26">
                <a:extLst>
                  <a:ext uri="{FF2B5EF4-FFF2-40B4-BE49-F238E27FC236}">
                    <a16:creationId xmlns:a16="http://schemas.microsoft.com/office/drawing/2014/main" id="{D0399A1B-E893-46F7-987C-974EBD928BF3}"/>
                  </a:ext>
                </a:extLst>
              </p:cNvPr>
              <p:cNvSpPr/>
              <p:nvPr/>
            </p:nvSpPr>
            <p:spPr>
              <a:xfrm>
                <a:off x="6964158" y="4969549"/>
                <a:ext cx="2305887" cy="80984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Static Data</a:t>
                </a:r>
              </a:p>
              <a:p>
                <a:pPr algn="ctr"/>
                <a:endParaRPr lang="en-US" sz="1600" dirty="0"/>
              </a:p>
            </p:txBody>
          </p:sp>
          <p:sp>
            <p:nvSpPr>
              <p:cNvPr id="29" name="Rectangle 28">
                <a:extLst>
                  <a:ext uri="{FF2B5EF4-FFF2-40B4-BE49-F238E27FC236}">
                    <a16:creationId xmlns:a16="http://schemas.microsoft.com/office/drawing/2014/main" id="{0F4A4229-CFEA-4332-A78D-021EFA0478BD}"/>
                  </a:ext>
                </a:extLst>
              </p:cNvPr>
              <p:cNvSpPr/>
              <p:nvPr/>
            </p:nvSpPr>
            <p:spPr>
              <a:xfrm>
                <a:off x="6960280" y="2091749"/>
                <a:ext cx="2305885" cy="368143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33" name="Rectangle 32">
              <a:extLst>
                <a:ext uri="{FF2B5EF4-FFF2-40B4-BE49-F238E27FC236}">
                  <a16:creationId xmlns:a16="http://schemas.microsoft.com/office/drawing/2014/main" id="{5B3C63CE-A6B9-4B7F-B09B-2DA726AD2023}"/>
                </a:ext>
              </a:extLst>
            </p:cNvPr>
            <p:cNvSpPr/>
            <p:nvPr/>
          </p:nvSpPr>
          <p:spPr>
            <a:xfrm>
              <a:off x="9447418" y="4883715"/>
              <a:ext cx="947697" cy="4524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Robot object</a:t>
              </a:r>
            </a:p>
            <a:p>
              <a:pPr algn="ctr"/>
              <a:endParaRPr lang="en-US" sz="1100" dirty="0">
                <a:solidFill>
                  <a:schemeClr val="tx1"/>
                </a:solidFill>
              </a:endParaRPr>
            </a:p>
          </p:txBody>
        </p:sp>
        <p:grpSp>
          <p:nvGrpSpPr>
            <p:cNvPr id="71" name="Group 70">
              <a:extLst>
                <a:ext uri="{FF2B5EF4-FFF2-40B4-BE49-F238E27FC236}">
                  <a16:creationId xmlns:a16="http://schemas.microsoft.com/office/drawing/2014/main" id="{FC08F5A4-B0F6-4AEB-8376-CFD9D122166E}"/>
                </a:ext>
              </a:extLst>
            </p:cNvPr>
            <p:cNvGrpSpPr/>
            <p:nvPr/>
          </p:nvGrpSpPr>
          <p:grpSpPr>
            <a:xfrm>
              <a:off x="8768462" y="6399097"/>
              <a:ext cx="978930" cy="369332"/>
              <a:chOff x="9188343" y="6406756"/>
              <a:chExt cx="978930" cy="369332"/>
            </a:xfrm>
          </p:grpSpPr>
          <p:sp>
            <p:nvSpPr>
              <p:cNvPr id="36" name="Rectangle 35">
                <a:extLst>
                  <a:ext uri="{FF2B5EF4-FFF2-40B4-BE49-F238E27FC236}">
                    <a16:creationId xmlns:a16="http://schemas.microsoft.com/office/drawing/2014/main" id="{EB5606D9-0943-4ABD-902F-8DE7D355A3DF}"/>
                  </a:ext>
                </a:extLst>
              </p:cNvPr>
              <p:cNvSpPr/>
              <p:nvPr/>
            </p:nvSpPr>
            <p:spPr>
              <a:xfrm>
                <a:off x="9860994" y="6563584"/>
                <a:ext cx="306279" cy="139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72B6C50C-6C2E-4C2F-8D87-282E77412599}"/>
                  </a:ext>
                </a:extLst>
              </p:cNvPr>
              <p:cNvSpPr txBox="1"/>
              <p:nvPr/>
            </p:nvSpPr>
            <p:spPr>
              <a:xfrm>
                <a:off x="9188343" y="6406756"/>
                <a:ext cx="736099" cy="369332"/>
              </a:xfrm>
              <a:prstGeom prst="rect">
                <a:avLst/>
              </a:prstGeom>
              <a:noFill/>
            </p:spPr>
            <p:txBody>
              <a:bodyPr wrap="none" rtlCol="0">
                <a:spAutoFit/>
              </a:bodyPr>
              <a:lstStyle/>
              <a:p>
                <a:r>
                  <a:rPr lang="en-US" dirty="0">
                    <a:solidFill>
                      <a:srgbClr val="92D050"/>
                    </a:solidFill>
                  </a:rPr>
                  <a:t>hero_</a:t>
                </a:r>
              </a:p>
            </p:txBody>
          </p:sp>
        </p:grpSp>
        <p:sp>
          <p:nvSpPr>
            <p:cNvPr id="38" name="Rectangle 37">
              <a:extLst>
                <a:ext uri="{FF2B5EF4-FFF2-40B4-BE49-F238E27FC236}">
                  <a16:creationId xmlns:a16="http://schemas.microsoft.com/office/drawing/2014/main" id="{D9C099E7-5CBD-4447-8BEF-3C04DC6805A0}"/>
                </a:ext>
              </a:extLst>
            </p:cNvPr>
            <p:cNvSpPr/>
            <p:nvPr/>
          </p:nvSpPr>
          <p:spPr>
            <a:xfrm>
              <a:off x="8751922" y="5496289"/>
              <a:ext cx="602672"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Hero object</a:t>
              </a:r>
            </a:p>
          </p:txBody>
        </p:sp>
        <p:cxnSp>
          <p:nvCxnSpPr>
            <p:cNvPr id="39" name="Straight Arrow Connector 38">
              <a:extLst>
                <a:ext uri="{FF2B5EF4-FFF2-40B4-BE49-F238E27FC236}">
                  <a16:creationId xmlns:a16="http://schemas.microsoft.com/office/drawing/2014/main" id="{22F3D9CC-04FA-4901-8F96-1543176AF2CC}"/>
                </a:ext>
              </a:extLst>
            </p:cNvPr>
            <p:cNvCxnSpPr>
              <a:cxnSpLocks/>
            </p:cNvCxnSpPr>
            <p:nvPr/>
          </p:nvCxnSpPr>
          <p:spPr>
            <a:xfrm flipH="1" flipV="1">
              <a:off x="9313975" y="5881593"/>
              <a:ext cx="275046" cy="74000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4267438-30F8-4340-ADB5-AA6594BC53E9}"/>
                </a:ext>
              </a:extLst>
            </p:cNvPr>
            <p:cNvSpPr/>
            <p:nvPr/>
          </p:nvSpPr>
          <p:spPr>
            <a:xfrm>
              <a:off x="9703917" y="5575089"/>
              <a:ext cx="635735"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Battery object</a:t>
              </a:r>
            </a:p>
          </p:txBody>
        </p:sp>
        <p:sp>
          <p:nvSpPr>
            <p:cNvPr id="54" name="Rectangle 53">
              <a:extLst>
                <a:ext uri="{FF2B5EF4-FFF2-40B4-BE49-F238E27FC236}">
                  <a16:creationId xmlns:a16="http://schemas.microsoft.com/office/drawing/2014/main" id="{20BF9482-94C3-4B0B-993D-5EF9DE7BBACA}"/>
                </a:ext>
              </a:extLst>
            </p:cNvPr>
            <p:cNvSpPr/>
            <p:nvPr/>
          </p:nvSpPr>
          <p:spPr>
            <a:xfrm>
              <a:off x="9950225" y="5160485"/>
              <a:ext cx="306279" cy="13994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2D7BEC81-A709-4126-AD5A-19673FD1CB17}"/>
                </a:ext>
              </a:extLst>
            </p:cNvPr>
            <p:cNvCxnSpPr>
              <a:cxnSpLocks/>
            </p:cNvCxnSpPr>
            <p:nvPr/>
          </p:nvCxnSpPr>
          <p:spPr>
            <a:xfrm flipH="1">
              <a:off x="10025941" y="5217817"/>
              <a:ext cx="81580" cy="390716"/>
            </a:xfrm>
            <a:prstGeom prst="straightConnector1">
              <a:avLst/>
            </a:prstGeom>
            <a:ln w="28575">
              <a:solidFill>
                <a:srgbClr val="A163CF"/>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4C9236C4-F45E-4892-B13F-6319712714B7}"/>
                </a:ext>
              </a:extLst>
            </p:cNvPr>
            <p:cNvGrpSpPr/>
            <p:nvPr/>
          </p:nvGrpSpPr>
          <p:grpSpPr>
            <a:xfrm>
              <a:off x="8677818" y="3872929"/>
              <a:ext cx="985039" cy="604848"/>
              <a:chOff x="9487612" y="3865853"/>
              <a:chExt cx="985039" cy="526150"/>
            </a:xfrm>
          </p:grpSpPr>
          <p:grpSp>
            <p:nvGrpSpPr>
              <p:cNvPr id="58" name="Group 57">
                <a:extLst>
                  <a:ext uri="{FF2B5EF4-FFF2-40B4-BE49-F238E27FC236}">
                    <a16:creationId xmlns:a16="http://schemas.microsoft.com/office/drawing/2014/main" id="{A42BBD5C-F886-4F7B-90FF-A7C5EC56535C}"/>
                  </a:ext>
                </a:extLst>
              </p:cNvPr>
              <p:cNvGrpSpPr/>
              <p:nvPr/>
            </p:nvGrpSpPr>
            <p:grpSpPr>
              <a:xfrm>
                <a:off x="9487612" y="3865853"/>
                <a:ext cx="985039" cy="442498"/>
                <a:chOff x="9487612" y="3865853"/>
                <a:chExt cx="985039" cy="442498"/>
              </a:xfrm>
            </p:grpSpPr>
            <p:sp>
              <p:nvSpPr>
                <p:cNvPr id="5" name="Rectangle 4">
                  <a:extLst>
                    <a:ext uri="{FF2B5EF4-FFF2-40B4-BE49-F238E27FC236}">
                      <a16:creationId xmlns:a16="http://schemas.microsoft.com/office/drawing/2014/main" id="{17BDD226-F19C-4553-A19E-B93BB3816E72}"/>
                    </a:ext>
                  </a:extLst>
                </p:cNvPr>
                <p:cNvSpPr/>
                <p:nvPr/>
              </p:nvSpPr>
              <p:spPr>
                <a:xfrm>
                  <a:off x="10162235" y="4010124"/>
                  <a:ext cx="306279" cy="121738"/>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3C5DCFD-EB50-4A31-94DB-917E26C63570}"/>
                    </a:ext>
                  </a:extLst>
                </p:cNvPr>
                <p:cNvSpPr txBox="1"/>
                <p:nvPr/>
              </p:nvSpPr>
              <p:spPr>
                <a:xfrm>
                  <a:off x="9487612" y="3865853"/>
                  <a:ext cx="712054" cy="369332"/>
                </a:xfrm>
                <a:prstGeom prst="rect">
                  <a:avLst/>
                </a:prstGeom>
                <a:noFill/>
              </p:spPr>
              <p:txBody>
                <a:bodyPr wrap="none" rtlCol="0">
                  <a:spAutoFit/>
                </a:bodyPr>
                <a:lstStyle/>
                <a:p>
                  <a:r>
                    <a:rPr lang="en-US" dirty="0">
                      <a:solidFill>
                        <a:srgbClr val="0070C0"/>
                      </a:solidFill>
                    </a:rPr>
                    <a:t>robot</a:t>
                  </a:r>
                </a:p>
              </p:txBody>
            </p:sp>
            <p:sp>
              <p:nvSpPr>
                <p:cNvPr id="56" name="Rectangle 55">
                  <a:extLst>
                    <a:ext uri="{FF2B5EF4-FFF2-40B4-BE49-F238E27FC236}">
                      <a16:creationId xmlns:a16="http://schemas.microsoft.com/office/drawing/2014/main" id="{BA3A7B57-AE74-4D8F-9648-13A817BD9EC0}"/>
                    </a:ext>
                  </a:extLst>
                </p:cNvPr>
                <p:cNvSpPr/>
                <p:nvPr/>
              </p:nvSpPr>
              <p:spPr>
                <a:xfrm>
                  <a:off x="10166372" y="4186613"/>
                  <a:ext cx="306279" cy="1217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F908CA50-53B5-435A-9263-5BE51C2C5652}"/>
                  </a:ext>
                </a:extLst>
              </p:cNvPr>
              <p:cNvSpPr txBox="1"/>
              <p:nvPr/>
            </p:nvSpPr>
            <p:spPr>
              <a:xfrm>
                <a:off x="9537472" y="4070726"/>
                <a:ext cx="718466" cy="321277"/>
              </a:xfrm>
              <a:prstGeom prst="rect">
                <a:avLst/>
              </a:prstGeom>
              <a:noFill/>
            </p:spPr>
            <p:txBody>
              <a:bodyPr wrap="none" rtlCol="0">
                <a:spAutoFit/>
              </a:bodyPr>
              <a:lstStyle/>
              <a:p>
                <a:r>
                  <a:rPr lang="en-US">
                    <a:solidFill>
                      <a:srgbClr val="C00000"/>
                    </a:solidFill>
                  </a:rPr>
                  <a:t>audio</a:t>
                </a:r>
                <a:endParaRPr lang="en-US" dirty="0">
                  <a:solidFill>
                    <a:srgbClr val="C00000"/>
                  </a:solidFill>
                </a:endParaRPr>
              </a:p>
            </p:txBody>
          </p:sp>
        </p:grpSp>
        <p:sp>
          <p:nvSpPr>
            <p:cNvPr id="61" name="Rectangle 60">
              <a:extLst>
                <a:ext uri="{FF2B5EF4-FFF2-40B4-BE49-F238E27FC236}">
                  <a16:creationId xmlns:a16="http://schemas.microsoft.com/office/drawing/2014/main" id="{0A5B2BC0-B957-4A45-AE02-7E64BBA7283D}"/>
                </a:ext>
              </a:extLst>
            </p:cNvPr>
            <p:cNvSpPr/>
            <p:nvPr/>
          </p:nvSpPr>
          <p:spPr>
            <a:xfrm>
              <a:off x="8736637" y="4888180"/>
              <a:ext cx="625763" cy="5362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Audio</a:t>
              </a:r>
              <a:br>
                <a:rPr lang="en-US" sz="1100" dirty="0">
                  <a:solidFill>
                    <a:schemeClr val="tx1"/>
                  </a:solidFill>
                </a:rPr>
              </a:br>
              <a:r>
                <a:rPr lang="en-US" sz="1100" dirty="0">
                  <a:solidFill>
                    <a:schemeClr val="tx1"/>
                  </a:solidFill>
                </a:rPr>
                <a:t>Player object</a:t>
              </a:r>
            </a:p>
          </p:txBody>
        </p:sp>
        <p:cxnSp>
          <p:nvCxnSpPr>
            <p:cNvPr id="62" name="Straight Arrow Connector 61">
              <a:extLst>
                <a:ext uri="{FF2B5EF4-FFF2-40B4-BE49-F238E27FC236}">
                  <a16:creationId xmlns:a16="http://schemas.microsoft.com/office/drawing/2014/main" id="{F990137F-1E99-46D3-A775-27B8C243BBD4}"/>
                </a:ext>
              </a:extLst>
            </p:cNvPr>
            <p:cNvCxnSpPr>
              <a:cxnSpLocks/>
            </p:cNvCxnSpPr>
            <p:nvPr/>
          </p:nvCxnSpPr>
          <p:spPr>
            <a:xfrm>
              <a:off x="9607372" y="4112497"/>
              <a:ext cx="696258" cy="80080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C4EE611-C7C8-4EA2-B6AC-6E2347DD3AE4}"/>
                </a:ext>
              </a:extLst>
            </p:cNvPr>
            <p:cNvCxnSpPr>
              <a:cxnSpLocks/>
            </p:cNvCxnSpPr>
            <p:nvPr/>
          </p:nvCxnSpPr>
          <p:spPr>
            <a:xfrm flipH="1">
              <a:off x="8828122" y="4311271"/>
              <a:ext cx="615140" cy="611590"/>
            </a:xfrm>
            <a:prstGeom prst="straightConnector1">
              <a:avLst/>
            </a:prstGeom>
            <a:ln w="28575">
              <a:solidFill>
                <a:srgbClr val="FF6D6D"/>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11C45F3-AC2B-4922-943F-7EB6EEBF1C29}"/>
                </a:ext>
              </a:extLst>
            </p:cNvPr>
            <p:cNvGrpSpPr/>
            <p:nvPr/>
          </p:nvGrpSpPr>
          <p:grpSpPr>
            <a:xfrm>
              <a:off x="9925319" y="3898651"/>
              <a:ext cx="1013291" cy="369332"/>
              <a:chOff x="9964544" y="4060912"/>
              <a:chExt cx="1013291" cy="369332"/>
            </a:xfrm>
          </p:grpSpPr>
          <p:sp>
            <p:nvSpPr>
              <p:cNvPr id="68" name="Rectangle 67">
                <a:extLst>
                  <a:ext uri="{FF2B5EF4-FFF2-40B4-BE49-F238E27FC236}">
                    <a16:creationId xmlns:a16="http://schemas.microsoft.com/office/drawing/2014/main" id="{04C17B08-C6CD-4E52-9F21-5E62A49FF603}"/>
                  </a:ext>
                </a:extLst>
              </p:cNvPr>
              <p:cNvSpPr/>
              <p:nvPr/>
            </p:nvSpPr>
            <p:spPr>
              <a:xfrm>
                <a:off x="10586695" y="4185519"/>
                <a:ext cx="391140" cy="155468"/>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0000"/>
                    </a:solidFill>
                  </a:rPr>
                  <a:t>null</a:t>
                </a:r>
              </a:p>
            </p:txBody>
          </p:sp>
          <p:sp>
            <p:nvSpPr>
              <p:cNvPr id="69" name="TextBox 68">
                <a:extLst>
                  <a:ext uri="{FF2B5EF4-FFF2-40B4-BE49-F238E27FC236}">
                    <a16:creationId xmlns:a16="http://schemas.microsoft.com/office/drawing/2014/main" id="{4935BCFD-0F25-4B99-959D-62528F3D1CFA}"/>
                  </a:ext>
                </a:extLst>
              </p:cNvPr>
              <p:cNvSpPr txBox="1"/>
              <p:nvPr/>
            </p:nvSpPr>
            <p:spPr>
              <a:xfrm>
                <a:off x="9964544" y="4060912"/>
                <a:ext cx="641522" cy="369332"/>
              </a:xfrm>
              <a:prstGeom prst="rect">
                <a:avLst/>
              </a:prstGeom>
              <a:noFill/>
            </p:spPr>
            <p:txBody>
              <a:bodyPr wrap="none" rtlCol="0">
                <a:spAutoFit/>
              </a:bodyPr>
              <a:lstStyle/>
              <a:p>
                <a:r>
                  <a:rPr lang="en-US" dirty="0">
                    <a:solidFill>
                      <a:srgbClr val="0070C0"/>
                    </a:solidFill>
                  </a:rPr>
                  <a:t>alien</a:t>
                </a:r>
              </a:p>
            </p:txBody>
          </p:sp>
        </p:grpSp>
        <p:sp>
          <p:nvSpPr>
            <p:cNvPr id="74" name="Rectangle 73">
              <a:extLst>
                <a:ext uri="{FF2B5EF4-FFF2-40B4-BE49-F238E27FC236}">
                  <a16:creationId xmlns:a16="http://schemas.microsoft.com/office/drawing/2014/main" id="{896A61ED-617D-4975-A5AC-3EEFAE3B1470}"/>
                </a:ext>
              </a:extLst>
            </p:cNvPr>
            <p:cNvSpPr/>
            <p:nvPr/>
          </p:nvSpPr>
          <p:spPr>
            <a:xfrm>
              <a:off x="10378542" y="5407283"/>
              <a:ext cx="635735"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Alien object</a:t>
              </a:r>
            </a:p>
          </p:txBody>
        </p:sp>
      </p:grpSp>
      <p:sp>
        <p:nvSpPr>
          <p:cNvPr id="76" name="Speech Bubble: Rectangle with Corners Rounded 75">
            <a:extLst>
              <a:ext uri="{FF2B5EF4-FFF2-40B4-BE49-F238E27FC236}">
                <a16:creationId xmlns:a16="http://schemas.microsoft.com/office/drawing/2014/main" id="{DEFF72DE-5FC5-462D-889A-8E1033C1A0D5}"/>
              </a:ext>
            </a:extLst>
          </p:cNvPr>
          <p:cNvSpPr/>
          <p:nvPr/>
        </p:nvSpPr>
        <p:spPr>
          <a:xfrm>
            <a:off x="2650142" y="2272216"/>
            <a:ext cx="4077545" cy="1456270"/>
          </a:xfrm>
          <a:prstGeom prst="wedgeRoundRectCallout">
            <a:avLst>
              <a:gd name="adj1" fmla="val 68677"/>
              <a:gd name="adj2" fmla="val 1282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By definition, all root objects are active and therefore should NOT be garbage collected.</a:t>
            </a:r>
          </a:p>
        </p:txBody>
      </p:sp>
      <p:sp>
        <p:nvSpPr>
          <p:cNvPr id="40" name="Speech Bubble: Rectangle with Corners Rounded 39">
            <a:extLst>
              <a:ext uri="{FF2B5EF4-FFF2-40B4-BE49-F238E27FC236}">
                <a16:creationId xmlns:a16="http://schemas.microsoft.com/office/drawing/2014/main" id="{C1C3542B-6728-4CAB-BED4-2A977AC80E36}"/>
              </a:ext>
            </a:extLst>
          </p:cNvPr>
          <p:cNvSpPr/>
          <p:nvPr/>
        </p:nvSpPr>
        <p:spPr>
          <a:xfrm>
            <a:off x="8926397" y="3570168"/>
            <a:ext cx="3265604" cy="1795826"/>
          </a:xfrm>
          <a:prstGeom prst="wedgeRoundRectCallout">
            <a:avLst>
              <a:gd name="adj1" fmla="val -77009"/>
              <a:gd name="adj2" fmla="val 561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if an object is referred to by a root object, then it must be active too for the root object to function. </a:t>
            </a:r>
            <a:br>
              <a:rPr lang="en-US" sz="2000" dirty="0">
                <a:latin typeface="Corbel" panose="020B0503020204020204" pitchFamily="34" charset="0"/>
              </a:rPr>
            </a:br>
            <a:r>
              <a:rPr lang="en-US" sz="2000" dirty="0">
                <a:latin typeface="Corbel" panose="020B0503020204020204" pitchFamily="34" charset="0"/>
              </a:rPr>
              <a:t>And so on!</a:t>
            </a:r>
          </a:p>
        </p:txBody>
      </p:sp>
    </p:spTree>
    <p:extLst>
      <p:ext uri="{BB962C8B-B14F-4D97-AF65-F5344CB8AC3E}">
        <p14:creationId xmlns:p14="http://schemas.microsoft.com/office/powerpoint/2010/main" val="687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down)">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24" grpId="0"/>
      <p:bldP spid="17" grpId="0" animBg="1"/>
      <p:bldP spid="76" grpId="0" animBg="1"/>
      <p:bldP spid="76" grpId="1" animBg="1"/>
      <p:bldP spid="40" grpId="0" animBg="1"/>
      <p:bldP spid="4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4E04495-9DA5-4BAB-B0DA-921A40494D15}"/>
              </a:ext>
            </a:extLst>
          </p:cNvPr>
          <p:cNvSpPr/>
          <p:nvPr/>
        </p:nvSpPr>
        <p:spPr>
          <a:xfrm>
            <a:off x="187592" y="2939925"/>
            <a:ext cx="6298063" cy="3812796"/>
          </a:xfrm>
          <a:prstGeom prst="rect">
            <a:avLst/>
          </a:prstGeom>
          <a:solidFill>
            <a:srgbClr val="EFF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Pseudocode for the Mark algorithm</a:t>
            </a:r>
          </a:p>
          <a:p>
            <a:r>
              <a:rPr lang="en-US" sz="2000" dirty="0">
                <a:solidFill>
                  <a:schemeClr val="tx1"/>
                </a:solidFill>
                <a:latin typeface="Consolas" panose="020B0609020204030204" pitchFamily="49" charset="0"/>
              </a:rPr>
              <a:t>def mark():</a:t>
            </a:r>
          </a:p>
          <a:p>
            <a:r>
              <a:rPr lang="en-US" sz="2000" dirty="0">
                <a:solidFill>
                  <a:srgbClr val="0070C0"/>
                </a:solidFill>
                <a:latin typeface="Consolas" panose="020B0609020204030204" pitchFamily="49" charset="0"/>
              </a:rPr>
              <a:t>  roots = </a:t>
            </a:r>
            <a:r>
              <a:rPr lang="en-US" sz="2000" dirty="0" err="1">
                <a:solidFill>
                  <a:srgbClr val="0070C0"/>
                </a:solidFill>
                <a:latin typeface="Consolas" panose="020B0609020204030204" pitchFamily="49" charset="0"/>
              </a:rPr>
              <a:t>get_all_root_objs</a:t>
            </a:r>
            <a:r>
              <a:rPr lang="en-US" sz="2000" dirty="0">
                <a:solidFill>
                  <a:srgbClr val="0070C0"/>
                </a:solidFill>
                <a:latin typeface="Consolas" panose="020B0609020204030204" pitchFamily="49" charset="0"/>
              </a:rPr>
              <a:t>()</a:t>
            </a:r>
          </a:p>
          <a:p>
            <a:r>
              <a:rPr lang="en-US" sz="2000" dirty="0">
                <a:solidFill>
                  <a:srgbClr val="0070C0"/>
                </a:solidFill>
                <a:latin typeface="Consolas" panose="020B0609020204030204" pitchFamily="49" charset="0"/>
              </a:rPr>
              <a:t>  candidates = new Queue()</a:t>
            </a:r>
          </a:p>
          <a:p>
            <a:r>
              <a:rPr lang="en-US" sz="2000" dirty="0">
                <a:solidFill>
                  <a:srgbClr val="0070C0"/>
                </a:solidFill>
                <a:latin typeface="Consolas" panose="020B0609020204030204" pitchFamily="49" charset="0"/>
              </a:rPr>
              <a:t>  for each </a:t>
            </a:r>
            <a:r>
              <a:rPr lang="en-US" sz="2000" dirty="0" err="1">
                <a:solidFill>
                  <a:srgbClr val="0070C0"/>
                </a:solidFill>
                <a:latin typeface="Consolas" panose="020B0609020204030204" pitchFamily="49" charset="0"/>
              </a:rPr>
              <a:t>obj_ref</a:t>
            </a:r>
            <a:r>
              <a:rPr lang="en-US" sz="2000" dirty="0">
                <a:solidFill>
                  <a:srgbClr val="0070C0"/>
                </a:solidFill>
                <a:latin typeface="Consolas" panose="020B0609020204030204" pitchFamily="49" charset="0"/>
              </a:rPr>
              <a:t> in roots:</a:t>
            </a:r>
          </a:p>
          <a:p>
            <a:r>
              <a:rPr lang="en-US" sz="2000" dirty="0">
                <a:solidFill>
                  <a:srgbClr val="0070C0"/>
                </a:solidFill>
                <a:latin typeface="Consolas" panose="020B0609020204030204" pitchFamily="49" charset="0"/>
              </a:rPr>
              <a:t>    </a:t>
            </a:r>
            <a:r>
              <a:rPr lang="en-US" sz="2000" dirty="0" err="1">
                <a:solidFill>
                  <a:srgbClr val="0070C0"/>
                </a:solidFill>
                <a:latin typeface="Consolas" panose="020B0609020204030204" pitchFamily="49" charset="0"/>
              </a:rPr>
              <a:t>candidates.enqueue</a:t>
            </a:r>
            <a:r>
              <a:rPr lang="en-US" sz="2000" dirty="0">
                <a:solidFill>
                  <a:srgbClr val="0070C0"/>
                </a:solidFill>
                <a:latin typeface="Consolas" panose="020B0609020204030204" pitchFamily="49" charset="0"/>
              </a:rPr>
              <a:t>(</a:t>
            </a:r>
            <a:r>
              <a:rPr lang="en-US" sz="2000" dirty="0" err="1">
                <a:solidFill>
                  <a:srgbClr val="0070C0"/>
                </a:solidFill>
                <a:latin typeface="Consolas" panose="020B0609020204030204" pitchFamily="49" charset="0"/>
              </a:rPr>
              <a:t>obj_ref</a:t>
            </a:r>
            <a:r>
              <a:rPr lang="en-US" sz="2000" dirty="0">
                <a:solidFill>
                  <a:srgbClr val="0070C0"/>
                </a:solidFill>
                <a:latin typeface="Consolas" panose="020B0609020204030204" pitchFamily="49" charset="0"/>
              </a:rPr>
              <a:t>) </a:t>
            </a:r>
          </a:p>
          <a:p>
            <a:endParaRPr lang="en-US" sz="1000" dirty="0">
              <a:solidFill>
                <a:schemeClr val="tx1"/>
              </a:solidFill>
              <a:latin typeface="Consolas" panose="020B0609020204030204" pitchFamily="49" charset="0"/>
            </a:endParaRPr>
          </a:p>
          <a:p>
            <a:r>
              <a:rPr lang="en-US" sz="2000" dirty="0">
                <a:solidFill>
                  <a:srgbClr val="00B050"/>
                </a:solidFill>
                <a:latin typeface="Consolas" panose="020B0609020204030204" pitchFamily="49" charset="0"/>
              </a:rPr>
              <a:t>  while not </a:t>
            </a:r>
            <a:r>
              <a:rPr lang="en-US" sz="2000" dirty="0" err="1">
                <a:solidFill>
                  <a:srgbClr val="00B050"/>
                </a:solidFill>
                <a:latin typeface="Consolas" panose="020B0609020204030204" pitchFamily="49" charset="0"/>
              </a:rPr>
              <a:t>candidates.empty</a:t>
            </a:r>
            <a:r>
              <a:rPr lang="en-US" sz="2000" dirty="0">
                <a:solidFill>
                  <a:srgbClr val="00B050"/>
                </a:solidFill>
                <a:latin typeface="Consolas" panose="020B0609020204030204" pitchFamily="49" charset="0"/>
              </a:rPr>
              <a:t>():</a:t>
            </a:r>
          </a:p>
          <a:p>
            <a:r>
              <a:rPr lang="en-US" sz="2000" dirty="0">
                <a:solidFill>
                  <a:srgbClr val="00B050"/>
                </a:solidFill>
                <a:latin typeface="Consolas" panose="020B0609020204030204" pitchFamily="49" charset="0"/>
              </a:rPr>
              <a:t>    c = </a:t>
            </a:r>
            <a:r>
              <a:rPr lang="en-US" sz="2000" dirty="0" err="1">
                <a:solidFill>
                  <a:srgbClr val="00B050"/>
                </a:solidFill>
                <a:latin typeface="Consolas" panose="020B0609020204030204" pitchFamily="49" charset="0"/>
              </a:rPr>
              <a:t>candidates.dequeue</a:t>
            </a:r>
            <a:r>
              <a:rPr lang="en-US" sz="2000" dirty="0">
                <a:solidFill>
                  <a:srgbClr val="00B050"/>
                </a:solidFill>
                <a:latin typeface="Consolas" panose="020B0609020204030204" pitchFamily="49" charset="0"/>
              </a:rPr>
              <a:t>()</a:t>
            </a:r>
          </a:p>
          <a:p>
            <a:r>
              <a:rPr lang="en-US" sz="2000" dirty="0">
                <a:solidFill>
                  <a:srgbClr val="00B050"/>
                </a:solidFill>
                <a:latin typeface="Consolas" panose="020B0609020204030204" pitchFamily="49" charset="0"/>
              </a:rPr>
              <a:t>    for r in </a:t>
            </a:r>
            <a:r>
              <a:rPr lang="en-US" sz="2000" dirty="0" err="1">
                <a:solidFill>
                  <a:srgbClr val="00B050"/>
                </a:solidFill>
                <a:latin typeface="Consolas" panose="020B0609020204030204" pitchFamily="49" charset="0"/>
              </a:rPr>
              <a:t>get_obj_refs_in_object</a:t>
            </a:r>
            <a:r>
              <a:rPr lang="en-US" sz="2000" dirty="0">
                <a:solidFill>
                  <a:srgbClr val="00B050"/>
                </a:solidFill>
                <a:latin typeface="Consolas" panose="020B0609020204030204" pitchFamily="49" charset="0"/>
              </a:rPr>
              <a:t>(c):</a:t>
            </a:r>
          </a:p>
          <a:p>
            <a:r>
              <a:rPr lang="en-US" sz="2000" dirty="0">
                <a:solidFill>
                  <a:srgbClr val="00B050"/>
                </a:solidFill>
                <a:latin typeface="Consolas" panose="020B0609020204030204" pitchFamily="49" charset="0"/>
              </a:rPr>
              <a:t>      if not </a:t>
            </a:r>
            <a:r>
              <a:rPr lang="en-US" sz="2000" dirty="0" err="1">
                <a:solidFill>
                  <a:srgbClr val="00B050"/>
                </a:solidFill>
                <a:latin typeface="Consolas" panose="020B0609020204030204" pitchFamily="49" charset="0"/>
              </a:rPr>
              <a:t>is_marked</a:t>
            </a:r>
            <a:r>
              <a:rPr lang="en-US" sz="2000" dirty="0">
                <a:solidFill>
                  <a:srgbClr val="00B050"/>
                </a:solidFill>
                <a:latin typeface="Consolas" panose="020B0609020204030204" pitchFamily="49" charset="0"/>
              </a:rPr>
              <a:t>(r):</a:t>
            </a:r>
          </a:p>
          <a:p>
            <a:r>
              <a:rPr lang="en-US" sz="2000" dirty="0">
                <a:solidFill>
                  <a:srgbClr val="00B050"/>
                </a:solidFill>
                <a:latin typeface="Consolas" panose="020B0609020204030204" pitchFamily="49" charset="0"/>
              </a:rPr>
              <a:t>        </a:t>
            </a:r>
            <a:r>
              <a:rPr lang="en-US" sz="2000" dirty="0" err="1">
                <a:solidFill>
                  <a:srgbClr val="00B050"/>
                </a:solidFill>
                <a:latin typeface="Consolas" panose="020B0609020204030204" pitchFamily="49" charset="0"/>
              </a:rPr>
              <a:t>mark_as_in_use</a:t>
            </a:r>
            <a:r>
              <a:rPr lang="en-US" sz="2000" dirty="0">
                <a:solidFill>
                  <a:srgbClr val="00B050"/>
                </a:solidFill>
                <a:latin typeface="Consolas" panose="020B0609020204030204" pitchFamily="49" charset="0"/>
              </a:rPr>
              <a:t>(r)</a:t>
            </a:r>
          </a:p>
          <a:p>
            <a:r>
              <a:rPr lang="en-US" sz="2000" dirty="0">
                <a:solidFill>
                  <a:srgbClr val="00B050"/>
                </a:solidFill>
                <a:latin typeface="Consolas" panose="020B0609020204030204" pitchFamily="49" charset="0"/>
              </a:rPr>
              <a:t>        </a:t>
            </a:r>
            <a:r>
              <a:rPr lang="en-US" sz="2000" dirty="0" err="1">
                <a:solidFill>
                  <a:srgbClr val="00B050"/>
                </a:solidFill>
                <a:latin typeface="Consolas" panose="020B0609020204030204" pitchFamily="49" charset="0"/>
              </a:rPr>
              <a:t>candidates.enqueue</a:t>
            </a:r>
            <a:r>
              <a:rPr lang="en-US" sz="2000" dirty="0">
                <a:solidFill>
                  <a:srgbClr val="00B050"/>
                </a:solidFill>
                <a:latin typeface="Consolas" panose="020B0609020204030204" pitchFamily="49" charset="0"/>
              </a:rPr>
              <a:t>(r)</a:t>
            </a:r>
          </a:p>
        </p:txBody>
      </p:sp>
      <p:sp>
        <p:nvSpPr>
          <p:cNvPr id="16" name="TextBox 15">
            <a:extLst>
              <a:ext uri="{FF2B5EF4-FFF2-40B4-BE49-F238E27FC236}">
                <a16:creationId xmlns:a16="http://schemas.microsoft.com/office/drawing/2014/main" id="{96725E23-E834-4B6F-8D1E-47C9FB4DEFC5}"/>
              </a:ext>
            </a:extLst>
          </p:cNvPr>
          <p:cNvSpPr txBox="1"/>
          <p:nvPr/>
        </p:nvSpPr>
        <p:spPr>
          <a:xfrm>
            <a:off x="540024" y="866745"/>
            <a:ext cx="11188150" cy="830997"/>
          </a:xfrm>
          <a:prstGeom prst="rect">
            <a:avLst/>
          </a:prstGeom>
          <a:noFill/>
        </p:spPr>
        <p:txBody>
          <a:bodyPr wrap="square">
            <a:spAutoFit/>
          </a:bodyPr>
          <a:lstStyle/>
          <a:p>
            <a:pPr algn="ctr"/>
            <a:r>
              <a:rPr lang="en-US" sz="2400" dirty="0"/>
              <a:t>During the </a:t>
            </a:r>
            <a:r>
              <a:rPr lang="en-US" sz="2400" dirty="0">
                <a:solidFill>
                  <a:srgbClr val="0070C0"/>
                </a:solidFill>
              </a:rPr>
              <a:t>first part </a:t>
            </a:r>
            <a:r>
              <a:rPr lang="en-US" sz="2400" dirty="0"/>
              <a:t>of the mark phase, the garbage collector identifies all root objects and adds their object references to a queue* for investigation.</a:t>
            </a:r>
          </a:p>
        </p:txBody>
      </p:sp>
      <p:grpSp>
        <p:nvGrpSpPr>
          <p:cNvPr id="104" name="Group 103">
            <a:extLst>
              <a:ext uri="{FF2B5EF4-FFF2-40B4-BE49-F238E27FC236}">
                <a16:creationId xmlns:a16="http://schemas.microsoft.com/office/drawing/2014/main" id="{825BB0FA-F3D7-4831-B163-111544F42A0A}"/>
              </a:ext>
            </a:extLst>
          </p:cNvPr>
          <p:cNvGrpSpPr/>
          <p:nvPr/>
        </p:nvGrpSpPr>
        <p:grpSpPr>
          <a:xfrm>
            <a:off x="6536832" y="3614782"/>
            <a:ext cx="2474164" cy="3153522"/>
            <a:chOff x="8577607" y="3684228"/>
            <a:chExt cx="2474164" cy="3153522"/>
          </a:xfrm>
        </p:grpSpPr>
        <p:grpSp>
          <p:nvGrpSpPr>
            <p:cNvPr id="105" name="Group 104">
              <a:extLst>
                <a:ext uri="{FF2B5EF4-FFF2-40B4-BE49-F238E27FC236}">
                  <a16:creationId xmlns:a16="http://schemas.microsoft.com/office/drawing/2014/main" id="{8A37BD6D-C682-411F-BA78-31D53CFB8982}"/>
                </a:ext>
              </a:extLst>
            </p:cNvPr>
            <p:cNvGrpSpPr/>
            <p:nvPr/>
          </p:nvGrpSpPr>
          <p:grpSpPr>
            <a:xfrm>
              <a:off x="8577607" y="3684228"/>
              <a:ext cx="2474164" cy="3153522"/>
              <a:chOff x="6960278" y="2091749"/>
              <a:chExt cx="2309767" cy="3687643"/>
            </a:xfrm>
          </p:grpSpPr>
          <p:sp>
            <p:nvSpPr>
              <p:cNvPr id="128" name="Rectangle 127">
                <a:extLst>
                  <a:ext uri="{FF2B5EF4-FFF2-40B4-BE49-F238E27FC236}">
                    <a16:creationId xmlns:a16="http://schemas.microsoft.com/office/drawing/2014/main" id="{2BDA0E64-2BFD-408F-BA42-81DEF991D779}"/>
                  </a:ext>
                </a:extLst>
              </p:cNvPr>
              <p:cNvSpPr/>
              <p:nvPr/>
            </p:nvSpPr>
            <p:spPr>
              <a:xfrm>
                <a:off x="6960278" y="2094806"/>
                <a:ext cx="2305887" cy="947059"/>
              </a:xfrm>
              <a:prstGeom prst="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Stack</a:t>
                </a:r>
              </a:p>
              <a:p>
                <a:pPr algn="ctr"/>
                <a:endParaRPr lang="en-US" sz="1600" dirty="0"/>
              </a:p>
              <a:p>
                <a:pPr algn="ctr"/>
                <a:endParaRPr lang="en-US" sz="1600" dirty="0"/>
              </a:p>
            </p:txBody>
          </p:sp>
          <p:sp>
            <p:nvSpPr>
              <p:cNvPr id="129" name="Rectangle 128">
                <a:extLst>
                  <a:ext uri="{FF2B5EF4-FFF2-40B4-BE49-F238E27FC236}">
                    <a16:creationId xmlns:a16="http://schemas.microsoft.com/office/drawing/2014/main" id="{6E38DCE8-85C3-499F-9F9E-CC195A60BD07}"/>
                  </a:ext>
                </a:extLst>
              </p:cNvPr>
              <p:cNvSpPr/>
              <p:nvPr/>
            </p:nvSpPr>
            <p:spPr>
              <a:xfrm>
                <a:off x="6960278" y="3041864"/>
                <a:ext cx="2305887" cy="1917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t>
                </a:r>
                <a:r>
                  <a:rPr lang="en-US" sz="1600" dirty="0">
                    <a:solidFill>
                      <a:schemeClr val="tx1"/>
                    </a:solidFill>
                  </a:rPr>
                  <a:t>The Heap</a:t>
                </a:r>
              </a:p>
              <a:p>
                <a:pPr algn="ctr"/>
                <a:endParaRPr lang="en-US" sz="1600" dirty="0"/>
              </a:p>
              <a:p>
                <a:pPr algn="ctr"/>
                <a:endParaRPr lang="en-US" sz="1600" dirty="0"/>
              </a:p>
              <a:p>
                <a:pPr algn="ctr"/>
                <a:endParaRPr lang="en-US" sz="1600" dirty="0"/>
              </a:p>
              <a:p>
                <a:pPr algn="ctr"/>
                <a:endParaRPr lang="en-US" sz="1600" dirty="0"/>
              </a:p>
              <a:p>
                <a:pPr algn="ctr"/>
                <a:endParaRPr lang="en-US" sz="1600" dirty="0"/>
              </a:p>
            </p:txBody>
          </p:sp>
          <p:sp>
            <p:nvSpPr>
              <p:cNvPr id="130" name="Rectangle 129">
                <a:extLst>
                  <a:ext uri="{FF2B5EF4-FFF2-40B4-BE49-F238E27FC236}">
                    <a16:creationId xmlns:a16="http://schemas.microsoft.com/office/drawing/2014/main" id="{BF586440-3910-4744-B3EA-83C4407E01F9}"/>
                  </a:ext>
                </a:extLst>
              </p:cNvPr>
              <p:cNvSpPr/>
              <p:nvPr/>
            </p:nvSpPr>
            <p:spPr>
              <a:xfrm>
                <a:off x="6964158" y="4969549"/>
                <a:ext cx="2305887" cy="80984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Static Data</a:t>
                </a:r>
              </a:p>
              <a:p>
                <a:pPr algn="ctr"/>
                <a:endParaRPr lang="en-US" sz="1600" dirty="0"/>
              </a:p>
            </p:txBody>
          </p:sp>
          <p:sp>
            <p:nvSpPr>
              <p:cNvPr id="131" name="Rectangle 130">
                <a:extLst>
                  <a:ext uri="{FF2B5EF4-FFF2-40B4-BE49-F238E27FC236}">
                    <a16:creationId xmlns:a16="http://schemas.microsoft.com/office/drawing/2014/main" id="{80DE245D-FEC1-47E7-9645-B2BEAF4D9B78}"/>
                  </a:ext>
                </a:extLst>
              </p:cNvPr>
              <p:cNvSpPr/>
              <p:nvPr/>
            </p:nvSpPr>
            <p:spPr>
              <a:xfrm>
                <a:off x="6960280" y="2091749"/>
                <a:ext cx="2305885" cy="368143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106" name="Rectangle 105">
              <a:extLst>
                <a:ext uri="{FF2B5EF4-FFF2-40B4-BE49-F238E27FC236}">
                  <a16:creationId xmlns:a16="http://schemas.microsoft.com/office/drawing/2014/main" id="{2077AFF6-8A52-4586-808D-FFC0CC3D639E}"/>
                </a:ext>
              </a:extLst>
            </p:cNvPr>
            <p:cNvSpPr/>
            <p:nvPr/>
          </p:nvSpPr>
          <p:spPr>
            <a:xfrm>
              <a:off x="9447418" y="4883715"/>
              <a:ext cx="947697" cy="4524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Robot object</a:t>
              </a:r>
            </a:p>
            <a:p>
              <a:pPr algn="ctr"/>
              <a:endParaRPr lang="en-US" sz="1100" dirty="0">
                <a:solidFill>
                  <a:schemeClr val="tx1"/>
                </a:solidFill>
              </a:endParaRPr>
            </a:p>
          </p:txBody>
        </p:sp>
        <p:grpSp>
          <p:nvGrpSpPr>
            <p:cNvPr id="107" name="Group 106">
              <a:extLst>
                <a:ext uri="{FF2B5EF4-FFF2-40B4-BE49-F238E27FC236}">
                  <a16:creationId xmlns:a16="http://schemas.microsoft.com/office/drawing/2014/main" id="{7E88B262-A7E8-4C90-BE39-34B9B5B90E87}"/>
                </a:ext>
              </a:extLst>
            </p:cNvPr>
            <p:cNvGrpSpPr/>
            <p:nvPr/>
          </p:nvGrpSpPr>
          <p:grpSpPr>
            <a:xfrm>
              <a:off x="8768462" y="6399097"/>
              <a:ext cx="978930" cy="369332"/>
              <a:chOff x="9188343" y="6406756"/>
              <a:chExt cx="978930" cy="369332"/>
            </a:xfrm>
          </p:grpSpPr>
          <p:sp>
            <p:nvSpPr>
              <p:cNvPr id="126" name="Rectangle 125">
                <a:extLst>
                  <a:ext uri="{FF2B5EF4-FFF2-40B4-BE49-F238E27FC236}">
                    <a16:creationId xmlns:a16="http://schemas.microsoft.com/office/drawing/2014/main" id="{725219CC-C5BD-46EA-A46D-7DE6BA8D0F05}"/>
                  </a:ext>
                </a:extLst>
              </p:cNvPr>
              <p:cNvSpPr/>
              <p:nvPr/>
            </p:nvSpPr>
            <p:spPr>
              <a:xfrm>
                <a:off x="9860994" y="6563584"/>
                <a:ext cx="306279" cy="139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2BA6BB59-B51A-42E1-A36C-0A105C6FF9E6}"/>
                  </a:ext>
                </a:extLst>
              </p:cNvPr>
              <p:cNvSpPr txBox="1"/>
              <p:nvPr/>
            </p:nvSpPr>
            <p:spPr>
              <a:xfrm>
                <a:off x="9188343" y="6406756"/>
                <a:ext cx="736099" cy="369332"/>
              </a:xfrm>
              <a:prstGeom prst="rect">
                <a:avLst/>
              </a:prstGeom>
              <a:noFill/>
            </p:spPr>
            <p:txBody>
              <a:bodyPr wrap="none" rtlCol="0">
                <a:spAutoFit/>
              </a:bodyPr>
              <a:lstStyle/>
              <a:p>
                <a:r>
                  <a:rPr lang="en-US" dirty="0">
                    <a:solidFill>
                      <a:srgbClr val="92D050"/>
                    </a:solidFill>
                  </a:rPr>
                  <a:t>hero_</a:t>
                </a:r>
              </a:p>
            </p:txBody>
          </p:sp>
        </p:grpSp>
        <p:sp>
          <p:nvSpPr>
            <p:cNvPr id="108" name="Rectangle 107">
              <a:extLst>
                <a:ext uri="{FF2B5EF4-FFF2-40B4-BE49-F238E27FC236}">
                  <a16:creationId xmlns:a16="http://schemas.microsoft.com/office/drawing/2014/main" id="{2B4311DA-1E47-49FC-9F6F-F840E4ABE0E7}"/>
                </a:ext>
              </a:extLst>
            </p:cNvPr>
            <p:cNvSpPr/>
            <p:nvPr/>
          </p:nvSpPr>
          <p:spPr>
            <a:xfrm>
              <a:off x="8751922" y="5496289"/>
              <a:ext cx="602672"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Hero object</a:t>
              </a:r>
            </a:p>
          </p:txBody>
        </p:sp>
        <p:cxnSp>
          <p:nvCxnSpPr>
            <p:cNvPr id="109" name="Straight Arrow Connector 108">
              <a:extLst>
                <a:ext uri="{FF2B5EF4-FFF2-40B4-BE49-F238E27FC236}">
                  <a16:creationId xmlns:a16="http://schemas.microsoft.com/office/drawing/2014/main" id="{845961CB-78A6-4128-B374-C3FDD3F57A9A}"/>
                </a:ext>
              </a:extLst>
            </p:cNvPr>
            <p:cNvCxnSpPr>
              <a:cxnSpLocks/>
            </p:cNvCxnSpPr>
            <p:nvPr/>
          </p:nvCxnSpPr>
          <p:spPr>
            <a:xfrm flipH="1" flipV="1">
              <a:off x="9313975" y="5881593"/>
              <a:ext cx="275046" cy="74000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D9EC455-543D-4158-A87B-A108D9FA8E15}"/>
                </a:ext>
              </a:extLst>
            </p:cNvPr>
            <p:cNvSpPr/>
            <p:nvPr/>
          </p:nvSpPr>
          <p:spPr>
            <a:xfrm>
              <a:off x="9703917" y="5575089"/>
              <a:ext cx="635735"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Battery object</a:t>
              </a:r>
            </a:p>
          </p:txBody>
        </p:sp>
        <p:sp>
          <p:nvSpPr>
            <p:cNvPr id="111" name="Rectangle 110">
              <a:extLst>
                <a:ext uri="{FF2B5EF4-FFF2-40B4-BE49-F238E27FC236}">
                  <a16:creationId xmlns:a16="http://schemas.microsoft.com/office/drawing/2014/main" id="{E13C57A0-E945-401B-8051-6B7662444525}"/>
                </a:ext>
              </a:extLst>
            </p:cNvPr>
            <p:cNvSpPr/>
            <p:nvPr/>
          </p:nvSpPr>
          <p:spPr>
            <a:xfrm>
              <a:off x="9950225" y="5160485"/>
              <a:ext cx="306279" cy="13994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Arrow Connector 111">
              <a:extLst>
                <a:ext uri="{FF2B5EF4-FFF2-40B4-BE49-F238E27FC236}">
                  <a16:creationId xmlns:a16="http://schemas.microsoft.com/office/drawing/2014/main" id="{C45F51C6-934A-4802-9651-256194F0DDA5}"/>
                </a:ext>
              </a:extLst>
            </p:cNvPr>
            <p:cNvCxnSpPr>
              <a:cxnSpLocks/>
            </p:cNvCxnSpPr>
            <p:nvPr/>
          </p:nvCxnSpPr>
          <p:spPr>
            <a:xfrm flipH="1">
              <a:off x="10025941" y="5217817"/>
              <a:ext cx="81580" cy="390716"/>
            </a:xfrm>
            <a:prstGeom prst="straightConnector1">
              <a:avLst/>
            </a:prstGeom>
            <a:ln w="28575">
              <a:solidFill>
                <a:srgbClr val="A163CF"/>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D7AF4D89-008E-4290-8854-59FE0C55DB63}"/>
                </a:ext>
              </a:extLst>
            </p:cNvPr>
            <p:cNvGrpSpPr/>
            <p:nvPr/>
          </p:nvGrpSpPr>
          <p:grpSpPr>
            <a:xfrm>
              <a:off x="8677818" y="3872929"/>
              <a:ext cx="985039" cy="604848"/>
              <a:chOff x="9487612" y="3865853"/>
              <a:chExt cx="985039" cy="526150"/>
            </a:xfrm>
          </p:grpSpPr>
          <p:grpSp>
            <p:nvGrpSpPr>
              <p:cNvPr id="121" name="Group 120">
                <a:extLst>
                  <a:ext uri="{FF2B5EF4-FFF2-40B4-BE49-F238E27FC236}">
                    <a16:creationId xmlns:a16="http://schemas.microsoft.com/office/drawing/2014/main" id="{5076E7D1-6E8E-4EFE-A9F3-8A0D570DA217}"/>
                  </a:ext>
                </a:extLst>
              </p:cNvPr>
              <p:cNvGrpSpPr/>
              <p:nvPr/>
            </p:nvGrpSpPr>
            <p:grpSpPr>
              <a:xfrm>
                <a:off x="9487612" y="3865853"/>
                <a:ext cx="985039" cy="442498"/>
                <a:chOff x="9487612" y="3865853"/>
                <a:chExt cx="985039" cy="442498"/>
              </a:xfrm>
            </p:grpSpPr>
            <p:sp>
              <p:nvSpPr>
                <p:cNvPr id="123" name="Rectangle 122">
                  <a:extLst>
                    <a:ext uri="{FF2B5EF4-FFF2-40B4-BE49-F238E27FC236}">
                      <a16:creationId xmlns:a16="http://schemas.microsoft.com/office/drawing/2014/main" id="{9D120703-811E-4A26-A6A8-2A454156795C}"/>
                    </a:ext>
                  </a:extLst>
                </p:cNvPr>
                <p:cNvSpPr/>
                <p:nvPr/>
              </p:nvSpPr>
              <p:spPr>
                <a:xfrm>
                  <a:off x="10162235" y="4010124"/>
                  <a:ext cx="306279" cy="121738"/>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CE75DCA1-324E-4982-9ABB-867022E7BCA9}"/>
                    </a:ext>
                  </a:extLst>
                </p:cNvPr>
                <p:cNvSpPr txBox="1"/>
                <p:nvPr/>
              </p:nvSpPr>
              <p:spPr>
                <a:xfrm>
                  <a:off x="9487612" y="3865853"/>
                  <a:ext cx="712054" cy="369332"/>
                </a:xfrm>
                <a:prstGeom prst="rect">
                  <a:avLst/>
                </a:prstGeom>
                <a:noFill/>
              </p:spPr>
              <p:txBody>
                <a:bodyPr wrap="none" rtlCol="0">
                  <a:spAutoFit/>
                </a:bodyPr>
                <a:lstStyle/>
                <a:p>
                  <a:r>
                    <a:rPr lang="en-US" dirty="0">
                      <a:solidFill>
                        <a:srgbClr val="0070C0"/>
                      </a:solidFill>
                    </a:rPr>
                    <a:t>robot</a:t>
                  </a:r>
                </a:p>
              </p:txBody>
            </p:sp>
            <p:sp>
              <p:nvSpPr>
                <p:cNvPr id="125" name="Rectangle 124">
                  <a:extLst>
                    <a:ext uri="{FF2B5EF4-FFF2-40B4-BE49-F238E27FC236}">
                      <a16:creationId xmlns:a16="http://schemas.microsoft.com/office/drawing/2014/main" id="{94BB460E-7E40-48BE-8C98-30A209521146}"/>
                    </a:ext>
                  </a:extLst>
                </p:cNvPr>
                <p:cNvSpPr/>
                <p:nvPr/>
              </p:nvSpPr>
              <p:spPr>
                <a:xfrm>
                  <a:off x="10166372" y="4186613"/>
                  <a:ext cx="306279" cy="1217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2" name="TextBox 121">
                <a:extLst>
                  <a:ext uri="{FF2B5EF4-FFF2-40B4-BE49-F238E27FC236}">
                    <a16:creationId xmlns:a16="http://schemas.microsoft.com/office/drawing/2014/main" id="{751ADD14-4CCE-4AF6-8DD0-81550924F12F}"/>
                  </a:ext>
                </a:extLst>
              </p:cNvPr>
              <p:cNvSpPr txBox="1"/>
              <p:nvPr/>
            </p:nvSpPr>
            <p:spPr>
              <a:xfrm>
                <a:off x="9537472" y="4070726"/>
                <a:ext cx="718466" cy="321277"/>
              </a:xfrm>
              <a:prstGeom prst="rect">
                <a:avLst/>
              </a:prstGeom>
              <a:noFill/>
            </p:spPr>
            <p:txBody>
              <a:bodyPr wrap="none" rtlCol="0">
                <a:spAutoFit/>
              </a:bodyPr>
              <a:lstStyle/>
              <a:p>
                <a:r>
                  <a:rPr lang="en-US">
                    <a:solidFill>
                      <a:srgbClr val="C00000"/>
                    </a:solidFill>
                  </a:rPr>
                  <a:t>audio</a:t>
                </a:r>
                <a:endParaRPr lang="en-US" dirty="0">
                  <a:solidFill>
                    <a:srgbClr val="C00000"/>
                  </a:solidFill>
                </a:endParaRPr>
              </a:p>
            </p:txBody>
          </p:sp>
        </p:grpSp>
        <p:sp>
          <p:nvSpPr>
            <p:cNvPr id="114" name="Rectangle 113">
              <a:extLst>
                <a:ext uri="{FF2B5EF4-FFF2-40B4-BE49-F238E27FC236}">
                  <a16:creationId xmlns:a16="http://schemas.microsoft.com/office/drawing/2014/main" id="{3B9E1394-CED4-4FAF-B46E-793A6C2B1081}"/>
                </a:ext>
              </a:extLst>
            </p:cNvPr>
            <p:cNvSpPr/>
            <p:nvPr/>
          </p:nvSpPr>
          <p:spPr>
            <a:xfrm>
              <a:off x="8736637" y="4888180"/>
              <a:ext cx="625763" cy="5362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Audio</a:t>
              </a:r>
              <a:br>
                <a:rPr lang="en-US" sz="1100" dirty="0">
                  <a:solidFill>
                    <a:schemeClr val="tx1"/>
                  </a:solidFill>
                </a:rPr>
              </a:br>
              <a:r>
                <a:rPr lang="en-US" sz="1100" dirty="0">
                  <a:solidFill>
                    <a:schemeClr val="tx1"/>
                  </a:solidFill>
                </a:rPr>
                <a:t>Player object</a:t>
              </a:r>
            </a:p>
          </p:txBody>
        </p:sp>
        <p:cxnSp>
          <p:nvCxnSpPr>
            <p:cNvPr id="115" name="Straight Arrow Connector 114">
              <a:extLst>
                <a:ext uri="{FF2B5EF4-FFF2-40B4-BE49-F238E27FC236}">
                  <a16:creationId xmlns:a16="http://schemas.microsoft.com/office/drawing/2014/main" id="{E283F4B2-14F3-453B-AEC5-942D946C5067}"/>
                </a:ext>
              </a:extLst>
            </p:cNvPr>
            <p:cNvCxnSpPr>
              <a:cxnSpLocks/>
            </p:cNvCxnSpPr>
            <p:nvPr/>
          </p:nvCxnSpPr>
          <p:spPr>
            <a:xfrm>
              <a:off x="9607372" y="4112497"/>
              <a:ext cx="696258" cy="80080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3410841-6078-4E2B-8880-FCF3087E4A63}"/>
                </a:ext>
              </a:extLst>
            </p:cNvPr>
            <p:cNvCxnSpPr>
              <a:cxnSpLocks/>
            </p:cNvCxnSpPr>
            <p:nvPr/>
          </p:nvCxnSpPr>
          <p:spPr>
            <a:xfrm flipH="1">
              <a:off x="8828122" y="4311271"/>
              <a:ext cx="615140" cy="611590"/>
            </a:xfrm>
            <a:prstGeom prst="straightConnector1">
              <a:avLst/>
            </a:prstGeom>
            <a:ln w="28575">
              <a:solidFill>
                <a:srgbClr val="FF6D6D"/>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CF6648EC-444B-4C88-BD3E-336275D97941}"/>
                </a:ext>
              </a:extLst>
            </p:cNvPr>
            <p:cNvGrpSpPr/>
            <p:nvPr/>
          </p:nvGrpSpPr>
          <p:grpSpPr>
            <a:xfrm>
              <a:off x="9925319" y="3898651"/>
              <a:ext cx="1013291" cy="369332"/>
              <a:chOff x="9964544" y="4060912"/>
              <a:chExt cx="1013291" cy="369332"/>
            </a:xfrm>
          </p:grpSpPr>
          <p:sp>
            <p:nvSpPr>
              <p:cNvPr id="119" name="Rectangle 118">
                <a:extLst>
                  <a:ext uri="{FF2B5EF4-FFF2-40B4-BE49-F238E27FC236}">
                    <a16:creationId xmlns:a16="http://schemas.microsoft.com/office/drawing/2014/main" id="{94E8D9DF-C62A-4B38-900C-FA5E7655AFF0}"/>
                  </a:ext>
                </a:extLst>
              </p:cNvPr>
              <p:cNvSpPr/>
              <p:nvPr/>
            </p:nvSpPr>
            <p:spPr>
              <a:xfrm>
                <a:off x="10586695" y="4185519"/>
                <a:ext cx="391140" cy="155468"/>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0000"/>
                    </a:solidFill>
                  </a:rPr>
                  <a:t>null</a:t>
                </a:r>
              </a:p>
            </p:txBody>
          </p:sp>
          <p:sp>
            <p:nvSpPr>
              <p:cNvPr id="120" name="TextBox 119">
                <a:extLst>
                  <a:ext uri="{FF2B5EF4-FFF2-40B4-BE49-F238E27FC236}">
                    <a16:creationId xmlns:a16="http://schemas.microsoft.com/office/drawing/2014/main" id="{2DE85E09-D8CC-4ECA-998E-EF6A84B37586}"/>
                  </a:ext>
                </a:extLst>
              </p:cNvPr>
              <p:cNvSpPr txBox="1"/>
              <p:nvPr/>
            </p:nvSpPr>
            <p:spPr>
              <a:xfrm>
                <a:off x="9964544" y="4060912"/>
                <a:ext cx="641522" cy="369332"/>
              </a:xfrm>
              <a:prstGeom prst="rect">
                <a:avLst/>
              </a:prstGeom>
              <a:noFill/>
            </p:spPr>
            <p:txBody>
              <a:bodyPr wrap="none" rtlCol="0">
                <a:spAutoFit/>
              </a:bodyPr>
              <a:lstStyle/>
              <a:p>
                <a:r>
                  <a:rPr lang="en-US" dirty="0">
                    <a:solidFill>
                      <a:srgbClr val="0070C0"/>
                    </a:solidFill>
                  </a:rPr>
                  <a:t>alien</a:t>
                </a:r>
              </a:p>
            </p:txBody>
          </p:sp>
        </p:grpSp>
      </p:grpSp>
      <p:pic>
        <p:nvPicPr>
          <p:cNvPr id="168" name="Picture 167" descr="A red and white sign&#10;&#10;Description automatically generated with medium confidence">
            <a:extLst>
              <a:ext uri="{FF2B5EF4-FFF2-40B4-BE49-F238E27FC236}">
                <a16:creationId xmlns:a16="http://schemas.microsoft.com/office/drawing/2014/main" id="{0626FFA4-B822-46F6-BBC4-DD868442A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4566" y="4792058"/>
            <a:ext cx="335495" cy="213375"/>
          </a:xfrm>
          <a:prstGeom prst="rect">
            <a:avLst/>
          </a:prstGeom>
        </p:spPr>
      </p:pic>
      <p:pic>
        <p:nvPicPr>
          <p:cNvPr id="173" name="Picture 172" descr="A red and white sign&#10;&#10;Description automatically generated with medium confidence">
            <a:extLst>
              <a:ext uri="{FF2B5EF4-FFF2-40B4-BE49-F238E27FC236}">
                <a16:creationId xmlns:a16="http://schemas.microsoft.com/office/drawing/2014/main" id="{81591677-9854-4721-95FB-BD90F7E60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507" y="4709645"/>
            <a:ext cx="335495" cy="213375"/>
          </a:xfrm>
          <a:prstGeom prst="rect">
            <a:avLst/>
          </a:prstGeom>
        </p:spPr>
      </p:pic>
      <p:pic>
        <p:nvPicPr>
          <p:cNvPr id="179" name="Picture 178" descr="A red and white sign&#10;&#10;Description automatically generated with medium confidence">
            <a:extLst>
              <a:ext uri="{FF2B5EF4-FFF2-40B4-BE49-F238E27FC236}">
                <a16:creationId xmlns:a16="http://schemas.microsoft.com/office/drawing/2014/main" id="{F6DEE98C-CBEB-4DDF-BCD1-68D9067AC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751" y="5382757"/>
            <a:ext cx="335495" cy="213375"/>
          </a:xfrm>
          <a:prstGeom prst="rect">
            <a:avLst/>
          </a:prstGeom>
        </p:spPr>
      </p:pic>
      <p:sp>
        <p:nvSpPr>
          <p:cNvPr id="182" name="TextBox 181">
            <a:extLst>
              <a:ext uri="{FF2B5EF4-FFF2-40B4-BE49-F238E27FC236}">
                <a16:creationId xmlns:a16="http://schemas.microsoft.com/office/drawing/2014/main" id="{B7E8379F-0DDF-4C5C-A51E-D9F5E385725D}"/>
              </a:ext>
            </a:extLst>
          </p:cNvPr>
          <p:cNvSpPr txBox="1"/>
          <p:nvPr/>
        </p:nvSpPr>
        <p:spPr>
          <a:xfrm>
            <a:off x="638329" y="1813037"/>
            <a:ext cx="10749744" cy="830997"/>
          </a:xfrm>
          <a:prstGeom prst="rect">
            <a:avLst/>
          </a:prstGeom>
          <a:noFill/>
        </p:spPr>
        <p:txBody>
          <a:bodyPr wrap="square">
            <a:spAutoFit/>
          </a:bodyPr>
          <a:lstStyle/>
          <a:p>
            <a:pPr algn="ctr"/>
            <a:r>
              <a:rPr lang="en-US" sz="2400" dirty="0"/>
              <a:t>During the </a:t>
            </a:r>
            <a:r>
              <a:rPr lang="en-US" sz="2400" dirty="0">
                <a:solidFill>
                  <a:srgbClr val="00B050"/>
                </a:solidFill>
              </a:rPr>
              <a:t>second part</a:t>
            </a:r>
            <a:r>
              <a:rPr lang="en-US" sz="2400" dirty="0"/>
              <a:t>, the garbage collector uses the queue to breadth-first-search from the root objects and mark all reachable objects as "in-use."</a:t>
            </a:r>
          </a:p>
        </p:txBody>
      </p:sp>
      <p:sp>
        <p:nvSpPr>
          <p:cNvPr id="25" name="Speech Bubble: Rectangle with Corners Rounded 24">
            <a:extLst>
              <a:ext uri="{FF2B5EF4-FFF2-40B4-BE49-F238E27FC236}">
                <a16:creationId xmlns:a16="http://schemas.microsoft.com/office/drawing/2014/main" id="{943D69E8-6B35-441B-B498-A7230177C3CF}"/>
              </a:ext>
            </a:extLst>
          </p:cNvPr>
          <p:cNvSpPr/>
          <p:nvPr/>
        </p:nvSpPr>
        <p:spPr>
          <a:xfrm>
            <a:off x="7375020" y="2221375"/>
            <a:ext cx="4696738" cy="1456270"/>
          </a:xfrm>
          <a:prstGeom prst="wedgeRoundRectCallout">
            <a:avLst>
              <a:gd name="adj1" fmla="val -30261"/>
              <a:gd name="adj2" fmla="val 1312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object has a bit (hidden from the programmer) which is set by the GC to mark that it's still in-use.</a:t>
            </a:r>
          </a:p>
        </p:txBody>
      </p:sp>
      <p:pic>
        <p:nvPicPr>
          <p:cNvPr id="199" name="Picture 198" descr="A red and white sign&#10;&#10;Description automatically generated with medium confidence">
            <a:extLst>
              <a:ext uri="{FF2B5EF4-FFF2-40B4-BE49-F238E27FC236}">
                <a16:creationId xmlns:a16="http://schemas.microsoft.com/office/drawing/2014/main" id="{E9ECE7F2-0603-44D6-A328-9AF63A9C7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404" y="5375767"/>
            <a:ext cx="335495" cy="213375"/>
          </a:xfrm>
          <a:prstGeom prst="rect">
            <a:avLst/>
          </a:prstGeom>
        </p:spPr>
      </p:pic>
      <p:sp>
        <p:nvSpPr>
          <p:cNvPr id="207" name="TextBox 206">
            <a:extLst>
              <a:ext uri="{FF2B5EF4-FFF2-40B4-BE49-F238E27FC236}">
                <a16:creationId xmlns:a16="http://schemas.microsoft.com/office/drawing/2014/main" id="{78C89551-6BC1-4469-8972-81675E6D0ED5}"/>
              </a:ext>
            </a:extLst>
          </p:cNvPr>
          <p:cNvSpPr txBox="1"/>
          <p:nvPr/>
        </p:nvSpPr>
        <p:spPr>
          <a:xfrm>
            <a:off x="9053460" y="3261412"/>
            <a:ext cx="3021370" cy="1015663"/>
          </a:xfrm>
          <a:prstGeom prst="rect">
            <a:avLst/>
          </a:prstGeom>
          <a:noFill/>
        </p:spPr>
        <p:txBody>
          <a:bodyPr wrap="square">
            <a:spAutoFit/>
          </a:bodyPr>
          <a:lstStyle/>
          <a:p>
            <a:pPr algn="ctr"/>
            <a:r>
              <a:rPr lang="en-US" sz="2000" dirty="0"/>
              <a:t>When we're done, all reachable objects have been marked.</a:t>
            </a:r>
          </a:p>
        </p:txBody>
      </p:sp>
      <p:sp>
        <p:nvSpPr>
          <p:cNvPr id="208" name="TextBox 207">
            <a:extLst>
              <a:ext uri="{FF2B5EF4-FFF2-40B4-BE49-F238E27FC236}">
                <a16:creationId xmlns:a16="http://schemas.microsoft.com/office/drawing/2014/main" id="{6770BFA2-6746-44EF-BB0E-691F4900FAE5}"/>
              </a:ext>
            </a:extLst>
          </p:cNvPr>
          <p:cNvSpPr txBox="1"/>
          <p:nvPr/>
        </p:nvSpPr>
        <p:spPr>
          <a:xfrm>
            <a:off x="9053460" y="4414054"/>
            <a:ext cx="3021370" cy="1015663"/>
          </a:xfrm>
          <a:prstGeom prst="rect">
            <a:avLst/>
          </a:prstGeom>
          <a:noFill/>
        </p:spPr>
        <p:txBody>
          <a:bodyPr wrap="square">
            <a:spAutoFit/>
          </a:bodyPr>
          <a:lstStyle/>
          <a:p>
            <a:pPr algn="ctr"/>
            <a:r>
              <a:rPr lang="en-US" sz="2000" dirty="0"/>
              <a:t>All unmarked objects are not in use and can be disposed of!</a:t>
            </a:r>
          </a:p>
        </p:txBody>
      </p:sp>
      <p:grpSp>
        <p:nvGrpSpPr>
          <p:cNvPr id="210" name="Group 209">
            <a:extLst>
              <a:ext uri="{FF2B5EF4-FFF2-40B4-BE49-F238E27FC236}">
                <a16:creationId xmlns:a16="http://schemas.microsoft.com/office/drawing/2014/main" id="{44ADDB65-4719-44A8-BE66-53F28C77E6E0}"/>
              </a:ext>
            </a:extLst>
          </p:cNvPr>
          <p:cNvGrpSpPr/>
          <p:nvPr/>
        </p:nvGrpSpPr>
        <p:grpSpPr>
          <a:xfrm>
            <a:off x="9065612" y="5619735"/>
            <a:ext cx="3060681" cy="707886"/>
            <a:chOff x="3670332" y="1349932"/>
            <a:chExt cx="3060681" cy="707886"/>
          </a:xfrm>
        </p:grpSpPr>
        <p:sp>
          <p:nvSpPr>
            <p:cNvPr id="211" name="TextBox 210">
              <a:extLst>
                <a:ext uri="{FF2B5EF4-FFF2-40B4-BE49-F238E27FC236}">
                  <a16:creationId xmlns:a16="http://schemas.microsoft.com/office/drawing/2014/main" id="{81528B2D-8EBA-43F1-9819-C87A1EABD867}"/>
                </a:ext>
              </a:extLst>
            </p:cNvPr>
            <p:cNvSpPr txBox="1"/>
            <p:nvPr/>
          </p:nvSpPr>
          <p:spPr>
            <a:xfrm>
              <a:off x="4058404" y="1349932"/>
              <a:ext cx="2672609" cy="707886"/>
            </a:xfrm>
            <a:prstGeom prst="rect">
              <a:avLst/>
            </a:prstGeom>
            <a:noFill/>
          </p:spPr>
          <p:txBody>
            <a:bodyPr wrap="square">
              <a:spAutoFit/>
            </a:bodyPr>
            <a:lstStyle/>
            <a:p>
              <a:pPr algn="ctr"/>
              <a:r>
                <a:rPr lang="en-US" sz="2000" dirty="0"/>
                <a:t>How does the GC find unmarked variables?</a:t>
              </a:r>
            </a:p>
          </p:txBody>
        </p:sp>
        <p:pic>
          <p:nvPicPr>
            <p:cNvPr id="212" name="Picture 211" descr="Shape&#10;&#10;Description automatically generated with low confidence">
              <a:extLst>
                <a:ext uri="{FF2B5EF4-FFF2-40B4-BE49-F238E27FC236}">
                  <a16:creationId xmlns:a16="http://schemas.microsoft.com/office/drawing/2014/main" id="{4BBD9F05-6471-4DD6-8BCB-D0CB695F4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0332" y="1406291"/>
              <a:ext cx="536455" cy="536455"/>
            </a:xfrm>
            <a:prstGeom prst="rect">
              <a:avLst/>
            </a:prstGeom>
            <a:ln>
              <a:noFill/>
            </a:ln>
            <a:effectLst>
              <a:outerShdw blurRad="292100" dist="139700" dir="2700000" algn="tl" rotWithShape="0">
                <a:srgbClr val="333333">
                  <a:alpha val="65000"/>
                </a:srgbClr>
              </a:outerShdw>
            </a:effectLst>
          </p:spPr>
        </p:pic>
      </p:grpSp>
      <p:sp>
        <p:nvSpPr>
          <p:cNvPr id="88" name="Title 1">
            <a:extLst>
              <a:ext uri="{FF2B5EF4-FFF2-40B4-BE49-F238E27FC236}">
                <a16:creationId xmlns:a16="http://schemas.microsoft.com/office/drawing/2014/main" id="{C000A5E2-8455-4C57-8753-3CAE831A0039}"/>
              </a:ext>
            </a:extLst>
          </p:cNvPr>
          <p:cNvSpPr>
            <a:spLocks noGrp="1"/>
          </p:cNvSpPr>
          <p:nvPr>
            <p:ph type="title"/>
          </p:nvPr>
        </p:nvSpPr>
        <p:spPr>
          <a:xfrm>
            <a:off x="914400" y="-76200"/>
            <a:ext cx="10363200" cy="1143000"/>
          </a:xfrm>
        </p:spPr>
        <p:txBody>
          <a:bodyPr/>
          <a:lstStyle/>
          <a:p>
            <a:r>
              <a:rPr lang="en-US" dirty="0"/>
              <a:t>Mark and Sweep: The Mark Phase</a:t>
            </a:r>
          </a:p>
        </p:txBody>
      </p:sp>
      <p:sp>
        <p:nvSpPr>
          <p:cNvPr id="89" name="Rectangle 88">
            <a:extLst>
              <a:ext uri="{FF2B5EF4-FFF2-40B4-BE49-F238E27FC236}">
                <a16:creationId xmlns:a16="http://schemas.microsoft.com/office/drawing/2014/main" id="{3BEDB7C7-3BBD-4B2E-8C02-346BA996B0EF}"/>
              </a:ext>
            </a:extLst>
          </p:cNvPr>
          <p:cNvSpPr/>
          <p:nvPr/>
        </p:nvSpPr>
        <p:spPr>
          <a:xfrm>
            <a:off x="8337767" y="5337837"/>
            <a:ext cx="635735"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Alien object</a:t>
            </a:r>
          </a:p>
        </p:txBody>
      </p:sp>
      <p:sp>
        <p:nvSpPr>
          <p:cNvPr id="9" name="Arrow: Up 8">
            <a:extLst>
              <a:ext uri="{FF2B5EF4-FFF2-40B4-BE49-F238E27FC236}">
                <a16:creationId xmlns:a16="http://schemas.microsoft.com/office/drawing/2014/main" id="{0AC693D7-AE77-4EBE-9272-D31AFE944A2B}"/>
              </a:ext>
            </a:extLst>
          </p:cNvPr>
          <p:cNvSpPr/>
          <p:nvPr/>
        </p:nvSpPr>
        <p:spPr>
          <a:xfrm rot="1263523">
            <a:off x="7247936" y="5631712"/>
            <a:ext cx="1974756" cy="941507"/>
          </a:xfrm>
          <a:prstGeom prst="upArrow">
            <a:avLst>
              <a:gd name="adj1" fmla="val 58921"/>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Unmarked</a:t>
            </a:r>
          </a:p>
        </p:txBody>
      </p:sp>
      <p:sp>
        <p:nvSpPr>
          <p:cNvPr id="86" name="Rectangle 85">
            <a:extLst>
              <a:ext uri="{FF2B5EF4-FFF2-40B4-BE49-F238E27FC236}">
                <a16:creationId xmlns:a16="http://schemas.microsoft.com/office/drawing/2014/main" id="{E6A0941B-96DD-48A3-BDEA-9E9315FD44AB}"/>
              </a:ext>
            </a:extLst>
          </p:cNvPr>
          <p:cNvSpPr/>
          <p:nvPr/>
        </p:nvSpPr>
        <p:spPr>
          <a:xfrm>
            <a:off x="9360126" y="6467060"/>
            <a:ext cx="2568895"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87" name="Rectangle 86">
            <a:extLst>
              <a:ext uri="{FF2B5EF4-FFF2-40B4-BE49-F238E27FC236}">
                <a16:creationId xmlns:a16="http://schemas.microsoft.com/office/drawing/2014/main" id="{8A5CA4DD-AF1F-4498-B51F-C7069E8C76C0}"/>
              </a:ext>
            </a:extLst>
          </p:cNvPr>
          <p:cNvSpPr/>
          <p:nvPr/>
        </p:nvSpPr>
        <p:spPr>
          <a:xfrm>
            <a:off x="9359338" y="6475132"/>
            <a:ext cx="2569852"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455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3"/>
                                        </p:tgtEl>
                                        <p:attrNameLst>
                                          <p:attrName>style.visibility</p:attrName>
                                        </p:attrNameLst>
                                      </p:cBhvr>
                                      <p:to>
                                        <p:strVal val="visible"/>
                                      </p:to>
                                    </p:set>
                                    <p:animEffect transition="in" filter="fade">
                                      <p:cBhvr>
                                        <p:cTn id="61" dur="500"/>
                                        <p:tgtEl>
                                          <p:spTgt spid="1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9"/>
                                        </p:tgtEl>
                                        <p:attrNameLst>
                                          <p:attrName>style.visibility</p:attrName>
                                        </p:attrNameLst>
                                      </p:cBhvr>
                                      <p:to>
                                        <p:strVal val="visible"/>
                                      </p:to>
                                    </p:set>
                                    <p:animEffect transition="in" filter="fade">
                                      <p:cBhvr>
                                        <p:cTn id="66" dur="500"/>
                                        <p:tgtEl>
                                          <p:spTgt spid="1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9"/>
                                        </p:tgtEl>
                                        <p:attrNameLst>
                                          <p:attrName>style.visibility</p:attrName>
                                        </p:attrNameLst>
                                      </p:cBhvr>
                                      <p:to>
                                        <p:strVal val="visible"/>
                                      </p:to>
                                    </p:set>
                                    <p:animEffect transition="in" filter="fade">
                                      <p:cBhvr>
                                        <p:cTn id="71" dur="500"/>
                                        <p:tgtEl>
                                          <p:spTgt spid="199"/>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0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6" presetClass="emph" presetSubtype="0" repeatCount="3000" fill="hold" nodeType="clickEffect">
                                  <p:stCondLst>
                                    <p:cond delay="0"/>
                                  </p:stCondLst>
                                  <p:childTnLst>
                                    <p:animEffect transition="out" filter="fade">
                                      <p:cBhvr>
                                        <p:cTn id="79" dur="500" tmFilter="0, 0; .2, .5; .8, .5; 1, 0"/>
                                        <p:tgtEl>
                                          <p:spTgt spid="168"/>
                                        </p:tgtEl>
                                      </p:cBhvr>
                                    </p:animEffect>
                                    <p:animScale>
                                      <p:cBhvr>
                                        <p:cTn id="80" dur="250" autoRev="1" fill="hold"/>
                                        <p:tgtEl>
                                          <p:spTgt spid="168"/>
                                        </p:tgtEl>
                                      </p:cBhvr>
                                      <p:by x="105000" y="105000"/>
                                    </p:animScale>
                                  </p:childTnLst>
                                </p:cTn>
                              </p:par>
                              <p:par>
                                <p:cTn id="81" presetID="26" presetClass="emph" presetSubtype="0" repeatCount="3000" fill="hold" nodeType="withEffect">
                                  <p:stCondLst>
                                    <p:cond delay="0"/>
                                  </p:stCondLst>
                                  <p:childTnLst>
                                    <p:animEffect transition="out" filter="fade">
                                      <p:cBhvr>
                                        <p:cTn id="82" dur="500" tmFilter="0, 0; .2, .5; .8, .5; 1, 0"/>
                                        <p:tgtEl>
                                          <p:spTgt spid="173"/>
                                        </p:tgtEl>
                                      </p:cBhvr>
                                    </p:animEffect>
                                    <p:animScale>
                                      <p:cBhvr>
                                        <p:cTn id="83" dur="250" autoRev="1" fill="hold"/>
                                        <p:tgtEl>
                                          <p:spTgt spid="173"/>
                                        </p:tgtEl>
                                      </p:cBhvr>
                                      <p:by x="105000" y="105000"/>
                                    </p:animScale>
                                  </p:childTnLst>
                                </p:cTn>
                              </p:par>
                              <p:par>
                                <p:cTn id="84" presetID="26" presetClass="emph" presetSubtype="0" repeatCount="3000" fill="hold" nodeType="withEffect">
                                  <p:stCondLst>
                                    <p:cond delay="0"/>
                                  </p:stCondLst>
                                  <p:childTnLst>
                                    <p:animEffect transition="out" filter="fade">
                                      <p:cBhvr>
                                        <p:cTn id="85" dur="500" tmFilter="0, 0; .2, .5; .8, .5; 1, 0"/>
                                        <p:tgtEl>
                                          <p:spTgt spid="179"/>
                                        </p:tgtEl>
                                      </p:cBhvr>
                                    </p:animEffect>
                                    <p:animScale>
                                      <p:cBhvr>
                                        <p:cTn id="86" dur="250" autoRev="1" fill="hold"/>
                                        <p:tgtEl>
                                          <p:spTgt spid="179"/>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199"/>
                                        </p:tgtEl>
                                      </p:cBhvr>
                                    </p:animEffect>
                                    <p:animScale>
                                      <p:cBhvr>
                                        <p:cTn id="89" dur="250" autoRev="1" fill="hold"/>
                                        <p:tgtEl>
                                          <p:spTgt spid="199"/>
                                        </p:tgtEl>
                                      </p:cBhvr>
                                      <p:by x="105000" y="105000"/>
                                    </p:animScale>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0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wipe(down)">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0" nodeType="clickEffect">
                                  <p:stCondLst>
                                    <p:cond delay="0"/>
                                  </p:stCondLst>
                                  <p:childTnLst>
                                    <p:animEffect transition="out" filter="fade">
                                      <p:cBhvr>
                                        <p:cTn id="102" dur="500"/>
                                        <p:tgtEl>
                                          <p:spTgt spid="89"/>
                                        </p:tgtEl>
                                      </p:cBhvr>
                                    </p:animEffect>
                                    <p:set>
                                      <p:cBhvr>
                                        <p:cTn id="103" dur="1" fill="hold">
                                          <p:stCondLst>
                                            <p:cond delay="499"/>
                                          </p:stCondLst>
                                        </p:cTn>
                                        <p:tgtEl>
                                          <p:spTgt spid="8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1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6"/>
                                        </p:tgtEl>
                                        <p:attrNameLst>
                                          <p:attrName>style.visibility</p:attrName>
                                        </p:attrNameLst>
                                      </p:cBhvr>
                                      <p:to>
                                        <p:strVal val="visible"/>
                                      </p:to>
                                    </p:set>
                                  </p:childTnLst>
                                </p:cTn>
                              </p:par>
                              <p:par>
                                <p:cTn id="117" presetID="22" presetClass="entr" presetSubtype="8" fill="hold" grpId="0" nodeType="with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wipe(left)">
                                      <p:cBhvr>
                                        <p:cTn id="119" dur="59000"/>
                                        <p:tgtEl>
                                          <p:spTgt spid="87"/>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1" nodeType="clickEffect">
                                  <p:stCondLst>
                                    <p:cond delay="0"/>
                                  </p:stCondLst>
                                  <p:childTnLst>
                                    <p:animEffect transition="out" filter="fade">
                                      <p:cBhvr>
                                        <p:cTn id="123" dur="500"/>
                                        <p:tgtEl>
                                          <p:spTgt spid="86"/>
                                        </p:tgtEl>
                                      </p:cBhvr>
                                    </p:animEffect>
                                    <p:set>
                                      <p:cBhvr>
                                        <p:cTn id="124" dur="1" fill="hold">
                                          <p:stCondLst>
                                            <p:cond delay="499"/>
                                          </p:stCondLst>
                                        </p:cTn>
                                        <p:tgtEl>
                                          <p:spTgt spid="86"/>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87"/>
                                        </p:tgtEl>
                                      </p:cBhvr>
                                    </p:animEffect>
                                    <p:set>
                                      <p:cBhvr>
                                        <p:cTn id="127"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animBg="1"/>
      <p:bldP spid="16" grpId="0"/>
      <p:bldP spid="182" grpId="0"/>
      <p:bldP spid="25" grpId="0" animBg="1"/>
      <p:bldP spid="25" grpId="1" animBg="1"/>
      <p:bldP spid="207" grpId="0"/>
      <p:bldP spid="208" grpId="0"/>
      <p:bldP spid="89" grpId="0" animBg="1"/>
      <p:bldP spid="9" grpId="0" animBg="1"/>
      <p:bldP spid="9" grpId="1" animBg="1"/>
      <p:bldP spid="86" grpId="0" animBg="1"/>
      <p:bldP spid="86" grpId="1" animBg="1"/>
      <p:bldP spid="87" grpId="0" animBg="1"/>
      <p:bldP spid="87"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1005E24B-2FB6-49EC-AF68-C65337E86E60}"/>
              </a:ext>
            </a:extLst>
          </p:cNvPr>
          <p:cNvSpPr txBox="1"/>
          <p:nvPr/>
        </p:nvSpPr>
        <p:spPr>
          <a:xfrm>
            <a:off x="311720" y="883137"/>
            <a:ext cx="11112616" cy="830997"/>
          </a:xfrm>
          <a:prstGeom prst="rect">
            <a:avLst/>
          </a:prstGeom>
          <a:noFill/>
        </p:spPr>
        <p:txBody>
          <a:bodyPr wrap="square">
            <a:spAutoFit/>
          </a:bodyPr>
          <a:lstStyle/>
          <a:p>
            <a:pPr algn="ctr"/>
            <a:r>
              <a:rPr lang="en-US" sz="2400" dirty="0"/>
              <a:t>During the sweep phase, we traverse all memory blocks in the heap </a:t>
            </a:r>
            <a:br>
              <a:rPr lang="en-US" sz="2400" dirty="0"/>
            </a:br>
            <a:r>
              <a:rPr lang="en-US" sz="2400" dirty="0"/>
              <a:t>(each block holds a single object/value/array) and examine each object's in-use flag.</a:t>
            </a:r>
          </a:p>
        </p:txBody>
      </p:sp>
      <p:sp>
        <p:nvSpPr>
          <p:cNvPr id="49" name="TextBox 48">
            <a:extLst>
              <a:ext uri="{FF2B5EF4-FFF2-40B4-BE49-F238E27FC236}">
                <a16:creationId xmlns:a16="http://schemas.microsoft.com/office/drawing/2014/main" id="{BBFCFD17-9D48-438B-96C2-4EF1817255AC}"/>
              </a:ext>
            </a:extLst>
          </p:cNvPr>
          <p:cNvSpPr txBox="1"/>
          <p:nvPr/>
        </p:nvSpPr>
        <p:spPr>
          <a:xfrm>
            <a:off x="3110021" y="1842342"/>
            <a:ext cx="5971958" cy="461665"/>
          </a:xfrm>
          <a:prstGeom prst="rect">
            <a:avLst/>
          </a:prstGeom>
          <a:noFill/>
        </p:spPr>
        <p:txBody>
          <a:bodyPr wrap="square">
            <a:spAutoFit/>
          </a:bodyPr>
          <a:lstStyle/>
          <a:p>
            <a:pPr algn="ctr"/>
            <a:r>
              <a:rPr lang="en-US" sz="2400" dirty="0"/>
              <a:t>How do we traverse memory blocks?</a:t>
            </a:r>
          </a:p>
        </p:txBody>
      </p:sp>
      <p:grpSp>
        <p:nvGrpSpPr>
          <p:cNvPr id="50" name="Group 49">
            <a:extLst>
              <a:ext uri="{FF2B5EF4-FFF2-40B4-BE49-F238E27FC236}">
                <a16:creationId xmlns:a16="http://schemas.microsoft.com/office/drawing/2014/main" id="{6881633C-A297-435E-923F-984F2B9E0BAE}"/>
              </a:ext>
            </a:extLst>
          </p:cNvPr>
          <p:cNvGrpSpPr/>
          <p:nvPr/>
        </p:nvGrpSpPr>
        <p:grpSpPr>
          <a:xfrm>
            <a:off x="9361315" y="2312083"/>
            <a:ext cx="2982739" cy="4441237"/>
            <a:chOff x="9361315" y="2312083"/>
            <a:chExt cx="2982739" cy="4441237"/>
          </a:xfrm>
        </p:grpSpPr>
        <p:grpSp>
          <p:nvGrpSpPr>
            <p:cNvPr id="51" name="Group 50">
              <a:extLst>
                <a:ext uri="{FF2B5EF4-FFF2-40B4-BE49-F238E27FC236}">
                  <a16:creationId xmlns:a16="http://schemas.microsoft.com/office/drawing/2014/main" id="{623B5EA3-35F9-450D-8B54-484AA6BBE0A5}"/>
                </a:ext>
              </a:extLst>
            </p:cNvPr>
            <p:cNvGrpSpPr/>
            <p:nvPr/>
          </p:nvGrpSpPr>
          <p:grpSpPr>
            <a:xfrm>
              <a:off x="9369258" y="3241964"/>
              <a:ext cx="556138" cy="1368558"/>
              <a:chOff x="9369258" y="3175719"/>
              <a:chExt cx="556138" cy="1948303"/>
            </a:xfrm>
          </p:grpSpPr>
          <p:sp>
            <p:nvSpPr>
              <p:cNvPr id="78" name="Left Brace 77">
                <a:extLst>
                  <a:ext uri="{FF2B5EF4-FFF2-40B4-BE49-F238E27FC236}">
                    <a16:creationId xmlns:a16="http://schemas.microsoft.com/office/drawing/2014/main" id="{28E910A4-8751-42D7-993D-F1E71170EC6E}"/>
                  </a:ext>
                </a:extLst>
              </p:cNvPr>
              <p:cNvSpPr/>
              <p:nvPr/>
            </p:nvSpPr>
            <p:spPr>
              <a:xfrm>
                <a:off x="9692639" y="3532909"/>
                <a:ext cx="232757" cy="9310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33DC5A0D-6B19-4C82-B881-58F3FDDF0F0A}"/>
                  </a:ext>
                </a:extLst>
              </p:cNvPr>
              <p:cNvSpPr txBox="1"/>
              <p:nvPr/>
            </p:nvSpPr>
            <p:spPr>
              <a:xfrm rot="16200000">
                <a:off x="8579772" y="3965205"/>
                <a:ext cx="1948303" cy="369332"/>
              </a:xfrm>
              <a:prstGeom prst="rect">
                <a:avLst/>
              </a:prstGeom>
              <a:noFill/>
            </p:spPr>
            <p:txBody>
              <a:bodyPr wrap="square">
                <a:spAutoFit/>
              </a:bodyPr>
              <a:lstStyle/>
              <a:p>
                <a:pPr algn="ctr"/>
                <a:r>
                  <a:rPr lang="en-US" sz="1800" dirty="0"/>
                  <a:t>200 bytes</a:t>
                </a:r>
                <a:endParaRPr lang="en-US" dirty="0"/>
              </a:p>
            </p:txBody>
          </p:sp>
        </p:grpSp>
        <p:grpSp>
          <p:nvGrpSpPr>
            <p:cNvPr id="52" name="Group 51">
              <a:extLst>
                <a:ext uri="{FF2B5EF4-FFF2-40B4-BE49-F238E27FC236}">
                  <a16:creationId xmlns:a16="http://schemas.microsoft.com/office/drawing/2014/main" id="{E5270F61-ACE0-46B3-B96D-E8A399E95627}"/>
                </a:ext>
              </a:extLst>
            </p:cNvPr>
            <p:cNvGrpSpPr/>
            <p:nvPr/>
          </p:nvGrpSpPr>
          <p:grpSpPr>
            <a:xfrm>
              <a:off x="9361315" y="4659506"/>
              <a:ext cx="547392" cy="1403638"/>
              <a:chOff x="9378004" y="3286617"/>
              <a:chExt cx="547392" cy="1403638"/>
            </a:xfrm>
          </p:grpSpPr>
          <p:sp>
            <p:nvSpPr>
              <p:cNvPr id="76" name="Left Brace 75">
                <a:extLst>
                  <a:ext uri="{FF2B5EF4-FFF2-40B4-BE49-F238E27FC236}">
                    <a16:creationId xmlns:a16="http://schemas.microsoft.com/office/drawing/2014/main" id="{C046945D-ADE7-475A-9E3A-F0B489B18021}"/>
                  </a:ext>
                </a:extLst>
              </p:cNvPr>
              <p:cNvSpPr/>
              <p:nvPr/>
            </p:nvSpPr>
            <p:spPr>
              <a:xfrm>
                <a:off x="9692639" y="3532909"/>
                <a:ext cx="232757" cy="9310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26A9E7B3-F51B-4585-821D-88F9C21811E9}"/>
                  </a:ext>
                </a:extLst>
              </p:cNvPr>
              <p:cNvSpPr txBox="1"/>
              <p:nvPr/>
            </p:nvSpPr>
            <p:spPr>
              <a:xfrm rot="16200000">
                <a:off x="8860851" y="3803770"/>
                <a:ext cx="1403638" cy="369332"/>
              </a:xfrm>
              <a:prstGeom prst="rect">
                <a:avLst/>
              </a:prstGeom>
              <a:noFill/>
            </p:spPr>
            <p:txBody>
              <a:bodyPr wrap="square">
                <a:spAutoFit/>
              </a:bodyPr>
              <a:lstStyle/>
              <a:p>
                <a:pPr algn="ctr"/>
                <a:r>
                  <a:rPr lang="en-US" sz="1800" dirty="0"/>
                  <a:t>1700 bytes</a:t>
                </a:r>
                <a:endParaRPr lang="en-US" dirty="0"/>
              </a:p>
            </p:txBody>
          </p:sp>
        </p:grpSp>
        <p:grpSp>
          <p:nvGrpSpPr>
            <p:cNvPr id="53" name="Group 52">
              <a:extLst>
                <a:ext uri="{FF2B5EF4-FFF2-40B4-BE49-F238E27FC236}">
                  <a16:creationId xmlns:a16="http://schemas.microsoft.com/office/drawing/2014/main" id="{40232C5F-A28F-42F2-8B31-8AB59D0A021B}"/>
                </a:ext>
              </a:extLst>
            </p:cNvPr>
            <p:cNvGrpSpPr/>
            <p:nvPr/>
          </p:nvGrpSpPr>
          <p:grpSpPr>
            <a:xfrm>
              <a:off x="9553401" y="2312083"/>
              <a:ext cx="2790653" cy="4441237"/>
              <a:chOff x="9553401" y="2312083"/>
              <a:chExt cx="2790653" cy="4441237"/>
            </a:xfrm>
          </p:grpSpPr>
          <p:sp>
            <p:nvSpPr>
              <p:cNvPr id="54" name="Rectangle 53">
                <a:extLst>
                  <a:ext uri="{FF2B5EF4-FFF2-40B4-BE49-F238E27FC236}">
                    <a16:creationId xmlns:a16="http://schemas.microsoft.com/office/drawing/2014/main" id="{C9CA22D7-FDC4-4471-9073-6585383C211A}"/>
                  </a:ext>
                </a:extLst>
              </p:cNvPr>
              <p:cNvSpPr/>
              <p:nvPr/>
            </p:nvSpPr>
            <p:spPr>
              <a:xfrm>
                <a:off x="9950335" y="2793075"/>
                <a:ext cx="1296785" cy="3913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E812867-01E2-4F30-97BA-A08D5E42F8EC}"/>
                  </a:ext>
                </a:extLst>
              </p:cNvPr>
              <p:cNvSpPr txBox="1"/>
              <p:nvPr/>
            </p:nvSpPr>
            <p:spPr>
              <a:xfrm>
                <a:off x="9553401" y="2312083"/>
                <a:ext cx="2090652" cy="461665"/>
              </a:xfrm>
              <a:prstGeom prst="rect">
                <a:avLst/>
              </a:prstGeom>
              <a:noFill/>
            </p:spPr>
            <p:txBody>
              <a:bodyPr wrap="square">
                <a:spAutoFit/>
              </a:bodyPr>
              <a:lstStyle/>
              <a:p>
                <a:pPr algn="ctr"/>
                <a:r>
                  <a:rPr lang="en-US" sz="2400" dirty="0"/>
                  <a:t>The Heap</a:t>
                </a:r>
              </a:p>
            </p:txBody>
          </p:sp>
          <p:grpSp>
            <p:nvGrpSpPr>
              <p:cNvPr id="56" name="Group 55">
                <a:extLst>
                  <a:ext uri="{FF2B5EF4-FFF2-40B4-BE49-F238E27FC236}">
                    <a16:creationId xmlns:a16="http://schemas.microsoft.com/office/drawing/2014/main" id="{5A528C63-7DA3-4088-BDB6-882567D0BB76}"/>
                  </a:ext>
                </a:extLst>
              </p:cNvPr>
              <p:cNvGrpSpPr/>
              <p:nvPr/>
            </p:nvGrpSpPr>
            <p:grpSpPr>
              <a:xfrm>
                <a:off x="9872613" y="2755670"/>
                <a:ext cx="1377279" cy="738664"/>
                <a:chOff x="6983940" y="3483033"/>
                <a:chExt cx="1377279" cy="738664"/>
              </a:xfrm>
            </p:grpSpPr>
            <p:sp>
              <p:nvSpPr>
                <p:cNvPr id="74" name="Rectangle 73">
                  <a:extLst>
                    <a:ext uri="{FF2B5EF4-FFF2-40B4-BE49-F238E27FC236}">
                      <a16:creationId xmlns:a16="http://schemas.microsoft.com/office/drawing/2014/main" id="{8B7C5E13-3397-4169-A75E-AED084987359}"/>
                    </a:ext>
                  </a:extLst>
                </p:cNvPr>
                <p:cNvSpPr/>
                <p:nvPr/>
              </p:nvSpPr>
              <p:spPr>
                <a:xfrm flipV="1">
                  <a:off x="7064434" y="3530137"/>
                  <a:ext cx="1296785" cy="6915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TextBox 74">
                  <a:extLst>
                    <a:ext uri="{FF2B5EF4-FFF2-40B4-BE49-F238E27FC236}">
                      <a16:creationId xmlns:a16="http://schemas.microsoft.com/office/drawing/2014/main" id="{F757BC78-82E1-4497-AAFC-BA5AC2919577}"/>
                    </a:ext>
                  </a:extLst>
                </p:cNvPr>
                <p:cNvSpPr txBox="1"/>
                <p:nvPr/>
              </p:nvSpPr>
              <p:spPr>
                <a:xfrm>
                  <a:off x="6983940" y="3483033"/>
                  <a:ext cx="1267976" cy="738664"/>
                </a:xfrm>
                <a:prstGeom prst="rect">
                  <a:avLst/>
                </a:prstGeom>
                <a:noFill/>
              </p:spPr>
              <p:txBody>
                <a:bodyPr wrap="none" rtlCol="0">
                  <a:spAutoFit/>
                </a:bodyPr>
                <a:lstStyle/>
                <a:p>
                  <a:r>
                    <a:rPr lang="en-US" sz="1400" dirty="0"/>
                    <a:t>size: 200 bytes</a:t>
                  </a:r>
                </a:p>
                <a:p>
                  <a:r>
                    <a:rPr lang="en-US" sz="1400" dirty="0" err="1"/>
                    <a:t>prev</a:t>
                  </a:r>
                  <a:r>
                    <a:rPr lang="en-US" sz="1400" dirty="0"/>
                    <a:t>: </a:t>
                  </a:r>
                  <a:r>
                    <a:rPr lang="en-US" sz="1400" dirty="0" err="1"/>
                    <a:t>nullptr</a:t>
                  </a:r>
                  <a:endParaRPr lang="en-US" sz="1400" dirty="0"/>
                </a:p>
                <a:p>
                  <a:r>
                    <a:rPr lang="en-US" sz="1400" dirty="0"/>
                    <a:t>next: 1220</a:t>
                  </a:r>
                </a:p>
              </p:txBody>
            </p:sp>
          </p:grpSp>
          <p:grpSp>
            <p:nvGrpSpPr>
              <p:cNvPr id="57" name="Group 56">
                <a:extLst>
                  <a:ext uri="{FF2B5EF4-FFF2-40B4-BE49-F238E27FC236}">
                    <a16:creationId xmlns:a16="http://schemas.microsoft.com/office/drawing/2014/main" id="{65FD706B-E1E4-4D5A-8E14-482CD0620C15}"/>
                  </a:ext>
                </a:extLst>
              </p:cNvPr>
              <p:cNvGrpSpPr/>
              <p:nvPr/>
            </p:nvGrpSpPr>
            <p:grpSpPr>
              <a:xfrm>
                <a:off x="9867071" y="4130040"/>
                <a:ext cx="1377279" cy="738664"/>
                <a:chOff x="6983940" y="3483033"/>
                <a:chExt cx="1377279" cy="738664"/>
              </a:xfrm>
            </p:grpSpPr>
            <p:sp>
              <p:nvSpPr>
                <p:cNvPr id="72" name="Rectangle 71">
                  <a:extLst>
                    <a:ext uri="{FF2B5EF4-FFF2-40B4-BE49-F238E27FC236}">
                      <a16:creationId xmlns:a16="http://schemas.microsoft.com/office/drawing/2014/main" id="{0CDBA3FA-B0C3-4ADA-8D93-CDBD55BAE06F}"/>
                    </a:ext>
                  </a:extLst>
                </p:cNvPr>
                <p:cNvSpPr/>
                <p:nvPr/>
              </p:nvSpPr>
              <p:spPr>
                <a:xfrm flipV="1">
                  <a:off x="7064434" y="3530137"/>
                  <a:ext cx="1296785" cy="6915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3" name="TextBox 72">
                  <a:extLst>
                    <a:ext uri="{FF2B5EF4-FFF2-40B4-BE49-F238E27FC236}">
                      <a16:creationId xmlns:a16="http://schemas.microsoft.com/office/drawing/2014/main" id="{9A6E9E71-93B1-411D-A4ED-2A1BDAEC5723}"/>
                    </a:ext>
                  </a:extLst>
                </p:cNvPr>
                <p:cNvSpPr txBox="1"/>
                <p:nvPr/>
              </p:nvSpPr>
              <p:spPr>
                <a:xfrm>
                  <a:off x="6983940" y="3483033"/>
                  <a:ext cx="1333698" cy="738664"/>
                </a:xfrm>
                <a:prstGeom prst="rect">
                  <a:avLst/>
                </a:prstGeom>
                <a:noFill/>
              </p:spPr>
              <p:txBody>
                <a:bodyPr wrap="none" rtlCol="0">
                  <a:spAutoFit/>
                </a:bodyPr>
                <a:lstStyle/>
                <a:p>
                  <a:r>
                    <a:rPr lang="en-US" sz="1400" dirty="0"/>
                    <a:t>size: 1700 bytes</a:t>
                  </a:r>
                </a:p>
                <a:p>
                  <a:r>
                    <a:rPr lang="en-US" sz="1400" dirty="0" err="1"/>
                    <a:t>prev</a:t>
                  </a:r>
                  <a:r>
                    <a:rPr lang="en-US" sz="1400" dirty="0"/>
                    <a:t>: 1000</a:t>
                  </a:r>
                </a:p>
                <a:p>
                  <a:r>
                    <a:rPr lang="en-US" sz="1400" dirty="0"/>
                    <a:t>next: 2940</a:t>
                  </a:r>
                </a:p>
              </p:txBody>
            </p:sp>
          </p:grpSp>
          <p:sp>
            <p:nvSpPr>
              <p:cNvPr id="58" name="TextBox 57">
                <a:extLst>
                  <a:ext uri="{FF2B5EF4-FFF2-40B4-BE49-F238E27FC236}">
                    <a16:creationId xmlns:a16="http://schemas.microsoft.com/office/drawing/2014/main" id="{1861C0FF-A91F-4C55-929D-A51958440C58}"/>
                  </a:ext>
                </a:extLst>
              </p:cNvPr>
              <p:cNvSpPr txBox="1"/>
              <p:nvPr/>
            </p:nvSpPr>
            <p:spPr>
              <a:xfrm>
                <a:off x="11235344" y="2648587"/>
                <a:ext cx="1108710" cy="369332"/>
              </a:xfrm>
              <a:prstGeom prst="rect">
                <a:avLst/>
              </a:prstGeom>
              <a:noFill/>
            </p:spPr>
            <p:txBody>
              <a:bodyPr wrap="square">
                <a:spAutoFit/>
              </a:bodyPr>
              <a:lstStyle/>
              <a:p>
                <a:r>
                  <a:rPr lang="en-US" dirty="0"/>
                  <a:t>1000</a:t>
                </a:r>
              </a:p>
            </p:txBody>
          </p:sp>
          <p:sp>
            <p:nvSpPr>
              <p:cNvPr id="59" name="TextBox 58">
                <a:extLst>
                  <a:ext uri="{FF2B5EF4-FFF2-40B4-BE49-F238E27FC236}">
                    <a16:creationId xmlns:a16="http://schemas.microsoft.com/office/drawing/2014/main" id="{7CC70D42-FE14-4F40-9156-55343AFBB29C}"/>
                  </a:ext>
                </a:extLst>
              </p:cNvPr>
              <p:cNvSpPr txBox="1"/>
              <p:nvPr/>
            </p:nvSpPr>
            <p:spPr>
              <a:xfrm>
                <a:off x="11235344" y="3322136"/>
                <a:ext cx="1108710" cy="369332"/>
              </a:xfrm>
              <a:prstGeom prst="rect">
                <a:avLst/>
              </a:prstGeom>
              <a:noFill/>
            </p:spPr>
            <p:txBody>
              <a:bodyPr wrap="square">
                <a:spAutoFit/>
              </a:bodyPr>
              <a:lstStyle/>
              <a:p>
                <a:r>
                  <a:rPr lang="en-US" dirty="0"/>
                  <a:t>102o</a:t>
                </a:r>
              </a:p>
            </p:txBody>
          </p:sp>
          <p:sp>
            <p:nvSpPr>
              <p:cNvPr id="60" name="TextBox 59">
                <a:extLst>
                  <a:ext uri="{FF2B5EF4-FFF2-40B4-BE49-F238E27FC236}">
                    <a16:creationId xmlns:a16="http://schemas.microsoft.com/office/drawing/2014/main" id="{483C7CB8-AE6E-4C32-8DF4-F0CCBBBE3F81}"/>
                  </a:ext>
                </a:extLst>
              </p:cNvPr>
              <p:cNvSpPr txBox="1"/>
              <p:nvPr/>
            </p:nvSpPr>
            <p:spPr>
              <a:xfrm>
                <a:off x="11235344" y="3993863"/>
                <a:ext cx="1108710" cy="369332"/>
              </a:xfrm>
              <a:prstGeom prst="rect">
                <a:avLst/>
              </a:prstGeom>
              <a:noFill/>
            </p:spPr>
            <p:txBody>
              <a:bodyPr wrap="square">
                <a:spAutoFit/>
              </a:bodyPr>
              <a:lstStyle/>
              <a:p>
                <a:r>
                  <a:rPr lang="en-US" dirty="0"/>
                  <a:t>1220</a:t>
                </a:r>
              </a:p>
            </p:txBody>
          </p:sp>
          <p:sp>
            <p:nvSpPr>
              <p:cNvPr id="61" name="TextBox 60">
                <a:extLst>
                  <a:ext uri="{FF2B5EF4-FFF2-40B4-BE49-F238E27FC236}">
                    <a16:creationId xmlns:a16="http://schemas.microsoft.com/office/drawing/2014/main" id="{03369AF5-FD3C-451B-A8FD-0596F05DD29C}"/>
                  </a:ext>
                </a:extLst>
              </p:cNvPr>
              <p:cNvSpPr txBox="1"/>
              <p:nvPr/>
            </p:nvSpPr>
            <p:spPr>
              <a:xfrm>
                <a:off x="11235344" y="4667412"/>
                <a:ext cx="1108710" cy="369332"/>
              </a:xfrm>
              <a:prstGeom prst="rect">
                <a:avLst/>
              </a:prstGeom>
              <a:noFill/>
            </p:spPr>
            <p:txBody>
              <a:bodyPr wrap="square">
                <a:spAutoFit/>
              </a:bodyPr>
              <a:lstStyle/>
              <a:p>
                <a:r>
                  <a:rPr lang="en-US" dirty="0"/>
                  <a:t>124o</a:t>
                </a:r>
              </a:p>
            </p:txBody>
          </p:sp>
          <p:grpSp>
            <p:nvGrpSpPr>
              <p:cNvPr id="62" name="Group 61">
                <a:extLst>
                  <a:ext uri="{FF2B5EF4-FFF2-40B4-BE49-F238E27FC236}">
                    <a16:creationId xmlns:a16="http://schemas.microsoft.com/office/drawing/2014/main" id="{24776D02-59B9-4C7C-84FD-606C796541CE}"/>
                  </a:ext>
                </a:extLst>
              </p:cNvPr>
              <p:cNvGrpSpPr/>
              <p:nvPr/>
            </p:nvGrpSpPr>
            <p:grpSpPr>
              <a:xfrm>
                <a:off x="9873999" y="5799513"/>
                <a:ext cx="1377279" cy="738664"/>
                <a:chOff x="6983940" y="3483033"/>
                <a:chExt cx="1377279" cy="738664"/>
              </a:xfrm>
            </p:grpSpPr>
            <p:sp>
              <p:nvSpPr>
                <p:cNvPr id="70" name="Rectangle 69">
                  <a:extLst>
                    <a:ext uri="{FF2B5EF4-FFF2-40B4-BE49-F238E27FC236}">
                      <a16:creationId xmlns:a16="http://schemas.microsoft.com/office/drawing/2014/main" id="{C0D5FCB9-9D3F-422B-8EE5-4A2C23A33356}"/>
                    </a:ext>
                  </a:extLst>
                </p:cNvPr>
                <p:cNvSpPr/>
                <p:nvPr/>
              </p:nvSpPr>
              <p:spPr>
                <a:xfrm flipV="1">
                  <a:off x="7064434" y="3530137"/>
                  <a:ext cx="1296785" cy="6915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1" name="TextBox 70">
                  <a:extLst>
                    <a:ext uri="{FF2B5EF4-FFF2-40B4-BE49-F238E27FC236}">
                      <a16:creationId xmlns:a16="http://schemas.microsoft.com/office/drawing/2014/main" id="{A0310DB5-BA2D-407F-B007-179C5BF6ACB7}"/>
                    </a:ext>
                  </a:extLst>
                </p:cNvPr>
                <p:cNvSpPr txBox="1"/>
                <p:nvPr/>
              </p:nvSpPr>
              <p:spPr>
                <a:xfrm>
                  <a:off x="6983940" y="3483033"/>
                  <a:ext cx="1170192" cy="738664"/>
                </a:xfrm>
                <a:prstGeom prst="rect">
                  <a:avLst/>
                </a:prstGeom>
                <a:noFill/>
              </p:spPr>
              <p:txBody>
                <a:bodyPr wrap="none" rtlCol="0">
                  <a:spAutoFit/>
                </a:bodyPr>
                <a:lstStyle/>
                <a:p>
                  <a:r>
                    <a:rPr lang="en-US" sz="1400" dirty="0"/>
                    <a:t>size: 50 bytes</a:t>
                  </a:r>
                </a:p>
                <a:p>
                  <a:r>
                    <a:rPr lang="en-US" sz="1400" dirty="0" err="1"/>
                    <a:t>prev</a:t>
                  </a:r>
                  <a:r>
                    <a:rPr lang="en-US" sz="1400" dirty="0"/>
                    <a:t>: 1220</a:t>
                  </a:r>
                </a:p>
                <a:p>
                  <a:r>
                    <a:rPr lang="en-US" sz="1400" dirty="0"/>
                    <a:t>next: 3010</a:t>
                  </a:r>
                </a:p>
              </p:txBody>
            </p:sp>
          </p:grpSp>
          <p:sp>
            <p:nvSpPr>
              <p:cNvPr id="63" name="TextBox 62">
                <a:extLst>
                  <a:ext uri="{FF2B5EF4-FFF2-40B4-BE49-F238E27FC236}">
                    <a16:creationId xmlns:a16="http://schemas.microsoft.com/office/drawing/2014/main" id="{FA6333A1-1AA6-4C94-BB9C-E5FAD45CC33A}"/>
                  </a:ext>
                </a:extLst>
              </p:cNvPr>
              <p:cNvSpPr txBox="1"/>
              <p:nvPr/>
            </p:nvSpPr>
            <p:spPr>
              <a:xfrm>
                <a:off x="11235344" y="5663336"/>
                <a:ext cx="1108710" cy="369332"/>
              </a:xfrm>
              <a:prstGeom prst="rect">
                <a:avLst/>
              </a:prstGeom>
              <a:noFill/>
            </p:spPr>
            <p:txBody>
              <a:bodyPr wrap="square">
                <a:spAutoFit/>
              </a:bodyPr>
              <a:lstStyle/>
              <a:p>
                <a:r>
                  <a:rPr lang="en-US" dirty="0"/>
                  <a:t>2940</a:t>
                </a:r>
              </a:p>
            </p:txBody>
          </p:sp>
          <p:sp>
            <p:nvSpPr>
              <p:cNvPr id="64" name="TextBox 63">
                <a:extLst>
                  <a:ext uri="{FF2B5EF4-FFF2-40B4-BE49-F238E27FC236}">
                    <a16:creationId xmlns:a16="http://schemas.microsoft.com/office/drawing/2014/main" id="{D3D7E9FF-0EBF-40BD-93B3-1DB2E0C392BF}"/>
                  </a:ext>
                </a:extLst>
              </p:cNvPr>
              <p:cNvSpPr txBox="1"/>
              <p:nvPr/>
            </p:nvSpPr>
            <p:spPr>
              <a:xfrm>
                <a:off x="11235344" y="6336885"/>
                <a:ext cx="1108710" cy="369332"/>
              </a:xfrm>
              <a:prstGeom prst="rect">
                <a:avLst/>
              </a:prstGeom>
              <a:noFill/>
            </p:spPr>
            <p:txBody>
              <a:bodyPr wrap="square">
                <a:spAutoFit/>
              </a:bodyPr>
              <a:lstStyle/>
              <a:p>
                <a:r>
                  <a:rPr lang="en-US" dirty="0"/>
                  <a:t>...</a:t>
                </a:r>
              </a:p>
            </p:txBody>
          </p:sp>
          <p:sp>
            <p:nvSpPr>
              <p:cNvPr id="65" name="TextBox 64">
                <a:extLst>
                  <a:ext uri="{FF2B5EF4-FFF2-40B4-BE49-F238E27FC236}">
                    <a16:creationId xmlns:a16="http://schemas.microsoft.com/office/drawing/2014/main" id="{6DE98973-8B93-48E8-A2CE-90BD5FC0FC41}"/>
                  </a:ext>
                </a:extLst>
              </p:cNvPr>
              <p:cNvSpPr txBox="1"/>
              <p:nvPr/>
            </p:nvSpPr>
            <p:spPr>
              <a:xfrm>
                <a:off x="10011817" y="6383988"/>
                <a:ext cx="1108710" cy="369332"/>
              </a:xfrm>
              <a:prstGeom prst="rect">
                <a:avLst/>
              </a:prstGeom>
              <a:noFill/>
            </p:spPr>
            <p:txBody>
              <a:bodyPr wrap="square">
                <a:spAutoFit/>
              </a:bodyPr>
              <a:lstStyle/>
              <a:p>
                <a:pPr algn="ctr"/>
                <a:r>
                  <a:rPr lang="en-US" dirty="0">
                    <a:solidFill>
                      <a:schemeClr val="bg1"/>
                    </a:solidFill>
                  </a:rPr>
                  <a:t>...</a:t>
                </a:r>
              </a:p>
            </p:txBody>
          </p:sp>
          <p:sp>
            <p:nvSpPr>
              <p:cNvPr id="66" name="TextBox 65">
                <a:extLst>
                  <a:ext uri="{FF2B5EF4-FFF2-40B4-BE49-F238E27FC236}">
                    <a16:creationId xmlns:a16="http://schemas.microsoft.com/office/drawing/2014/main" id="{13E8C872-588C-4E25-951E-354CA19F5AA9}"/>
                  </a:ext>
                </a:extLst>
              </p:cNvPr>
              <p:cNvSpPr txBox="1"/>
              <p:nvPr/>
            </p:nvSpPr>
            <p:spPr>
              <a:xfrm>
                <a:off x="10528161" y="3157742"/>
                <a:ext cx="231154" cy="369332"/>
              </a:xfrm>
              <a:prstGeom prst="rect">
                <a:avLst/>
              </a:prstGeom>
              <a:noFill/>
            </p:spPr>
            <p:txBody>
              <a:bodyPr wrap="none" rtlCol="0">
                <a:spAutoFit/>
              </a:bodyPr>
              <a:lstStyle/>
              <a:p>
                <a:r>
                  <a:rPr lang="en-US" dirty="0"/>
                  <a:t> </a:t>
                </a:r>
              </a:p>
            </p:txBody>
          </p:sp>
          <p:sp>
            <p:nvSpPr>
              <p:cNvPr id="67" name="TextBox 66">
                <a:extLst>
                  <a:ext uri="{FF2B5EF4-FFF2-40B4-BE49-F238E27FC236}">
                    <a16:creationId xmlns:a16="http://schemas.microsoft.com/office/drawing/2014/main" id="{1AEB6650-148D-4CC1-A549-2EC48D014596}"/>
                  </a:ext>
                </a:extLst>
              </p:cNvPr>
              <p:cNvSpPr txBox="1"/>
              <p:nvPr/>
            </p:nvSpPr>
            <p:spPr>
              <a:xfrm>
                <a:off x="10559782" y="4536330"/>
                <a:ext cx="231154" cy="369332"/>
              </a:xfrm>
              <a:prstGeom prst="rect">
                <a:avLst/>
              </a:prstGeom>
              <a:noFill/>
            </p:spPr>
            <p:txBody>
              <a:bodyPr wrap="none" rtlCol="0">
                <a:spAutoFit/>
              </a:bodyPr>
              <a:lstStyle/>
              <a:p>
                <a:r>
                  <a:rPr lang="en-US" dirty="0"/>
                  <a:t> </a:t>
                </a:r>
              </a:p>
            </p:txBody>
          </p:sp>
          <p:sp>
            <p:nvSpPr>
              <p:cNvPr id="68" name="TextBox 67">
                <a:extLst>
                  <a:ext uri="{FF2B5EF4-FFF2-40B4-BE49-F238E27FC236}">
                    <a16:creationId xmlns:a16="http://schemas.microsoft.com/office/drawing/2014/main" id="{5C7861A9-062E-46C3-A9E7-BBB2E7EB3F93}"/>
                  </a:ext>
                </a:extLst>
              </p:cNvPr>
              <p:cNvSpPr txBox="1"/>
              <p:nvPr/>
            </p:nvSpPr>
            <p:spPr>
              <a:xfrm>
                <a:off x="10522495" y="6215946"/>
                <a:ext cx="231154" cy="369332"/>
              </a:xfrm>
              <a:prstGeom prst="rect">
                <a:avLst/>
              </a:prstGeom>
              <a:noFill/>
            </p:spPr>
            <p:txBody>
              <a:bodyPr wrap="none" rtlCol="0">
                <a:spAutoFit/>
              </a:bodyPr>
              <a:lstStyle/>
              <a:p>
                <a:r>
                  <a:rPr lang="en-US" dirty="0"/>
                  <a:t> </a:t>
                </a:r>
              </a:p>
            </p:txBody>
          </p:sp>
          <p:sp>
            <p:nvSpPr>
              <p:cNvPr id="69" name="TextBox 68">
                <a:extLst>
                  <a:ext uri="{FF2B5EF4-FFF2-40B4-BE49-F238E27FC236}">
                    <a16:creationId xmlns:a16="http://schemas.microsoft.com/office/drawing/2014/main" id="{A401B00B-28A8-4D44-8B56-2FB92311BF70}"/>
                  </a:ext>
                </a:extLst>
              </p:cNvPr>
              <p:cNvSpPr txBox="1"/>
              <p:nvPr/>
            </p:nvSpPr>
            <p:spPr>
              <a:xfrm>
                <a:off x="11047854" y="5687091"/>
                <a:ext cx="231154" cy="369332"/>
              </a:xfrm>
              <a:prstGeom prst="rect">
                <a:avLst/>
              </a:prstGeom>
              <a:noFill/>
            </p:spPr>
            <p:txBody>
              <a:bodyPr wrap="none" rtlCol="0">
                <a:spAutoFit/>
              </a:bodyPr>
              <a:lstStyle/>
              <a:p>
                <a:r>
                  <a:rPr lang="en-US" dirty="0"/>
                  <a:t> </a:t>
                </a:r>
              </a:p>
            </p:txBody>
          </p:sp>
        </p:grpSp>
      </p:grpSp>
      <p:sp>
        <p:nvSpPr>
          <p:cNvPr id="80" name="Rectangle: Rounded Corners 79">
            <a:extLst>
              <a:ext uri="{FF2B5EF4-FFF2-40B4-BE49-F238E27FC236}">
                <a16:creationId xmlns:a16="http://schemas.microsoft.com/office/drawing/2014/main" id="{705488C3-D481-4B29-A830-60FAE72D88A4}"/>
              </a:ext>
            </a:extLst>
          </p:cNvPr>
          <p:cNvSpPr/>
          <p:nvPr/>
        </p:nvSpPr>
        <p:spPr>
          <a:xfrm>
            <a:off x="10055069" y="3512452"/>
            <a:ext cx="1084811" cy="64008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Hero object</a:t>
            </a:r>
          </a:p>
        </p:txBody>
      </p:sp>
      <p:sp>
        <p:nvSpPr>
          <p:cNvPr id="81" name="TextBox 80">
            <a:extLst>
              <a:ext uri="{FF2B5EF4-FFF2-40B4-BE49-F238E27FC236}">
                <a16:creationId xmlns:a16="http://schemas.microsoft.com/office/drawing/2014/main" id="{DE7E475D-CE24-44D3-83D5-A4F0E5C36A09}"/>
              </a:ext>
            </a:extLst>
          </p:cNvPr>
          <p:cNvSpPr txBox="1"/>
          <p:nvPr/>
        </p:nvSpPr>
        <p:spPr>
          <a:xfrm>
            <a:off x="89641" y="3594789"/>
            <a:ext cx="3003801" cy="1569660"/>
          </a:xfrm>
          <a:prstGeom prst="rect">
            <a:avLst/>
          </a:prstGeom>
          <a:noFill/>
        </p:spPr>
        <p:txBody>
          <a:bodyPr wrap="square">
            <a:spAutoFit/>
          </a:bodyPr>
          <a:lstStyle/>
          <a:p>
            <a:pPr algn="ctr"/>
            <a:r>
              <a:rPr lang="en-US" sz="2400" dirty="0"/>
              <a:t>So to perform the sweep phase, we can simply follow the links from top-to-bottom.</a:t>
            </a:r>
          </a:p>
        </p:txBody>
      </p:sp>
      <p:sp>
        <p:nvSpPr>
          <p:cNvPr id="82" name="TextBox 81">
            <a:extLst>
              <a:ext uri="{FF2B5EF4-FFF2-40B4-BE49-F238E27FC236}">
                <a16:creationId xmlns:a16="http://schemas.microsoft.com/office/drawing/2014/main" id="{B4F8A44E-8962-4EBC-8640-9E9BCFE9199E}"/>
              </a:ext>
            </a:extLst>
          </p:cNvPr>
          <p:cNvSpPr txBox="1"/>
          <p:nvPr/>
        </p:nvSpPr>
        <p:spPr>
          <a:xfrm>
            <a:off x="2847820" y="2432215"/>
            <a:ext cx="6489550" cy="830997"/>
          </a:xfrm>
          <a:prstGeom prst="rect">
            <a:avLst/>
          </a:prstGeom>
          <a:noFill/>
        </p:spPr>
        <p:txBody>
          <a:bodyPr wrap="square">
            <a:spAutoFit/>
          </a:bodyPr>
          <a:lstStyle/>
          <a:p>
            <a:pPr algn="ctr"/>
            <a:r>
              <a:rPr lang="en-US" sz="2400" dirty="0"/>
              <a:t>Well, all memory blocks in the heap are linked together top-to-bottom in a linked list!</a:t>
            </a:r>
          </a:p>
        </p:txBody>
      </p:sp>
      <p:sp>
        <p:nvSpPr>
          <p:cNvPr id="83" name="Rectangle 82">
            <a:extLst>
              <a:ext uri="{FF2B5EF4-FFF2-40B4-BE49-F238E27FC236}">
                <a16:creationId xmlns:a16="http://schemas.microsoft.com/office/drawing/2014/main" id="{9489D670-9AEF-45F6-BBFD-D085A02B0008}"/>
              </a:ext>
            </a:extLst>
          </p:cNvPr>
          <p:cNvSpPr/>
          <p:nvPr/>
        </p:nvSpPr>
        <p:spPr>
          <a:xfrm>
            <a:off x="3104941" y="3469972"/>
            <a:ext cx="6092937" cy="323624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Pseudocode for the Sweep algorithm</a:t>
            </a:r>
          </a:p>
          <a:p>
            <a:r>
              <a:rPr lang="en-US" sz="2000" dirty="0">
                <a:solidFill>
                  <a:schemeClr val="tx1"/>
                </a:solidFill>
              </a:rPr>
              <a:t>def sweep():</a:t>
            </a:r>
          </a:p>
          <a:p>
            <a:r>
              <a:rPr lang="en-US" sz="2000" dirty="0">
                <a:solidFill>
                  <a:schemeClr val="tx1"/>
                </a:solidFill>
              </a:rPr>
              <a:t>    p = </a:t>
            </a:r>
            <a:r>
              <a:rPr lang="en-US" sz="2000" dirty="0" err="1">
                <a:solidFill>
                  <a:schemeClr val="tx1"/>
                </a:solidFill>
              </a:rPr>
              <a:t>pointer_to_first_block_in_heap</a:t>
            </a:r>
            <a:r>
              <a:rPr lang="en-US" sz="2000" dirty="0">
                <a:solidFill>
                  <a:schemeClr val="tx1"/>
                </a:solidFill>
              </a:rPr>
              <a:t>()</a:t>
            </a:r>
          </a:p>
          <a:p>
            <a:r>
              <a:rPr lang="en-US" sz="2000" dirty="0">
                <a:solidFill>
                  <a:schemeClr val="tx1"/>
                </a:solidFill>
              </a:rPr>
              <a:t>    end = </a:t>
            </a:r>
            <a:r>
              <a:rPr lang="en-US" sz="2000" dirty="0" err="1">
                <a:solidFill>
                  <a:schemeClr val="tx1"/>
                </a:solidFill>
              </a:rPr>
              <a:t>end_of_heap</a:t>
            </a:r>
            <a:r>
              <a:rPr lang="en-US" sz="2000" dirty="0">
                <a:solidFill>
                  <a:schemeClr val="tx1"/>
                </a:solidFill>
              </a:rPr>
              <a:t>()</a:t>
            </a:r>
          </a:p>
          <a:p>
            <a:r>
              <a:rPr lang="en-US" sz="2000" dirty="0">
                <a:solidFill>
                  <a:schemeClr val="tx1"/>
                </a:solidFill>
              </a:rPr>
              <a:t>    while p &lt; end:</a:t>
            </a:r>
          </a:p>
          <a:p>
            <a:r>
              <a:rPr lang="en-US" sz="2000" dirty="0">
                <a:solidFill>
                  <a:schemeClr val="tx1"/>
                </a:solidFill>
              </a:rPr>
              <a:t>        if </a:t>
            </a:r>
            <a:r>
              <a:rPr lang="en-US" sz="2000" dirty="0" err="1">
                <a:solidFill>
                  <a:schemeClr val="tx1"/>
                </a:solidFill>
              </a:rPr>
              <a:t>is_object_in_block_in_use</a:t>
            </a:r>
            <a:r>
              <a:rPr lang="en-US" sz="2000" dirty="0">
                <a:solidFill>
                  <a:schemeClr val="tx1"/>
                </a:solidFill>
              </a:rPr>
              <a:t>(p):</a:t>
            </a:r>
          </a:p>
          <a:p>
            <a:r>
              <a:rPr lang="en-US" sz="2000" dirty="0">
                <a:solidFill>
                  <a:schemeClr val="tx1"/>
                </a:solidFill>
              </a:rPr>
              <a:t>            </a:t>
            </a:r>
            <a:r>
              <a:rPr lang="en-US" sz="2000" dirty="0" err="1">
                <a:solidFill>
                  <a:schemeClr val="tx1"/>
                </a:solidFill>
              </a:rPr>
              <a:t>reset_in_use</a:t>
            </a:r>
            <a:r>
              <a:rPr lang="en-US" sz="2000" dirty="0">
                <a:solidFill>
                  <a:schemeClr val="tx1"/>
                </a:solidFill>
              </a:rPr>
              <a:t>(p)      # remove the mark, object lives</a:t>
            </a:r>
          </a:p>
          <a:p>
            <a:r>
              <a:rPr lang="en-US" sz="2000" dirty="0">
                <a:solidFill>
                  <a:schemeClr val="tx1"/>
                </a:solidFill>
              </a:rPr>
              <a:t>        else:</a:t>
            </a:r>
          </a:p>
          <a:p>
            <a:r>
              <a:rPr lang="en-US" sz="2000" dirty="0">
                <a:solidFill>
                  <a:schemeClr val="tx1"/>
                </a:solidFill>
              </a:rPr>
              <a:t>            free(p)                        # free this block/object</a:t>
            </a:r>
          </a:p>
          <a:p>
            <a:r>
              <a:rPr lang="en-US" sz="2000" dirty="0">
                <a:solidFill>
                  <a:schemeClr val="tx1"/>
                </a:solidFill>
              </a:rPr>
              <a:t>        p = </a:t>
            </a:r>
            <a:r>
              <a:rPr lang="en-US" sz="2000" dirty="0" err="1">
                <a:solidFill>
                  <a:schemeClr val="tx1"/>
                </a:solidFill>
              </a:rPr>
              <a:t>p.next</a:t>
            </a:r>
            <a:endParaRPr lang="en-US" sz="2000" dirty="0">
              <a:solidFill>
                <a:schemeClr val="tx1"/>
              </a:solidFill>
            </a:endParaRPr>
          </a:p>
        </p:txBody>
      </p:sp>
      <p:sp>
        <p:nvSpPr>
          <p:cNvPr id="84" name="Arc 83">
            <a:extLst>
              <a:ext uri="{FF2B5EF4-FFF2-40B4-BE49-F238E27FC236}">
                <a16:creationId xmlns:a16="http://schemas.microsoft.com/office/drawing/2014/main" id="{4F64DA70-6066-42A5-9522-5151C03650BE}"/>
              </a:ext>
            </a:extLst>
          </p:cNvPr>
          <p:cNvSpPr/>
          <p:nvPr/>
        </p:nvSpPr>
        <p:spPr>
          <a:xfrm>
            <a:off x="9925396" y="3346514"/>
            <a:ext cx="1631493" cy="962867"/>
          </a:xfrm>
          <a:prstGeom prst="arc">
            <a:avLst>
              <a:gd name="adj1" fmla="val 16200000"/>
              <a:gd name="adj2" fmla="val 217723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
        <p:nvSpPr>
          <p:cNvPr id="85" name="Arc 84">
            <a:extLst>
              <a:ext uri="{FF2B5EF4-FFF2-40B4-BE49-F238E27FC236}">
                <a16:creationId xmlns:a16="http://schemas.microsoft.com/office/drawing/2014/main" id="{B36B78DA-FAC8-4D5B-B6C1-19ADFF57EDF5}"/>
              </a:ext>
            </a:extLst>
          </p:cNvPr>
          <p:cNvSpPr/>
          <p:nvPr/>
        </p:nvSpPr>
        <p:spPr>
          <a:xfrm>
            <a:off x="9985043" y="4731653"/>
            <a:ext cx="1631493" cy="1235900"/>
          </a:xfrm>
          <a:prstGeom prst="arc">
            <a:avLst>
              <a:gd name="adj1" fmla="val 16200000"/>
              <a:gd name="adj2" fmla="val 2766950"/>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
        <p:nvSpPr>
          <p:cNvPr id="86" name="Rectangle: Rounded Corners 85">
            <a:extLst>
              <a:ext uri="{FF2B5EF4-FFF2-40B4-BE49-F238E27FC236}">
                <a16:creationId xmlns:a16="http://schemas.microsoft.com/office/drawing/2014/main" id="{814AB332-7C7A-4CCB-A74D-BAA7BF1E6D49}"/>
              </a:ext>
            </a:extLst>
          </p:cNvPr>
          <p:cNvSpPr/>
          <p:nvPr/>
        </p:nvSpPr>
        <p:spPr>
          <a:xfrm>
            <a:off x="9997535" y="4923139"/>
            <a:ext cx="1233651" cy="87637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Alien object</a:t>
            </a:r>
          </a:p>
        </p:txBody>
      </p:sp>
      <p:pic>
        <p:nvPicPr>
          <p:cNvPr id="87" name="Picture 86" descr="A red and white sign&#10;&#10;Description automatically generated with medium confidence">
            <a:extLst>
              <a:ext uri="{FF2B5EF4-FFF2-40B4-BE49-F238E27FC236}">
                <a16:creationId xmlns:a16="http://schemas.microsoft.com/office/drawing/2014/main" id="{4AE40C30-5C50-4D9C-B01A-4B7D51B8B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8643" y="3513661"/>
            <a:ext cx="335495" cy="213375"/>
          </a:xfrm>
          <a:prstGeom prst="rect">
            <a:avLst/>
          </a:prstGeom>
        </p:spPr>
      </p:pic>
      <p:sp>
        <p:nvSpPr>
          <p:cNvPr id="88" name="Speech Bubble: Rectangle with Corners Rounded 87">
            <a:extLst>
              <a:ext uri="{FF2B5EF4-FFF2-40B4-BE49-F238E27FC236}">
                <a16:creationId xmlns:a16="http://schemas.microsoft.com/office/drawing/2014/main" id="{D1AEFABE-051D-42E7-9A85-F68233F709D3}"/>
              </a:ext>
            </a:extLst>
          </p:cNvPr>
          <p:cNvSpPr/>
          <p:nvPr/>
        </p:nvSpPr>
        <p:spPr>
          <a:xfrm>
            <a:off x="5312832" y="1893449"/>
            <a:ext cx="4024537" cy="1456270"/>
          </a:xfrm>
          <a:prstGeom prst="wedgeRoundRectCallout">
            <a:avLst>
              <a:gd name="adj1" fmla="val 90585"/>
              <a:gd name="adj2" fmla="val 655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orbel" panose="020B0503020204020204" pitchFamily="34" charset="0"/>
            </a:endParaRPr>
          </a:p>
        </p:txBody>
      </p:sp>
      <p:sp>
        <p:nvSpPr>
          <p:cNvPr id="89" name="TextBox 88">
            <a:extLst>
              <a:ext uri="{FF2B5EF4-FFF2-40B4-BE49-F238E27FC236}">
                <a16:creationId xmlns:a16="http://schemas.microsoft.com/office/drawing/2014/main" id="{06F67A8C-1C73-4F4B-BC9F-691A5C8D1DF3}"/>
              </a:ext>
            </a:extLst>
          </p:cNvPr>
          <p:cNvSpPr txBox="1"/>
          <p:nvPr/>
        </p:nvSpPr>
        <p:spPr>
          <a:xfrm>
            <a:off x="5350985" y="2093076"/>
            <a:ext cx="3941386" cy="1015663"/>
          </a:xfrm>
          <a:prstGeom prst="rect">
            <a:avLst/>
          </a:prstGeom>
          <a:noFill/>
        </p:spPr>
        <p:txBody>
          <a:bodyPr wrap="square">
            <a:spAutoFit/>
          </a:bodyPr>
          <a:lstStyle/>
          <a:p>
            <a:pPr algn="ctr"/>
            <a:r>
              <a:rPr lang="en-US" sz="2000" dirty="0">
                <a:solidFill>
                  <a:schemeClr val="bg1"/>
                </a:solidFill>
                <a:latin typeface="Corbel" panose="020B0503020204020204" pitchFamily="34" charset="0"/>
              </a:rPr>
              <a:t>Our first object was marked as in-use, so we can keep it and just reset the in-use flag for next time.</a:t>
            </a:r>
          </a:p>
        </p:txBody>
      </p:sp>
      <p:sp>
        <p:nvSpPr>
          <p:cNvPr id="90" name="TextBox 89">
            <a:extLst>
              <a:ext uri="{FF2B5EF4-FFF2-40B4-BE49-F238E27FC236}">
                <a16:creationId xmlns:a16="http://schemas.microsoft.com/office/drawing/2014/main" id="{2AB72950-5F53-4635-93D4-A0E13391192E}"/>
              </a:ext>
            </a:extLst>
          </p:cNvPr>
          <p:cNvSpPr txBox="1"/>
          <p:nvPr/>
        </p:nvSpPr>
        <p:spPr>
          <a:xfrm>
            <a:off x="5364052" y="3532074"/>
            <a:ext cx="3941386" cy="707886"/>
          </a:xfrm>
          <a:prstGeom prst="rect">
            <a:avLst/>
          </a:prstGeom>
          <a:noFill/>
        </p:spPr>
        <p:txBody>
          <a:bodyPr wrap="square">
            <a:spAutoFit/>
          </a:bodyPr>
          <a:lstStyle/>
          <a:p>
            <a:pPr algn="ctr"/>
            <a:r>
              <a:rPr lang="en-US" sz="2000" dirty="0">
                <a:solidFill>
                  <a:schemeClr val="bg1"/>
                </a:solidFill>
                <a:latin typeface="Corbel" panose="020B0503020204020204" pitchFamily="34" charset="0"/>
              </a:rPr>
              <a:t>Our second object was not marked as in-use, so we can free it.</a:t>
            </a:r>
          </a:p>
        </p:txBody>
      </p:sp>
      <p:sp>
        <p:nvSpPr>
          <p:cNvPr id="91" name="Title 1">
            <a:extLst>
              <a:ext uri="{FF2B5EF4-FFF2-40B4-BE49-F238E27FC236}">
                <a16:creationId xmlns:a16="http://schemas.microsoft.com/office/drawing/2014/main" id="{3DACAD40-B864-4F6C-9084-67F86FBD79CA}"/>
              </a:ext>
            </a:extLst>
          </p:cNvPr>
          <p:cNvSpPr>
            <a:spLocks noGrp="1"/>
          </p:cNvSpPr>
          <p:nvPr>
            <p:ph type="title"/>
          </p:nvPr>
        </p:nvSpPr>
        <p:spPr>
          <a:xfrm>
            <a:off x="914400" y="-76200"/>
            <a:ext cx="10363200" cy="1143000"/>
          </a:xfrm>
        </p:spPr>
        <p:txBody>
          <a:bodyPr/>
          <a:lstStyle/>
          <a:p>
            <a:r>
              <a:rPr lang="en-US" dirty="0"/>
              <a:t>Mark and Sweep: The Sweep Phase</a:t>
            </a:r>
          </a:p>
        </p:txBody>
      </p:sp>
      <p:grpSp>
        <p:nvGrpSpPr>
          <p:cNvPr id="2" name="Group 1">
            <a:extLst>
              <a:ext uri="{FF2B5EF4-FFF2-40B4-BE49-F238E27FC236}">
                <a16:creationId xmlns:a16="http://schemas.microsoft.com/office/drawing/2014/main" id="{6CC7C20D-A23C-4DA6-8199-DBABA2483CC7}"/>
              </a:ext>
            </a:extLst>
          </p:cNvPr>
          <p:cNvGrpSpPr/>
          <p:nvPr/>
        </p:nvGrpSpPr>
        <p:grpSpPr>
          <a:xfrm>
            <a:off x="9869582" y="4127676"/>
            <a:ext cx="1377279" cy="939482"/>
            <a:chOff x="10610751" y="372820"/>
            <a:chExt cx="1377279" cy="738664"/>
          </a:xfrm>
        </p:grpSpPr>
        <p:sp>
          <p:nvSpPr>
            <p:cNvPr id="46" name="Rectangle 45">
              <a:extLst>
                <a:ext uri="{FF2B5EF4-FFF2-40B4-BE49-F238E27FC236}">
                  <a16:creationId xmlns:a16="http://schemas.microsoft.com/office/drawing/2014/main" id="{67117DC1-AE7E-4E6E-83A9-8C0285317348}"/>
                </a:ext>
              </a:extLst>
            </p:cNvPr>
            <p:cNvSpPr/>
            <p:nvPr/>
          </p:nvSpPr>
          <p:spPr>
            <a:xfrm flipV="1">
              <a:off x="10691245" y="419924"/>
              <a:ext cx="1296785" cy="53738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TextBox 46">
              <a:extLst>
                <a:ext uri="{FF2B5EF4-FFF2-40B4-BE49-F238E27FC236}">
                  <a16:creationId xmlns:a16="http://schemas.microsoft.com/office/drawing/2014/main" id="{FC041874-7721-4338-A247-3B36350FFE7F}"/>
                </a:ext>
              </a:extLst>
            </p:cNvPr>
            <p:cNvSpPr txBox="1"/>
            <p:nvPr/>
          </p:nvSpPr>
          <p:spPr>
            <a:xfrm>
              <a:off x="10610751" y="372820"/>
              <a:ext cx="1333698" cy="738664"/>
            </a:xfrm>
            <a:prstGeom prst="rect">
              <a:avLst/>
            </a:prstGeom>
            <a:noFill/>
          </p:spPr>
          <p:txBody>
            <a:bodyPr wrap="none" rtlCol="0">
              <a:spAutoFit/>
            </a:bodyPr>
            <a:lstStyle/>
            <a:p>
              <a:r>
                <a:rPr lang="en-US" sz="1400" dirty="0"/>
                <a:t>size: 1750 bytes</a:t>
              </a:r>
            </a:p>
            <a:p>
              <a:r>
                <a:rPr lang="en-US" sz="1400" dirty="0" err="1"/>
                <a:t>prev</a:t>
              </a:r>
              <a:r>
                <a:rPr lang="en-US" sz="1400" dirty="0"/>
                <a:t>: 1000</a:t>
              </a:r>
            </a:p>
            <a:p>
              <a:r>
                <a:rPr lang="en-US" sz="1400" dirty="0"/>
                <a:t>next: 3010</a:t>
              </a:r>
            </a:p>
          </p:txBody>
        </p:sp>
      </p:grpSp>
      <p:sp>
        <p:nvSpPr>
          <p:cNvPr id="92" name="Speech Bubble: Rectangle with Corners Rounded 91">
            <a:extLst>
              <a:ext uri="{FF2B5EF4-FFF2-40B4-BE49-F238E27FC236}">
                <a16:creationId xmlns:a16="http://schemas.microsoft.com/office/drawing/2014/main" id="{9620F284-FA44-4883-BB55-F14992B8AFF6}"/>
              </a:ext>
            </a:extLst>
          </p:cNvPr>
          <p:cNvSpPr/>
          <p:nvPr/>
        </p:nvSpPr>
        <p:spPr>
          <a:xfrm>
            <a:off x="5332949" y="4127675"/>
            <a:ext cx="4077545" cy="889403"/>
          </a:xfrm>
          <a:prstGeom prst="wedgeRoundRectCallout">
            <a:avLst>
              <a:gd name="adj1" fmla="val 64019"/>
              <a:gd name="adj2" fmla="val 224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Adjacent free blocks can then be coalesced into a single large block!</a:t>
            </a:r>
          </a:p>
        </p:txBody>
      </p:sp>
      <p:sp>
        <p:nvSpPr>
          <p:cNvPr id="93" name="Rectangle 92">
            <a:extLst>
              <a:ext uri="{FF2B5EF4-FFF2-40B4-BE49-F238E27FC236}">
                <a16:creationId xmlns:a16="http://schemas.microsoft.com/office/drawing/2014/main" id="{15B65946-59C2-45D8-AC98-A26C7DD089AF}"/>
              </a:ext>
            </a:extLst>
          </p:cNvPr>
          <p:cNvSpPr/>
          <p:nvPr/>
        </p:nvSpPr>
        <p:spPr>
          <a:xfrm>
            <a:off x="9947565" y="4869948"/>
            <a:ext cx="1296785" cy="17153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Arc 93">
            <a:extLst>
              <a:ext uri="{FF2B5EF4-FFF2-40B4-BE49-F238E27FC236}">
                <a16:creationId xmlns:a16="http://schemas.microsoft.com/office/drawing/2014/main" id="{BD61D586-3579-47EA-A114-BB05E145FEAB}"/>
              </a:ext>
            </a:extLst>
          </p:cNvPr>
          <p:cNvSpPr/>
          <p:nvPr/>
        </p:nvSpPr>
        <p:spPr>
          <a:xfrm>
            <a:off x="9924615" y="4723072"/>
            <a:ext cx="1631493" cy="2433252"/>
          </a:xfrm>
          <a:prstGeom prst="arc">
            <a:avLst>
              <a:gd name="adj1" fmla="val 16200000"/>
              <a:gd name="adj2" fmla="val 3660470"/>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309493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up)">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wipe(up)">
                                      <p:cBhvr>
                                        <p:cTn id="35" dur="500"/>
                                        <p:tgtEl>
                                          <p:spTgt spid="8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wipe(up)">
                                      <p:cBhvr>
                                        <p:cTn id="40" dur="500"/>
                                        <p:tgtEl>
                                          <p:spTgt spid="8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83">
                                            <p:bg/>
                                          </p:spTgt>
                                        </p:tgtEl>
                                        <p:attrNameLst>
                                          <p:attrName>style.visibility</p:attrName>
                                        </p:attrNameLst>
                                      </p:cBhvr>
                                      <p:to>
                                        <p:strVal val="visible"/>
                                      </p:to>
                                    </p:set>
                                    <p:animEffect transition="in" filter="wipe(down)">
                                      <p:cBhvr>
                                        <p:cTn id="49" dur="500"/>
                                        <p:tgtEl>
                                          <p:spTgt spid="83">
                                            <p:bg/>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3">
                                            <p:txEl>
                                              <p:pRg st="0" end="0"/>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3">
                                            <p:txEl>
                                              <p:pRg st="2" end="2"/>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3">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3">
                                            <p:txEl>
                                              <p:pRg st="5" end="5"/>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3">
                                            <p:txEl>
                                              <p:pRg st="6" end="6"/>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83">
                                            <p:txEl>
                                              <p:pRg st="7" end="7"/>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3">
                                            <p:txEl>
                                              <p:pRg st="8" end="8"/>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83">
                                            <p:txEl>
                                              <p:pRg st="9" end="9"/>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wipe(down)">
                                      <p:cBhvr>
                                        <p:cTn id="86" dur="500"/>
                                        <p:tgtEl>
                                          <p:spTgt spid="88"/>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87"/>
                                        </p:tgtEl>
                                      </p:cBhvr>
                                    </p:animEffect>
                                    <p:set>
                                      <p:cBhvr>
                                        <p:cTn id="95" dur="1" fill="hold">
                                          <p:stCondLst>
                                            <p:cond delay="499"/>
                                          </p:stCondLst>
                                        </p:cTn>
                                        <p:tgtEl>
                                          <p:spTgt spid="8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89"/>
                                        </p:tgtEl>
                                        <p:attrNameLst>
                                          <p:attrName>style.visibility</p:attrName>
                                        </p:attrNameLst>
                                      </p:cBhvr>
                                      <p:to>
                                        <p:strVal val="hidden"/>
                                      </p:to>
                                    </p:set>
                                  </p:childTnLst>
                                </p:cTn>
                              </p:par>
                              <p:par>
                                <p:cTn id="100" presetID="42" presetClass="path" presetSubtype="0" accel="50000" decel="50000" fill="hold" grpId="1" nodeType="withEffect">
                                  <p:stCondLst>
                                    <p:cond delay="0"/>
                                  </p:stCondLst>
                                  <p:childTnLst>
                                    <p:animMotion origin="layout" path="M -1.25E-6 4.07407E-6 L 0.00065 0.20115 " pathEditMode="relative" rAng="0" ptsTypes="AA">
                                      <p:cBhvr>
                                        <p:cTn id="101" dur="2000" fill="hold"/>
                                        <p:tgtEl>
                                          <p:spTgt spid="88"/>
                                        </p:tgtEl>
                                        <p:attrNameLst>
                                          <p:attrName>ppt_x</p:attrName>
                                          <p:attrName>ppt_y</p:attrName>
                                        </p:attrNameLst>
                                      </p:cBhvr>
                                      <p:rCtr x="26" y="10046"/>
                                    </p:animMotion>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9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86"/>
                                        </p:tgtEl>
                                      </p:cBhvr>
                                    </p:animEffect>
                                    <p:set>
                                      <p:cBhvr>
                                        <p:cTn id="110" dur="1" fill="hold">
                                          <p:stCondLst>
                                            <p:cond delay="499"/>
                                          </p:stCondLst>
                                        </p:cTn>
                                        <p:tgtEl>
                                          <p:spTgt spid="8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90"/>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2" nodeType="clickEffect">
                                  <p:stCondLst>
                                    <p:cond delay="0"/>
                                  </p:stCondLst>
                                  <p:childTnLst>
                                    <p:animMotion origin="layout" path="M 0.00065 0.20115 L -0.0039 0.50092 " pathEditMode="relative" rAng="0" ptsTypes="AA">
                                      <p:cBhvr>
                                        <p:cTn id="118" dur="2000" fill="hold"/>
                                        <p:tgtEl>
                                          <p:spTgt spid="88"/>
                                        </p:tgtEl>
                                        <p:attrNameLst>
                                          <p:attrName>ppt_x</p:attrName>
                                          <p:attrName>ppt_y</p:attrName>
                                        </p:attrNameLst>
                                      </p:cBhvr>
                                      <p:rCtr x="-234" y="14977"/>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3" nodeType="clickEffect">
                                  <p:stCondLst>
                                    <p:cond delay="0"/>
                                  </p:stCondLst>
                                  <p:childTnLst>
                                    <p:set>
                                      <p:cBhvr>
                                        <p:cTn id="122" dur="1" fill="hold">
                                          <p:stCondLst>
                                            <p:cond delay="0"/>
                                          </p:stCondLst>
                                        </p:cTn>
                                        <p:tgtEl>
                                          <p:spTgt spid="88"/>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92"/>
                                        </p:tgtEl>
                                        <p:attrNameLst>
                                          <p:attrName>style.visibility</p:attrName>
                                        </p:attrNameLst>
                                      </p:cBhvr>
                                      <p:to>
                                        <p:strVal val="visible"/>
                                      </p:to>
                                    </p:set>
                                    <p:animEffect transition="in" filter="wipe(down)">
                                      <p:cBhvr>
                                        <p:cTn id="127" dur="500"/>
                                        <p:tgtEl>
                                          <p:spTgt spid="92"/>
                                        </p:tgtEl>
                                      </p:cBhvr>
                                    </p:animEffect>
                                  </p:childTnLst>
                                </p:cTn>
                              </p:par>
                            </p:childTnLst>
                          </p:cTn>
                        </p:par>
                      </p:childTnLst>
                    </p:cTn>
                  </p:par>
                  <p:par>
                    <p:cTn id="128" fill="hold">
                      <p:stCondLst>
                        <p:cond delay="indefinite"/>
                      </p:stCondLst>
                      <p:childTnLst>
                        <p:par>
                          <p:cTn id="129" fill="hold">
                            <p:stCondLst>
                              <p:cond delay="0"/>
                            </p:stCondLst>
                            <p:childTnLst>
                              <p:par>
                                <p:cTn id="130" presetID="42" presetClass="path" presetSubtype="0" accel="50000" decel="50000" fill="hold" grpId="2" nodeType="clickEffect">
                                  <p:stCondLst>
                                    <p:cond delay="0"/>
                                  </p:stCondLst>
                                  <p:childTnLst>
                                    <p:animMotion origin="layout" path="M 2.70833E-6 3.33333E-6 L 0.00195 0.23055 " pathEditMode="relative" rAng="0" ptsTypes="AA">
                                      <p:cBhvr>
                                        <p:cTn id="131" dur="2000" fill="hold"/>
                                        <p:tgtEl>
                                          <p:spTgt spid="92"/>
                                        </p:tgtEl>
                                        <p:attrNameLst>
                                          <p:attrName>ppt_x</p:attrName>
                                          <p:attrName>ppt_y</p:attrName>
                                        </p:attrNameLst>
                                      </p:cBhvr>
                                      <p:rCtr x="91" y="11528"/>
                                    </p:animMotion>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wipe(up)">
                                      <p:cBhvr>
                                        <p:cTn id="136" dur="500"/>
                                        <p:tgtEl>
                                          <p:spTgt spid="2"/>
                                        </p:tgtEl>
                                      </p:cBhvr>
                                    </p:animEffect>
                                  </p:childTnLst>
                                </p:cTn>
                              </p:par>
                            </p:childTnLst>
                          </p:cTn>
                        </p:par>
                        <p:par>
                          <p:cTn id="137" fill="hold">
                            <p:stCondLst>
                              <p:cond delay="500"/>
                            </p:stCondLst>
                            <p:childTnLst>
                              <p:par>
                                <p:cTn id="138" presetID="22" presetClass="entr" presetSubtype="1" fill="hold" grpId="0" nodeType="afterEffect">
                                  <p:stCondLst>
                                    <p:cond delay="0"/>
                                  </p:stCondLst>
                                  <p:childTnLst>
                                    <p:set>
                                      <p:cBhvr>
                                        <p:cTn id="139" dur="1" fill="hold">
                                          <p:stCondLst>
                                            <p:cond delay="0"/>
                                          </p:stCondLst>
                                        </p:cTn>
                                        <p:tgtEl>
                                          <p:spTgt spid="93"/>
                                        </p:tgtEl>
                                        <p:attrNameLst>
                                          <p:attrName>style.visibility</p:attrName>
                                        </p:attrNameLst>
                                      </p:cBhvr>
                                      <p:to>
                                        <p:strVal val="visible"/>
                                      </p:to>
                                    </p:set>
                                    <p:animEffect transition="in" filter="wipe(up)">
                                      <p:cBhvr>
                                        <p:cTn id="140" dur="500"/>
                                        <p:tgtEl>
                                          <p:spTgt spid="93"/>
                                        </p:tgtEl>
                                      </p:cBhvr>
                                    </p:animEffect>
                                  </p:childTnLst>
                                </p:cTn>
                              </p:par>
                              <p:par>
                                <p:cTn id="141" presetID="10" presetClass="exit" presetSubtype="0" fill="hold" grpId="1" nodeType="withEffect">
                                  <p:stCondLst>
                                    <p:cond delay="0"/>
                                  </p:stCondLst>
                                  <p:childTnLst>
                                    <p:animEffect transition="out" filter="fade">
                                      <p:cBhvr>
                                        <p:cTn id="142" dur="500"/>
                                        <p:tgtEl>
                                          <p:spTgt spid="85"/>
                                        </p:tgtEl>
                                      </p:cBhvr>
                                    </p:animEffect>
                                    <p:set>
                                      <p:cBhvr>
                                        <p:cTn id="143" dur="1" fill="hold">
                                          <p:stCondLst>
                                            <p:cond delay="499"/>
                                          </p:stCondLst>
                                        </p:cTn>
                                        <p:tgtEl>
                                          <p:spTgt spid="85"/>
                                        </p:tgtEl>
                                        <p:attrNameLst>
                                          <p:attrName>style.visibility</p:attrName>
                                        </p:attrNameLst>
                                      </p:cBhvr>
                                      <p:to>
                                        <p:strVal val="hidden"/>
                                      </p:to>
                                    </p:set>
                                  </p:childTnLst>
                                </p:cTn>
                              </p:par>
                              <p:par>
                                <p:cTn id="144" presetID="22" presetClass="entr" presetSubtype="1" fill="hold" grpId="0" nodeType="withEffect">
                                  <p:stCondLst>
                                    <p:cond delay="0"/>
                                  </p:stCondLst>
                                  <p:childTnLst>
                                    <p:set>
                                      <p:cBhvr>
                                        <p:cTn id="145" dur="1" fill="hold">
                                          <p:stCondLst>
                                            <p:cond delay="0"/>
                                          </p:stCondLst>
                                        </p:cTn>
                                        <p:tgtEl>
                                          <p:spTgt spid="94"/>
                                        </p:tgtEl>
                                        <p:attrNameLst>
                                          <p:attrName>style.visibility</p:attrName>
                                        </p:attrNameLst>
                                      </p:cBhvr>
                                      <p:to>
                                        <p:strVal val="visible"/>
                                      </p:to>
                                    </p:set>
                                    <p:animEffect transition="in" filter="wipe(up)">
                                      <p:cBhvr>
                                        <p:cTn id="146" dur="500"/>
                                        <p:tgtEl>
                                          <p:spTgt spid="94"/>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80" grpId="0" animBg="1"/>
      <p:bldP spid="81" grpId="0"/>
      <p:bldP spid="82" grpId="0"/>
      <p:bldP spid="83" grpId="0" uiExpand="1" build="p" animBg="1"/>
      <p:bldP spid="84" grpId="0" animBg="1"/>
      <p:bldP spid="85" grpId="0" animBg="1"/>
      <p:bldP spid="85" grpId="1" animBg="1"/>
      <p:bldP spid="86" grpId="0" animBg="1"/>
      <p:bldP spid="86" grpId="1" animBg="1"/>
      <p:bldP spid="88" grpId="0" animBg="1"/>
      <p:bldP spid="88" grpId="1" animBg="1"/>
      <p:bldP spid="88" grpId="2" animBg="1"/>
      <p:bldP spid="88" grpId="3" animBg="1"/>
      <p:bldP spid="89" grpId="0"/>
      <p:bldP spid="89" grpId="1"/>
      <p:bldP spid="90" grpId="0"/>
      <p:bldP spid="90" grpId="1"/>
      <p:bldP spid="92" grpId="0" animBg="1"/>
      <p:bldP spid="92" grpId="1" animBg="1"/>
      <p:bldP spid="92" grpId="2" animBg="1"/>
      <p:bldP spid="93" grpId="0" animBg="1"/>
      <p:bldP spid="9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1005E24B-2FB6-49EC-AF68-C65337E86E60}"/>
              </a:ext>
            </a:extLst>
          </p:cNvPr>
          <p:cNvSpPr txBox="1"/>
          <p:nvPr/>
        </p:nvSpPr>
        <p:spPr>
          <a:xfrm>
            <a:off x="428241" y="1262484"/>
            <a:ext cx="8636095" cy="461665"/>
          </a:xfrm>
          <a:prstGeom prst="rect">
            <a:avLst/>
          </a:prstGeom>
          <a:noFill/>
        </p:spPr>
        <p:txBody>
          <a:bodyPr wrap="square">
            <a:spAutoFit/>
          </a:bodyPr>
          <a:lstStyle/>
          <a:p>
            <a:pPr algn="ctr"/>
            <a:r>
              <a:rPr lang="en-US" sz="2400" dirty="0"/>
              <a:t>Mark and Sweep can result in </a:t>
            </a:r>
            <a:r>
              <a:rPr lang="en-US" sz="2400" dirty="0">
                <a:solidFill>
                  <a:srgbClr val="FF0000"/>
                </a:solidFill>
              </a:rPr>
              <a:t>memory fragmentation</a:t>
            </a:r>
            <a:r>
              <a:rPr lang="en-US" sz="2400" dirty="0"/>
              <a:t>.</a:t>
            </a:r>
          </a:p>
        </p:txBody>
      </p:sp>
      <p:sp>
        <p:nvSpPr>
          <p:cNvPr id="91" name="Title 1">
            <a:extLst>
              <a:ext uri="{FF2B5EF4-FFF2-40B4-BE49-F238E27FC236}">
                <a16:creationId xmlns:a16="http://schemas.microsoft.com/office/drawing/2014/main" id="{3DACAD40-B864-4F6C-9084-67F86FBD79CA}"/>
              </a:ext>
            </a:extLst>
          </p:cNvPr>
          <p:cNvSpPr>
            <a:spLocks noGrp="1"/>
          </p:cNvSpPr>
          <p:nvPr>
            <p:ph type="title"/>
          </p:nvPr>
        </p:nvSpPr>
        <p:spPr>
          <a:xfrm>
            <a:off x="914400" y="-76200"/>
            <a:ext cx="10363200" cy="1143000"/>
          </a:xfrm>
        </p:spPr>
        <p:txBody>
          <a:bodyPr/>
          <a:lstStyle/>
          <a:p>
            <a:r>
              <a:rPr lang="en-US" dirty="0"/>
              <a:t>Mark and Sweep: Memory Fragmentation</a:t>
            </a:r>
          </a:p>
        </p:txBody>
      </p:sp>
      <p:sp>
        <p:nvSpPr>
          <p:cNvPr id="95" name="TextBox 94">
            <a:extLst>
              <a:ext uri="{FF2B5EF4-FFF2-40B4-BE49-F238E27FC236}">
                <a16:creationId xmlns:a16="http://schemas.microsoft.com/office/drawing/2014/main" id="{F1E20238-3EC6-46B3-9FCA-BEB1B9DA4AF5}"/>
              </a:ext>
            </a:extLst>
          </p:cNvPr>
          <p:cNvSpPr txBox="1"/>
          <p:nvPr/>
        </p:nvSpPr>
        <p:spPr>
          <a:xfrm>
            <a:off x="1008452" y="2072730"/>
            <a:ext cx="7475672" cy="1200329"/>
          </a:xfrm>
          <a:prstGeom prst="rect">
            <a:avLst/>
          </a:prstGeom>
          <a:noFill/>
        </p:spPr>
        <p:txBody>
          <a:bodyPr wrap="square">
            <a:spAutoFit/>
          </a:bodyPr>
          <a:lstStyle/>
          <a:p>
            <a:pPr algn="ctr"/>
            <a:r>
              <a:rPr lang="en-US" sz="2400" dirty="0"/>
              <a:t>Fragmentation is when the heap becomes peppered with small, unused </a:t>
            </a:r>
            <a:r>
              <a:rPr lang="en-US" sz="2400" dirty="0">
                <a:solidFill>
                  <a:srgbClr val="0070C0"/>
                </a:solidFill>
              </a:rPr>
              <a:t>memory blocks </a:t>
            </a:r>
            <a:r>
              <a:rPr lang="en-US" sz="2400" dirty="0"/>
              <a:t>where previously-freed </a:t>
            </a:r>
            <a:r>
              <a:rPr lang="en-US" sz="2400" dirty="0">
                <a:solidFill>
                  <a:srgbClr val="C00000"/>
                </a:solidFill>
              </a:rPr>
              <a:t>objects </a:t>
            </a:r>
            <a:r>
              <a:rPr lang="en-US" sz="2400" dirty="0"/>
              <a:t>used to be.</a:t>
            </a:r>
          </a:p>
        </p:txBody>
      </p:sp>
      <p:sp>
        <p:nvSpPr>
          <p:cNvPr id="3" name="Arrow: Right 2">
            <a:extLst>
              <a:ext uri="{FF2B5EF4-FFF2-40B4-BE49-F238E27FC236}">
                <a16:creationId xmlns:a16="http://schemas.microsoft.com/office/drawing/2014/main" id="{6C828D52-892D-48AB-A35B-387993D2DE86}"/>
              </a:ext>
            </a:extLst>
          </p:cNvPr>
          <p:cNvSpPr/>
          <p:nvPr/>
        </p:nvSpPr>
        <p:spPr>
          <a:xfrm>
            <a:off x="8876608" y="3072347"/>
            <a:ext cx="962511" cy="5611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t>
            </a:r>
          </a:p>
        </p:txBody>
      </p:sp>
      <p:sp>
        <p:nvSpPr>
          <p:cNvPr id="161" name="TextBox 160">
            <a:extLst>
              <a:ext uri="{FF2B5EF4-FFF2-40B4-BE49-F238E27FC236}">
                <a16:creationId xmlns:a16="http://schemas.microsoft.com/office/drawing/2014/main" id="{A73A73F9-7B01-4864-BC8C-CC29823344BF}"/>
              </a:ext>
            </a:extLst>
          </p:cNvPr>
          <p:cNvSpPr txBox="1"/>
          <p:nvPr/>
        </p:nvSpPr>
        <p:spPr>
          <a:xfrm>
            <a:off x="1305175" y="3627921"/>
            <a:ext cx="6740380" cy="1200329"/>
          </a:xfrm>
          <a:prstGeom prst="rect">
            <a:avLst/>
          </a:prstGeom>
          <a:noFill/>
        </p:spPr>
        <p:txBody>
          <a:bodyPr wrap="square">
            <a:spAutoFit/>
          </a:bodyPr>
          <a:lstStyle/>
          <a:p>
            <a:pPr algn="ctr"/>
            <a:r>
              <a:rPr lang="en-US" sz="2400" dirty="0"/>
              <a:t>When this happens, it becomes slow (or impossible) to find free chunks of memory big enough to accommodate </a:t>
            </a:r>
            <a:r>
              <a:rPr lang="en-US" sz="2400" dirty="0">
                <a:solidFill>
                  <a:srgbClr val="C00000"/>
                </a:solidFill>
              </a:rPr>
              <a:t>new object </a:t>
            </a:r>
            <a:r>
              <a:rPr lang="en-US" sz="2400" dirty="0"/>
              <a:t>allocations.</a:t>
            </a:r>
          </a:p>
        </p:txBody>
      </p:sp>
      <p:grpSp>
        <p:nvGrpSpPr>
          <p:cNvPr id="6" name="Group 5">
            <a:extLst>
              <a:ext uri="{FF2B5EF4-FFF2-40B4-BE49-F238E27FC236}">
                <a16:creationId xmlns:a16="http://schemas.microsoft.com/office/drawing/2014/main" id="{99E85C17-8696-4B51-8C06-07E94C37B995}"/>
              </a:ext>
            </a:extLst>
          </p:cNvPr>
          <p:cNvGrpSpPr/>
          <p:nvPr/>
        </p:nvGrpSpPr>
        <p:grpSpPr>
          <a:xfrm>
            <a:off x="9908506" y="1493316"/>
            <a:ext cx="998306" cy="3764315"/>
            <a:chOff x="10903034" y="1485936"/>
            <a:chExt cx="657148" cy="3586611"/>
          </a:xfrm>
        </p:grpSpPr>
        <p:sp>
          <p:nvSpPr>
            <p:cNvPr id="145" name="Rectangle 144">
              <a:extLst>
                <a:ext uri="{FF2B5EF4-FFF2-40B4-BE49-F238E27FC236}">
                  <a16:creationId xmlns:a16="http://schemas.microsoft.com/office/drawing/2014/main" id="{E2321FD7-708E-44B9-AABE-B49A07B4A78F}"/>
                </a:ext>
              </a:extLst>
            </p:cNvPr>
            <p:cNvSpPr/>
            <p:nvPr/>
          </p:nvSpPr>
          <p:spPr>
            <a:xfrm>
              <a:off x="10903034" y="1494500"/>
              <a:ext cx="657148" cy="3578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C184BCFC-03FD-4109-9717-7001E87389CE}"/>
                </a:ext>
              </a:extLst>
            </p:cNvPr>
            <p:cNvSpPr/>
            <p:nvPr/>
          </p:nvSpPr>
          <p:spPr>
            <a:xfrm flipV="1">
              <a:off x="10903034" y="1515914"/>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8" name="TextBox 157">
              <a:extLst>
                <a:ext uri="{FF2B5EF4-FFF2-40B4-BE49-F238E27FC236}">
                  <a16:creationId xmlns:a16="http://schemas.microsoft.com/office/drawing/2014/main" id="{01CC4014-769B-4685-8509-64008E128FE8}"/>
                </a:ext>
              </a:extLst>
            </p:cNvPr>
            <p:cNvSpPr txBox="1"/>
            <p:nvPr/>
          </p:nvSpPr>
          <p:spPr>
            <a:xfrm>
              <a:off x="10903034" y="1485936"/>
              <a:ext cx="93613" cy="70463"/>
            </a:xfrm>
            <a:prstGeom prst="rect">
              <a:avLst/>
            </a:prstGeom>
            <a:noFill/>
          </p:spPr>
          <p:txBody>
            <a:bodyPr wrap="none" rtlCol="0">
              <a:spAutoFit/>
            </a:bodyPr>
            <a:lstStyle/>
            <a:p>
              <a:endParaRPr lang="en-US" sz="1400" dirty="0"/>
            </a:p>
          </p:txBody>
        </p:sp>
        <p:sp>
          <p:nvSpPr>
            <p:cNvPr id="155" name="Rectangle 154">
              <a:extLst>
                <a:ext uri="{FF2B5EF4-FFF2-40B4-BE49-F238E27FC236}">
                  <a16:creationId xmlns:a16="http://schemas.microsoft.com/office/drawing/2014/main" id="{6218FAF0-543C-450E-9873-F2DD93F1E056}"/>
                </a:ext>
              </a:extLst>
            </p:cNvPr>
            <p:cNvSpPr/>
            <p:nvPr/>
          </p:nvSpPr>
          <p:spPr>
            <a:xfrm flipV="1">
              <a:off x="10903034" y="1772994"/>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6" name="TextBox 155">
              <a:extLst>
                <a:ext uri="{FF2B5EF4-FFF2-40B4-BE49-F238E27FC236}">
                  <a16:creationId xmlns:a16="http://schemas.microsoft.com/office/drawing/2014/main" id="{8B1441DB-DB8F-487E-84E3-2215D3790FBF}"/>
                </a:ext>
              </a:extLst>
            </p:cNvPr>
            <p:cNvSpPr txBox="1"/>
            <p:nvPr/>
          </p:nvSpPr>
          <p:spPr>
            <a:xfrm>
              <a:off x="10903034" y="1800587"/>
              <a:ext cx="93613" cy="70463"/>
            </a:xfrm>
            <a:prstGeom prst="rect">
              <a:avLst/>
            </a:prstGeom>
            <a:noFill/>
          </p:spPr>
          <p:txBody>
            <a:bodyPr wrap="none" rtlCol="0">
              <a:spAutoFit/>
            </a:bodyPr>
            <a:lstStyle/>
            <a:p>
              <a:endParaRPr lang="en-US" sz="1400" dirty="0"/>
            </a:p>
          </p:txBody>
        </p:sp>
        <p:sp>
          <p:nvSpPr>
            <p:cNvPr id="153" name="Rectangle 152">
              <a:extLst>
                <a:ext uri="{FF2B5EF4-FFF2-40B4-BE49-F238E27FC236}">
                  <a16:creationId xmlns:a16="http://schemas.microsoft.com/office/drawing/2014/main" id="{1FBDD45B-DDA8-477A-BFFB-E92C595F1086}"/>
                </a:ext>
              </a:extLst>
            </p:cNvPr>
            <p:cNvSpPr/>
            <p:nvPr/>
          </p:nvSpPr>
          <p:spPr>
            <a:xfrm flipV="1">
              <a:off x="10903034" y="2044227"/>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9" name="TextBox 148">
              <a:extLst>
                <a:ext uri="{FF2B5EF4-FFF2-40B4-BE49-F238E27FC236}">
                  <a16:creationId xmlns:a16="http://schemas.microsoft.com/office/drawing/2014/main" id="{D266E4A9-773C-40E6-8412-3EF14876E26A}"/>
                </a:ext>
              </a:extLst>
            </p:cNvPr>
            <p:cNvSpPr txBox="1"/>
            <p:nvPr/>
          </p:nvSpPr>
          <p:spPr>
            <a:xfrm>
              <a:off x="10903034" y="1577987"/>
              <a:ext cx="117138" cy="84556"/>
            </a:xfrm>
            <a:prstGeom prst="rect">
              <a:avLst/>
            </a:prstGeom>
            <a:noFill/>
          </p:spPr>
          <p:txBody>
            <a:bodyPr wrap="none" rtlCol="0">
              <a:spAutoFit/>
            </a:bodyPr>
            <a:lstStyle/>
            <a:p>
              <a:r>
                <a:rPr lang="en-US" dirty="0"/>
                <a:t> </a:t>
              </a:r>
            </a:p>
          </p:txBody>
        </p:sp>
        <p:sp>
          <p:nvSpPr>
            <p:cNvPr id="143" name="Rectangle 142">
              <a:extLst>
                <a:ext uri="{FF2B5EF4-FFF2-40B4-BE49-F238E27FC236}">
                  <a16:creationId xmlns:a16="http://schemas.microsoft.com/office/drawing/2014/main" id="{C5332640-7EFF-4B89-A6C1-1EB219306204}"/>
                </a:ext>
              </a:extLst>
            </p:cNvPr>
            <p:cNvSpPr/>
            <p:nvPr/>
          </p:nvSpPr>
          <p:spPr>
            <a:xfrm flipV="1">
              <a:off x="10903034" y="2258958"/>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5" name="TextBox 134">
              <a:extLst>
                <a:ext uri="{FF2B5EF4-FFF2-40B4-BE49-F238E27FC236}">
                  <a16:creationId xmlns:a16="http://schemas.microsoft.com/office/drawing/2014/main" id="{D2478109-6381-47AB-9CE2-07D5995AE6CB}"/>
                </a:ext>
              </a:extLst>
            </p:cNvPr>
            <p:cNvSpPr txBox="1"/>
            <p:nvPr/>
          </p:nvSpPr>
          <p:spPr>
            <a:xfrm>
              <a:off x="10903034" y="2695657"/>
              <a:ext cx="93613" cy="70463"/>
            </a:xfrm>
            <a:prstGeom prst="rect">
              <a:avLst/>
            </a:prstGeom>
            <a:noFill/>
          </p:spPr>
          <p:txBody>
            <a:bodyPr wrap="none" rtlCol="0">
              <a:spAutoFit/>
            </a:bodyPr>
            <a:lstStyle/>
            <a:p>
              <a:endParaRPr lang="en-US" sz="1400" dirty="0"/>
            </a:p>
          </p:txBody>
        </p:sp>
        <p:sp>
          <p:nvSpPr>
            <p:cNvPr id="141" name="Rectangle 140">
              <a:extLst>
                <a:ext uri="{FF2B5EF4-FFF2-40B4-BE49-F238E27FC236}">
                  <a16:creationId xmlns:a16="http://schemas.microsoft.com/office/drawing/2014/main" id="{736E8200-B6F5-40EC-9A43-8049CFE3BE41}"/>
                </a:ext>
              </a:extLst>
            </p:cNvPr>
            <p:cNvSpPr/>
            <p:nvPr/>
          </p:nvSpPr>
          <p:spPr>
            <a:xfrm flipV="1">
              <a:off x="10903034" y="3009622"/>
              <a:ext cx="657148" cy="15832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2" name="TextBox 141">
              <a:extLst>
                <a:ext uri="{FF2B5EF4-FFF2-40B4-BE49-F238E27FC236}">
                  <a16:creationId xmlns:a16="http://schemas.microsoft.com/office/drawing/2014/main" id="{3D85F370-519D-41A9-9816-3B34D40511CE}"/>
                </a:ext>
              </a:extLst>
            </p:cNvPr>
            <p:cNvSpPr txBox="1"/>
            <p:nvPr/>
          </p:nvSpPr>
          <p:spPr>
            <a:xfrm>
              <a:off x="10903034" y="3077869"/>
              <a:ext cx="93613" cy="70463"/>
            </a:xfrm>
            <a:prstGeom prst="rect">
              <a:avLst/>
            </a:prstGeom>
            <a:noFill/>
          </p:spPr>
          <p:txBody>
            <a:bodyPr wrap="none" rtlCol="0">
              <a:spAutoFit/>
            </a:bodyPr>
            <a:lstStyle/>
            <a:p>
              <a:endParaRPr lang="en-US" sz="1400" dirty="0"/>
            </a:p>
          </p:txBody>
        </p:sp>
        <p:sp>
          <p:nvSpPr>
            <p:cNvPr id="137" name="TextBox 136">
              <a:extLst>
                <a:ext uri="{FF2B5EF4-FFF2-40B4-BE49-F238E27FC236}">
                  <a16:creationId xmlns:a16="http://schemas.microsoft.com/office/drawing/2014/main" id="{C03738CF-1FEC-452C-9D8D-C9FF9C18A12C}"/>
                </a:ext>
              </a:extLst>
            </p:cNvPr>
            <p:cNvSpPr txBox="1"/>
            <p:nvPr/>
          </p:nvSpPr>
          <p:spPr>
            <a:xfrm>
              <a:off x="10903034" y="2473057"/>
              <a:ext cx="117138" cy="84556"/>
            </a:xfrm>
            <a:prstGeom prst="rect">
              <a:avLst/>
            </a:prstGeom>
            <a:noFill/>
          </p:spPr>
          <p:txBody>
            <a:bodyPr wrap="none" rtlCol="0">
              <a:spAutoFit/>
            </a:bodyPr>
            <a:lstStyle/>
            <a:p>
              <a:r>
                <a:rPr lang="en-US" dirty="0"/>
                <a:t> </a:t>
              </a:r>
            </a:p>
          </p:txBody>
        </p:sp>
        <p:sp>
          <p:nvSpPr>
            <p:cNvPr id="138" name="TextBox 137">
              <a:extLst>
                <a:ext uri="{FF2B5EF4-FFF2-40B4-BE49-F238E27FC236}">
                  <a16:creationId xmlns:a16="http://schemas.microsoft.com/office/drawing/2014/main" id="{927164B9-083B-4750-B53C-A5EA363EE9B6}"/>
                </a:ext>
              </a:extLst>
            </p:cNvPr>
            <p:cNvSpPr txBox="1"/>
            <p:nvPr/>
          </p:nvSpPr>
          <p:spPr>
            <a:xfrm>
              <a:off x="10903034" y="2788674"/>
              <a:ext cx="117138" cy="84556"/>
            </a:xfrm>
            <a:prstGeom prst="rect">
              <a:avLst/>
            </a:prstGeom>
            <a:noFill/>
          </p:spPr>
          <p:txBody>
            <a:bodyPr wrap="none" rtlCol="0">
              <a:spAutoFit/>
            </a:bodyPr>
            <a:lstStyle/>
            <a:p>
              <a:r>
                <a:rPr lang="en-US" dirty="0"/>
                <a:t> </a:t>
              </a:r>
            </a:p>
          </p:txBody>
        </p:sp>
        <p:sp>
          <p:nvSpPr>
            <p:cNvPr id="139" name="TextBox 138">
              <a:extLst>
                <a:ext uri="{FF2B5EF4-FFF2-40B4-BE49-F238E27FC236}">
                  <a16:creationId xmlns:a16="http://schemas.microsoft.com/office/drawing/2014/main" id="{3EE4A226-590B-4700-A2E4-8FE952F0F997}"/>
                </a:ext>
              </a:extLst>
            </p:cNvPr>
            <p:cNvSpPr txBox="1"/>
            <p:nvPr/>
          </p:nvSpPr>
          <p:spPr>
            <a:xfrm>
              <a:off x="10903034" y="3173208"/>
              <a:ext cx="117138" cy="84556"/>
            </a:xfrm>
            <a:prstGeom prst="rect">
              <a:avLst/>
            </a:prstGeom>
            <a:noFill/>
          </p:spPr>
          <p:txBody>
            <a:bodyPr wrap="none" rtlCol="0">
              <a:spAutoFit/>
            </a:bodyPr>
            <a:lstStyle/>
            <a:p>
              <a:r>
                <a:rPr lang="en-US" dirty="0"/>
                <a:t> </a:t>
              </a:r>
            </a:p>
          </p:txBody>
        </p:sp>
        <p:sp>
          <p:nvSpPr>
            <p:cNvPr id="140" name="TextBox 139">
              <a:extLst>
                <a:ext uri="{FF2B5EF4-FFF2-40B4-BE49-F238E27FC236}">
                  <a16:creationId xmlns:a16="http://schemas.microsoft.com/office/drawing/2014/main" id="{D33490D2-C073-43CF-A300-F13ADE602F48}"/>
                </a:ext>
              </a:extLst>
            </p:cNvPr>
            <p:cNvSpPr txBox="1"/>
            <p:nvPr/>
          </p:nvSpPr>
          <p:spPr>
            <a:xfrm>
              <a:off x="10903034" y="3052131"/>
              <a:ext cx="117138" cy="84556"/>
            </a:xfrm>
            <a:prstGeom prst="rect">
              <a:avLst/>
            </a:prstGeom>
            <a:noFill/>
          </p:spPr>
          <p:txBody>
            <a:bodyPr wrap="none" rtlCol="0">
              <a:spAutoFit/>
            </a:bodyPr>
            <a:lstStyle/>
            <a:p>
              <a:r>
                <a:rPr lang="en-US" dirty="0"/>
                <a:t> </a:t>
              </a:r>
            </a:p>
          </p:txBody>
        </p:sp>
        <p:sp>
          <p:nvSpPr>
            <p:cNvPr id="122" name="TextBox 121">
              <a:extLst>
                <a:ext uri="{FF2B5EF4-FFF2-40B4-BE49-F238E27FC236}">
                  <a16:creationId xmlns:a16="http://schemas.microsoft.com/office/drawing/2014/main" id="{36A28ACD-2499-4A11-8367-1059CE59ECA8}"/>
                </a:ext>
              </a:extLst>
            </p:cNvPr>
            <p:cNvSpPr txBox="1"/>
            <p:nvPr/>
          </p:nvSpPr>
          <p:spPr>
            <a:xfrm>
              <a:off x="10903034" y="3293396"/>
              <a:ext cx="93613" cy="70463"/>
            </a:xfrm>
            <a:prstGeom prst="rect">
              <a:avLst/>
            </a:prstGeom>
            <a:noFill/>
          </p:spPr>
          <p:txBody>
            <a:bodyPr wrap="none" rtlCol="0">
              <a:spAutoFit/>
            </a:bodyPr>
            <a:lstStyle/>
            <a:p>
              <a:endParaRPr lang="en-US" sz="1400" dirty="0"/>
            </a:p>
          </p:txBody>
        </p:sp>
        <p:sp>
          <p:nvSpPr>
            <p:cNvPr id="131" name="Rectangle 130">
              <a:extLst>
                <a:ext uri="{FF2B5EF4-FFF2-40B4-BE49-F238E27FC236}">
                  <a16:creationId xmlns:a16="http://schemas.microsoft.com/office/drawing/2014/main" id="{A5E0F878-5892-4868-91B5-803B50013C65}"/>
                </a:ext>
              </a:extLst>
            </p:cNvPr>
            <p:cNvSpPr/>
            <p:nvPr/>
          </p:nvSpPr>
          <p:spPr>
            <a:xfrm flipV="1">
              <a:off x="10903034" y="3670948"/>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2" name="TextBox 131">
              <a:extLst>
                <a:ext uri="{FF2B5EF4-FFF2-40B4-BE49-F238E27FC236}">
                  <a16:creationId xmlns:a16="http://schemas.microsoft.com/office/drawing/2014/main" id="{A0619139-EDEE-4E5B-870B-FB8376884613}"/>
                </a:ext>
              </a:extLst>
            </p:cNvPr>
            <p:cNvSpPr txBox="1"/>
            <p:nvPr/>
          </p:nvSpPr>
          <p:spPr>
            <a:xfrm>
              <a:off x="10903034" y="3608047"/>
              <a:ext cx="93613" cy="70463"/>
            </a:xfrm>
            <a:prstGeom prst="rect">
              <a:avLst/>
            </a:prstGeom>
            <a:noFill/>
          </p:spPr>
          <p:txBody>
            <a:bodyPr wrap="none" rtlCol="0">
              <a:spAutoFit/>
            </a:bodyPr>
            <a:lstStyle/>
            <a:p>
              <a:endParaRPr lang="en-US" sz="1400" dirty="0"/>
            </a:p>
          </p:txBody>
        </p:sp>
        <p:sp>
          <p:nvSpPr>
            <p:cNvPr id="129" name="Rectangle 128">
              <a:extLst>
                <a:ext uri="{FF2B5EF4-FFF2-40B4-BE49-F238E27FC236}">
                  <a16:creationId xmlns:a16="http://schemas.microsoft.com/office/drawing/2014/main" id="{7216D863-44C7-4D50-966B-342BAD05CE67}"/>
                </a:ext>
              </a:extLst>
            </p:cNvPr>
            <p:cNvSpPr/>
            <p:nvPr/>
          </p:nvSpPr>
          <p:spPr>
            <a:xfrm flipV="1">
              <a:off x="10903034" y="3985114"/>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0" name="TextBox 129">
              <a:extLst>
                <a:ext uri="{FF2B5EF4-FFF2-40B4-BE49-F238E27FC236}">
                  <a16:creationId xmlns:a16="http://schemas.microsoft.com/office/drawing/2014/main" id="{B2273C71-F5FF-4002-A010-CDD0E766B1E2}"/>
                </a:ext>
              </a:extLst>
            </p:cNvPr>
            <p:cNvSpPr txBox="1"/>
            <p:nvPr/>
          </p:nvSpPr>
          <p:spPr>
            <a:xfrm>
              <a:off x="10903034" y="3990259"/>
              <a:ext cx="93613" cy="70463"/>
            </a:xfrm>
            <a:prstGeom prst="rect">
              <a:avLst/>
            </a:prstGeom>
            <a:noFill/>
          </p:spPr>
          <p:txBody>
            <a:bodyPr wrap="none" rtlCol="0">
              <a:spAutoFit/>
            </a:bodyPr>
            <a:lstStyle/>
            <a:p>
              <a:endParaRPr lang="en-US" sz="1400" dirty="0"/>
            </a:p>
          </p:txBody>
        </p:sp>
        <p:sp>
          <p:nvSpPr>
            <p:cNvPr id="125" name="TextBox 124">
              <a:extLst>
                <a:ext uri="{FF2B5EF4-FFF2-40B4-BE49-F238E27FC236}">
                  <a16:creationId xmlns:a16="http://schemas.microsoft.com/office/drawing/2014/main" id="{3754C7D3-9AC9-42A6-92E7-BA795DC145FA}"/>
                </a:ext>
              </a:extLst>
            </p:cNvPr>
            <p:cNvSpPr txBox="1"/>
            <p:nvPr/>
          </p:nvSpPr>
          <p:spPr>
            <a:xfrm>
              <a:off x="10903034" y="3385447"/>
              <a:ext cx="117138" cy="84556"/>
            </a:xfrm>
            <a:prstGeom prst="rect">
              <a:avLst/>
            </a:prstGeom>
            <a:noFill/>
          </p:spPr>
          <p:txBody>
            <a:bodyPr wrap="none" rtlCol="0">
              <a:spAutoFit/>
            </a:bodyPr>
            <a:lstStyle/>
            <a:p>
              <a:r>
                <a:rPr lang="en-US" dirty="0"/>
                <a:t> </a:t>
              </a:r>
            </a:p>
          </p:txBody>
        </p:sp>
        <p:sp>
          <p:nvSpPr>
            <p:cNvPr id="126" name="TextBox 125">
              <a:extLst>
                <a:ext uri="{FF2B5EF4-FFF2-40B4-BE49-F238E27FC236}">
                  <a16:creationId xmlns:a16="http://schemas.microsoft.com/office/drawing/2014/main" id="{B55B0D12-8858-42FB-8B31-8D6E591BBAE9}"/>
                </a:ext>
              </a:extLst>
            </p:cNvPr>
            <p:cNvSpPr txBox="1"/>
            <p:nvPr/>
          </p:nvSpPr>
          <p:spPr>
            <a:xfrm>
              <a:off x="10903034" y="3701063"/>
              <a:ext cx="117138" cy="84556"/>
            </a:xfrm>
            <a:prstGeom prst="rect">
              <a:avLst/>
            </a:prstGeom>
            <a:noFill/>
          </p:spPr>
          <p:txBody>
            <a:bodyPr wrap="none" rtlCol="0">
              <a:spAutoFit/>
            </a:bodyPr>
            <a:lstStyle/>
            <a:p>
              <a:r>
                <a:rPr lang="en-US" dirty="0"/>
                <a:t> </a:t>
              </a:r>
            </a:p>
          </p:txBody>
        </p:sp>
        <p:sp>
          <p:nvSpPr>
            <p:cNvPr id="127" name="TextBox 126">
              <a:extLst>
                <a:ext uri="{FF2B5EF4-FFF2-40B4-BE49-F238E27FC236}">
                  <a16:creationId xmlns:a16="http://schemas.microsoft.com/office/drawing/2014/main" id="{4E203C19-A0C0-43EB-9E29-0F389C332211}"/>
                </a:ext>
              </a:extLst>
            </p:cNvPr>
            <p:cNvSpPr txBox="1"/>
            <p:nvPr/>
          </p:nvSpPr>
          <p:spPr>
            <a:xfrm>
              <a:off x="10903034" y="4085598"/>
              <a:ext cx="117138" cy="84556"/>
            </a:xfrm>
            <a:prstGeom prst="rect">
              <a:avLst/>
            </a:prstGeom>
            <a:noFill/>
          </p:spPr>
          <p:txBody>
            <a:bodyPr wrap="none" rtlCol="0">
              <a:spAutoFit/>
            </a:bodyPr>
            <a:lstStyle/>
            <a:p>
              <a:r>
                <a:rPr lang="en-US" dirty="0"/>
                <a:t> </a:t>
              </a:r>
            </a:p>
          </p:txBody>
        </p:sp>
        <p:sp>
          <p:nvSpPr>
            <p:cNvPr id="128" name="TextBox 127">
              <a:extLst>
                <a:ext uri="{FF2B5EF4-FFF2-40B4-BE49-F238E27FC236}">
                  <a16:creationId xmlns:a16="http://schemas.microsoft.com/office/drawing/2014/main" id="{5BA44FFA-61D5-4F16-8EBC-B590043C267C}"/>
                </a:ext>
              </a:extLst>
            </p:cNvPr>
            <p:cNvSpPr txBox="1"/>
            <p:nvPr/>
          </p:nvSpPr>
          <p:spPr>
            <a:xfrm>
              <a:off x="10903034" y="3964521"/>
              <a:ext cx="117138" cy="84556"/>
            </a:xfrm>
            <a:prstGeom prst="rect">
              <a:avLst/>
            </a:prstGeom>
            <a:noFill/>
          </p:spPr>
          <p:txBody>
            <a:bodyPr wrap="none" rtlCol="0">
              <a:spAutoFit/>
            </a:bodyPr>
            <a:lstStyle/>
            <a:p>
              <a:r>
                <a:rPr lang="en-US" dirty="0"/>
                <a:t> </a:t>
              </a:r>
            </a:p>
          </p:txBody>
        </p:sp>
        <p:sp>
          <p:nvSpPr>
            <p:cNvPr id="119" name="Rectangle 118">
              <a:extLst>
                <a:ext uri="{FF2B5EF4-FFF2-40B4-BE49-F238E27FC236}">
                  <a16:creationId xmlns:a16="http://schemas.microsoft.com/office/drawing/2014/main" id="{34DEDA8D-544A-4E11-8DF4-BEAE47367E34}"/>
                </a:ext>
              </a:extLst>
            </p:cNvPr>
            <p:cNvSpPr/>
            <p:nvPr/>
          </p:nvSpPr>
          <p:spPr>
            <a:xfrm flipV="1">
              <a:off x="10903034" y="4361346"/>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0" name="TextBox 119">
              <a:extLst>
                <a:ext uri="{FF2B5EF4-FFF2-40B4-BE49-F238E27FC236}">
                  <a16:creationId xmlns:a16="http://schemas.microsoft.com/office/drawing/2014/main" id="{0B984C33-B4FB-427B-89EE-7749D2FF7A8A}"/>
                </a:ext>
              </a:extLst>
            </p:cNvPr>
            <p:cNvSpPr txBox="1"/>
            <p:nvPr/>
          </p:nvSpPr>
          <p:spPr>
            <a:xfrm>
              <a:off x="10903034" y="4188466"/>
              <a:ext cx="93613" cy="70463"/>
            </a:xfrm>
            <a:prstGeom prst="rect">
              <a:avLst/>
            </a:prstGeom>
            <a:noFill/>
          </p:spPr>
          <p:txBody>
            <a:bodyPr wrap="none" rtlCol="0">
              <a:spAutoFit/>
            </a:bodyPr>
            <a:lstStyle/>
            <a:p>
              <a:endParaRPr lang="en-US" sz="1400" dirty="0"/>
            </a:p>
          </p:txBody>
        </p:sp>
        <p:sp>
          <p:nvSpPr>
            <p:cNvPr id="111" name="TextBox 110">
              <a:extLst>
                <a:ext uri="{FF2B5EF4-FFF2-40B4-BE49-F238E27FC236}">
                  <a16:creationId xmlns:a16="http://schemas.microsoft.com/office/drawing/2014/main" id="{DAEE8B05-6291-4B01-BF44-3FDD495A4829}"/>
                </a:ext>
              </a:extLst>
            </p:cNvPr>
            <p:cNvSpPr txBox="1"/>
            <p:nvPr/>
          </p:nvSpPr>
          <p:spPr>
            <a:xfrm>
              <a:off x="10903034" y="4503116"/>
              <a:ext cx="93613" cy="70463"/>
            </a:xfrm>
            <a:prstGeom prst="rect">
              <a:avLst/>
            </a:prstGeom>
            <a:noFill/>
          </p:spPr>
          <p:txBody>
            <a:bodyPr wrap="none" rtlCol="0">
              <a:spAutoFit/>
            </a:bodyPr>
            <a:lstStyle/>
            <a:p>
              <a:endParaRPr lang="en-US" sz="1400" dirty="0"/>
            </a:p>
          </p:txBody>
        </p:sp>
        <p:sp>
          <p:nvSpPr>
            <p:cNvPr id="117" name="Rectangle 116">
              <a:extLst>
                <a:ext uri="{FF2B5EF4-FFF2-40B4-BE49-F238E27FC236}">
                  <a16:creationId xmlns:a16="http://schemas.microsoft.com/office/drawing/2014/main" id="{0B2037EC-C8A5-4786-A156-67803F3DF047}"/>
                </a:ext>
              </a:extLst>
            </p:cNvPr>
            <p:cNvSpPr/>
            <p:nvPr/>
          </p:nvSpPr>
          <p:spPr>
            <a:xfrm flipV="1">
              <a:off x="10903034" y="4987783"/>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8" name="TextBox 117">
              <a:extLst>
                <a:ext uri="{FF2B5EF4-FFF2-40B4-BE49-F238E27FC236}">
                  <a16:creationId xmlns:a16="http://schemas.microsoft.com/office/drawing/2014/main" id="{ADBA3E4D-5706-4C8B-89FD-CFEFBFE04D12}"/>
                </a:ext>
              </a:extLst>
            </p:cNvPr>
            <p:cNvSpPr txBox="1"/>
            <p:nvPr/>
          </p:nvSpPr>
          <p:spPr>
            <a:xfrm>
              <a:off x="10903034" y="4885329"/>
              <a:ext cx="93613" cy="70463"/>
            </a:xfrm>
            <a:prstGeom prst="rect">
              <a:avLst/>
            </a:prstGeom>
            <a:noFill/>
          </p:spPr>
          <p:txBody>
            <a:bodyPr wrap="none" rtlCol="0">
              <a:spAutoFit/>
            </a:bodyPr>
            <a:lstStyle/>
            <a:p>
              <a:endParaRPr lang="en-US" sz="1400" dirty="0"/>
            </a:p>
          </p:txBody>
        </p:sp>
        <p:sp>
          <p:nvSpPr>
            <p:cNvPr id="113" name="TextBox 112">
              <a:extLst>
                <a:ext uri="{FF2B5EF4-FFF2-40B4-BE49-F238E27FC236}">
                  <a16:creationId xmlns:a16="http://schemas.microsoft.com/office/drawing/2014/main" id="{545788EA-4FA5-4B81-8505-2EF13D72DFD0}"/>
                </a:ext>
              </a:extLst>
            </p:cNvPr>
            <p:cNvSpPr txBox="1"/>
            <p:nvPr/>
          </p:nvSpPr>
          <p:spPr>
            <a:xfrm>
              <a:off x="10903034" y="4280517"/>
              <a:ext cx="117138" cy="84556"/>
            </a:xfrm>
            <a:prstGeom prst="rect">
              <a:avLst/>
            </a:prstGeom>
            <a:noFill/>
          </p:spPr>
          <p:txBody>
            <a:bodyPr wrap="none" rtlCol="0">
              <a:spAutoFit/>
            </a:bodyPr>
            <a:lstStyle/>
            <a:p>
              <a:r>
                <a:rPr lang="en-US" dirty="0"/>
                <a:t> </a:t>
              </a:r>
            </a:p>
          </p:txBody>
        </p:sp>
        <p:sp>
          <p:nvSpPr>
            <p:cNvPr id="114" name="TextBox 113">
              <a:extLst>
                <a:ext uri="{FF2B5EF4-FFF2-40B4-BE49-F238E27FC236}">
                  <a16:creationId xmlns:a16="http://schemas.microsoft.com/office/drawing/2014/main" id="{744B841B-8945-4D0D-B817-4DE7FD7E1AE1}"/>
                </a:ext>
              </a:extLst>
            </p:cNvPr>
            <p:cNvSpPr txBox="1"/>
            <p:nvPr/>
          </p:nvSpPr>
          <p:spPr>
            <a:xfrm>
              <a:off x="10903034" y="4601258"/>
              <a:ext cx="117137" cy="84555"/>
            </a:xfrm>
            <a:prstGeom prst="rect">
              <a:avLst/>
            </a:prstGeom>
            <a:noFill/>
          </p:spPr>
          <p:txBody>
            <a:bodyPr wrap="none" rtlCol="0">
              <a:spAutoFit/>
            </a:bodyPr>
            <a:lstStyle/>
            <a:p>
              <a:r>
                <a:rPr lang="en-US" dirty="0"/>
                <a:t> </a:t>
              </a:r>
            </a:p>
          </p:txBody>
        </p:sp>
        <p:sp>
          <p:nvSpPr>
            <p:cNvPr id="115" name="TextBox 114">
              <a:extLst>
                <a:ext uri="{FF2B5EF4-FFF2-40B4-BE49-F238E27FC236}">
                  <a16:creationId xmlns:a16="http://schemas.microsoft.com/office/drawing/2014/main" id="{83ADD924-81D9-457B-91F7-D9B35169FF70}"/>
                </a:ext>
              </a:extLst>
            </p:cNvPr>
            <p:cNvSpPr txBox="1"/>
            <p:nvPr/>
          </p:nvSpPr>
          <p:spPr>
            <a:xfrm>
              <a:off x="10903034" y="4980668"/>
              <a:ext cx="117138" cy="84556"/>
            </a:xfrm>
            <a:prstGeom prst="rect">
              <a:avLst/>
            </a:prstGeom>
            <a:noFill/>
          </p:spPr>
          <p:txBody>
            <a:bodyPr wrap="none" rtlCol="0">
              <a:spAutoFit/>
            </a:bodyPr>
            <a:lstStyle/>
            <a:p>
              <a:r>
                <a:rPr lang="en-US" dirty="0"/>
                <a:t> </a:t>
              </a:r>
            </a:p>
          </p:txBody>
        </p:sp>
        <p:sp>
          <p:nvSpPr>
            <p:cNvPr id="116" name="TextBox 115">
              <a:extLst>
                <a:ext uri="{FF2B5EF4-FFF2-40B4-BE49-F238E27FC236}">
                  <a16:creationId xmlns:a16="http://schemas.microsoft.com/office/drawing/2014/main" id="{404C4F17-F75B-4B06-9CAE-9555712D9D99}"/>
                </a:ext>
              </a:extLst>
            </p:cNvPr>
            <p:cNvSpPr txBox="1"/>
            <p:nvPr/>
          </p:nvSpPr>
          <p:spPr>
            <a:xfrm>
              <a:off x="10903034" y="4859591"/>
              <a:ext cx="117138" cy="84556"/>
            </a:xfrm>
            <a:prstGeom prst="rect">
              <a:avLst/>
            </a:prstGeom>
            <a:noFill/>
          </p:spPr>
          <p:txBody>
            <a:bodyPr wrap="none" rtlCol="0">
              <a:spAutoFit/>
            </a:bodyPr>
            <a:lstStyle/>
            <a:p>
              <a:r>
                <a:rPr lang="en-US" dirty="0"/>
                <a:t> </a:t>
              </a:r>
            </a:p>
          </p:txBody>
        </p:sp>
        <p:sp>
          <p:nvSpPr>
            <p:cNvPr id="106" name="Rectangle: Rounded Corners 105">
              <a:extLst>
                <a:ext uri="{FF2B5EF4-FFF2-40B4-BE49-F238E27FC236}">
                  <a16:creationId xmlns:a16="http://schemas.microsoft.com/office/drawing/2014/main" id="{5795A438-AA79-479F-9F92-B48E9DB12E9C}"/>
                </a:ext>
              </a:extLst>
            </p:cNvPr>
            <p:cNvSpPr/>
            <p:nvPr/>
          </p:nvSpPr>
          <p:spPr>
            <a:xfrm>
              <a:off x="10959370" y="1622310"/>
              <a:ext cx="544476" cy="12905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505CB923-DEFA-4222-8460-AC64FDBC78C3}"/>
                </a:ext>
              </a:extLst>
            </p:cNvPr>
            <p:cNvSpPr/>
            <p:nvPr/>
          </p:nvSpPr>
          <p:spPr>
            <a:xfrm>
              <a:off x="10959370" y="3765609"/>
              <a:ext cx="544476" cy="19619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extLst>
                <a:ext uri="{FF2B5EF4-FFF2-40B4-BE49-F238E27FC236}">
                  <a16:creationId xmlns:a16="http://schemas.microsoft.com/office/drawing/2014/main" id="{58D3276C-6174-4E0C-8CD1-D9D13E1D819C}"/>
                </a:ext>
              </a:extLst>
            </p:cNvPr>
            <p:cNvSpPr/>
            <p:nvPr/>
          </p:nvSpPr>
          <p:spPr>
            <a:xfrm>
              <a:off x="10959370" y="2143074"/>
              <a:ext cx="544476" cy="9612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3F383799-82E7-4EC1-8641-5056B6F2B9FC}"/>
                </a:ext>
              </a:extLst>
            </p:cNvPr>
            <p:cNvSpPr/>
            <p:nvPr/>
          </p:nvSpPr>
          <p:spPr>
            <a:xfrm>
              <a:off x="10959370" y="2628083"/>
              <a:ext cx="544476" cy="325399"/>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5020423F-3293-474D-AF8E-50DFE03880E2}"/>
                </a:ext>
              </a:extLst>
            </p:cNvPr>
            <p:cNvSpPr/>
            <p:nvPr/>
          </p:nvSpPr>
          <p:spPr>
            <a:xfrm>
              <a:off x="10959370" y="4667043"/>
              <a:ext cx="544476" cy="31023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06A1E08B-3E9A-443B-9099-B7CADCC40741}"/>
                </a:ext>
              </a:extLst>
            </p:cNvPr>
            <p:cNvSpPr/>
            <p:nvPr/>
          </p:nvSpPr>
          <p:spPr>
            <a:xfrm flipV="1">
              <a:off x="10903034" y="3237489"/>
              <a:ext cx="657148" cy="847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4" name="Rectangle: Rounded Corners 163">
              <a:extLst>
                <a:ext uri="{FF2B5EF4-FFF2-40B4-BE49-F238E27FC236}">
                  <a16:creationId xmlns:a16="http://schemas.microsoft.com/office/drawing/2014/main" id="{12BC31F1-4C18-488A-A665-F0ADAD21F54A}"/>
                </a:ext>
              </a:extLst>
            </p:cNvPr>
            <p:cNvSpPr/>
            <p:nvPr/>
          </p:nvSpPr>
          <p:spPr>
            <a:xfrm>
              <a:off x="10959370" y="3329430"/>
              <a:ext cx="544476" cy="8308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22CE55F5-CC2E-440D-92D6-8C27744112FF}"/>
                </a:ext>
              </a:extLst>
            </p:cNvPr>
            <p:cNvSpPr/>
            <p:nvPr/>
          </p:nvSpPr>
          <p:spPr>
            <a:xfrm flipV="1">
              <a:off x="10903034" y="2500487"/>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6" name="Rectangle 165">
              <a:extLst>
                <a:ext uri="{FF2B5EF4-FFF2-40B4-BE49-F238E27FC236}">
                  <a16:creationId xmlns:a16="http://schemas.microsoft.com/office/drawing/2014/main" id="{F6620BF3-346A-4B45-A971-7AFADF248132}"/>
                </a:ext>
              </a:extLst>
            </p:cNvPr>
            <p:cNvSpPr/>
            <p:nvPr/>
          </p:nvSpPr>
          <p:spPr>
            <a:xfrm flipV="1">
              <a:off x="10903034" y="3436186"/>
              <a:ext cx="657148" cy="847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8" name="Rectangle 167">
              <a:extLst>
                <a:ext uri="{FF2B5EF4-FFF2-40B4-BE49-F238E27FC236}">
                  <a16:creationId xmlns:a16="http://schemas.microsoft.com/office/drawing/2014/main" id="{AB187AB8-1597-426C-9B0F-827CF2610B9B}"/>
                </a:ext>
              </a:extLst>
            </p:cNvPr>
            <p:cNvSpPr/>
            <p:nvPr/>
          </p:nvSpPr>
          <p:spPr>
            <a:xfrm flipV="1">
              <a:off x="10903034" y="4160913"/>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9" name="Rectangle: Rounded Corners 168">
              <a:extLst>
                <a:ext uri="{FF2B5EF4-FFF2-40B4-BE49-F238E27FC236}">
                  <a16:creationId xmlns:a16="http://schemas.microsoft.com/office/drawing/2014/main" id="{9CE9CE32-0470-4C1F-8524-304CA45E41B8}"/>
                </a:ext>
              </a:extLst>
            </p:cNvPr>
            <p:cNvSpPr/>
            <p:nvPr/>
          </p:nvSpPr>
          <p:spPr>
            <a:xfrm>
              <a:off x="10976552" y="4262730"/>
              <a:ext cx="544476" cy="8308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E00C2C85-4C5D-4617-B086-F3B6C1AE36D3}"/>
                </a:ext>
              </a:extLst>
            </p:cNvPr>
            <p:cNvSpPr/>
            <p:nvPr/>
          </p:nvSpPr>
          <p:spPr>
            <a:xfrm flipV="1">
              <a:off x="10903034" y="4553437"/>
              <a:ext cx="657148" cy="84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8" name="Arrow: Left 7">
            <a:extLst>
              <a:ext uri="{FF2B5EF4-FFF2-40B4-BE49-F238E27FC236}">
                <a16:creationId xmlns:a16="http://schemas.microsoft.com/office/drawing/2014/main" id="{6970AE3D-762E-4C44-A79B-8C2864355BD7}"/>
              </a:ext>
            </a:extLst>
          </p:cNvPr>
          <p:cNvSpPr/>
          <p:nvPr/>
        </p:nvSpPr>
        <p:spPr>
          <a:xfrm>
            <a:off x="10961340" y="1697246"/>
            <a:ext cx="1098222" cy="58665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a:t>
            </a:r>
          </a:p>
        </p:txBody>
      </p:sp>
      <p:sp>
        <p:nvSpPr>
          <p:cNvPr id="173" name="Arrow: Left 172">
            <a:extLst>
              <a:ext uri="{FF2B5EF4-FFF2-40B4-BE49-F238E27FC236}">
                <a16:creationId xmlns:a16="http://schemas.microsoft.com/office/drawing/2014/main" id="{73C21527-9C3F-437D-BF58-28354BE462FA}"/>
              </a:ext>
            </a:extLst>
          </p:cNvPr>
          <p:cNvSpPr/>
          <p:nvPr/>
        </p:nvSpPr>
        <p:spPr>
          <a:xfrm>
            <a:off x="10961340" y="2213299"/>
            <a:ext cx="1098222" cy="58665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a:t>
            </a:r>
          </a:p>
        </p:txBody>
      </p:sp>
      <p:sp>
        <p:nvSpPr>
          <p:cNvPr id="174" name="Arrow: Left 173">
            <a:extLst>
              <a:ext uri="{FF2B5EF4-FFF2-40B4-BE49-F238E27FC236}">
                <a16:creationId xmlns:a16="http://schemas.microsoft.com/office/drawing/2014/main" id="{D705035C-8C69-4BA9-930F-DB848511ACA4}"/>
              </a:ext>
            </a:extLst>
          </p:cNvPr>
          <p:cNvSpPr/>
          <p:nvPr/>
        </p:nvSpPr>
        <p:spPr>
          <a:xfrm>
            <a:off x="10961340" y="3014378"/>
            <a:ext cx="1098222" cy="58665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a:t>
            </a:r>
          </a:p>
        </p:txBody>
      </p:sp>
      <p:sp>
        <p:nvSpPr>
          <p:cNvPr id="175" name="Arrow: Left 174">
            <a:extLst>
              <a:ext uri="{FF2B5EF4-FFF2-40B4-BE49-F238E27FC236}">
                <a16:creationId xmlns:a16="http://schemas.microsoft.com/office/drawing/2014/main" id="{30D5C7C9-3B7A-4C25-8E59-33BA41760CB3}"/>
              </a:ext>
            </a:extLst>
          </p:cNvPr>
          <p:cNvSpPr/>
          <p:nvPr/>
        </p:nvSpPr>
        <p:spPr>
          <a:xfrm>
            <a:off x="10942488" y="3418389"/>
            <a:ext cx="1098222" cy="58665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a:t>
            </a:r>
          </a:p>
        </p:txBody>
      </p:sp>
      <p:sp>
        <p:nvSpPr>
          <p:cNvPr id="176" name="Arrow: Left 175">
            <a:extLst>
              <a:ext uri="{FF2B5EF4-FFF2-40B4-BE49-F238E27FC236}">
                <a16:creationId xmlns:a16="http://schemas.microsoft.com/office/drawing/2014/main" id="{949B5AEA-0334-4440-B61B-1C216AC4C451}"/>
              </a:ext>
            </a:extLst>
          </p:cNvPr>
          <p:cNvSpPr/>
          <p:nvPr/>
        </p:nvSpPr>
        <p:spPr>
          <a:xfrm>
            <a:off x="10935417" y="3962832"/>
            <a:ext cx="1098222" cy="58665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a:t>
            </a:r>
          </a:p>
        </p:txBody>
      </p:sp>
      <p:sp>
        <p:nvSpPr>
          <p:cNvPr id="177" name="Arrow: Left 176">
            <a:extLst>
              <a:ext uri="{FF2B5EF4-FFF2-40B4-BE49-F238E27FC236}">
                <a16:creationId xmlns:a16="http://schemas.microsoft.com/office/drawing/2014/main" id="{72CB4554-CC8F-422C-B1D0-6CC69C46162C}"/>
              </a:ext>
            </a:extLst>
          </p:cNvPr>
          <p:cNvSpPr/>
          <p:nvPr/>
        </p:nvSpPr>
        <p:spPr>
          <a:xfrm>
            <a:off x="10928346" y="4389793"/>
            <a:ext cx="1098222" cy="58665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a:t>
            </a:r>
          </a:p>
        </p:txBody>
      </p:sp>
      <p:sp>
        <p:nvSpPr>
          <p:cNvPr id="159" name="Rectangle: Rounded Corners 158">
            <a:extLst>
              <a:ext uri="{FF2B5EF4-FFF2-40B4-BE49-F238E27FC236}">
                <a16:creationId xmlns:a16="http://schemas.microsoft.com/office/drawing/2014/main" id="{CD6807A2-B75B-4EB0-9C07-F92322FABFEA}"/>
              </a:ext>
            </a:extLst>
          </p:cNvPr>
          <p:cNvSpPr/>
          <p:nvPr/>
        </p:nvSpPr>
        <p:spPr>
          <a:xfrm>
            <a:off x="7917612" y="3003620"/>
            <a:ext cx="867427" cy="69862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D874359F-2A39-4B6F-AE70-9EB0EB33DA87}"/>
              </a:ext>
            </a:extLst>
          </p:cNvPr>
          <p:cNvSpPr txBox="1"/>
          <p:nvPr/>
        </p:nvSpPr>
        <p:spPr>
          <a:xfrm>
            <a:off x="1305175" y="5135091"/>
            <a:ext cx="6740380" cy="461665"/>
          </a:xfrm>
          <a:prstGeom prst="rect">
            <a:avLst/>
          </a:prstGeom>
          <a:noFill/>
        </p:spPr>
        <p:txBody>
          <a:bodyPr wrap="square">
            <a:spAutoFit/>
          </a:bodyPr>
          <a:lstStyle/>
          <a:p>
            <a:pPr algn="ctr"/>
            <a:r>
              <a:rPr lang="en-US" sz="2400" dirty="0"/>
              <a:t>So how might we deal with this? Let's see!</a:t>
            </a:r>
          </a:p>
        </p:txBody>
      </p:sp>
    </p:spTree>
    <p:extLst>
      <p:ext uri="{BB962C8B-B14F-4D97-AF65-F5344CB8AC3E}">
        <p14:creationId xmlns:p14="http://schemas.microsoft.com/office/powerpoint/2010/main" val="22447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500"/>
                            </p:stCondLst>
                            <p:childTnLst>
                              <p:par>
                                <p:cTn id="20" presetID="22" presetClass="entr" presetSubtype="2" fill="hold" grpId="0" nodeType="after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right)">
                                      <p:cBhvr>
                                        <p:cTn id="22" dur="500"/>
                                        <p:tgtEl>
                                          <p:spTgt spid="173"/>
                                        </p:tgtEl>
                                      </p:cBhvr>
                                    </p:animEffect>
                                  </p:childTnLst>
                                </p:cTn>
                              </p:par>
                            </p:childTnLst>
                          </p:cTn>
                        </p:par>
                        <p:par>
                          <p:cTn id="23" fill="hold">
                            <p:stCondLst>
                              <p:cond delay="1000"/>
                            </p:stCondLst>
                            <p:childTnLst>
                              <p:par>
                                <p:cTn id="24" presetID="22" presetClass="entr" presetSubtype="2"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animEffect transition="in" filter="wipe(right)">
                                      <p:cBhvr>
                                        <p:cTn id="26" dur="500"/>
                                        <p:tgtEl>
                                          <p:spTgt spid="174"/>
                                        </p:tgtEl>
                                      </p:cBhvr>
                                    </p:animEffect>
                                  </p:childTnLst>
                                </p:cTn>
                              </p:par>
                            </p:childTnLst>
                          </p:cTn>
                        </p:par>
                        <p:par>
                          <p:cTn id="27" fill="hold">
                            <p:stCondLst>
                              <p:cond delay="1500"/>
                            </p:stCondLst>
                            <p:childTnLst>
                              <p:par>
                                <p:cTn id="28" presetID="22" presetClass="entr" presetSubtype="2" fill="hold" grpId="0" nodeType="after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wipe(right)">
                                      <p:cBhvr>
                                        <p:cTn id="30" dur="500"/>
                                        <p:tgtEl>
                                          <p:spTgt spid="175"/>
                                        </p:tgtEl>
                                      </p:cBhvr>
                                    </p:animEffect>
                                  </p:childTnLst>
                                </p:cTn>
                              </p:par>
                            </p:childTnLst>
                          </p:cTn>
                        </p:par>
                        <p:par>
                          <p:cTn id="31" fill="hold">
                            <p:stCondLst>
                              <p:cond delay="2000"/>
                            </p:stCondLst>
                            <p:childTnLst>
                              <p:par>
                                <p:cTn id="32" presetID="22" presetClass="entr" presetSubtype="2" fill="hold" grpId="0" nodeType="afterEffect">
                                  <p:stCondLst>
                                    <p:cond delay="0"/>
                                  </p:stCondLst>
                                  <p:childTnLst>
                                    <p:set>
                                      <p:cBhvr>
                                        <p:cTn id="33" dur="1" fill="hold">
                                          <p:stCondLst>
                                            <p:cond delay="0"/>
                                          </p:stCondLst>
                                        </p:cTn>
                                        <p:tgtEl>
                                          <p:spTgt spid="176"/>
                                        </p:tgtEl>
                                        <p:attrNameLst>
                                          <p:attrName>style.visibility</p:attrName>
                                        </p:attrNameLst>
                                      </p:cBhvr>
                                      <p:to>
                                        <p:strVal val="visible"/>
                                      </p:to>
                                    </p:set>
                                    <p:animEffect transition="in" filter="wipe(right)">
                                      <p:cBhvr>
                                        <p:cTn id="34" dur="500"/>
                                        <p:tgtEl>
                                          <p:spTgt spid="176"/>
                                        </p:tgtEl>
                                      </p:cBhvr>
                                    </p:animEffect>
                                  </p:childTnLst>
                                </p:cTn>
                              </p:par>
                            </p:childTnLst>
                          </p:cTn>
                        </p:par>
                        <p:par>
                          <p:cTn id="35" fill="hold">
                            <p:stCondLst>
                              <p:cond delay="2500"/>
                            </p:stCondLst>
                            <p:childTnLst>
                              <p:par>
                                <p:cTn id="36" presetID="22" presetClass="entr" presetSubtype="2" fill="hold" grpId="0" nodeType="afterEffect">
                                  <p:stCondLst>
                                    <p:cond delay="0"/>
                                  </p:stCondLst>
                                  <p:childTnLst>
                                    <p:set>
                                      <p:cBhvr>
                                        <p:cTn id="37" dur="1" fill="hold">
                                          <p:stCondLst>
                                            <p:cond delay="0"/>
                                          </p:stCondLst>
                                        </p:cTn>
                                        <p:tgtEl>
                                          <p:spTgt spid="177"/>
                                        </p:tgtEl>
                                        <p:attrNameLst>
                                          <p:attrName>style.visibility</p:attrName>
                                        </p:attrNameLst>
                                      </p:cBhvr>
                                      <p:to>
                                        <p:strVal val="visible"/>
                                      </p:to>
                                    </p:set>
                                    <p:animEffect transition="in" filter="wipe(right)">
                                      <p:cBhvr>
                                        <p:cTn id="38" dur="500"/>
                                        <p:tgtEl>
                                          <p:spTgt spid="17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59"/>
                                        </p:tgtEl>
                                        <p:attrNameLst>
                                          <p:attrName>style.visibility</p:attrName>
                                        </p:attrNameLst>
                                      </p:cBhvr>
                                      <p:to>
                                        <p:strVal val="visible"/>
                                      </p:to>
                                    </p:set>
                                  </p:childTnLst>
                                </p:cTn>
                              </p:par>
                            </p:childTnLst>
                          </p:cTn>
                        </p:par>
                        <p:par>
                          <p:cTn id="46" fill="hold">
                            <p:stCondLst>
                              <p:cond delay="0"/>
                            </p:stCondLst>
                            <p:childTnLst>
                              <p:par>
                                <p:cTn id="47" presetID="22" presetClass="entr" presetSubtype="8"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95" grpId="0"/>
      <p:bldP spid="3" grpId="0" animBg="1"/>
      <p:bldP spid="161" grpId="0"/>
      <p:bldP spid="8" grpId="0" animBg="1"/>
      <p:bldP spid="173" grpId="0" animBg="1"/>
      <p:bldP spid="174" grpId="0" animBg="1"/>
      <p:bldP spid="175" grpId="0" animBg="1"/>
      <p:bldP spid="176" grpId="0" animBg="1"/>
      <p:bldP spid="177" grpId="0" animBg="1"/>
      <p:bldP spid="159" grpId="0" animBg="1"/>
      <p:bldP spid="17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Mark and Compact –  A Twist on Mark and Sweep</a:t>
            </a:r>
          </a:p>
        </p:txBody>
      </p:sp>
      <p:sp>
        <p:nvSpPr>
          <p:cNvPr id="16" name="TextBox 15">
            <a:extLst>
              <a:ext uri="{FF2B5EF4-FFF2-40B4-BE49-F238E27FC236}">
                <a16:creationId xmlns:a16="http://schemas.microsoft.com/office/drawing/2014/main" id="{96725E23-E834-4B6F-8D1E-47C9FB4DEFC5}"/>
              </a:ext>
            </a:extLst>
          </p:cNvPr>
          <p:cNvSpPr txBox="1"/>
          <p:nvPr/>
        </p:nvSpPr>
        <p:spPr>
          <a:xfrm>
            <a:off x="1248293" y="866745"/>
            <a:ext cx="9771612" cy="400110"/>
          </a:xfrm>
          <a:prstGeom prst="rect">
            <a:avLst/>
          </a:prstGeom>
          <a:noFill/>
        </p:spPr>
        <p:txBody>
          <a:bodyPr wrap="square">
            <a:spAutoFit/>
          </a:bodyPr>
          <a:lstStyle/>
          <a:p>
            <a:pPr algn="ctr"/>
            <a:r>
              <a:rPr lang="en-US" sz="2000" dirty="0"/>
              <a:t>In Mark and Compact GC, we </a:t>
            </a:r>
            <a:r>
              <a:rPr lang="en-US" sz="2000" dirty="0">
                <a:solidFill>
                  <a:srgbClr val="FF0000"/>
                </a:solidFill>
              </a:rPr>
              <a:t>perform our normal mark phase</a:t>
            </a:r>
            <a:r>
              <a:rPr lang="en-US" sz="2000" dirty="0"/>
              <a:t>.</a:t>
            </a:r>
          </a:p>
        </p:txBody>
      </p:sp>
      <p:sp>
        <p:nvSpPr>
          <p:cNvPr id="8" name="TextBox 7">
            <a:extLst>
              <a:ext uri="{FF2B5EF4-FFF2-40B4-BE49-F238E27FC236}">
                <a16:creationId xmlns:a16="http://schemas.microsoft.com/office/drawing/2014/main" id="{A37D5EB2-AA18-4DA9-A70C-911DAF2834E9}"/>
              </a:ext>
            </a:extLst>
          </p:cNvPr>
          <p:cNvSpPr txBox="1"/>
          <p:nvPr/>
        </p:nvSpPr>
        <p:spPr>
          <a:xfrm>
            <a:off x="1248293" y="1290824"/>
            <a:ext cx="9771612" cy="400110"/>
          </a:xfrm>
          <a:prstGeom prst="rect">
            <a:avLst/>
          </a:prstGeom>
          <a:noFill/>
        </p:spPr>
        <p:txBody>
          <a:bodyPr wrap="square">
            <a:spAutoFit/>
          </a:bodyPr>
          <a:lstStyle/>
          <a:p>
            <a:pPr algn="ctr"/>
            <a:r>
              <a:rPr lang="en-US" sz="2000" dirty="0"/>
              <a:t>However, once we're done marking, we </a:t>
            </a:r>
            <a:r>
              <a:rPr lang="en-US" sz="2000" dirty="0">
                <a:solidFill>
                  <a:srgbClr val="FF0000"/>
                </a:solidFill>
              </a:rPr>
              <a:t>don't sweep </a:t>
            </a:r>
            <a:r>
              <a:rPr lang="en-US" sz="2000" dirty="0"/>
              <a:t>away unmarked objects!</a:t>
            </a:r>
          </a:p>
        </p:txBody>
      </p:sp>
      <p:sp>
        <p:nvSpPr>
          <p:cNvPr id="10" name="TextBox 9">
            <a:extLst>
              <a:ext uri="{FF2B5EF4-FFF2-40B4-BE49-F238E27FC236}">
                <a16:creationId xmlns:a16="http://schemas.microsoft.com/office/drawing/2014/main" id="{57063026-2CA2-455A-BCB7-F424EE2F0ADF}"/>
              </a:ext>
            </a:extLst>
          </p:cNvPr>
          <p:cNvSpPr txBox="1"/>
          <p:nvPr/>
        </p:nvSpPr>
        <p:spPr>
          <a:xfrm>
            <a:off x="1248293" y="1714903"/>
            <a:ext cx="9771612" cy="400110"/>
          </a:xfrm>
          <a:prstGeom prst="rect">
            <a:avLst/>
          </a:prstGeom>
          <a:noFill/>
        </p:spPr>
        <p:txBody>
          <a:bodyPr wrap="square">
            <a:spAutoFit/>
          </a:bodyPr>
          <a:lstStyle/>
          <a:p>
            <a:pPr algn="ctr"/>
            <a:r>
              <a:rPr lang="en-US" sz="2000" dirty="0"/>
              <a:t>Instead, we </a:t>
            </a:r>
            <a:r>
              <a:rPr lang="en-US" sz="2000" dirty="0">
                <a:solidFill>
                  <a:srgbClr val="FF0000"/>
                </a:solidFill>
              </a:rPr>
              <a:t>compact all marked/in-use objects </a:t>
            </a:r>
            <a:r>
              <a:rPr lang="en-US" sz="2000" dirty="0"/>
              <a:t>to a new </a:t>
            </a:r>
            <a:r>
              <a:rPr lang="en-US" sz="2000" dirty="0">
                <a:solidFill>
                  <a:srgbClr val="FF0000"/>
                </a:solidFill>
              </a:rPr>
              <a:t>contiguous block of memory</a:t>
            </a:r>
            <a:r>
              <a:rPr lang="en-US" sz="2000" dirty="0"/>
              <a:t>.</a:t>
            </a:r>
          </a:p>
        </p:txBody>
      </p:sp>
      <p:grpSp>
        <p:nvGrpSpPr>
          <p:cNvPr id="13" name="Group 12">
            <a:extLst>
              <a:ext uri="{FF2B5EF4-FFF2-40B4-BE49-F238E27FC236}">
                <a16:creationId xmlns:a16="http://schemas.microsoft.com/office/drawing/2014/main" id="{0A3FA1AC-842E-4D84-B330-491F29A9DFF5}"/>
              </a:ext>
            </a:extLst>
          </p:cNvPr>
          <p:cNvGrpSpPr/>
          <p:nvPr/>
        </p:nvGrpSpPr>
        <p:grpSpPr>
          <a:xfrm>
            <a:off x="3531763" y="3584732"/>
            <a:ext cx="4796576" cy="3153522"/>
            <a:chOff x="6960278" y="2091749"/>
            <a:chExt cx="4477865" cy="3687643"/>
          </a:xfrm>
        </p:grpSpPr>
        <p:sp>
          <p:nvSpPr>
            <p:cNvPr id="36" name="Rectangle 35">
              <a:extLst>
                <a:ext uri="{FF2B5EF4-FFF2-40B4-BE49-F238E27FC236}">
                  <a16:creationId xmlns:a16="http://schemas.microsoft.com/office/drawing/2014/main" id="{EBEDB74D-3C9A-49E5-81FE-52D9A8766486}"/>
                </a:ext>
              </a:extLst>
            </p:cNvPr>
            <p:cNvSpPr/>
            <p:nvPr/>
          </p:nvSpPr>
          <p:spPr>
            <a:xfrm>
              <a:off x="6960278" y="2094806"/>
              <a:ext cx="4473985" cy="947059"/>
            </a:xfrm>
            <a:prstGeom prst="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Stack</a:t>
              </a:r>
            </a:p>
            <a:p>
              <a:pPr algn="ctr"/>
              <a:endParaRPr lang="en-US" sz="1600" dirty="0"/>
            </a:p>
            <a:p>
              <a:pPr algn="ctr"/>
              <a:endParaRPr lang="en-US" sz="1600" dirty="0"/>
            </a:p>
          </p:txBody>
        </p:sp>
        <p:sp>
          <p:nvSpPr>
            <p:cNvPr id="37" name="Rectangle 36">
              <a:extLst>
                <a:ext uri="{FF2B5EF4-FFF2-40B4-BE49-F238E27FC236}">
                  <a16:creationId xmlns:a16="http://schemas.microsoft.com/office/drawing/2014/main" id="{2A568456-3420-40E3-AABB-62737C7CE534}"/>
                </a:ext>
              </a:extLst>
            </p:cNvPr>
            <p:cNvSpPr/>
            <p:nvPr/>
          </p:nvSpPr>
          <p:spPr>
            <a:xfrm>
              <a:off x="6960278" y="3041864"/>
              <a:ext cx="4473985" cy="1917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t>
              </a:r>
              <a:r>
                <a:rPr lang="en-US" sz="1600" dirty="0">
                  <a:solidFill>
                    <a:schemeClr val="tx1"/>
                  </a:solidFill>
                </a:rPr>
                <a:t>The Heap</a:t>
              </a:r>
            </a:p>
            <a:p>
              <a:pPr algn="ctr"/>
              <a:endParaRPr lang="en-US" sz="1600" dirty="0">
                <a:solidFill>
                  <a:schemeClr val="tx1"/>
                </a:solidFill>
              </a:endParaRPr>
            </a:p>
            <a:p>
              <a:pPr algn="ctr"/>
              <a:endParaRPr lang="en-US" sz="1600" dirty="0"/>
            </a:p>
            <a:p>
              <a:pPr algn="ctr"/>
              <a:endParaRPr lang="en-US" sz="1600" dirty="0"/>
            </a:p>
            <a:p>
              <a:pPr algn="ctr"/>
              <a:endParaRPr lang="en-US" sz="1600" dirty="0"/>
            </a:p>
            <a:p>
              <a:pPr algn="ctr"/>
              <a:endParaRPr lang="en-US" sz="1600" dirty="0"/>
            </a:p>
            <a:p>
              <a:pPr algn="ctr"/>
              <a:endParaRPr lang="en-US" sz="1600" dirty="0"/>
            </a:p>
          </p:txBody>
        </p:sp>
        <p:sp>
          <p:nvSpPr>
            <p:cNvPr id="38" name="Rectangle 37">
              <a:extLst>
                <a:ext uri="{FF2B5EF4-FFF2-40B4-BE49-F238E27FC236}">
                  <a16:creationId xmlns:a16="http://schemas.microsoft.com/office/drawing/2014/main" id="{47D91F86-35D5-48EF-9D38-46F9BDA9844C}"/>
                </a:ext>
              </a:extLst>
            </p:cNvPr>
            <p:cNvSpPr/>
            <p:nvPr/>
          </p:nvSpPr>
          <p:spPr>
            <a:xfrm>
              <a:off x="6964158" y="4969549"/>
              <a:ext cx="4473985" cy="80984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Static Data</a:t>
              </a:r>
            </a:p>
            <a:p>
              <a:pPr algn="ctr"/>
              <a:endParaRPr lang="en-US" sz="1600" dirty="0"/>
            </a:p>
          </p:txBody>
        </p:sp>
        <p:sp>
          <p:nvSpPr>
            <p:cNvPr id="39" name="Rectangle 38">
              <a:extLst>
                <a:ext uri="{FF2B5EF4-FFF2-40B4-BE49-F238E27FC236}">
                  <a16:creationId xmlns:a16="http://schemas.microsoft.com/office/drawing/2014/main" id="{B1AE9E13-F8B0-4721-BB58-9B5E2A5F1485}"/>
                </a:ext>
              </a:extLst>
            </p:cNvPr>
            <p:cNvSpPr/>
            <p:nvPr/>
          </p:nvSpPr>
          <p:spPr>
            <a:xfrm>
              <a:off x="6960280" y="2091749"/>
              <a:ext cx="4473983" cy="368143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5" name="Group 14">
            <a:extLst>
              <a:ext uri="{FF2B5EF4-FFF2-40B4-BE49-F238E27FC236}">
                <a16:creationId xmlns:a16="http://schemas.microsoft.com/office/drawing/2014/main" id="{DDD6D949-CED3-4640-A075-F345D7EFA9C3}"/>
              </a:ext>
            </a:extLst>
          </p:cNvPr>
          <p:cNvGrpSpPr/>
          <p:nvPr/>
        </p:nvGrpSpPr>
        <p:grpSpPr>
          <a:xfrm>
            <a:off x="3722617" y="6299601"/>
            <a:ext cx="978930" cy="369332"/>
            <a:chOff x="9188343" y="6406756"/>
            <a:chExt cx="978930" cy="369332"/>
          </a:xfrm>
        </p:grpSpPr>
        <p:sp>
          <p:nvSpPr>
            <p:cNvPr id="34" name="Rectangle 33">
              <a:extLst>
                <a:ext uri="{FF2B5EF4-FFF2-40B4-BE49-F238E27FC236}">
                  <a16:creationId xmlns:a16="http://schemas.microsoft.com/office/drawing/2014/main" id="{0416D4E2-697D-4582-9C01-C013AD8348B1}"/>
                </a:ext>
              </a:extLst>
            </p:cNvPr>
            <p:cNvSpPr/>
            <p:nvPr/>
          </p:nvSpPr>
          <p:spPr>
            <a:xfrm>
              <a:off x="9860994" y="6563584"/>
              <a:ext cx="306279" cy="139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E308BB5B-6A91-485F-BC45-D5248E134994}"/>
                </a:ext>
              </a:extLst>
            </p:cNvPr>
            <p:cNvSpPr txBox="1"/>
            <p:nvPr/>
          </p:nvSpPr>
          <p:spPr>
            <a:xfrm>
              <a:off x="9188343" y="6406756"/>
              <a:ext cx="736099" cy="369332"/>
            </a:xfrm>
            <a:prstGeom prst="rect">
              <a:avLst/>
            </a:prstGeom>
            <a:noFill/>
          </p:spPr>
          <p:txBody>
            <a:bodyPr wrap="none" rtlCol="0">
              <a:spAutoFit/>
            </a:bodyPr>
            <a:lstStyle/>
            <a:p>
              <a:r>
                <a:rPr lang="en-US" dirty="0">
                  <a:solidFill>
                    <a:srgbClr val="92D050"/>
                  </a:solidFill>
                </a:rPr>
                <a:t>hero_</a:t>
              </a:r>
            </a:p>
          </p:txBody>
        </p:sp>
      </p:grpSp>
      <p:sp>
        <p:nvSpPr>
          <p:cNvPr id="17" name="Rectangle 16">
            <a:extLst>
              <a:ext uri="{FF2B5EF4-FFF2-40B4-BE49-F238E27FC236}">
                <a16:creationId xmlns:a16="http://schemas.microsoft.com/office/drawing/2014/main" id="{B8B0956D-0B30-415F-B04D-820BC5C46EDF}"/>
              </a:ext>
            </a:extLst>
          </p:cNvPr>
          <p:cNvSpPr/>
          <p:nvPr/>
        </p:nvSpPr>
        <p:spPr>
          <a:xfrm>
            <a:off x="3718354" y="5419206"/>
            <a:ext cx="609236" cy="4573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Hero</a:t>
            </a:r>
          </a:p>
        </p:txBody>
      </p:sp>
      <p:cxnSp>
        <p:nvCxnSpPr>
          <p:cNvPr id="18" name="Straight Arrow Connector 17">
            <a:extLst>
              <a:ext uri="{FF2B5EF4-FFF2-40B4-BE49-F238E27FC236}">
                <a16:creationId xmlns:a16="http://schemas.microsoft.com/office/drawing/2014/main" id="{5C19739C-FF33-48B1-9A61-CEBCBEAD60F3}"/>
              </a:ext>
            </a:extLst>
          </p:cNvPr>
          <p:cNvCxnSpPr>
            <a:cxnSpLocks/>
          </p:cNvCxnSpPr>
          <p:nvPr/>
        </p:nvCxnSpPr>
        <p:spPr>
          <a:xfrm flipH="1" flipV="1">
            <a:off x="4268130" y="5782097"/>
            <a:ext cx="275046" cy="74000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7E3055D-BA60-446E-9E5E-A1538E705E16}"/>
              </a:ext>
            </a:extLst>
          </p:cNvPr>
          <p:cNvSpPr/>
          <p:nvPr/>
        </p:nvSpPr>
        <p:spPr>
          <a:xfrm>
            <a:off x="4678607" y="5419206"/>
            <a:ext cx="609235" cy="4605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Battery</a:t>
            </a:r>
          </a:p>
        </p:txBody>
      </p:sp>
      <p:grpSp>
        <p:nvGrpSpPr>
          <p:cNvPr id="5" name="Group 4">
            <a:extLst>
              <a:ext uri="{FF2B5EF4-FFF2-40B4-BE49-F238E27FC236}">
                <a16:creationId xmlns:a16="http://schemas.microsoft.com/office/drawing/2014/main" id="{B29216FB-7B26-453A-840E-4632CD9053CF}"/>
              </a:ext>
            </a:extLst>
          </p:cNvPr>
          <p:cNvGrpSpPr/>
          <p:nvPr/>
        </p:nvGrpSpPr>
        <p:grpSpPr>
          <a:xfrm>
            <a:off x="4686669" y="4722258"/>
            <a:ext cx="615510" cy="455874"/>
            <a:chOff x="4686669" y="4807108"/>
            <a:chExt cx="615510" cy="406708"/>
          </a:xfrm>
        </p:grpSpPr>
        <p:sp>
          <p:nvSpPr>
            <p:cNvPr id="14" name="Rectangle 13">
              <a:extLst>
                <a:ext uri="{FF2B5EF4-FFF2-40B4-BE49-F238E27FC236}">
                  <a16:creationId xmlns:a16="http://schemas.microsoft.com/office/drawing/2014/main" id="{71B41B36-78C8-45D5-94E6-77D20C5EE834}"/>
                </a:ext>
              </a:extLst>
            </p:cNvPr>
            <p:cNvSpPr/>
            <p:nvPr/>
          </p:nvSpPr>
          <p:spPr>
            <a:xfrm>
              <a:off x="4686669" y="4807108"/>
              <a:ext cx="615510" cy="40670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Robot</a:t>
              </a:r>
            </a:p>
            <a:p>
              <a:pPr algn="ctr"/>
              <a:endParaRPr lang="en-US" sz="1100" dirty="0">
                <a:solidFill>
                  <a:schemeClr val="tx1"/>
                </a:solidFill>
              </a:endParaRPr>
            </a:p>
          </p:txBody>
        </p:sp>
        <p:sp>
          <p:nvSpPr>
            <p:cNvPr id="20" name="Rectangle 19">
              <a:extLst>
                <a:ext uri="{FF2B5EF4-FFF2-40B4-BE49-F238E27FC236}">
                  <a16:creationId xmlns:a16="http://schemas.microsoft.com/office/drawing/2014/main" id="{B6C36013-3252-48CF-9C3D-7BD609B43A38}"/>
                </a:ext>
              </a:extLst>
            </p:cNvPr>
            <p:cNvSpPr/>
            <p:nvPr/>
          </p:nvSpPr>
          <p:spPr>
            <a:xfrm>
              <a:off x="4873450" y="5022885"/>
              <a:ext cx="306279" cy="13994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5F49EB19-269A-43C0-9191-89F3A0D04802}"/>
              </a:ext>
            </a:extLst>
          </p:cNvPr>
          <p:cNvGrpSpPr/>
          <p:nvPr/>
        </p:nvGrpSpPr>
        <p:grpSpPr>
          <a:xfrm>
            <a:off x="3631973" y="3773433"/>
            <a:ext cx="985039" cy="604848"/>
            <a:chOff x="9487612" y="3865853"/>
            <a:chExt cx="985039" cy="526150"/>
          </a:xfrm>
        </p:grpSpPr>
        <p:grpSp>
          <p:nvGrpSpPr>
            <p:cNvPr id="29" name="Group 28">
              <a:extLst>
                <a:ext uri="{FF2B5EF4-FFF2-40B4-BE49-F238E27FC236}">
                  <a16:creationId xmlns:a16="http://schemas.microsoft.com/office/drawing/2014/main" id="{7733ACBD-A65B-4EFB-ACD3-CECF74710C84}"/>
                </a:ext>
              </a:extLst>
            </p:cNvPr>
            <p:cNvGrpSpPr/>
            <p:nvPr/>
          </p:nvGrpSpPr>
          <p:grpSpPr>
            <a:xfrm>
              <a:off x="9487612" y="3865853"/>
              <a:ext cx="985039" cy="442498"/>
              <a:chOff x="9487612" y="3865853"/>
              <a:chExt cx="985039" cy="442498"/>
            </a:xfrm>
          </p:grpSpPr>
          <p:sp>
            <p:nvSpPr>
              <p:cNvPr id="31" name="Rectangle 30">
                <a:extLst>
                  <a:ext uri="{FF2B5EF4-FFF2-40B4-BE49-F238E27FC236}">
                    <a16:creationId xmlns:a16="http://schemas.microsoft.com/office/drawing/2014/main" id="{47CCF147-BE95-4324-AA4B-229ED7F7CE91}"/>
                  </a:ext>
                </a:extLst>
              </p:cNvPr>
              <p:cNvSpPr/>
              <p:nvPr/>
            </p:nvSpPr>
            <p:spPr>
              <a:xfrm>
                <a:off x="10162235" y="4010124"/>
                <a:ext cx="306279" cy="121738"/>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AD07EDB5-C550-4DF9-BB5D-44CA07D828D5}"/>
                  </a:ext>
                </a:extLst>
              </p:cNvPr>
              <p:cNvSpPr txBox="1"/>
              <p:nvPr/>
            </p:nvSpPr>
            <p:spPr>
              <a:xfrm>
                <a:off x="9487612" y="3865853"/>
                <a:ext cx="712054" cy="369332"/>
              </a:xfrm>
              <a:prstGeom prst="rect">
                <a:avLst/>
              </a:prstGeom>
              <a:noFill/>
            </p:spPr>
            <p:txBody>
              <a:bodyPr wrap="none" rtlCol="0">
                <a:spAutoFit/>
              </a:bodyPr>
              <a:lstStyle/>
              <a:p>
                <a:r>
                  <a:rPr lang="en-US" dirty="0">
                    <a:solidFill>
                      <a:srgbClr val="0070C0"/>
                    </a:solidFill>
                  </a:rPr>
                  <a:t>robot</a:t>
                </a:r>
              </a:p>
            </p:txBody>
          </p:sp>
          <p:sp>
            <p:nvSpPr>
              <p:cNvPr id="33" name="Rectangle 32">
                <a:extLst>
                  <a:ext uri="{FF2B5EF4-FFF2-40B4-BE49-F238E27FC236}">
                    <a16:creationId xmlns:a16="http://schemas.microsoft.com/office/drawing/2014/main" id="{4CCCC4D8-6C2C-42BA-8038-B4007C605E18}"/>
                  </a:ext>
                </a:extLst>
              </p:cNvPr>
              <p:cNvSpPr/>
              <p:nvPr/>
            </p:nvSpPr>
            <p:spPr>
              <a:xfrm>
                <a:off x="10166372" y="4186613"/>
                <a:ext cx="306279" cy="1217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E40FA85E-D2BE-4B7C-9CA4-DE4593658573}"/>
                </a:ext>
              </a:extLst>
            </p:cNvPr>
            <p:cNvSpPr txBox="1"/>
            <p:nvPr/>
          </p:nvSpPr>
          <p:spPr>
            <a:xfrm>
              <a:off x="9537472" y="4070726"/>
              <a:ext cx="718466" cy="321277"/>
            </a:xfrm>
            <a:prstGeom prst="rect">
              <a:avLst/>
            </a:prstGeom>
            <a:noFill/>
          </p:spPr>
          <p:txBody>
            <a:bodyPr wrap="none" rtlCol="0">
              <a:spAutoFit/>
            </a:bodyPr>
            <a:lstStyle/>
            <a:p>
              <a:r>
                <a:rPr lang="en-US">
                  <a:solidFill>
                    <a:srgbClr val="C00000"/>
                  </a:solidFill>
                </a:rPr>
                <a:t>audio</a:t>
              </a:r>
              <a:endParaRPr lang="en-US" dirty="0">
                <a:solidFill>
                  <a:srgbClr val="C00000"/>
                </a:solidFill>
              </a:endParaRPr>
            </a:p>
          </p:txBody>
        </p:sp>
      </p:grpSp>
      <p:sp>
        <p:nvSpPr>
          <p:cNvPr id="23" name="Rectangle 22">
            <a:extLst>
              <a:ext uri="{FF2B5EF4-FFF2-40B4-BE49-F238E27FC236}">
                <a16:creationId xmlns:a16="http://schemas.microsoft.com/office/drawing/2014/main" id="{CC51355B-36A6-4199-AEE7-9E0B7E457584}"/>
              </a:ext>
            </a:extLst>
          </p:cNvPr>
          <p:cNvSpPr/>
          <p:nvPr/>
        </p:nvSpPr>
        <p:spPr>
          <a:xfrm>
            <a:off x="3712080" y="4726411"/>
            <a:ext cx="615510" cy="46175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Audio</a:t>
            </a:r>
            <a:br>
              <a:rPr lang="en-US" sz="1100" dirty="0">
                <a:solidFill>
                  <a:schemeClr val="tx1"/>
                </a:solidFill>
              </a:rPr>
            </a:br>
            <a:r>
              <a:rPr lang="en-US" sz="1100" dirty="0">
                <a:solidFill>
                  <a:schemeClr val="tx1"/>
                </a:solidFill>
              </a:rPr>
              <a:t>Player</a:t>
            </a:r>
          </a:p>
        </p:txBody>
      </p:sp>
      <p:cxnSp>
        <p:nvCxnSpPr>
          <p:cNvPr id="24" name="Straight Arrow Connector 23">
            <a:extLst>
              <a:ext uri="{FF2B5EF4-FFF2-40B4-BE49-F238E27FC236}">
                <a16:creationId xmlns:a16="http://schemas.microsoft.com/office/drawing/2014/main" id="{3C295064-52B5-4EA1-A953-677765AFE2E0}"/>
              </a:ext>
            </a:extLst>
          </p:cNvPr>
          <p:cNvCxnSpPr>
            <a:cxnSpLocks/>
          </p:cNvCxnSpPr>
          <p:nvPr/>
        </p:nvCxnSpPr>
        <p:spPr>
          <a:xfrm>
            <a:off x="4561527" y="4013001"/>
            <a:ext cx="696258" cy="80080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BAD562-1F9E-48E5-86FD-D46ADBB2344A}"/>
              </a:ext>
            </a:extLst>
          </p:cNvPr>
          <p:cNvCxnSpPr>
            <a:cxnSpLocks/>
          </p:cNvCxnSpPr>
          <p:nvPr/>
        </p:nvCxnSpPr>
        <p:spPr>
          <a:xfrm flipH="1">
            <a:off x="3782277" y="4211775"/>
            <a:ext cx="615140" cy="611590"/>
          </a:xfrm>
          <a:prstGeom prst="straightConnector1">
            <a:avLst/>
          </a:prstGeom>
          <a:ln w="28575">
            <a:solidFill>
              <a:srgbClr val="FF6D6D"/>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175A49F-3081-472E-8614-B2836DF96C9B}"/>
              </a:ext>
            </a:extLst>
          </p:cNvPr>
          <p:cNvGrpSpPr/>
          <p:nvPr/>
        </p:nvGrpSpPr>
        <p:grpSpPr>
          <a:xfrm>
            <a:off x="4879474" y="3799155"/>
            <a:ext cx="1013291" cy="369332"/>
            <a:chOff x="9964544" y="4060912"/>
            <a:chExt cx="1013291" cy="369332"/>
          </a:xfrm>
        </p:grpSpPr>
        <p:sp>
          <p:nvSpPr>
            <p:cNvPr id="27" name="Rectangle 26">
              <a:extLst>
                <a:ext uri="{FF2B5EF4-FFF2-40B4-BE49-F238E27FC236}">
                  <a16:creationId xmlns:a16="http://schemas.microsoft.com/office/drawing/2014/main" id="{4FB48C28-9FE7-4113-B1A0-6D82138B15FF}"/>
                </a:ext>
              </a:extLst>
            </p:cNvPr>
            <p:cNvSpPr/>
            <p:nvPr/>
          </p:nvSpPr>
          <p:spPr>
            <a:xfrm>
              <a:off x="10586695" y="4185519"/>
              <a:ext cx="391140" cy="155468"/>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0000"/>
                  </a:solidFill>
                </a:rPr>
                <a:t>null</a:t>
              </a:r>
            </a:p>
          </p:txBody>
        </p:sp>
        <p:sp>
          <p:nvSpPr>
            <p:cNvPr id="28" name="TextBox 27">
              <a:extLst>
                <a:ext uri="{FF2B5EF4-FFF2-40B4-BE49-F238E27FC236}">
                  <a16:creationId xmlns:a16="http://schemas.microsoft.com/office/drawing/2014/main" id="{988AB751-9202-45D5-9BD1-394A18B3B2C5}"/>
                </a:ext>
              </a:extLst>
            </p:cNvPr>
            <p:cNvSpPr txBox="1"/>
            <p:nvPr/>
          </p:nvSpPr>
          <p:spPr>
            <a:xfrm>
              <a:off x="9964544" y="4060912"/>
              <a:ext cx="641522" cy="369332"/>
            </a:xfrm>
            <a:prstGeom prst="rect">
              <a:avLst/>
            </a:prstGeom>
            <a:noFill/>
          </p:spPr>
          <p:txBody>
            <a:bodyPr wrap="none" rtlCol="0">
              <a:spAutoFit/>
            </a:bodyPr>
            <a:lstStyle/>
            <a:p>
              <a:r>
                <a:rPr lang="en-US" dirty="0">
                  <a:solidFill>
                    <a:srgbClr val="0070C0"/>
                  </a:solidFill>
                </a:rPr>
                <a:t>alien</a:t>
              </a:r>
            </a:p>
          </p:txBody>
        </p:sp>
      </p:grpSp>
      <p:pic>
        <p:nvPicPr>
          <p:cNvPr id="41" name="Picture 40" descr="A red and white sign&#10;&#10;Description automatically generated with medium confidence">
            <a:extLst>
              <a:ext uri="{FF2B5EF4-FFF2-40B4-BE49-F238E27FC236}">
                <a16:creationId xmlns:a16="http://schemas.microsoft.com/office/drawing/2014/main" id="{C62BCE65-605D-4A8F-A2F3-FBA420F3A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496" y="4762008"/>
            <a:ext cx="335495" cy="213375"/>
          </a:xfrm>
          <a:prstGeom prst="rect">
            <a:avLst/>
          </a:prstGeom>
        </p:spPr>
      </p:pic>
      <p:pic>
        <p:nvPicPr>
          <p:cNvPr id="43" name="Picture 42" descr="A red and white sign&#10;&#10;Description automatically generated with medium confidence">
            <a:extLst>
              <a:ext uri="{FF2B5EF4-FFF2-40B4-BE49-F238E27FC236}">
                <a16:creationId xmlns:a16="http://schemas.microsoft.com/office/drawing/2014/main" id="{48569F46-C7AF-4F35-9D64-C98A94DA3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437" y="4679595"/>
            <a:ext cx="335495" cy="213375"/>
          </a:xfrm>
          <a:prstGeom prst="rect">
            <a:avLst/>
          </a:prstGeom>
        </p:spPr>
      </p:pic>
      <p:pic>
        <p:nvPicPr>
          <p:cNvPr id="45" name="Picture 44" descr="A red and white sign&#10;&#10;Description automatically generated with medium confidence">
            <a:extLst>
              <a:ext uri="{FF2B5EF4-FFF2-40B4-BE49-F238E27FC236}">
                <a16:creationId xmlns:a16="http://schemas.microsoft.com/office/drawing/2014/main" id="{CACB359F-4006-4F84-9EC7-A88EB5DAB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681" y="5352707"/>
            <a:ext cx="335495" cy="213375"/>
          </a:xfrm>
          <a:prstGeom prst="rect">
            <a:avLst/>
          </a:prstGeom>
        </p:spPr>
      </p:pic>
      <p:pic>
        <p:nvPicPr>
          <p:cNvPr id="49" name="Picture 48" descr="A red and white sign&#10;&#10;Description automatically generated with medium confidence">
            <a:extLst>
              <a:ext uri="{FF2B5EF4-FFF2-40B4-BE49-F238E27FC236}">
                <a16:creationId xmlns:a16="http://schemas.microsoft.com/office/drawing/2014/main" id="{9A661BCC-84A5-4723-A4C7-A63EB536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334" y="5345717"/>
            <a:ext cx="335495" cy="213375"/>
          </a:xfrm>
          <a:prstGeom prst="rect">
            <a:avLst/>
          </a:prstGeom>
        </p:spPr>
      </p:pic>
      <p:sp>
        <p:nvSpPr>
          <p:cNvPr id="51" name="Rectangle 50">
            <a:extLst>
              <a:ext uri="{FF2B5EF4-FFF2-40B4-BE49-F238E27FC236}">
                <a16:creationId xmlns:a16="http://schemas.microsoft.com/office/drawing/2014/main" id="{F49A72E9-B2E8-4291-B7BC-22557A3ECD61}"/>
              </a:ext>
            </a:extLst>
          </p:cNvPr>
          <p:cNvSpPr/>
          <p:nvPr/>
        </p:nvSpPr>
        <p:spPr>
          <a:xfrm>
            <a:off x="5363558" y="5106538"/>
            <a:ext cx="635735"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Alien</a:t>
            </a:r>
          </a:p>
        </p:txBody>
      </p:sp>
      <p:cxnSp>
        <p:nvCxnSpPr>
          <p:cNvPr id="4" name="Straight Connector 3">
            <a:extLst>
              <a:ext uri="{FF2B5EF4-FFF2-40B4-BE49-F238E27FC236}">
                <a16:creationId xmlns:a16="http://schemas.microsoft.com/office/drawing/2014/main" id="{14585CDA-4B7A-42D3-9C40-852C9775934A}"/>
              </a:ext>
            </a:extLst>
          </p:cNvPr>
          <p:cNvCxnSpPr/>
          <p:nvPr/>
        </p:nvCxnSpPr>
        <p:spPr>
          <a:xfrm>
            <a:off x="6027313" y="4701974"/>
            <a:ext cx="0" cy="1233473"/>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F851427-35D3-4F34-A799-8B8189EF22A8}"/>
              </a:ext>
            </a:extLst>
          </p:cNvPr>
          <p:cNvSpPr txBox="1"/>
          <p:nvPr/>
        </p:nvSpPr>
        <p:spPr>
          <a:xfrm>
            <a:off x="2458790" y="2563061"/>
            <a:ext cx="7350618" cy="707886"/>
          </a:xfrm>
          <a:prstGeom prst="rect">
            <a:avLst/>
          </a:prstGeom>
          <a:noFill/>
        </p:spPr>
        <p:txBody>
          <a:bodyPr wrap="square">
            <a:spAutoFit/>
          </a:bodyPr>
          <a:lstStyle/>
          <a:p>
            <a:pPr algn="ctr"/>
            <a:r>
              <a:rPr lang="en-US" sz="2000" dirty="0"/>
              <a:t>Finally, our original block of memory is just treated as if it's empty  and can be reused as a whole without dealing with any sweeping.</a:t>
            </a:r>
          </a:p>
        </p:txBody>
      </p:sp>
      <p:sp>
        <p:nvSpPr>
          <p:cNvPr id="94" name="Rectangle 93">
            <a:extLst>
              <a:ext uri="{FF2B5EF4-FFF2-40B4-BE49-F238E27FC236}">
                <a16:creationId xmlns:a16="http://schemas.microsoft.com/office/drawing/2014/main" id="{7A6AE516-FCD6-4659-B3F6-8E9F924551D8}"/>
              </a:ext>
            </a:extLst>
          </p:cNvPr>
          <p:cNvSpPr/>
          <p:nvPr/>
        </p:nvSpPr>
        <p:spPr>
          <a:xfrm>
            <a:off x="5363558" y="5588756"/>
            <a:ext cx="635735"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Cyborg</a:t>
            </a:r>
          </a:p>
        </p:txBody>
      </p:sp>
      <p:cxnSp>
        <p:nvCxnSpPr>
          <p:cNvPr id="95" name="Straight Arrow Connector 94">
            <a:extLst>
              <a:ext uri="{FF2B5EF4-FFF2-40B4-BE49-F238E27FC236}">
                <a16:creationId xmlns:a16="http://schemas.microsoft.com/office/drawing/2014/main" id="{0E82CEBD-77DB-48DA-A47D-071FCD996608}"/>
              </a:ext>
            </a:extLst>
          </p:cNvPr>
          <p:cNvCxnSpPr>
            <a:cxnSpLocks/>
          </p:cNvCxnSpPr>
          <p:nvPr/>
        </p:nvCxnSpPr>
        <p:spPr>
          <a:xfrm flipH="1">
            <a:off x="4990770" y="5042709"/>
            <a:ext cx="46494" cy="388052"/>
          </a:xfrm>
          <a:prstGeom prst="straightConnector1">
            <a:avLst/>
          </a:prstGeom>
          <a:ln w="28575">
            <a:solidFill>
              <a:srgbClr val="A163CF"/>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2254D34-D7F0-4634-A343-1A9A3B17C54F}"/>
              </a:ext>
            </a:extLst>
          </p:cNvPr>
          <p:cNvCxnSpPr>
            <a:cxnSpLocks/>
          </p:cNvCxnSpPr>
          <p:nvPr/>
        </p:nvCxnSpPr>
        <p:spPr>
          <a:xfrm flipH="1">
            <a:off x="5006074" y="5379661"/>
            <a:ext cx="1423190" cy="49811"/>
          </a:xfrm>
          <a:prstGeom prst="straightConnector1">
            <a:avLst/>
          </a:prstGeom>
          <a:ln w="28575">
            <a:solidFill>
              <a:srgbClr val="A163CF"/>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7EA7375-E8F8-40CD-847F-02A032F9C19B}"/>
              </a:ext>
            </a:extLst>
          </p:cNvPr>
          <p:cNvSpPr txBox="1"/>
          <p:nvPr/>
        </p:nvSpPr>
        <p:spPr>
          <a:xfrm>
            <a:off x="1417408" y="2138982"/>
            <a:ext cx="9433382" cy="400110"/>
          </a:xfrm>
          <a:prstGeom prst="rect">
            <a:avLst/>
          </a:prstGeom>
          <a:noFill/>
        </p:spPr>
        <p:txBody>
          <a:bodyPr wrap="square">
            <a:spAutoFit/>
          </a:bodyPr>
          <a:lstStyle/>
          <a:p>
            <a:pPr algn="ctr"/>
            <a:r>
              <a:rPr lang="en-US" sz="2000" dirty="0"/>
              <a:t>Then we </a:t>
            </a:r>
            <a:r>
              <a:rPr lang="en-US" sz="2000" dirty="0">
                <a:solidFill>
                  <a:srgbClr val="FF0000"/>
                </a:solidFill>
              </a:rPr>
              <a:t>adjust all pointers </a:t>
            </a:r>
            <a:r>
              <a:rPr lang="en-US" sz="2000" dirty="0"/>
              <a:t>to the proper relocated-addresses.</a:t>
            </a:r>
          </a:p>
        </p:txBody>
      </p:sp>
      <p:cxnSp>
        <p:nvCxnSpPr>
          <p:cNvPr id="106" name="Straight Arrow Connector 105">
            <a:extLst>
              <a:ext uri="{FF2B5EF4-FFF2-40B4-BE49-F238E27FC236}">
                <a16:creationId xmlns:a16="http://schemas.microsoft.com/office/drawing/2014/main" id="{C5F90935-21FE-4D3E-B3A6-8BA9DC4D77E1}"/>
              </a:ext>
            </a:extLst>
          </p:cNvPr>
          <p:cNvCxnSpPr>
            <a:cxnSpLocks/>
          </p:cNvCxnSpPr>
          <p:nvPr/>
        </p:nvCxnSpPr>
        <p:spPr>
          <a:xfrm>
            <a:off x="4489331" y="4211182"/>
            <a:ext cx="1616157" cy="439093"/>
          </a:xfrm>
          <a:prstGeom prst="straightConnector1">
            <a:avLst/>
          </a:prstGeom>
          <a:ln w="28575">
            <a:solidFill>
              <a:srgbClr val="FF6D6D"/>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99DAFB7-EA1A-4B5C-89E2-C72C8543133D}"/>
              </a:ext>
            </a:extLst>
          </p:cNvPr>
          <p:cNvCxnSpPr>
            <a:cxnSpLocks/>
          </p:cNvCxnSpPr>
          <p:nvPr/>
        </p:nvCxnSpPr>
        <p:spPr>
          <a:xfrm>
            <a:off x="4557376" y="4012408"/>
            <a:ext cx="1562344" cy="103280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325278C-F747-4E23-B671-593B629225F6}"/>
              </a:ext>
            </a:extLst>
          </p:cNvPr>
          <p:cNvCxnSpPr>
            <a:cxnSpLocks/>
          </p:cNvCxnSpPr>
          <p:nvPr/>
        </p:nvCxnSpPr>
        <p:spPr>
          <a:xfrm flipH="1">
            <a:off x="6393684" y="5365066"/>
            <a:ext cx="25150" cy="213841"/>
          </a:xfrm>
          <a:prstGeom prst="straightConnector1">
            <a:avLst/>
          </a:prstGeom>
          <a:ln w="28575">
            <a:solidFill>
              <a:srgbClr val="A163C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CBC6BDA-4ACC-4445-B1EB-CCDF1EB0F76B}"/>
              </a:ext>
            </a:extLst>
          </p:cNvPr>
          <p:cNvCxnSpPr>
            <a:cxnSpLocks/>
          </p:cNvCxnSpPr>
          <p:nvPr/>
        </p:nvCxnSpPr>
        <p:spPr>
          <a:xfrm flipV="1">
            <a:off x="4544471" y="4572000"/>
            <a:ext cx="2226359" cy="194620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descr="A picture containing logo&#10;&#10;Description automatically generated">
            <a:extLst>
              <a:ext uri="{FF2B5EF4-FFF2-40B4-BE49-F238E27FC236}">
                <a16:creationId xmlns:a16="http://schemas.microsoft.com/office/drawing/2014/main" id="{630D6B5C-AD0A-4C47-9055-E787DD9A7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471" y="4507031"/>
            <a:ext cx="1438548" cy="1438548"/>
          </a:xfrm>
          <a:prstGeom prst="rect">
            <a:avLst/>
          </a:prstGeom>
        </p:spPr>
      </p:pic>
      <p:sp>
        <p:nvSpPr>
          <p:cNvPr id="122" name="TextBox 121">
            <a:extLst>
              <a:ext uri="{FF2B5EF4-FFF2-40B4-BE49-F238E27FC236}">
                <a16:creationId xmlns:a16="http://schemas.microsoft.com/office/drawing/2014/main" id="{0AB48C6C-CBBB-4473-9FD8-024BC10AC21B}"/>
              </a:ext>
            </a:extLst>
          </p:cNvPr>
          <p:cNvSpPr txBox="1"/>
          <p:nvPr/>
        </p:nvSpPr>
        <p:spPr>
          <a:xfrm>
            <a:off x="592821" y="3946626"/>
            <a:ext cx="2711987" cy="1323439"/>
          </a:xfrm>
          <a:prstGeom prst="rect">
            <a:avLst/>
          </a:prstGeom>
          <a:noFill/>
        </p:spPr>
        <p:txBody>
          <a:bodyPr wrap="square">
            <a:spAutoFit/>
          </a:bodyPr>
          <a:lstStyle/>
          <a:p>
            <a:pPr algn="ctr"/>
            <a:r>
              <a:rPr lang="en-US" sz="2000" dirty="0"/>
              <a:t>We alternate compaction back and forth between the two contiguous blocks.</a:t>
            </a:r>
          </a:p>
        </p:txBody>
      </p:sp>
      <p:sp>
        <p:nvSpPr>
          <p:cNvPr id="123" name="Rectangle 122">
            <a:extLst>
              <a:ext uri="{FF2B5EF4-FFF2-40B4-BE49-F238E27FC236}">
                <a16:creationId xmlns:a16="http://schemas.microsoft.com/office/drawing/2014/main" id="{62ABA3E6-5147-4F1F-88C8-1B5945B07C91}"/>
              </a:ext>
            </a:extLst>
          </p:cNvPr>
          <p:cNvSpPr/>
          <p:nvPr/>
        </p:nvSpPr>
        <p:spPr>
          <a:xfrm>
            <a:off x="3344300" y="3429000"/>
            <a:ext cx="51986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52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23"/>
                                        </p:tgtEl>
                                      </p:cBhvr>
                                    </p:animEffect>
                                    <p:set>
                                      <p:cBhvr>
                                        <p:cTn id="11" dur="1" fill="hold">
                                          <p:stCondLst>
                                            <p:cond delay="499"/>
                                          </p:stCondLst>
                                        </p:cTn>
                                        <p:tgtEl>
                                          <p:spTgt spid="1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0" nodeType="clickEffect">
                                  <p:stCondLst>
                                    <p:cond delay="0"/>
                                  </p:stCondLst>
                                  <p:childTnLst>
                                    <p:animMotion origin="layout" path="M 2.5E-6 4.81481E-6 L 0.19596 -0.02408 " pathEditMode="relative" rAng="0" ptsTypes="AA">
                                      <p:cBhvr>
                                        <p:cTn id="40" dur="2000" fill="hold"/>
                                        <p:tgtEl>
                                          <p:spTgt spid="23"/>
                                        </p:tgtEl>
                                        <p:attrNameLst>
                                          <p:attrName>ppt_x</p:attrName>
                                          <p:attrName>ppt_y</p:attrName>
                                        </p:attrNameLst>
                                      </p:cBhvr>
                                      <p:rCtr x="9792" y="-1204"/>
                                    </p:animMotion>
                                  </p:childTnLst>
                                </p:cTn>
                              </p:par>
                              <p:par>
                                <p:cTn id="41" presetID="42" presetClass="path" presetSubtype="0" accel="50000" decel="50000" fill="hold" nodeType="withEffect">
                                  <p:stCondLst>
                                    <p:cond delay="0"/>
                                  </p:stCondLst>
                                  <p:childTnLst>
                                    <p:animMotion origin="layout" path="M 4.58333E-6 7.40741E-7 L 0.11575 0.04792 " pathEditMode="relative" rAng="0" ptsTypes="AA">
                                      <p:cBhvr>
                                        <p:cTn id="42" dur="2000" fill="hold"/>
                                        <p:tgtEl>
                                          <p:spTgt spid="5"/>
                                        </p:tgtEl>
                                        <p:attrNameLst>
                                          <p:attrName>ppt_x</p:attrName>
                                          <p:attrName>ppt_y</p:attrName>
                                        </p:attrNameLst>
                                      </p:cBhvr>
                                      <p:rCtr x="5781" y="2384"/>
                                    </p:animMotion>
                                  </p:childTnLst>
                                </p:cTn>
                              </p:par>
                              <p:par>
                                <p:cTn id="43" presetID="42" presetClass="path" presetSubtype="0" accel="50000" decel="50000" fill="hold" grpId="0" nodeType="withEffect">
                                  <p:stCondLst>
                                    <p:cond delay="0"/>
                                  </p:stCondLst>
                                  <p:childTnLst>
                                    <p:animMotion origin="layout" path="M 2.08333E-6 -1.11111E-6 L 0.24974 -0.125 " pathEditMode="relative" rAng="0" ptsTypes="AA">
                                      <p:cBhvr>
                                        <p:cTn id="44" dur="2000" fill="hold"/>
                                        <p:tgtEl>
                                          <p:spTgt spid="17"/>
                                        </p:tgtEl>
                                        <p:attrNameLst>
                                          <p:attrName>ppt_x</p:attrName>
                                          <p:attrName>ppt_y</p:attrName>
                                        </p:attrNameLst>
                                      </p:cBhvr>
                                      <p:rCtr x="12487" y="-6250"/>
                                    </p:animMotion>
                                  </p:childTnLst>
                                </p:cTn>
                              </p:par>
                              <p:par>
                                <p:cTn id="45" presetID="42" presetClass="path" presetSubtype="0" accel="50000" decel="50000" fill="hold" grpId="0" nodeType="withEffect">
                                  <p:stCondLst>
                                    <p:cond delay="0"/>
                                  </p:stCondLst>
                                  <p:childTnLst>
                                    <p:animMotion origin="layout" path="M -3.95833E-6 -2.59259E-6 L 0.11732 0.01922 " pathEditMode="relative" rAng="0" ptsTypes="AA">
                                      <p:cBhvr>
                                        <p:cTn id="46" dur="2000" fill="hold"/>
                                        <p:tgtEl>
                                          <p:spTgt spid="19"/>
                                        </p:tgtEl>
                                        <p:attrNameLst>
                                          <p:attrName>ppt_x</p:attrName>
                                          <p:attrName>ppt_y</p:attrName>
                                        </p:attrNameLst>
                                      </p:cBhvr>
                                      <p:rCtr x="5859" y="949"/>
                                    </p:animMotion>
                                  </p:childTnLst>
                                </p:cTn>
                              </p:par>
                              <p:par>
                                <p:cTn id="47" presetID="10" presetClass="exit" presetSubtype="0" fill="hold" nodeType="withEffect">
                                  <p:stCondLst>
                                    <p:cond delay="0"/>
                                  </p:stCondLst>
                                  <p:childTnLst>
                                    <p:animEffect transition="out" filter="fade">
                                      <p:cBhvr>
                                        <p:cTn id="48" dur="500"/>
                                        <p:tgtEl>
                                          <p:spTgt spid="95"/>
                                        </p:tgtEl>
                                      </p:cBhvr>
                                    </p:animEffect>
                                    <p:set>
                                      <p:cBhvr>
                                        <p:cTn id="49" dur="1" fill="hold">
                                          <p:stCondLst>
                                            <p:cond delay="499"/>
                                          </p:stCondLst>
                                        </p:cTn>
                                        <p:tgtEl>
                                          <p:spTgt spid="95"/>
                                        </p:tgtEl>
                                        <p:attrNameLst>
                                          <p:attrName>style.visibility</p:attrName>
                                        </p:attrNameLst>
                                      </p:cBhvr>
                                      <p:to>
                                        <p:strVal val="hidden"/>
                                      </p:to>
                                    </p:set>
                                  </p:childTnLst>
                                </p:cTn>
                              </p:par>
                            </p:childTnLst>
                          </p:cTn>
                        </p:par>
                        <p:par>
                          <p:cTn id="50" fill="hold">
                            <p:stCondLst>
                              <p:cond delay="2000"/>
                            </p:stCondLst>
                            <p:childTnLst>
                              <p:par>
                                <p:cTn id="51" presetID="22" presetClass="entr" presetSubtype="2" fill="hold" nodeType="after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wipe(right)">
                                      <p:cBhvr>
                                        <p:cTn id="53" dur="500"/>
                                        <p:tgtEl>
                                          <p:spTgt spid="99"/>
                                        </p:tgtEl>
                                      </p:cBhvr>
                                    </p:animEffect>
                                  </p:childTnLst>
                                </p:cTn>
                              </p:par>
                            </p:childTnLst>
                          </p:cTn>
                        </p:par>
                        <p:par>
                          <p:cTn id="54" fill="hold">
                            <p:stCondLst>
                              <p:cond delay="2500"/>
                            </p:stCondLst>
                            <p:childTnLst>
                              <p:par>
                                <p:cTn id="55" presetID="10" presetClass="exit" presetSubtype="0" fill="hold" nodeType="after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par>
                          <p:cTn id="58" fill="hold">
                            <p:stCondLst>
                              <p:cond delay="3000"/>
                            </p:stCondLst>
                            <p:childTnLst>
                              <p:par>
                                <p:cTn id="59" presetID="10" presetClass="exit" presetSubtype="0" fill="hold" nodeType="afterEffect">
                                  <p:stCondLst>
                                    <p:cond delay="0"/>
                                  </p:stCondLst>
                                  <p:childTnLst>
                                    <p:animEffect transition="out" filter="fade">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childTnLst>
                          </p:cTn>
                        </p:par>
                        <p:par>
                          <p:cTn id="62" fill="hold">
                            <p:stCondLst>
                              <p:cond delay="3500"/>
                            </p:stCondLst>
                            <p:childTnLst>
                              <p:par>
                                <p:cTn id="63" presetID="10" presetClass="exit" presetSubtype="0" fill="hold" nodeType="afterEffect">
                                  <p:stCondLst>
                                    <p:cond delay="0"/>
                                  </p:stCondLst>
                                  <p:childTnLst>
                                    <p:animEffect transition="out" filter="fade">
                                      <p:cBhvr>
                                        <p:cTn id="64" dur="500"/>
                                        <p:tgtEl>
                                          <p:spTgt spid="45"/>
                                        </p:tgtEl>
                                      </p:cBhvr>
                                    </p:animEffect>
                                    <p:set>
                                      <p:cBhvr>
                                        <p:cTn id="65" dur="1" fill="hold">
                                          <p:stCondLst>
                                            <p:cond delay="499"/>
                                          </p:stCondLst>
                                        </p:cTn>
                                        <p:tgtEl>
                                          <p:spTgt spid="45"/>
                                        </p:tgtEl>
                                        <p:attrNameLst>
                                          <p:attrName>style.visibility</p:attrName>
                                        </p:attrNameLst>
                                      </p:cBhvr>
                                      <p:to>
                                        <p:strVal val="hidden"/>
                                      </p:to>
                                    </p:set>
                                  </p:childTnLst>
                                </p:cTn>
                              </p:par>
                            </p:childTnLst>
                          </p:cTn>
                        </p:par>
                        <p:par>
                          <p:cTn id="66" fill="hold">
                            <p:stCondLst>
                              <p:cond delay="4000"/>
                            </p:stCondLst>
                            <p:childTnLst>
                              <p:par>
                                <p:cTn id="67" presetID="10" presetClass="exit" presetSubtype="0" fill="hold" nodeType="afterEffect">
                                  <p:stCondLst>
                                    <p:cond delay="0"/>
                                  </p:stCondLst>
                                  <p:childTnLst>
                                    <p:animEffect transition="out" filter="fade">
                                      <p:cBhvr>
                                        <p:cTn id="68" dur="500"/>
                                        <p:tgtEl>
                                          <p:spTgt spid="49"/>
                                        </p:tgtEl>
                                      </p:cBhvr>
                                    </p:animEffect>
                                    <p:set>
                                      <p:cBhvr>
                                        <p:cTn id="69" dur="1" fill="hold">
                                          <p:stCondLst>
                                            <p:cond delay="499"/>
                                          </p:stCondLst>
                                        </p:cTn>
                                        <p:tgtEl>
                                          <p:spTgt spid="4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0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wipe(left)">
                                      <p:cBhvr>
                                        <p:cTn id="81" dur="500"/>
                                        <p:tgtEl>
                                          <p:spTgt spid="106"/>
                                        </p:tgtEl>
                                      </p:cBhvr>
                                    </p:animEffect>
                                  </p:childTnLst>
                                </p:cTn>
                              </p:par>
                            </p:childTnLst>
                          </p:cTn>
                        </p:par>
                        <p:par>
                          <p:cTn id="82" fill="hold">
                            <p:stCondLst>
                              <p:cond delay="500"/>
                            </p:stCondLst>
                            <p:childTnLst>
                              <p:par>
                                <p:cTn id="83" presetID="10" presetClass="exit" presetSubtype="0" fill="hold" nodeType="afterEffect">
                                  <p:stCondLst>
                                    <p:cond delay="0"/>
                                  </p:stCondLst>
                                  <p:childTnLst>
                                    <p:animEffect transition="out" filter="fade">
                                      <p:cBhvr>
                                        <p:cTn id="84" dur="500"/>
                                        <p:tgtEl>
                                          <p:spTgt spid="24"/>
                                        </p:tgtEl>
                                      </p:cBhvr>
                                    </p:animEffect>
                                    <p:set>
                                      <p:cBhvr>
                                        <p:cTn id="85" dur="1" fill="hold">
                                          <p:stCondLst>
                                            <p:cond delay="499"/>
                                          </p:stCondLst>
                                        </p:cTn>
                                        <p:tgtEl>
                                          <p:spTgt spid="24"/>
                                        </p:tgtEl>
                                        <p:attrNameLst>
                                          <p:attrName>style.visibility</p:attrName>
                                        </p:attrNameLst>
                                      </p:cBhvr>
                                      <p:to>
                                        <p:strVal val="hidden"/>
                                      </p:to>
                                    </p:set>
                                  </p:childTnLst>
                                </p:cTn>
                              </p:par>
                              <p:par>
                                <p:cTn id="86" presetID="22" presetClass="entr" presetSubtype="8" fill="hold" nodeType="withEffect">
                                  <p:stCondLst>
                                    <p:cond delay="0"/>
                                  </p:stCondLst>
                                  <p:childTnLst>
                                    <p:set>
                                      <p:cBhvr>
                                        <p:cTn id="87" dur="1" fill="hold">
                                          <p:stCondLst>
                                            <p:cond delay="0"/>
                                          </p:stCondLst>
                                        </p:cTn>
                                        <p:tgtEl>
                                          <p:spTgt spid="108"/>
                                        </p:tgtEl>
                                        <p:attrNameLst>
                                          <p:attrName>style.visibility</p:attrName>
                                        </p:attrNameLst>
                                      </p:cBhvr>
                                      <p:to>
                                        <p:strVal val="visible"/>
                                      </p:to>
                                    </p:set>
                                    <p:animEffect transition="in" filter="wipe(left)">
                                      <p:cBhvr>
                                        <p:cTn id="88" dur="500"/>
                                        <p:tgtEl>
                                          <p:spTgt spid="108"/>
                                        </p:tgtEl>
                                      </p:cBhvr>
                                    </p:animEffect>
                                  </p:childTnLst>
                                </p:cTn>
                              </p:par>
                            </p:childTnLst>
                          </p:cTn>
                        </p:par>
                        <p:par>
                          <p:cTn id="89" fill="hold">
                            <p:stCondLst>
                              <p:cond delay="1000"/>
                            </p:stCondLst>
                            <p:childTnLst>
                              <p:par>
                                <p:cTn id="90" presetID="10" presetClass="exit" presetSubtype="0" fill="hold" nodeType="afterEffect">
                                  <p:stCondLst>
                                    <p:cond delay="0"/>
                                  </p:stCondLst>
                                  <p:childTnLst>
                                    <p:animEffect transition="out" filter="fade">
                                      <p:cBhvr>
                                        <p:cTn id="91" dur="500"/>
                                        <p:tgtEl>
                                          <p:spTgt spid="99"/>
                                        </p:tgtEl>
                                      </p:cBhvr>
                                    </p:animEffect>
                                    <p:set>
                                      <p:cBhvr>
                                        <p:cTn id="92" dur="1" fill="hold">
                                          <p:stCondLst>
                                            <p:cond delay="499"/>
                                          </p:stCondLst>
                                        </p:cTn>
                                        <p:tgtEl>
                                          <p:spTgt spid="99"/>
                                        </p:tgtEl>
                                        <p:attrNameLst>
                                          <p:attrName>style.visibility</p:attrName>
                                        </p:attrNameLst>
                                      </p:cBhvr>
                                      <p:to>
                                        <p:strVal val="hidden"/>
                                      </p:to>
                                    </p:set>
                                  </p:childTnLst>
                                </p:cTn>
                              </p:par>
                              <p:par>
                                <p:cTn id="93" presetID="22" presetClass="entr" presetSubtype="1" fill="hold" nodeType="withEffect">
                                  <p:stCondLst>
                                    <p:cond delay="0"/>
                                  </p:stCondLst>
                                  <p:childTnLst>
                                    <p:set>
                                      <p:cBhvr>
                                        <p:cTn id="94" dur="1" fill="hold">
                                          <p:stCondLst>
                                            <p:cond delay="0"/>
                                          </p:stCondLst>
                                        </p:cTn>
                                        <p:tgtEl>
                                          <p:spTgt spid="110"/>
                                        </p:tgtEl>
                                        <p:attrNameLst>
                                          <p:attrName>style.visibility</p:attrName>
                                        </p:attrNameLst>
                                      </p:cBhvr>
                                      <p:to>
                                        <p:strVal val="visible"/>
                                      </p:to>
                                    </p:set>
                                    <p:animEffect transition="in" filter="wipe(up)">
                                      <p:cBhvr>
                                        <p:cTn id="95" dur="500"/>
                                        <p:tgtEl>
                                          <p:spTgt spid="110"/>
                                        </p:tgtEl>
                                      </p:cBhvr>
                                    </p:animEffect>
                                  </p:childTnLst>
                                </p:cTn>
                              </p:par>
                            </p:childTnLst>
                          </p:cTn>
                        </p:par>
                        <p:par>
                          <p:cTn id="96" fill="hold">
                            <p:stCondLst>
                              <p:cond delay="1500"/>
                            </p:stCondLst>
                            <p:childTnLst>
                              <p:par>
                                <p:cTn id="97" presetID="10" presetClass="exit" presetSubtype="0" fill="hold" nodeType="afterEffect">
                                  <p:stCondLst>
                                    <p:cond delay="0"/>
                                  </p:stCondLst>
                                  <p:childTnLst>
                                    <p:animEffect transition="out" filter="fade">
                                      <p:cBhvr>
                                        <p:cTn id="98" dur="500"/>
                                        <p:tgtEl>
                                          <p:spTgt spid="18"/>
                                        </p:tgtEl>
                                      </p:cBhvr>
                                    </p:animEffect>
                                    <p:set>
                                      <p:cBhvr>
                                        <p:cTn id="99" dur="1" fill="hold">
                                          <p:stCondLst>
                                            <p:cond delay="499"/>
                                          </p:stCondLst>
                                        </p:cTn>
                                        <p:tgtEl>
                                          <p:spTgt spid="18"/>
                                        </p:tgtEl>
                                        <p:attrNameLst>
                                          <p:attrName>style.visibility</p:attrName>
                                        </p:attrNameLst>
                                      </p:cBhvr>
                                      <p:to>
                                        <p:strVal val="hidden"/>
                                      </p:to>
                                    </p:set>
                                  </p:childTnLst>
                                </p:cTn>
                              </p:par>
                              <p:par>
                                <p:cTn id="100" presetID="22" presetClass="entr" presetSubtype="4" fill="hold" nodeType="withEffect">
                                  <p:stCondLst>
                                    <p:cond delay="0"/>
                                  </p:stCondLst>
                                  <p:childTnLst>
                                    <p:set>
                                      <p:cBhvr>
                                        <p:cTn id="101" dur="1" fill="hold">
                                          <p:stCondLst>
                                            <p:cond delay="0"/>
                                          </p:stCondLst>
                                        </p:cTn>
                                        <p:tgtEl>
                                          <p:spTgt spid="111"/>
                                        </p:tgtEl>
                                        <p:attrNameLst>
                                          <p:attrName>style.visibility</p:attrName>
                                        </p:attrNameLst>
                                      </p:cBhvr>
                                      <p:to>
                                        <p:strVal val="visible"/>
                                      </p:to>
                                    </p:set>
                                    <p:animEffect transition="in" filter="wipe(down)">
                                      <p:cBhvr>
                                        <p:cTn id="102" dur="500"/>
                                        <p:tgtEl>
                                          <p:spTgt spid="111"/>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0" nodeType="clickEffect">
                                  <p:stCondLst>
                                    <p:cond delay="0"/>
                                  </p:stCondLst>
                                  <p:childTnLst>
                                    <p:set>
                                      <p:cBhvr>
                                        <p:cTn id="110" dur="1" fill="hold">
                                          <p:stCondLst>
                                            <p:cond delay="0"/>
                                          </p:stCondLst>
                                        </p:cTn>
                                        <p:tgtEl>
                                          <p:spTgt spid="51"/>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9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2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0" grpId="0"/>
      <p:bldP spid="17" grpId="0" animBg="1"/>
      <p:bldP spid="19" grpId="0" animBg="1"/>
      <p:bldP spid="23" grpId="0" animBg="1"/>
      <p:bldP spid="51" grpId="0" animBg="1"/>
      <p:bldP spid="93" grpId="0"/>
      <p:bldP spid="94" grpId="0" animBg="1"/>
      <p:bldP spid="102" grpId="0"/>
      <p:bldP spid="122" grpId="0"/>
      <p:bldP spid="1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Garbage Collection and (Un)Predictability</a:t>
            </a:r>
          </a:p>
        </p:txBody>
      </p:sp>
      <p:sp>
        <p:nvSpPr>
          <p:cNvPr id="4" name="TextBox 3">
            <a:extLst>
              <a:ext uri="{FF2B5EF4-FFF2-40B4-BE49-F238E27FC236}">
                <a16:creationId xmlns:a16="http://schemas.microsoft.com/office/drawing/2014/main" id="{FDB3512D-041B-4C6D-9917-846B91CAAF3D}"/>
              </a:ext>
            </a:extLst>
          </p:cNvPr>
          <p:cNvSpPr txBox="1"/>
          <p:nvPr/>
        </p:nvSpPr>
        <p:spPr>
          <a:xfrm>
            <a:off x="563880" y="1041612"/>
            <a:ext cx="11224260" cy="830997"/>
          </a:xfrm>
          <a:prstGeom prst="rect">
            <a:avLst/>
          </a:prstGeom>
          <a:noFill/>
        </p:spPr>
        <p:txBody>
          <a:bodyPr wrap="square">
            <a:spAutoFit/>
          </a:bodyPr>
          <a:lstStyle/>
          <a:p>
            <a:pPr algn="ctr"/>
            <a:r>
              <a:rPr lang="en-US" sz="2400" dirty="0"/>
              <a:t>With GC approaches, it's impossible to predict when (and if) a given object will actually be freed by the collector – collection only occurs when there's </a:t>
            </a:r>
            <a:r>
              <a:rPr lang="en-US" sz="2400" dirty="0">
                <a:solidFill>
                  <a:srgbClr val="FF0000"/>
                </a:solidFill>
              </a:rPr>
              <a:t>memory pressure</a:t>
            </a:r>
            <a:r>
              <a:rPr lang="en-US" sz="2400" dirty="0"/>
              <a:t>.</a:t>
            </a:r>
          </a:p>
        </p:txBody>
      </p:sp>
      <p:grpSp>
        <p:nvGrpSpPr>
          <p:cNvPr id="64" name="Group 63">
            <a:extLst>
              <a:ext uri="{FF2B5EF4-FFF2-40B4-BE49-F238E27FC236}">
                <a16:creationId xmlns:a16="http://schemas.microsoft.com/office/drawing/2014/main" id="{DBA62BF7-7EFC-4476-9A09-307F66F6BAC5}"/>
              </a:ext>
            </a:extLst>
          </p:cNvPr>
          <p:cNvGrpSpPr/>
          <p:nvPr/>
        </p:nvGrpSpPr>
        <p:grpSpPr>
          <a:xfrm>
            <a:off x="3660898" y="2059389"/>
            <a:ext cx="5345942" cy="655226"/>
            <a:chOff x="3887789" y="1155107"/>
            <a:chExt cx="5345942" cy="655226"/>
          </a:xfrm>
        </p:grpSpPr>
        <p:sp>
          <p:nvSpPr>
            <p:cNvPr id="65" name="TextBox 64">
              <a:extLst>
                <a:ext uri="{FF2B5EF4-FFF2-40B4-BE49-F238E27FC236}">
                  <a16:creationId xmlns:a16="http://schemas.microsoft.com/office/drawing/2014/main" id="{99BA6A27-6AF8-46F8-8561-E6A8D6C9E919}"/>
                </a:ext>
              </a:extLst>
            </p:cNvPr>
            <p:cNvSpPr txBox="1"/>
            <p:nvPr/>
          </p:nvSpPr>
          <p:spPr>
            <a:xfrm>
              <a:off x="4543017" y="1323709"/>
              <a:ext cx="4690714" cy="461665"/>
            </a:xfrm>
            <a:prstGeom prst="rect">
              <a:avLst/>
            </a:prstGeom>
            <a:noFill/>
          </p:spPr>
          <p:txBody>
            <a:bodyPr wrap="square">
              <a:spAutoFit/>
            </a:bodyPr>
            <a:lstStyle/>
            <a:p>
              <a:pPr algn="ctr"/>
              <a:r>
                <a:rPr lang="en-US" sz="2400" dirty="0"/>
                <a:t>Challenge: Why does it matter?</a:t>
              </a:r>
            </a:p>
          </p:txBody>
        </p:sp>
        <p:pic>
          <p:nvPicPr>
            <p:cNvPr id="66" name="Picture 65" descr="Shape&#10;&#10;Description automatically generated with low confidence">
              <a:extLst>
                <a:ext uri="{FF2B5EF4-FFF2-40B4-BE49-F238E27FC236}">
                  <a16:creationId xmlns:a16="http://schemas.microsoft.com/office/drawing/2014/main" id="{86E2BA43-2114-4661-963A-F161F2E0A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789" y="1155107"/>
              <a:ext cx="655228" cy="655226"/>
            </a:xfrm>
            <a:prstGeom prst="rect">
              <a:avLst/>
            </a:prstGeom>
            <a:ln>
              <a:noFill/>
            </a:ln>
            <a:effectLst>
              <a:outerShdw blurRad="292100" dist="139700" dir="2700000" algn="tl" rotWithShape="0">
                <a:srgbClr val="333333">
                  <a:alpha val="65000"/>
                </a:srgbClr>
              </a:outerShdw>
            </a:effectLst>
          </p:spPr>
        </p:pic>
      </p:grpSp>
      <p:grpSp>
        <p:nvGrpSpPr>
          <p:cNvPr id="26" name="Group 25">
            <a:extLst>
              <a:ext uri="{FF2B5EF4-FFF2-40B4-BE49-F238E27FC236}">
                <a16:creationId xmlns:a16="http://schemas.microsoft.com/office/drawing/2014/main" id="{714E0F65-410F-4DF8-B8DB-F0E494A0EF40}"/>
              </a:ext>
            </a:extLst>
          </p:cNvPr>
          <p:cNvGrpSpPr/>
          <p:nvPr/>
        </p:nvGrpSpPr>
        <p:grpSpPr>
          <a:xfrm>
            <a:off x="2572677" y="2906261"/>
            <a:ext cx="6434163" cy="1262842"/>
            <a:chOff x="2606967" y="2996976"/>
            <a:chExt cx="6434163" cy="1262842"/>
          </a:xfrm>
        </p:grpSpPr>
        <p:sp>
          <p:nvSpPr>
            <p:cNvPr id="61" name="TextBox 60">
              <a:extLst>
                <a:ext uri="{FF2B5EF4-FFF2-40B4-BE49-F238E27FC236}">
                  <a16:creationId xmlns:a16="http://schemas.microsoft.com/office/drawing/2014/main" id="{7A197364-1741-4D24-B1CF-E9C086314C37}"/>
                </a:ext>
              </a:extLst>
            </p:cNvPr>
            <p:cNvSpPr txBox="1"/>
            <p:nvPr/>
          </p:nvSpPr>
          <p:spPr>
            <a:xfrm>
              <a:off x="3913511" y="3287261"/>
              <a:ext cx="5127619" cy="830997"/>
            </a:xfrm>
            <a:prstGeom prst="rect">
              <a:avLst/>
            </a:prstGeom>
            <a:noFill/>
          </p:spPr>
          <p:txBody>
            <a:bodyPr wrap="square">
              <a:spAutoFit/>
            </a:bodyPr>
            <a:lstStyle/>
            <a:p>
              <a:pPr algn="ctr"/>
              <a:r>
                <a:rPr lang="en-US" sz="2400" dirty="0"/>
                <a:t>Well, what if </a:t>
              </a:r>
              <a:r>
                <a:rPr lang="en-US" sz="2400" dirty="0">
                  <a:solidFill>
                    <a:srgbClr val="FF0000"/>
                  </a:solidFill>
                </a:rPr>
                <a:t>each object creates</a:t>
              </a:r>
              <a:r>
                <a:rPr lang="en-US" sz="2400" dirty="0"/>
                <a:t> a </a:t>
              </a:r>
              <a:r>
                <a:rPr lang="en-US" sz="2400" dirty="0">
                  <a:solidFill>
                    <a:srgbClr val="FF0000"/>
                  </a:solidFill>
                </a:rPr>
                <a:t>large temporary file </a:t>
              </a:r>
              <a:r>
                <a:rPr lang="en-US" sz="2400" dirty="0"/>
                <a:t>on the hard drive?</a:t>
              </a:r>
            </a:p>
          </p:txBody>
        </p:sp>
        <p:pic>
          <p:nvPicPr>
            <p:cNvPr id="24" name="Picture 23">
              <a:extLst>
                <a:ext uri="{FF2B5EF4-FFF2-40B4-BE49-F238E27FC236}">
                  <a16:creationId xmlns:a16="http://schemas.microsoft.com/office/drawing/2014/main" id="{B7062CBD-613A-4BA8-AD9C-48A27679522E}"/>
                </a:ext>
              </a:extLst>
            </p:cNvPr>
            <p:cNvPicPr>
              <a:picLocks noChangeAspect="1"/>
            </p:cNvPicPr>
            <p:nvPr/>
          </p:nvPicPr>
          <p:blipFill>
            <a:blip r:embed="rId4"/>
            <a:stretch>
              <a:fillRect/>
            </a:stretch>
          </p:blipFill>
          <p:spPr>
            <a:xfrm>
              <a:off x="2606967" y="2996976"/>
              <a:ext cx="1262842" cy="1262842"/>
            </a:xfrm>
            <a:prstGeom prst="rect">
              <a:avLst/>
            </a:prstGeom>
          </p:spPr>
        </p:pic>
      </p:grpSp>
      <p:grpSp>
        <p:nvGrpSpPr>
          <p:cNvPr id="32" name="Group 31">
            <a:extLst>
              <a:ext uri="{FF2B5EF4-FFF2-40B4-BE49-F238E27FC236}">
                <a16:creationId xmlns:a16="http://schemas.microsoft.com/office/drawing/2014/main" id="{4EDA7FFE-3C3B-4C81-862C-86A1A57A14FF}"/>
              </a:ext>
            </a:extLst>
          </p:cNvPr>
          <p:cNvGrpSpPr/>
          <p:nvPr/>
        </p:nvGrpSpPr>
        <p:grpSpPr>
          <a:xfrm>
            <a:off x="1680210" y="4306336"/>
            <a:ext cx="8270452" cy="1390742"/>
            <a:chOff x="2434590" y="4376480"/>
            <a:chExt cx="8270452" cy="1390742"/>
          </a:xfrm>
        </p:grpSpPr>
        <p:sp>
          <p:nvSpPr>
            <p:cNvPr id="63" name="TextBox 62">
              <a:extLst>
                <a:ext uri="{FF2B5EF4-FFF2-40B4-BE49-F238E27FC236}">
                  <a16:creationId xmlns:a16="http://schemas.microsoft.com/office/drawing/2014/main" id="{BC4D6295-D674-4555-B335-2EBA1336D85E}"/>
                </a:ext>
              </a:extLst>
            </p:cNvPr>
            <p:cNvSpPr txBox="1"/>
            <p:nvPr/>
          </p:nvSpPr>
          <p:spPr>
            <a:xfrm>
              <a:off x="2434590" y="4487021"/>
              <a:ext cx="6137910" cy="1200329"/>
            </a:xfrm>
            <a:prstGeom prst="rect">
              <a:avLst/>
            </a:prstGeom>
            <a:noFill/>
          </p:spPr>
          <p:txBody>
            <a:bodyPr wrap="square">
              <a:spAutoFit/>
            </a:bodyPr>
            <a:lstStyle/>
            <a:p>
              <a:pPr algn="ctr"/>
              <a:r>
                <a:rPr lang="en-US" sz="2400" dirty="0"/>
                <a:t>And what if there's </a:t>
              </a:r>
              <a:r>
                <a:rPr lang="en-US" sz="2400" dirty="0">
                  <a:solidFill>
                    <a:srgbClr val="FF0000"/>
                  </a:solidFill>
                </a:rPr>
                <a:t>plenty of RAM</a:t>
              </a:r>
              <a:r>
                <a:rPr lang="en-US" sz="2400" dirty="0"/>
                <a:t>, so the </a:t>
              </a:r>
              <a:r>
                <a:rPr lang="en-US" sz="2400" dirty="0">
                  <a:solidFill>
                    <a:srgbClr val="FF0000"/>
                  </a:solidFill>
                </a:rPr>
                <a:t>collector doesn't run </a:t>
              </a:r>
              <a:r>
                <a:rPr lang="en-US" sz="2400" dirty="0"/>
                <a:t>and get rid of unreachable objects (and their temp files) often?</a:t>
              </a:r>
            </a:p>
          </p:txBody>
        </p:sp>
        <p:pic>
          <p:nvPicPr>
            <p:cNvPr id="31" name="Picture 30">
              <a:extLst>
                <a:ext uri="{FF2B5EF4-FFF2-40B4-BE49-F238E27FC236}">
                  <a16:creationId xmlns:a16="http://schemas.microsoft.com/office/drawing/2014/main" id="{FF8DC4C3-DC67-4CAF-BC42-542A99511FF2}"/>
                </a:ext>
              </a:extLst>
            </p:cNvPr>
            <p:cNvPicPr>
              <a:picLocks noChangeAspect="1"/>
            </p:cNvPicPr>
            <p:nvPr/>
          </p:nvPicPr>
          <p:blipFill rotWithShape="1">
            <a:blip r:embed="rId5"/>
            <a:srcRect l="17360" t="25000" r="16400" b="32334"/>
            <a:stretch/>
          </p:blipFill>
          <p:spPr>
            <a:xfrm>
              <a:off x="8705850" y="4376480"/>
              <a:ext cx="1999192" cy="1390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70" name="TextBox 69">
            <a:extLst>
              <a:ext uri="{FF2B5EF4-FFF2-40B4-BE49-F238E27FC236}">
                <a16:creationId xmlns:a16="http://schemas.microsoft.com/office/drawing/2014/main" id="{F83C6D29-54DE-47E6-9089-BFBED198237B}"/>
              </a:ext>
            </a:extLst>
          </p:cNvPr>
          <p:cNvSpPr txBox="1"/>
          <p:nvPr/>
        </p:nvSpPr>
        <p:spPr>
          <a:xfrm>
            <a:off x="1033151" y="6006540"/>
            <a:ext cx="9825349" cy="461665"/>
          </a:xfrm>
          <a:prstGeom prst="rect">
            <a:avLst/>
          </a:prstGeom>
          <a:noFill/>
        </p:spPr>
        <p:txBody>
          <a:bodyPr wrap="square">
            <a:spAutoFit/>
          </a:bodyPr>
          <a:lstStyle/>
          <a:p>
            <a:pPr algn="ctr"/>
            <a:r>
              <a:rPr lang="en-US" sz="2400" dirty="0"/>
              <a:t>You're going to run out of hard-drive space, long before you run out of RAM!</a:t>
            </a:r>
          </a:p>
        </p:txBody>
      </p:sp>
      <p:grpSp>
        <p:nvGrpSpPr>
          <p:cNvPr id="72" name="Group 71">
            <a:extLst>
              <a:ext uri="{FF2B5EF4-FFF2-40B4-BE49-F238E27FC236}">
                <a16:creationId xmlns:a16="http://schemas.microsoft.com/office/drawing/2014/main" id="{AF986077-A884-46B0-83C6-30CB483431A8}"/>
              </a:ext>
            </a:extLst>
          </p:cNvPr>
          <p:cNvGrpSpPr/>
          <p:nvPr/>
        </p:nvGrpSpPr>
        <p:grpSpPr>
          <a:xfrm>
            <a:off x="1" y="13152"/>
            <a:ext cx="4512935" cy="2056920"/>
            <a:chOff x="8153102" y="1855454"/>
            <a:chExt cx="3518406" cy="2056920"/>
          </a:xfrm>
        </p:grpSpPr>
        <p:grpSp>
          <p:nvGrpSpPr>
            <p:cNvPr id="73" name="Group 72">
              <a:extLst>
                <a:ext uri="{FF2B5EF4-FFF2-40B4-BE49-F238E27FC236}">
                  <a16:creationId xmlns:a16="http://schemas.microsoft.com/office/drawing/2014/main" id="{7C5E155A-14E7-4632-919D-97D431F0AACC}"/>
                </a:ext>
              </a:extLst>
            </p:cNvPr>
            <p:cNvGrpSpPr/>
            <p:nvPr/>
          </p:nvGrpSpPr>
          <p:grpSpPr>
            <a:xfrm>
              <a:off x="8153102" y="1855454"/>
              <a:ext cx="3518406" cy="2056920"/>
              <a:chOff x="9223511" y="4792096"/>
              <a:chExt cx="3518406" cy="2056920"/>
            </a:xfrm>
          </p:grpSpPr>
          <p:grpSp>
            <p:nvGrpSpPr>
              <p:cNvPr id="75" name="Group 74">
                <a:extLst>
                  <a:ext uri="{FF2B5EF4-FFF2-40B4-BE49-F238E27FC236}">
                    <a16:creationId xmlns:a16="http://schemas.microsoft.com/office/drawing/2014/main" id="{1A1720CA-2671-4D5F-9B5E-8EFE29BA63CB}"/>
                  </a:ext>
                </a:extLst>
              </p:cNvPr>
              <p:cNvGrpSpPr/>
              <p:nvPr/>
            </p:nvGrpSpPr>
            <p:grpSpPr>
              <a:xfrm>
                <a:off x="9223511" y="4792096"/>
                <a:ext cx="3518406" cy="2056920"/>
                <a:chOff x="9462052" y="4414558"/>
                <a:chExt cx="3518406" cy="2056920"/>
              </a:xfrm>
            </p:grpSpPr>
            <p:sp>
              <p:nvSpPr>
                <p:cNvPr id="77" name="Rectangle: Rounded Corners 76">
                  <a:extLst>
                    <a:ext uri="{FF2B5EF4-FFF2-40B4-BE49-F238E27FC236}">
                      <a16:creationId xmlns:a16="http://schemas.microsoft.com/office/drawing/2014/main" id="{52BC6E21-1F18-4D46-9B5B-60E923A0FDED}"/>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94636DCA-FB2F-4AAE-BA9A-C5BEAC57B43C}"/>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76" name="TextBox 75">
                <a:extLst>
                  <a:ext uri="{FF2B5EF4-FFF2-40B4-BE49-F238E27FC236}">
                    <a16:creationId xmlns:a16="http://schemas.microsoft.com/office/drawing/2014/main" id="{438375F1-48E9-4FC3-B84B-7D98A496F373}"/>
                  </a:ext>
                </a:extLst>
              </p:cNvPr>
              <p:cNvSpPr txBox="1"/>
              <p:nvPr/>
            </p:nvSpPr>
            <p:spPr>
              <a:xfrm>
                <a:off x="9970510" y="5328362"/>
                <a:ext cx="2699703" cy="1477328"/>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“In GC-based languages, the programmer really needs to free other resources (e.g., files) manually and assume GC won't happen."</a:t>
                </a:r>
              </a:p>
            </p:txBody>
          </p:sp>
        </p:grpSp>
        <p:pic>
          <p:nvPicPr>
            <p:cNvPr id="74" name="Picture 73">
              <a:extLst>
                <a:ext uri="{FF2B5EF4-FFF2-40B4-BE49-F238E27FC236}">
                  <a16:creationId xmlns:a16="http://schemas.microsoft.com/office/drawing/2014/main" id="{9A7CF9DB-481B-4F98-B2E0-339969D55311}"/>
                </a:ext>
              </a:extLst>
            </p:cNvPr>
            <p:cNvPicPr>
              <a:picLocks noChangeAspect="1"/>
            </p:cNvPicPr>
            <p:nvPr/>
          </p:nvPicPr>
          <p:blipFill rotWithShape="1">
            <a:blip r:embed="rId6"/>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1" name="Rectangle 20">
            <a:extLst>
              <a:ext uri="{FF2B5EF4-FFF2-40B4-BE49-F238E27FC236}">
                <a16:creationId xmlns:a16="http://schemas.microsoft.com/office/drawing/2014/main" id="{4D5AB029-9BD3-4262-A8C4-D0FC078F9D2C}"/>
              </a:ext>
            </a:extLst>
          </p:cNvPr>
          <p:cNvSpPr/>
          <p:nvPr/>
        </p:nvSpPr>
        <p:spPr>
          <a:xfrm>
            <a:off x="3836308" y="2901395"/>
            <a:ext cx="4633083"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2" name="Rectangle 21">
            <a:extLst>
              <a:ext uri="{FF2B5EF4-FFF2-40B4-BE49-F238E27FC236}">
                <a16:creationId xmlns:a16="http://schemas.microsoft.com/office/drawing/2014/main" id="{24B2200E-FC3D-4897-9B82-0DA92D654E4F}"/>
              </a:ext>
            </a:extLst>
          </p:cNvPr>
          <p:cNvSpPr/>
          <p:nvPr/>
        </p:nvSpPr>
        <p:spPr>
          <a:xfrm>
            <a:off x="3835519" y="2909467"/>
            <a:ext cx="4634809"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47233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9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72"/>
                                        </p:tgtEl>
                                        <p:attrNameLst>
                                          <p:attrName>style.visibility</p:attrName>
                                        </p:attrNameLst>
                                      </p:cBhvr>
                                      <p:to>
                                        <p:strVal val="visible"/>
                                      </p:to>
                                    </p:set>
                                    <p:anim calcmode="lin" valueType="num">
                                      <p:cBhvr additive="base">
                                        <p:cTn id="42" dur="500" fill="hold"/>
                                        <p:tgtEl>
                                          <p:spTgt spid="72"/>
                                        </p:tgtEl>
                                        <p:attrNameLst>
                                          <p:attrName>ppt_x</p:attrName>
                                        </p:attrNameLst>
                                      </p:cBhvr>
                                      <p:tavLst>
                                        <p:tav tm="0">
                                          <p:val>
                                            <p:strVal val="0-#ppt_w/2"/>
                                          </p:val>
                                        </p:tav>
                                        <p:tav tm="100000">
                                          <p:val>
                                            <p:strVal val="#ppt_x"/>
                                          </p:val>
                                        </p:tav>
                                      </p:tavLst>
                                    </p:anim>
                                    <p:anim calcmode="lin" valueType="num">
                                      <p:cBhvr additive="base">
                                        <p:cTn id="43"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xit" presetSubtype="8" fill="hold" nodeType="clickEffect">
                                  <p:stCondLst>
                                    <p:cond delay="0"/>
                                  </p:stCondLst>
                                  <p:childTnLst>
                                    <p:anim calcmode="lin" valueType="num">
                                      <p:cBhvr additive="base">
                                        <p:cTn id="47" dur="500"/>
                                        <p:tgtEl>
                                          <p:spTgt spid="72"/>
                                        </p:tgtEl>
                                        <p:attrNameLst>
                                          <p:attrName>ppt_x</p:attrName>
                                        </p:attrNameLst>
                                      </p:cBhvr>
                                      <p:tavLst>
                                        <p:tav tm="0">
                                          <p:val>
                                            <p:strVal val="ppt_x"/>
                                          </p:val>
                                        </p:tav>
                                        <p:tav tm="100000">
                                          <p:val>
                                            <p:strVal val="0-ppt_w/2"/>
                                          </p:val>
                                        </p:tav>
                                      </p:tavLst>
                                    </p:anim>
                                    <p:anim calcmode="lin" valueType="num">
                                      <p:cBhvr additive="base">
                                        <p:cTn id="48" dur="500"/>
                                        <p:tgtEl>
                                          <p:spTgt spid="72"/>
                                        </p:tgtEl>
                                        <p:attrNameLst>
                                          <p:attrName>ppt_y</p:attrName>
                                        </p:attrNameLst>
                                      </p:cBhvr>
                                      <p:tavLst>
                                        <p:tav tm="0">
                                          <p:val>
                                            <p:strVal val="ppt_y"/>
                                          </p:val>
                                        </p:tav>
                                        <p:tav tm="100000">
                                          <p:val>
                                            <p:strVal val="ppt_y"/>
                                          </p:val>
                                        </p:tav>
                                      </p:tavLst>
                                    </p:anim>
                                    <p:set>
                                      <p:cBhvr>
                                        <p:cTn id="49" dur="1" fill="hold">
                                          <p:stCondLst>
                                            <p:cond delay="499"/>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0" grpId="0"/>
      <p:bldP spid="21" grpId="0" animBg="1"/>
      <p:bldP spid="21" grpId="1" animBg="1"/>
      <p:bldP spid="22" grpId="0" animBg="1"/>
      <p:bldP spid="22"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Reference Counting-based Garbage Collection</a:t>
            </a:r>
          </a:p>
        </p:txBody>
      </p:sp>
      <p:sp>
        <p:nvSpPr>
          <p:cNvPr id="8" name="TextBox 7">
            <a:extLst>
              <a:ext uri="{FF2B5EF4-FFF2-40B4-BE49-F238E27FC236}">
                <a16:creationId xmlns:a16="http://schemas.microsoft.com/office/drawing/2014/main" id="{BC3342B9-ACD7-46DA-928E-F06EFC9EAC4B}"/>
              </a:ext>
            </a:extLst>
          </p:cNvPr>
          <p:cNvSpPr txBox="1"/>
          <p:nvPr/>
        </p:nvSpPr>
        <p:spPr>
          <a:xfrm>
            <a:off x="1390347" y="798077"/>
            <a:ext cx="9337478" cy="830997"/>
          </a:xfrm>
          <a:prstGeom prst="rect">
            <a:avLst/>
          </a:prstGeom>
          <a:noFill/>
        </p:spPr>
        <p:txBody>
          <a:bodyPr wrap="square">
            <a:spAutoFit/>
          </a:bodyPr>
          <a:lstStyle/>
          <a:p>
            <a:pPr algn="ctr"/>
            <a:r>
              <a:rPr lang="en-US" sz="2400" dirty="0"/>
              <a:t>In reference counting GC, every object has a </a:t>
            </a:r>
            <a:r>
              <a:rPr lang="en-US" sz="2400" dirty="0">
                <a:solidFill>
                  <a:schemeClr val="accent5">
                    <a:lumMod val="75000"/>
                  </a:schemeClr>
                </a:solidFill>
              </a:rPr>
              <a:t>hidden count </a:t>
            </a:r>
            <a:r>
              <a:rPr lang="en-US" sz="2400" dirty="0"/>
              <a:t>that tracks how many references there are to it.</a:t>
            </a:r>
          </a:p>
        </p:txBody>
      </p:sp>
      <p:sp>
        <p:nvSpPr>
          <p:cNvPr id="9" name="TextBox 8">
            <a:extLst>
              <a:ext uri="{FF2B5EF4-FFF2-40B4-BE49-F238E27FC236}">
                <a16:creationId xmlns:a16="http://schemas.microsoft.com/office/drawing/2014/main" id="{DF25F52C-EECF-4FD8-B6A8-9F34623F58B4}"/>
              </a:ext>
            </a:extLst>
          </p:cNvPr>
          <p:cNvSpPr txBox="1"/>
          <p:nvPr/>
        </p:nvSpPr>
        <p:spPr>
          <a:xfrm>
            <a:off x="6561667" y="3008103"/>
            <a:ext cx="4851400" cy="1200329"/>
          </a:xfrm>
          <a:prstGeom prst="rect">
            <a:avLst/>
          </a:prstGeom>
          <a:noFill/>
        </p:spPr>
        <p:txBody>
          <a:bodyPr wrap="square">
            <a:spAutoFit/>
          </a:bodyPr>
          <a:lstStyle/>
          <a:p>
            <a:pPr algn="ctr"/>
            <a:r>
              <a:rPr lang="en-US" sz="2400" dirty="0"/>
              <a:t>Every time a new reference is created to an object, the language secretly increments the count.</a:t>
            </a:r>
          </a:p>
        </p:txBody>
      </p:sp>
      <p:sp>
        <p:nvSpPr>
          <p:cNvPr id="10" name="TextBox 9">
            <a:extLst>
              <a:ext uri="{FF2B5EF4-FFF2-40B4-BE49-F238E27FC236}">
                <a16:creationId xmlns:a16="http://schemas.microsoft.com/office/drawing/2014/main" id="{0C1B9F9F-DA32-44E0-B474-DC1852907B8A}"/>
              </a:ext>
            </a:extLst>
          </p:cNvPr>
          <p:cNvSpPr txBox="1"/>
          <p:nvPr/>
        </p:nvSpPr>
        <p:spPr>
          <a:xfrm>
            <a:off x="6811432" y="4368608"/>
            <a:ext cx="4233333" cy="1200329"/>
          </a:xfrm>
          <a:prstGeom prst="rect">
            <a:avLst/>
          </a:prstGeom>
          <a:noFill/>
        </p:spPr>
        <p:txBody>
          <a:bodyPr wrap="square">
            <a:spAutoFit/>
          </a:bodyPr>
          <a:lstStyle/>
          <a:p>
            <a:pPr algn="ctr"/>
            <a:r>
              <a:rPr lang="en-US" sz="2400" dirty="0"/>
              <a:t>Every time a reference to an object disappears, the language secretly decrements its count.</a:t>
            </a:r>
          </a:p>
        </p:txBody>
      </p:sp>
      <p:sp>
        <p:nvSpPr>
          <p:cNvPr id="11" name="TextBox 10">
            <a:extLst>
              <a:ext uri="{FF2B5EF4-FFF2-40B4-BE49-F238E27FC236}">
                <a16:creationId xmlns:a16="http://schemas.microsoft.com/office/drawing/2014/main" id="{79B2184F-02BC-4D36-A3A8-D680AAF81834}"/>
              </a:ext>
            </a:extLst>
          </p:cNvPr>
          <p:cNvSpPr txBox="1"/>
          <p:nvPr/>
        </p:nvSpPr>
        <p:spPr>
          <a:xfrm>
            <a:off x="6811432" y="5814470"/>
            <a:ext cx="4299148" cy="830997"/>
          </a:xfrm>
          <a:prstGeom prst="rect">
            <a:avLst/>
          </a:prstGeom>
          <a:noFill/>
        </p:spPr>
        <p:txBody>
          <a:bodyPr wrap="square">
            <a:spAutoFit/>
          </a:bodyPr>
          <a:lstStyle/>
          <a:p>
            <a:pPr algn="ctr"/>
            <a:r>
              <a:rPr lang="en-US" sz="2400" dirty="0"/>
              <a:t>If an object's count reaches zero, the object is deleted.</a:t>
            </a:r>
          </a:p>
        </p:txBody>
      </p:sp>
      <p:sp>
        <p:nvSpPr>
          <p:cNvPr id="14" name="Rectangle 13">
            <a:extLst>
              <a:ext uri="{FF2B5EF4-FFF2-40B4-BE49-F238E27FC236}">
                <a16:creationId xmlns:a16="http://schemas.microsoft.com/office/drawing/2014/main" id="{A3B3F73A-E8B5-4E54-957F-D6B7D8D7C0F7}"/>
              </a:ext>
            </a:extLst>
          </p:cNvPr>
          <p:cNvSpPr/>
          <p:nvPr/>
        </p:nvSpPr>
        <p:spPr>
          <a:xfrm>
            <a:off x="543296" y="1968399"/>
            <a:ext cx="3821375" cy="289993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def foo():</a:t>
            </a:r>
          </a:p>
          <a:p>
            <a:r>
              <a:rPr lang="en-US" sz="2000" dirty="0">
                <a:solidFill>
                  <a:schemeClr val="tx1"/>
                </a:solidFill>
                <a:latin typeface="Consolas" panose="020B0609020204030204" pitchFamily="49" charset="0"/>
              </a:rPr>
              <a:t>  x = "I love dogs."</a:t>
            </a: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a:p>
            <a:endParaRPr lang="en-US" sz="2000" dirty="0">
              <a:solidFill>
                <a:schemeClr val="tx1"/>
              </a:solidFill>
              <a:latin typeface="Consolas" panose="020B0609020204030204" pitchFamily="49" charset="0"/>
            </a:endParaRPr>
          </a:p>
        </p:txBody>
      </p:sp>
      <p:grpSp>
        <p:nvGrpSpPr>
          <p:cNvPr id="26" name="Group 25">
            <a:extLst>
              <a:ext uri="{FF2B5EF4-FFF2-40B4-BE49-F238E27FC236}">
                <a16:creationId xmlns:a16="http://schemas.microsoft.com/office/drawing/2014/main" id="{21FE4641-9D00-4AD2-B78D-91E187FDDFB2}"/>
              </a:ext>
            </a:extLst>
          </p:cNvPr>
          <p:cNvGrpSpPr/>
          <p:nvPr/>
        </p:nvGrpSpPr>
        <p:grpSpPr>
          <a:xfrm>
            <a:off x="6059086" y="2058369"/>
            <a:ext cx="1033630" cy="408046"/>
            <a:chOff x="8180709" y="-722002"/>
            <a:chExt cx="1033630" cy="408046"/>
          </a:xfrm>
        </p:grpSpPr>
        <p:sp>
          <p:nvSpPr>
            <p:cNvPr id="27" name="TextBox 26">
              <a:extLst>
                <a:ext uri="{FF2B5EF4-FFF2-40B4-BE49-F238E27FC236}">
                  <a16:creationId xmlns:a16="http://schemas.microsoft.com/office/drawing/2014/main" id="{867B7565-5E64-425F-8696-14975B7CCC62}"/>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7030A0"/>
                  </a:solidFill>
                </a:rPr>
                <a:t>x</a:t>
              </a:r>
            </a:p>
          </p:txBody>
        </p:sp>
        <p:sp>
          <p:nvSpPr>
            <p:cNvPr id="28" name="Rectangle 27">
              <a:extLst>
                <a:ext uri="{FF2B5EF4-FFF2-40B4-BE49-F238E27FC236}">
                  <a16:creationId xmlns:a16="http://schemas.microsoft.com/office/drawing/2014/main" id="{DE247008-6D9A-42A8-911E-7D18C623F293}"/>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Arrow Connector 28">
            <a:extLst>
              <a:ext uri="{FF2B5EF4-FFF2-40B4-BE49-F238E27FC236}">
                <a16:creationId xmlns:a16="http://schemas.microsoft.com/office/drawing/2014/main" id="{EA4A89A9-F14F-42A4-88C4-C615B4B2028E}"/>
              </a:ext>
            </a:extLst>
          </p:cNvPr>
          <p:cNvCxnSpPr>
            <a:cxnSpLocks/>
          </p:cNvCxnSpPr>
          <p:nvPr/>
        </p:nvCxnSpPr>
        <p:spPr>
          <a:xfrm flipV="1">
            <a:off x="6686571" y="2263679"/>
            <a:ext cx="1121548" cy="68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2D24CE7-12EA-43E9-A1E5-B263CFB2C433}"/>
              </a:ext>
            </a:extLst>
          </p:cNvPr>
          <p:cNvGrpSpPr/>
          <p:nvPr/>
        </p:nvGrpSpPr>
        <p:grpSpPr>
          <a:xfrm>
            <a:off x="7803916" y="2087494"/>
            <a:ext cx="2640672" cy="396225"/>
            <a:chOff x="6518656" y="5934848"/>
            <a:chExt cx="2640672" cy="396225"/>
          </a:xfrm>
        </p:grpSpPr>
        <p:grpSp>
          <p:nvGrpSpPr>
            <p:cNvPr id="31" name="Group 30">
              <a:extLst>
                <a:ext uri="{FF2B5EF4-FFF2-40B4-BE49-F238E27FC236}">
                  <a16:creationId xmlns:a16="http://schemas.microsoft.com/office/drawing/2014/main" id="{E7C315B3-2EA3-4C29-B4DF-5B416FC68599}"/>
                </a:ext>
              </a:extLst>
            </p:cNvPr>
            <p:cNvGrpSpPr/>
            <p:nvPr/>
          </p:nvGrpSpPr>
          <p:grpSpPr>
            <a:xfrm>
              <a:off x="7201741" y="5934848"/>
              <a:ext cx="1957587" cy="396225"/>
              <a:chOff x="5337961" y="1709796"/>
              <a:chExt cx="1957587" cy="396225"/>
            </a:xfrm>
            <a:solidFill>
              <a:srgbClr val="7030A0"/>
            </a:solidFill>
          </p:grpSpPr>
          <p:sp>
            <p:nvSpPr>
              <p:cNvPr id="33" name="Rectangle 32">
                <a:extLst>
                  <a:ext uri="{FF2B5EF4-FFF2-40B4-BE49-F238E27FC236}">
                    <a16:creationId xmlns:a16="http://schemas.microsoft.com/office/drawing/2014/main" id="{CE374AAB-AE92-4EEA-A9A5-692A643FE8D3}"/>
                  </a:ext>
                </a:extLst>
              </p:cNvPr>
              <p:cNvSpPr/>
              <p:nvPr/>
            </p:nvSpPr>
            <p:spPr>
              <a:xfrm>
                <a:off x="5397229" y="1711675"/>
                <a:ext cx="1880252"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4AA9F939-4929-4294-ABEC-473C90E68201}"/>
                  </a:ext>
                </a:extLst>
              </p:cNvPr>
              <p:cNvSpPr txBox="1"/>
              <p:nvPr/>
            </p:nvSpPr>
            <p:spPr>
              <a:xfrm>
                <a:off x="5337961" y="1709796"/>
                <a:ext cx="1957587" cy="369332"/>
              </a:xfrm>
              <a:prstGeom prst="rect">
                <a:avLst/>
              </a:prstGeom>
              <a:noFill/>
            </p:spPr>
            <p:txBody>
              <a:bodyPr wrap="none" rtlCol="0">
                <a:spAutoFit/>
              </a:bodyPr>
              <a:lstStyle/>
              <a:p>
                <a:r>
                  <a:rPr lang="en-US" dirty="0">
                    <a:solidFill>
                      <a:schemeClr val="bg1"/>
                    </a:solidFill>
                    <a:latin typeface="Consolas" panose="020B0609020204030204" pitchFamily="49" charset="0"/>
                  </a:rPr>
                  <a:t>"I love dogs."</a:t>
                </a:r>
              </a:p>
            </p:txBody>
          </p:sp>
        </p:grpSp>
        <p:sp>
          <p:nvSpPr>
            <p:cNvPr id="32" name="Rectangle 31">
              <a:extLst>
                <a:ext uri="{FF2B5EF4-FFF2-40B4-BE49-F238E27FC236}">
                  <a16:creationId xmlns:a16="http://schemas.microsoft.com/office/drawing/2014/main" id="{55A7C5D0-D037-4940-80AE-ACCD53047D94}"/>
                </a:ext>
              </a:extLst>
            </p:cNvPr>
            <p:cNvSpPr/>
            <p:nvPr/>
          </p:nvSpPr>
          <p:spPr>
            <a:xfrm>
              <a:off x="6518656" y="5936727"/>
              <a:ext cx="742353" cy="394346"/>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string</a:t>
              </a:r>
            </a:p>
          </p:txBody>
        </p:sp>
      </p:grpSp>
      <p:grpSp>
        <p:nvGrpSpPr>
          <p:cNvPr id="48" name="Group 47">
            <a:extLst>
              <a:ext uri="{FF2B5EF4-FFF2-40B4-BE49-F238E27FC236}">
                <a16:creationId xmlns:a16="http://schemas.microsoft.com/office/drawing/2014/main" id="{550D958C-D456-489F-ACF1-E644F0FE754B}"/>
              </a:ext>
            </a:extLst>
          </p:cNvPr>
          <p:cNvGrpSpPr/>
          <p:nvPr/>
        </p:nvGrpSpPr>
        <p:grpSpPr>
          <a:xfrm>
            <a:off x="10396887" y="2091231"/>
            <a:ext cx="1435280" cy="394842"/>
            <a:chOff x="10638366" y="2054766"/>
            <a:chExt cx="1435280" cy="394842"/>
          </a:xfrm>
        </p:grpSpPr>
        <p:sp>
          <p:nvSpPr>
            <p:cNvPr id="44" name="Rectangle 43">
              <a:extLst>
                <a:ext uri="{FF2B5EF4-FFF2-40B4-BE49-F238E27FC236}">
                  <a16:creationId xmlns:a16="http://schemas.microsoft.com/office/drawing/2014/main" id="{ECD64BB7-E3B6-4BCC-B049-7B8E3A439447}"/>
                </a:ext>
              </a:extLst>
            </p:cNvPr>
            <p:cNvSpPr/>
            <p:nvPr/>
          </p:nvSpPr>
          <p:spPr>
            <a:xfrm>
              <a:off x="10668000" y="2055262"/>
              <a:ext cx="1405646" cy="39434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p>
          </p:txBody>
        </p:sp>
        <p:sp>
          <p:nvSpPr>
            <p:cNvPr id="46" name="TextBox 45">
              <a:extLst>
                <a:ext uri="{FF2B5EF4-FFF2-40B4-BE49-F238E27FC236}">
                  <a16:creationId xmlns:a16="http://schemas.microsoft.com/office/drawing/2014/main" id="{CD158BD8-EC1D-4127-85F8-99A2BF024F91}"/>
                </a:ext>
              </a:extLst>
            </p:cNvPr>
            <p:cNvSpPr txBox="1"/>
            <p:nvPr/>
          </p:nvSpPr>
          <p:spPr>
            <a:xfrm>
              <a:off x="10638366" y="2054766"/>
              <a:ext cx="1218507" cy="369332"/>
            </a:xfrm>
            <a:prstGeom prst="rect">
              <a:avLst/>
            </a:prstGeom>
            <a:noFill/>
          </p:spPr>
          <p:txBody>
            <a:bodyPr wrap="square">
              <a:spAutoFit/>
            </a:bodyPr>
            <a:lstStyle/>
            <a:p>
              <a:r>
                <a:rPr lang="en-US" sz="1800" dirty="0" err="1">
                  <a:solidFill>
                    <a:schemeClr val="bg1"/>
                  </a:solidFill>
                </a:rPr>
                <a:t>ref_cnt</a:t>
              </a:r>
              <a:endParaRPr lang="en-US" dirty="0">
                <a:solidFill>
                  <a:schemeClr val="bg1"/>
                </a:solidFill>
              </a:endParaRPr>
            </a:p>
          </p:txBody>
        </p:sp>
        <p:sp>
          <p:nvSpPr>
            <p:cNvPr id="47" name="Rectangle 46">
              <a:extLst>
                <a:ext uri="{FF2B5EF4-FFF2-40B4-BE49-F238E27FC236}">
                  <a16:creationId xmlns:a16="http://schemas.microsoft.com/office/drawing/2014/main" id="{46B77CC3-29D7-4761-8501-2499C4D35B59}"/>
                </a:ext>
              </a:extLst>
            </p:cNvPr>
            <p:cNvSpPr/>
            <p:nvPr/>
          </p:nvSpPr>
          <p:spPr>
            <a:xfrm>
              <a:off x="11508492" y="2099733"/>
              <a:ext cx="476074" cy="312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5D38BBD1-328B-4A1A-BA2D-A4B1DD046299}"/>
              </a:ext>
            </a:extLst>
          </p:cNvPr>
          <p:cNvSpPr txBox="1"/>
          <p:nvPr/>
        </p:nvSpPr>
        <p:spPr>
          <a:xfrm>
            <a:off x="11348630" y="2101880"/>
            <a:ext cx="311304" cy="369332"/>
          </a:xfrm>
          <a:prstGeom prst="rect">
            <a:avLst/>
          </a:prstGeom>
          <a:noFill/>
        </p:spPr>
        <p:txBody>
          <a:bodyPr wrap="none" rtlCol="0">
            <a:spAutoFit/>
          </a:bodyPr>
          <a:lstStyle/>
          <a:p>
            <a:r>
              <a:rPr lang="en-US" dirty="0">
                <a:latin typeface="Consolas" panose="020B0609020204030204" pitchFamily="49" charset="0"/>
              </a:rPr>
              <a:t>1</a:t>
            </a:r>
          </a:p>
        </p:txBody>
      </p:sp>
      <p:grpSp>
        <p:nvGrpSpPr>
          <p:cNvPr id="51" name="Group 50">
            <a:extLst>
              <a:ext uri="{FF2B5EF4-FFF2-40B4-BE49-F238E27FC236}">
                <a16:creationId xmlns:a16="http://schemas.microsoft.com/office/drawing/2014/main" id="{4B9B2DE3-3A92-4A67-B401-23FD47C2374E}"/>
              </a:ext>
            </a:extLst>
          </p:cNvPr>
          <p:cNvGrpSpPr/>
          <p:nvPr/>
        </p:nvGrpSpPr>
        <p:grpSpPr>
          <a:xfrm>
            <a:off x="6059086" y="2540716"/>
            <a:ext cx="1033630" cy="408046"/>
            <a:chOff x="8180709" y="-722002"/>
            <a:chExt cx="1033630" cy="408046"/>
          </a:xfrm>
        </p:grpSpPr>
        <p:sp>
          <p:nvSpPr>
            <p:cNvPr id="52" name="TextBox 51">
              <a:extLst>
                <a:ext uri="{FF2B5EF4-FFF2-40B4-BE49-F238E27FC236}">
                  <a16:creationId xmlns:a16="http://schemas.microsoft.com/office/drawing/2014/main" id="{49A9FB76-DE5A-43C3-82B1-C3EE81257843}"/>
                </a:ext>
              </a:extLst>
            </p:cNvPr>
            <p:cNvSpPr txBox="1"/>
            <p:nvPr/>
          </p:nvSpPr>
          <p:spPr>
            <a:xfrm>
              <a:off x="8180709" y="-722002"/>
              <a:ext cx="308098" cy="400110"/>
            </a:xfrm>
            <a:prstGeom prst="rect">
              <a:avLst/>
            </a:prstGeom>
            <a:noFill/>
          </p:spPr>
          <p:txBody>
            <a:bodyPr wrap="none" rtlCol="0">
              <a:spAutoFit/>
            </a:bodyPr>
            <a:lstStyle/>
            <a:p>
              <a:r>
                <a:rPr lang="en-US" sz="2000" dirty="0">
                  <a:solidFill>
                    <a:srgbClr val="7030A0"/>
                  </a:solidFill>
                </a:rPr>
                <a:t>y</a:t>
              </a:r>
            </a:p>
          </p:txBody>
        </p:sp>
        <p:sp>
          <p:nvSpPr>
            <p:cNvPr id="53" name="Rectangle 52">
              <a:extLst>
                <a:ext uri="{FF2B5EF4-FFF2-40B4-BE49-F238E27FC236}">
                  <a16:creationId xmlns:a16="http://schemas.microsoft.com/office/drawing/2014/main" id="{08DA5ACB-47A3-4469-A7F7-F8564FA15229}"/>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4" name="Straight Arrow Connector 53">
            <a:extLst>
              <a:ext uri="{FF2B5EF4-FFF2-40B4-BE49-F238E27FC236}">
                <a16:creationId xmlns:a16="http://schemas.microsoft.com/office/drawing/2014/main" id="{0A7EC8CC-F3D4-47DA-9AEC-839C5C44520F}"/>
              </a:ext>
            </a:extLst>
          </p:cNvPr>
          <p:cNvCxnSpPr>
            <a:cxnSpLocks/>
          </p:cNvCxnSpPr>
          <p:nvPr/>
        </p:nvCxnSpPr>
        <p:spPr>
          <a:xfrm flipV="1">
            <a:off x="6722533" y="2273296"/>
            <a:ext cx="1083734" cy="4825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1C06EF3-EF5F-4204-9F85-4127D9258A6C}"/>
              </a:ext>
            </a:extLst>
          </p:cNvPr>
          <p:cNvSpPr txBox="1"/>
          <p:nvPr/>
        </p:nvSpPr>
        <p:spPr>
          <a:xfrm>
            <a:off x="11340163" y="2101880"/>
            <a:ext cx="311304" cy="369332"/>
          </a:xfrm>
          <a:prstGeom prst="rect">
            <a:avLst/>
          </a:prstGeom>
          <a:noFill/>
        </p:spPr>
        <p:txBody>
          <a:bodyPr wrap="none" rtlCol="0">
            <a:spAutoFit/>
          </a:bodyPr>
          <a:lstStyle/>
          <a:p>
            <a:r>
              <a:rPr lang="en-US" dirty="0">
                <a:solidFill>
                  <a:srgbClr val="FF0000"/>
                </a:solidFill>
                <a:latin typeface="Consolas" panose="020B0609020204030204" pitchFamily="49" charset="0"/>
              </a:rPr>
              <a:t>2</a:t>
            </a:r>
          </a:p>
        </p:txBody>
      </p:sp>
      <p:sp>
        <p:nvSpPr>
          <p:cNvPr id="63" name="TextBox 62">
            <a:extLst>
              <a:ext uri="{FF2B5EF4-FFF2-40B4-BE49-F238E27FC236}">
                <a16:creationId xmlns:a16="http://schemas.microsoft.com/office/drawing/2014/main" id="{9049110B-1409-4366-AC16-F0323DF38928}"/>
              </a:ext>
            </a:extLst>
          </p:cNvPr>
          <p:cNvSpPr txBox="1"/>
          <p:nvPr/>
        </p:nvSpPr>
        <p:spPr>
          <a:xfrm>
            <a:off x="1697565" y="2617611"/>
            <a:ext cx="2992967" cy="400110"/>
          </a:xfrm>
          <a:prstGeom prst="rect">
            <a:avLst/>
          </a:prstGeom>
          <a:noFill/>
        </p:spPr>
        <p:txBody>
          <a:bodyPr wrap="square">
            <a:spAutoFit/>
          </a:bodyPr>
          <a:lstStyle/>
          <a:p>
            <a:r>
              <a:rPr lang="en-US" sz="2000" dirty="0">
                <a:solidFill>
                  <a:schemeClr val="accent5">
                    <a:lumMod val="75000"/>
                  </a:schemeClr>
                </a:solidFill>
                <a:latin typeface="Consolas" panose="020B0609020204030204" pitchFamily="49" charset="0"/>
              </a:rPr>
              <a:t># </a:t>
            </a:r>
            <a:r>
              <a:rPr lang="en-US" sz="2000" dirty="0" err="1">
                <a:solidFill>
                  <a:schemeClr val="accent5">
                    <a:lumMod val="75000"/>
                  </a:schemeClr>
                </a:solidFill>
                <a:latin typeface="Consolas" panose="020B0609020204030204" pitchFamily="49" charset="0"/>
              </a:rPr>
              <a:t>y.ref_count</a:t>
            </a:r>
            <a:r>
              <a:rPr lang="en-US" sz="2000" dirty="0">
                <a:solidFill>
                  <a:schemeClr val="accent5">
                    <a:lumMod val="75000"/>
                  </a:schemeClr>
                </a:solidFill>
                <a:latin typeface="Consolas" panose="020B0609020204030204" pitchFamily="49" charset="0"/>
              </a:rPr>
              <a:t> += 1</a:t>
            </a:r>
            <a:endParaRPr lang="en-US" sz="2000" dirty="0">
              <a:solidFill>
                <a:schemeClr val="accent5">
                  <a:lumMod val="75000"/>
                </a:schemeClr>
              </a:solidFill>
            </a:endParaRPr>
          </a:p>
        </p:txBody>
      </p:sp>
      <p:sp>
        <p:nvSpPr>
          <p:cNvPr id="64" name="TextBox 63">
            <a:extLst>
              <a:ext uri="{FF2B5EF4-FFF2-40B4-BE49-F238E27FC236}">
                <a16:creationId xmlns:a16="http://schemas.microsoft.com/office/drawing/2014/main" id="{A7F7ADAD-1712-409E-857D-576E50A411AC}"/>
              </a:ext>
            </a:extLst>
          </p:cNvPr>
          <p:cNvSpPr txBox="1"/>
          <p:nvPr/>
        </p:nvSpPr>
        <p:spPr>
          <a:xfrm>
            <a:off x="821266" y="3111039"/>
            <a:ext cx="2992967" cy="400110"/>
          </a:xfrm>
          <a:prstGeom prst="rect">
            <a:avLst/>
          </a:prstGeom>
          <a:noFill/>
        </p:spPr>
        <p:txBody>
          <a:bodyPr wrap="square">
            <a:spAutoFit/>
          </a:bodyPr>
          <a:lstStyle/>
          <a:p>
            <a:r>
              <a:rPr lang="en-US" sz="2000" dirty="0">
                <a:solidFill>
                  <a:schemeClr val="accent5">
                    <a:lumMod val="75000"/>
                  </a:schemeClr>
                </a:solidFill>
                <a:latin typeface="Consolas" panose="020B0609020204030204" pitchFamily="49" charset="0"/>
              </a:rPr>
              <a:t># </a:t>
            </a:r>
            <a:r>
              <a:rPr lang="en-US" sz="2000" dirty="0" err="1">
                <a:solidFill>
                  <a:schemeClr val="accent5">
                    <a:lumMod val="75000"/>
                  </a:schemeClr>
                </a:solidFill>
                <a:latin typeface="Consolas" panose="020B0609020204030204" pitchFamily="49" charset="0"/>
              </a:rPr>
              <a:t>x.ref_count</a:t>
            </a:r>
            <a:r>
              <a:rPr lang="en-US" sz="2000" dirty="0">
                <a:solidFill>
                  <a:schemeClr val="accent5">
                    <a:lumMod val="75000"/>
                  </a:schemeClr>
                </a:solidFill>
                <a:latin typeface="Consolas" panose="020B0609020204030204" pitchFamily="49" charset="0"/>
              </a:rPr>
              <a:t> -= 1</a:t>
            </a:r>
            <a:endParaRPr lang="en-US" sz="2000" dirty="0">
              <a:solidFill>
                <a:schemeClr val="accent5">
                  <a:lumMod val="75000"/>
                </a:schemeClr>
              </a:solidFill>
            </a:endParaRPr>
          </a:p>
        </p:txBody>
      </p:sp>
      <p:sp>
        <p:nvSpPr>
          <p:cNvPr id="65" name="TextBox 64">
            <a:extLst>
              <a:ext uri="{FF2B5EF4-FFF2-40B4-BE49-F238E27FC236}">
                <a16:creationId xmlns:a16="http://schemas.microsoft.com/office/drawing/2014/main" id="{5EE87215-1611-488E-A9FD-F5BB2ED1A8B5}"/>
              </a:ext>
            </a:extLst>
          </p:cNvPr>
          <p:cNvSpPr txBox="1"/>
          <p:nvPr/>
        </p:nvSpPr>
        <p:spPr>
          <a:xfrm>
            <a:off x="11348630" y="2110346"/>
            <a:ext cx="311304" cy="369332"/>
          </a:xfrm>
          <a:prstGeom prst="rect">
            <a:avLst/>
          </a:prstGeom>
          <a:noFill/>
        </p:spPr>
        <p:txBody>
          <a:bodyPr wrap="none" rtlCol="0">
            <a:spAutoFit/>
          </a:bodyPr>
          <a:lstStyle/>
          <a:p>
            <a:r>
              <a:rPr lang="en-US" dirty="0">
                <a:solidFill>
                  <a:schemeClr val="accent5">
                    <a:lumMod val="75000"/>
                  </a:schemeClr>
                </a:solidFill>
                <a:latin typeface="Consolas" panose="020B0609020204030204" pitchFamily="49" charset="0"/>
              </a:rPr>
              <a:t>1</a:t>
            </a:r>
          </a:p>
        </p:txBody>
      </p:sp>
      <p:sp>
        <p:nvSpPr>
          <p:cNvPr id="67" name="TextBox 66">
            <a:extLst>
              <a:ext uri="{FF2B5EF4-FFF2-40B4-BE49-F238E27FC236}">
                <a16:creationId xmlns:a16="http://schemas.microsoft.com/office/drawing/2014/main" id="{E8AB659D-6856-4208-8A94-69A8DA31033A}"/>
              </a:ext>
            </a:extLst>
          </p:cNvPr>
          <p:cNvSpPr txBox="1"/>
          <p:nvPr/>
        </p:nvSpPr>
        <p:spPr>
          <a:xfrm>
            <a:off x="826219" y="2605079"/>
            <a:ext cx="2992967" cy="400110"/>
          </a:xfrm>
          <a:prstGeom prst="rect">
            <a:avLst/>
          </a:prstGeom>
          <a:noFill/>
        </p:spPr>
        <p:txBody>
          <a:bodyPr wrap="square">
            <a:spAutoFit/>
          </a:bodyPr>
          <a:lstStyle/>
          <a:p>
            <a:r>
              <a:rPr lang="en-US" sz="2000" dirty="0">
                <a:solidFill>
                  <a:schemeClr val="tx1"/>
                </a:solidFill>
                <a:latin typeface="Consolas" panose="020B0609020204030204" pitchFamily="49" charset="0"/>
              </a:rPr>
              <a:t>y = x</a:t>
            </a:r>
            <a:endParaRPr lang="en-US" sz="2000" dirty="0"/>
          </a:p>
        </p:txBody>
      </p:sp>
      <p:sp>
        <p:nvSpPr>
          <p:cNvPr id="69" name="TextBox 68">
            <a:extLst>
              <a:ext uri="{FF2B5EF4-FFF2-40B4-BE49-F238E27FC236}">
                <a16:creationId xmlns:a16="http://schemas.microsoft.com/office/drawing/2014/main" id="{D0B611B2-0124-4A9A-B4B0-B7336BD97C16}"/>
              </a:ext>
            </a:extLst>
          </p:cNvPr>
          <p:cNvSpPr txBox="1"/>
          <p:nvPr/>
        </p:nvSpPr>
        <p:spPr>
          <a:xfrm>
            <a:off x="681567" y="3392494"/>
            <a:ext cx="1608666" cy="400110"/>
          </a:xfrm>
          <a:prstGeom prst="rect">
            <a:avLst/>
          </a:prstGeom>
          <a:noFill/>
        </p:spPr>
        <p:txBody>
          <a:bodyPr wrap="square">
            <a:spAutoFit/>
          </a:bodyPr>
          <a:lstStyle/>
          <a:p>
            <a:r>
              <a:rPr lang="en-US" sz="2000" dirty="0">
                <a:solidFill>
                  <a:schemeClr val="tx1"/>
                </a:solidFill>
                <a:latin typeface="Consolas" panose="020B0609020204030204" pitchFamily="49" charset="0"/>
              </a:rPr>
              <a:t> x = None  </a:t>
            </a:r>
            <a:endParaRPr lang="en-US" sz="2000" dirty="0"/>
          </a:p>
        </p:txBody>
      </p:sp>
      <p:sp>
        <p:nvSpPr>
          <p:cNvPr id="71" name="TextBox 70">
            <a:extLst>
              <a:ext uri="{FF2B5EF4-FFF2-40B4-BE49-F238E27FC236}">
                <a16:creationId xmlns:a16="http://schemas.microsoft.com/office/drawing/2014/main" id="{644CD48E-0FA1-45CB-AC01-BABE2565A911}"/>
              </a:ext>
            </a:extLst>
          </p:cNvPr>
          <p:cNvSpPr txBox="1"/>
          <p:nvPr/>
        </p:nvSpPr>
        <p:spPr>
          <a:xfrm>
            <a:off x="808566" y="3824574"/>
            <a:ext cx="3653367" cy="1015663"/>
          </a:xfrm>
          <a:prstGeom prst="rect">
            <a:avLst/>
          </a:prstGeom>
          <a:noFill/>
        </p:spPr>
        <p:txBody>
          <a:bodyPr wrap="square">
            <a:spAutoFit/>
          </a:bodyPr>
          <a:lstStyle/>
          <a:p>
            <a:r>
              <a:rPr lang="en-US" sz="2000" dirty="0">
                <a:solidFill>
                  <a:schemeClr val="tx1"/>
                </a:solidFill>
                <a:latin typeface="Consolas" panose="020B0609020204030204" pitchFamily="49" charset="0"/>
              </a:rPr>
              <a:t># locals go out of scope</a:t>
            </a:r>
          </a:p>
          <a:p>
            <a:r>
              <a:rPr lang="en-US" sz="2000" dirty="0">
                <a:solidFill>
                  <a:schemeClr val="tx1"/>
                </a:solidFill>
                <a:latin typeface="Consolas" panose="020B0609020204030204" pitchFamily="49" charset="0"/>
              </a:rPr>
              <a:t># </a:t>
            </a:r>
            <a:r>
              <a:rPr lang="en-US" sz="2000" dirty="0" err="1">
                <a:latin typeface="Consolas" panose="020B0609020204030204" pitchFamily="49" charset="0"/>
              </a:rPr>
              <a:t>y</a:t>
            </a:r>
            <a:r>
              <a:rPr lang="en-US" sz="2000" dirty="0" err="1">
                <a:solidFill>
                  <a:schemeClr val="tx1"/>
                </a:solidFill>
                <a:latin typeface="Consolas" panose="020B0609020204030204" pitchFamily="49" charset="0"/>
              </a:rPr>
              <a:t>.ref_count</a:t>
            </a:r>
            <a:r>
              <a:rPr lang="en-US" sz="2000" dirty="0">
                <a:solidFill>
                  <a:schemeClr val="tx1"/>
                </a:solidFill>
                <a:latin typeface="Consolas" panose="020B0609020204030204" pitchFamily="49" charset="0"/>
              </a:rPr>
              <a:t> -= 1</a:t>
            </a:r>
          </a:p>
          <a:p>
            <a:r>
              <a:rPr lang="en-US" sz="2000" dirty="0">
                <a:latin typeface="Consolas" panose="020B0609020204030204" pitchFamily="49" charset="0"/>
              </a:rPr>
              <a:t># </a:t>
            </a:r>
            <a:r>
              <a:rPr lang="en-US" sz="2000" dirty="0" err="1">
                <a:latin typeface="Consolas" panose="020B0609020204030204" pitchFamily="49" charset="0"/>
              </a:rPr>
              <a:t>x.ref_count</a:t>
            </a:r>
            <a:r>
              <a:rPr lang="en-US" sz="2000" dirty="0">
                <a:latin typeface="Consolas" panose="020B0609020204030204" pitchFamily="49" charset="0"/>
              </a:rPr>
              <a:t> -= 1</a:t>
            </a:r>
            <a:endParaRPr lang="en-US" sz="2000" dirty="0"/>
          </a:p>
        </p:txBody>
      </p:sp>
      <p:sp>
        <p:nvSpPr>
          <p:cNvPr id="72" name="TextBox 71">
            <a:extLst>
              <a:ext uri="{FF2B5EF4-FFF2-40B4-BE49-F238E27FC236}">
                <a16:creationId xmlns:a16="http://schemas.microsoft.com/office/drawing/2014/main" id="{C660649E-3B73-455A-973D-45D86C7F83C8}"/>
              </a:ext>
            </a:extLst>
          </p:cNvPr>
          <p:cNvSpPr txBox="1"/>
          <p:nvPr/>
        </p:nvSpPr>
        <p:spPr>
          <a:xfrm>
            <a:off x="11352863" y="2106113"/>
            <a:ext cx="311304" cy="369332"/>
          </a:xfrm>
          <a:prstGeom prst="rect">
            <a:avLst/>
          </a:prstGeom>
          <a:noFill/>
        </p:spPr>
        <p:txBody>
          <a:bodyPr wrap="none" rtlCol="0">
            <a:spAutoFit/>
          </a:bodyPr>
          <a:lstStyle/>
          <a:p>
            <a:r>
              <a:rPr lang="en-US" dirty="0">
                <a:solidFill>
                  <a:srgbClr val="C00000"/>
                </a:solidFill>
                <a:latin typeface="Consolas" panose="020B0609020204030204" pitchFamily="49" charset="0"/>
              </a:rPr>
              <a:t>0</a:t>
            </a:r>
          </a:p>
        </p:txBody>
      </p:sp>
      <p:cxnSp>
        <p:nvCxnSpPr>
          <p:cNvPr id="74" name="Straight Arrow Connector 73">
            <a:extLst>
              <a:ext uri="{FF2B5EF4-FFF2-40B4-BE49-F238E27FC236}">
                <a16:creationId xmlns:a16="http://schemas.microsoft.com/office/drawing/2014/main" id="{D13E9028-ACFD-4512-95BA-F4C58FF55E8C}"/>
              </a:ext>
            </a:extLst>
          </p:cNvPr>
          <p:cNvCxnSpPr/>
          <p:nvPr/>
        </p:nvCxnSpPr>
        <p:spPr>
          <a:xfrm>
            <a:off x="581379" y="25302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B81AC74-D49C-4A59-9031-E1D6123CBD49}"/>
              </a:ext>
            </a:extLst>
          </p:cNvPr>
          <p:cNvCxnSpPr/>
          <p:nvPr/>
        </p:nvCxnSpPr>
        <p:spPr>
          <a:xfrm>
            <a:off x="577145" y="280538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F35EC17-5340-4B74-87B6-C72A072FE178}"/>
              </a:ext>
            </a:extLst>
          </p:cNvPr>
          <p:cNvCxnSpPr/>
          <p:nvPr/>
        </p:nvCxnSpPr>
        <p:spPr>
          <a:xfrm>
            <a:off x="581378" y="35970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2A03632-20DD-431B-9F95-FFA07F26A538}"/>
              </a:ext>
            </a:extLst>
          </p:cNvPr>
          <p:cNvCxnSpPr>
            <a:cxnSpLocks/>
            <a:endCxn id="84" idx="1"/>
          </p:cNvCxnSpPr>
          <p:nvPr/>
        </p:nvCxnSpPr>
        <p:spPr>
          <a:xfrm flipV="1">
            <a:off x="6697133" y="1810970"/>
            <a:ext cx="1095146" cy="4496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C45664B0-B83A-4AFC-A4EB-431517AFFF25}"/>
              </a:ext>
            </a:extLst>
          </p:cNvPr>
          <p:cNvSpPr/>
          <p:nvPr/>
        </p:nvSpPr>
        <p:spPr>
          <a:xfrm>
            <a:off x="7792279" y="1617098"/>
            <a:ext cx="742353" cy="387743"/>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None</a:t>
            </a:r>
          </a:p>
        </p:txBody>
      </p:sp>
      <p:cxnSp>
        <p:nvCxnSpPr>
          <p:cNvPr id="86" name="Straight Arrow Connector 85">
            <a:extLst>
              <a:ext uri="{FF2B5EF4-FFF2-40B4-BE49-F238E27FC236}">
                <a16:creationId xmlns:a16="http://schemas.microsoft.com/office/drawing/2014/main" id="{62506DC8-694C-4987-895B-188A5929FD9C}"/>
              </a:ext>
            </a:extLst>
          </p:cNvPr>
          <p:cNvCxnSpPr/>
          <p:nvPr/>
        </p:nvCxnSpPr>
        <p:spPr>
          <a:xfrm>
            <a:off x="568678" y="43336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3F4611B-D14B-4725-8B9F-ACC958DCAC26}"/>
              </a:ext>
            </a:extLst>
          </p:cNvPr>
          <p:cNvSpPr/>
          <p:nvPr/>
        </p:nvSpPr>
        <p:spPr>
          <a:xfrm>
            <a:off x="7791752" y="2075821"/>
            <a:ext cx="4178508" cy="506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1C88F8F3-3F33-4E30-93C9-36B84873C7ED}"/>
              </a:ext>
            </a:extLst>
          </p:cNvPr>
          <p:cNvGrpSpPr/>
          <p:nvPr/>
        </p:nvGrpSpPr>
        <p:grpSpPr>
          <a:xfrm>
            <a:off x="8517287" y="1617098"/>
            <a:ext cx="1435280" cy="394842"/>
            <a:chOff x="10638366" y="2054766"/>
            <a:chExt cx="1435280" cy="394842"/>
          </a:xfrm>
        </p:grpSpPr>
        <p:sp>
          <p:nvSpPr>
            <p:cNvPr id="88" name="Rectangle 87">
              <a:extLst>
                <a:ext uri="{FF2B5EF4-FFF2-40B4-BE49-F238E27FC236}">
                  <a16:creationId xmlns:a16="http://schemas.microsoft.com/office/drawing/2014/main" id="{C8507934-5D5A-4580-8546-84D6279B5D7B}"/>
                </a:ext>
              </a:extLst>
            </p:cNvPr>
            <p:cNvSpPr/>
            <p:nvPr/>
          </p:nvSpPr>
          <p:spPr>
            <a:xfrm>
              <a:off x="10668000" y="2055262"/>
              <a:ext cx="1405646" cy="39434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p>
          </p:txBody>
        </p:sp>
        <p:sp>
          <p:nvSpPr>
            <p:cNvPr id="89" name="TextBox 88">
              <a:extLst>
                <a:ext uri="{FF2B5EF4-FFF2-40B4-BE49-F238E27FC236}">
                  <a16:creationId xmlns:a16="http://schemas.microsoft.com/office/drawing/2014/main" id="{42718C60-9B80-4153-B373-84EDF129EB55}"/>
                </a:ext>
              </a:extLst>
            </p:cNvPr>
            <p:cNvSpPr txBox="1"/>
            <p:nvPr/>
          </p:nvSpPr>
          <p:spPr>
            <a:xfrm>
              <a:off x="10638366" y="2054766"/>
              <a:ext cx="1218507" cy="369332"/>
            </a:xfrm>
            <a:prstGeom prst="rect">
              <a:avLst/>
            </a:prstGeom>
            <a:noFill/>
          </p:spPr>
          <p:txBody>
            <a:bodyPr wrap="square">
              <a:spAutoFit/>
            </a:bodyPr>
            <a:lstStyle/>
            <a:p>
              <a:r>
                <a:rPr lang="en-US" sz="1800" dirty="0" err="1">
                  <a:solidFill>
                    <a:schemeClr val="bg1"/>
                  </a:solidFill>
                </a:rPr>
                <a:t>ref_cnt</a:t>
              </a:r>
              <a:endParaRPr lang="en-US" dirty="0">
                <a:solidFill>
                  <a:schemeClr val="bg1"/>
                </a:solidFill>
              </a:endParaRPr>
            </a:p>
          </p:txBody>
        </p:sp>
        <p:sp>
          <p:nvSpPr>
            <p:cNvPr id="90" name="Rectangle 89">
              <a:extLst>
                <a:ext uri="{FF2B5EF4-FFF2-40B4-BE49-F238E27FC236}">
                  <a16:creationId xmlns:a16="http://schemas.microsoft.com/office/drawing/2014/main" id="{AF9A7753-3F53-4A23-ADA6-FD45361832CF}"/>
                </a:ext>
              </a:extLst>
            </p:cNvPr>
            <p:cNvSpPr/>
            <p:nvPr/>
          </p:nvSpPr>
          <p:spPr>
            <a:xfrm>
              <a:off x="11508492" y="2099733"/>
              <a:ext cx="476074" cy="312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94" name="Speech Bubble: Rectangle with Corners Rounded 93">
            <a:extLst>
              <a:ext uri="{FF2B5EF4-FFF2-40B4-BE49-F238E27FC236}">
                <a16:creationId xmlns:a16="http://schemas.microsoft.com/office/drawing/2014/main" id="{68CE9AF1-0017-4326-9FC3-BAECB58956A1}"/>
              </a:ext>
            </a:extLst>
          </p:cNvPr>
          <p:cNvSpPr/>
          <p:nvPr/>
        </p:nvSpPr>
        <p:spPr>
          <a:xfrm>
            <a:off x="8175092" y="100092"/>
            <a:ext cx="3855291" cy="1143763"/>
          </a:xfrm>
          <a:prstGeom prst="wedgeRoundRectCallout">
            <a:avLst>
              <a:gd name="adj1" fmla="val 35440"/>
              <a:gd name="adj2" fmla="val 1321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reference count is secretly stored with each object and array.</a:t>
            </a:r>
          </a:p>
        </p:txBody>
      </p:sp>
      <p:sp>
        <p:nvSpPr>
          <p:cNvPr id="96" name="Speech Bubble: Rectangle with Corners Rounded 95">
            <a:extLst>
              <a:ext uri="{FF2B5EF4-FFF2-40B4-BE49-F238E27FC236}">
                <a16:creationId xmlns:a16="http://schemas.microsoft.com/office/drawing/2014/main" id="{10A7BD26-1F09-47F0-A4AC-C510B3BB5D39}"/>
              </a:ext>
            </a:extLst>
          </p:cNvPr>
          <p:cNvSpPr/>
          <p:nvPr/>
        </p:nvSpPr>
        <p:spPr>
          <a:xfrm>
            <a:off x="642644" y="634915"/>
            <a:ext cx="3855291" cy="1143763"/>
          </a:xfrm>
          <a:prstGeom prst="wedgeRoundRectCallout">
            <a:avLst>
              <a:gd name="adj1" fmla="val 35440"/>
              <a:gd name="adj2" fmla="val 1321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language secretly bumps up the count every time a new reference is created to the object.</a:t>
            </a:r>
          </a:p>
        </p:txBody>
      </p:sp>
      <p:sp>
        <p:nvSpPr>
          <p:cNvPr id="97" name="Speech Bubble: Rectangle with Corners Rounded 96">
            <a:extLst>
              <a:ext uri="{FF2B5EF4-FFF2-40B4-BE49-F238E27FC236}">
                <a16:creationId xmlns:a16="http://schemas.microsoft.com/office/drawing/2014/main" id="{CCA03494-5617-484D-B0B0-C4776CFEAE17}"/>
              </a:ext>
            </a:extLst>
          </p:cNvPr>
          <p:cNvSpPr/>
          <p:nvPr/>
        </p:nvSpPr>
        <p:spPr>
          <a:xfrm>
            <a:off x="238673" y="1171914"/>
            <a:ext cx="3744894" cy="1143763"/>
          </a:xfrm>
          <a:prstGeom prst="wedgeRoundRectCallout">
            <a:avLst>
              <a:gd name="adj1" fmla="val 23684"/>
              <a:gd name="adj2" fmla="val 1291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language secretly decrements the count every time a reference to it goes away.</a:t>
            </a:r>
          </a:p>
        </p:txBody>
      </p:sp>
      <p:cxnSp>
        <p:nvCxnSpPr>
          <p:cNvPr id="98" name="Straight Arrow Connector 97">
            <a:extLst>
              <a:ext uri="{FF2B5EF4-FFF2-40B4-BE49-F238E27FC236}">
                <a16:creationId xmlns:a16="http://schemas.microsoft.com/office/drawing/2014/main" id="{6584B038-1534-4520-A23D-9BBEA714ADF3}"/>
              </a:ext>
            </a:extLst>
          </p:cNvPr>
          <p:cNvCxnSpPr/>
          <p:nvPr/>
        </p:nvCxnSpPr>
        <p:spPr>
          <a:xfrm>
            <a:off x="585611" y="46045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BF67027-73B1-4C26-BBA5-9BDAAA12B905}"/>
              </a:ext>
            </a:extLst>
          </p:cNvPr>
          <p:cNvSpPr txBox="1"/>
          <p:nvPr/>
        </p:nvSpPr>
        <p:spPr>
          <a:xfrm>
            <a:off x="9469030" y="1613361"/>
            <a:ext cx="311304" cy="369332"/>
          </a:xfrm>
          <a:prstGeom prst="rect">
            <a:avLst/>
          </a:prstGeom>
          <a:noFill/>
        </p:spPr>
        <p:txBody>
          <a:bodyPr wrap="none" rtlCol="0">
            <a:spAutoFit/>
          </a:bodyPr>
          <a:lstStyle/>
          <a:p>
            <a:r>
              <a:rPr lang="en-US" dirty="0">
                <a:solidFill>
                  <a:srgbClr val="C00000"/>
                </a:solidFill>
                <a:latin typeface="Consolas" panose="020B0609020204030204" pitchFamily="49" charset="0"/>
              </a:rPr>
              <a:t>1</a:t>
            </a:r>
          </a:p>
        </p:txBody>
      </p:sp>
      <p:sp>
        <p:nvSpPr>
          <p:cNvPr id="100" name="TextBox 99">
            <a:extLst>
              <a:ext uri="{FF2B5EF4-FFF2-40B4-BE49-F238E27FC236}">
                <a16:creationId xmlns:a16="http://schemas.microsoft.com/office/drawing/2014/main" id="{2E4C4B81-8B19-4C47-8655-5BB6FEB92755}"/>
              </a:ext>
            </a:extLst>
          </p:cNvPr>
          <p:cNvSpPr txBox="1"/>
          <p:nvPr/>
        </p:nvSpPr>
        <p:spPr>
          <a:xfrm>
            <a:off x="9479603" y="1607879"/>
            <a:ext cx="311304" cy="369332"/>
          </a:xfrm>
          <a:prstGeom prst="rect">
            <a:avLst/>
          </a:prstGeom>
          <a:noFill/>
        </p:spPr>
        <p:txBody>
          <a:bodyPr wrap="none" rtlCol="0">
            <a:spAutoFit/>
          </a:bodyPr>
          <a:lstStyle/>
          <a:p>
            <a:r>
              <a:rPr lang="en-US" dirty="0">
                <a:solidFill>
                  <a:schemeClr val="accent5">
                    <a:lumMod val="75000"/>
                  </a:schemeClr>
                </a:solidFill>
                <a:latin typeface="Consolas" panose="020B0609020204030204" pitchFamily="49" charset="0"/>
              </a:rPr>
              <a:t>0</a:t>
            </a:r>
          </a:p>
        </p:txBody>
      </p:sp>
      <p:sp>
        <p:nvSpPr>
          <p:cNvPr id="101" name="Rectangle 100">
            <a:extLst>
              <a:ext uri="{FF2B5EF4-FFF2-40B4-BE49-F238E27FC236}">
                <a16:creationId xmlns:a16="http://schemas.microsoft.com/office/drawing/2014/main" id="{DE34576A-B96A-466B-A10A-2BE5430E5566}"/>
              </a:ext>
            </a:extLst>
          </p:cNvPr>
          <p:cNvSpPr/>
          <p:nvPr/>
        </p:nvSpPr>
        <p:spPr>
          <a:xfrm>
            <a:off x="7774819" y="1584754"/>
            <a:ext cx="4178508" cy="506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Speech Bubble: Rectangle with Corners Rounded 94">
            <a:extLst>
              <a:ext uri="{FF2B5EF4-FFF2-40B4-BE49-F238E27FC236}">
                <a16:creationId xmlns:a16="http://schemas.microsoft.com/office/drawing/2014/main" id="{B3FADD04-3813-400C-87BA-D42BDFDACE46}"/>
              </a:ext>
            </a:extLst>
          </p:cNvPr>
          <p:cNvSpPr/>
          <p:nvPr/>
        </p:nvSpPr>
        <p:spPr>
          <a:xfrm>
            <a:off x="8974873" y="100092"/>
            <a:ext cx="2939429" cy="1143763"/>
          </a:xfrm>
          <a:prstGeom prst="wedgeRoundRectCallout">
            <a:avLst>
              <a:gd name="adj1" fmla="val 35440"/>
              <a:gd name="adj2" fmla="val 1321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the reference count reaches zero, the object goes away.</a:t>
            </a:r>
          </a:p>
        </p:txBody>
      </p:sp>
      <p:sp>
        <p:nvSpPr>
          <p:cNvPr id="102" name="Rectangle 101">
            <a:extLst>
              <a:ext uri="{FF2B5EF4-FFF2-40B4-BE49-F238E27FC236}">
                <a16:creationId xmlns:a16="http://schemas.microsoft.com/office/drawing/2014/main" id="{22FE71D5-8BCD-4C21-9F7B-48D78FBCD773}"/>
              </a:ext>
            </a:extLst>
          </p:cNvPr>
          <p:cNvSpPr/>
          <p:nvPr/>
        </p:nvSpPr>
        <p:spPr>
          <a:xfrm>
            <a:off x="6041422" y="1672331"/>
            <a:ext cx="1880252" cy="1332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17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down)">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9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7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7">
                                            <p:txEl>
                                              <p:pRg st="0" end="0"/>
                                            </p:txEl>
                                          </p:spTgt>
                                        </p:tgtEl>
                                        <p:attrNameLst>
                                          <p:attrName>style.visibility</p:attrName>
                                        </p:attrNameLst>
                                      </p:cBhvr>
                                      <p:to>
                                        <p:strVal val="visible"/>
                                      </p:to>
                                    </p:set>
                                    <p:animEffect transition="in" filter="wipe(left)">
                                      <p:cBhvr>
                                        <p:cTn id="63" dur="500"/>
                                        <p:tgtEl>
                                          <p:spTgt spid="67">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wipe(left)">
                                      <p:cBhvr>
                                        <p:cTn id="72" dur="5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3">
                                            <p:txEl>
                                              <p:pRg st="0" end="0"/>
                                            </p:txEl>
                                          </p:spTgt>
                                        </p:tgtEl>
                                        <p:attrNameLst>
                                          <p:attrName>style.visibility</p:attrName>
                                        </p:attrNameLst>
                                      </p:cBhvr>
                                      <p:to>
                                        <p:strVal val="visible"/>
                                      </p:to>
                                    </p:set>
                                    <p:animEffect transition="in" filter="wipe(left)">
                                      <p:cBhvr>
                                        <p:cTn id="77" dur="500"/>
                                        <p:tgtEl>
                                          <p:spTgt spid="6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wipe(down)">
                                      <p:cBhvr>
                                        <p:cTn id="82" dur="500"/>
                                        <p:tgtEl>
                                          <p:spTgt spid="96"/>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2" nodeType="clickEffect">
                                  <p:stCondLst>
                                    <p:cond delay="0"/>
                                  </p:stCondLst>
                                  <p:childTnLst>
                                    <p:animMotion origin="layout" path="M 2.70833E-6 4.07407E-6 L 0.61797 -0.0801 " pathEditMode="relative" rAng="0" ptsTypes="AA">
                                      <p:cBhvr>
                                        <p:cTn id="86" dur="2000" fill="hold"/>
                                        <p:tgtEl>
                                          <p:spTgt spid="96"/>
                                        </p:tgtEl>
                                        <p:attrNameLst>
                                          <p:attrName>ppt_x</p:attrName>
                                          <p:attrName>ppt_y</p:attrName>
                                        </p:attrNameLst>
                                      </p:cBhvr>
                                      <p:rCtr x="30898" y="-4005"/>
                                    </p:animMotion>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49"/>
                                        </p:tgtEl>
                                      </p:cBhvr>
                                    </p:animEffect>
                                    <p:set>
                                      <p:cBhvr>
                                        <p:cTn id="91" dur="1" fill="hold">
                                          <p:stCondLst>
                                            <p:cond delay="499"/>
                                          </p:stCondLst>
                                        </p:cTn>
                                        <p:tgtEl>
                                          <p:spTgt spid="49"/>
                                        </p:tgtEl>
                                        <p:attrNameLst>
                                          <p:attrName>style.visibility</p:attrName>
                                        </p:attrNameLst>
                                      </p:cBhvr>
                                      <p:to>
                                        <p:strVal val="hidden"/>
                                      </p:to>
                                    </p:set>
                                  </p:childTnLst>
                                </p:cTn>
                              </p:par>
                              <p:par>
                                <p:cTn id="92" presetID="10"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fade">
                                      <p:cBhvr>
                                        <p:cTn id="94" dur="500"/>
                                        <p:tgtEl>
                                          <p:spTgt spid="57"/>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9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7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69"/>
                                        </p:tgtEl>
                                        <p:attrNameLst>
                                          <p:attrName>style.visibility</p:attrName>
                                        </p:attrNameLst>
                                      </p:cBhvr>
                                      <p:to>
                                        <p:strVal val="visible"/>
                                      </p:to>
                                    </p:set>
                                    <p:animEffect transition="in" filter="wipe(left)">
                                      <p:cBhvr>
                                        <p:cTn id="115" dur="500"/>
                                        <p:tgtEl>
                                          <p:spTgt spid="6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64">
                                            <p:txEl>
                                              <p:pRg st="0" end="0"/>
                                            </p:txEl>
                                          </p:spTgt>
                                        </p:tgtEl>
                                        <p:attrNameLst>
                                          <p:attrName>style.visibility</p:attrName>
                                        </p:attrNameLst>
                                      </p:cBhvr>
                                      <p:to>
                                        <p:strVal val="visible"/>
                                      </p:to>
                                    </p:set>
                                    <p:animEffect transition="in" filter="wipe(left)">
                                      <p:cBhvr>
                                        <p:cTn id="120" dur="500"/>
                                        <p:tgtEl>
                                          <p:spTgt spid="64">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97"/>
                                        </p:tgtEl>
                                        <p:attrNameLst>
                                          <p:attrName>style.visibility</p:attrName>
                                        </p:attrNameLst>
                                      </p:cBhvr>
                                      <p:to>
                                        <p:strVal val="visible"/>
                                      </p:to>
                                    </p:set>
                                    <p:animEffect transition="in" filter="wipe(down)">
                                      <p:cBhvr>
                                        <p:cTn id="125" dur="500"/>
                                        <p:tgtEl>
                                          <p:spTgt spid="97"/>
                                        </p:tgtEl>
                                      </p:cBhvr>
                                    </p:animEffect>
                                  </p:childTnLst>
                                </p:cTn>
                              </p:par>
                            </p:childTnLst>
                          </p:cTn>
                        </p:par>
                      </p:childTnLst>
                    </p:cTn>
                  </p:par>
                  <p:par>
                    <p:cTn id="126" fill="hold">
                      <p:stCondLst>
                        <p:cond delay="indefinite"/>
                      </p:stCondLst>
                      <p:childTnLst>
                        <p:par>
                          <p:cTn id="127" fill="hold">
                            <p:stCondLst>
                              <p:cond delay="0"/>
                            </p:stCondLst>
                            <p:childTnLst>
                              <p:par>
                                <p:cTn id="128" presetID="42" presetClass="path" presetSubtype="0" accel="50000" decel="50000" fill="hold" grpId="2" nodeType="clickEffect">
                                  <p:stCondLst>
                                    <p:cond delay="0"/>
                                  </p:stCondLst>
                                  <p:childTnLst>
                                    <p:animMotion origin="layout" path="M 3.125E-6 3.33333E-6 L 0.69179 -0.15301 " pathEditMode="relative" rAng="0" ptsTypes="AA">
                                      <p:cBhvr>
                                        <p:cTn id="129" dur="2000" fill="hold"/>
                                        <p:tgtEl>
                                          <p:spTgt spid="97"/>
                                        </p:tgtEl>
                                        <p:attrNameLst>
                                          <p:attrName>ppt_x</p:attrName>
                                          <p:attrName>ppt_y</p:attrName>
                                        </p:attrNameLst>
                                      </p:cBhvr>
                                      <p:rCtr x="34583" y="-7662"/>
                                    </p:animMotion>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1" nodeType="clickEffect">
                                  <p:stCondLst>
                                    <p:cond delay="0"/>
                                  </p:stCondLst>
                                  <p:childTnLst>
                                    <p:animEffect transition="out" filter="fade">
                                      <p:cBhvr>
                                        <p:cTn id="133" dur="500"/>
                                        <p:tgtEl>
                                          <p:spTgt spid="57"/>
                                        </p:tgtEl>
                                      </p:cBhvr>
                                    </p:animEffect>
                                    <p:set>
                                      <p:cBhvr>
                                        <p:cTn id="134" dur="1" fill="hold">
                                          <p:stCondLst>
                                            <p:cond delay="499"/>
                                          </p:stCondLst>
                                        </p:cTn>
                                        <p:tgtEl>
                                          <p:spTgt spid="57"/>
                                        </p:tgtEl>
                                        <p:attrNameLst>
                                          <p:attrName>style.visibility</p:attrName>
                                        </p:attrNameLst>
                                      </p:cBhvr>
                                      <p:to>
                                        <p:strVal val="hidden"/>
                                      </p:to>
                                    </p:set>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500"/>
                                        <p:tgtEl>
                                          <p:spTgt spid="65"/>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97"/>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wipe(left)">
                                      <p:cBhvr>
                                        <p:cTn id="146" dur="500"/>
                                        <p:tgtEl>
                                          <p:spTgt spid="83"/>
                                        </p:tgtEl>
                                      </p:cBhvr>
                                    </p:animEffect>
                                  </p:childTnLst>
                                </p:cTn>
                              </p:par>
                              <p:par>
                                <p:cTn id="147" presetID="10" presetClass="exit" presetSubtype="0" fill="hold" nodeType="withEffect">
                                  <p:stCondLst>
                                    <p:cond delay="0"/>
                                  </p:stCondLst>
                                  <p:childTnLst>
                                    <p:animEffect transition="out" filter="fade">
                                      <p:cBhvr>
                                        <p:cTn id="148" dur="500"/>
                                        <p:tgtEl>
                                          <p:spTgt spid="29"/>
                                        </p:tgtEl>
                                      </p:cBhvr>
                                    </p:animEffect>
                                    <p:set>
                                      <p:cBhvr>
                                        <p:cTn id="149" dur="1" fill="hold">
                                          <p:stCondLst>
                                            <p:cond delay="499"/>
                                          </p:stCondLst>
                                        </p:cTn>
                                        <p:tgtEl>
                                          <p:spTgt spid="29"/>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84"/>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87"/>
                                        </p:tgtEl>
                                        <p:attrNameLst>
                                          <p:attrName>style.visibility</p:attrName>
                                        </p:attrNameLst>
                                      </p:cBhvr>
                                      <p:to>
                                        <p:strVal val="visible"/>
                                      </p:to>
                                    </p:set>
                                    <p:animEffect transition="in" filter="fade">
                                      <p:cBhvr>
                                        <p:cTn id="158" dur="500"/>
                                        <p:tgtEl>
                                          <p:spTgt spid="87"/>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Effect transition="in" filter="fade">
                                      <p:cBhvr>
                                        <p:cTn id="161" dur="500"/>
                                        <p:tgtEl>
                                          <p:spTgt spid="99"/>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nodeType="clickEffect">
                                  <p:stCondLst>
                                    <p:cond delay="0"/>
                                  </p:stCondLst>
                                  <p:childTnLst>
                                    <p:set>
                                      <p:cBhvr>
                                        <p:cTn id="165" dur="1" fill="hold">
                                          <p:stCondLst>
                                            <p:cond delay="0"/>
                                          </p:stCondLst>
                                        </p:cTn>
                                        <p:tgtEl>
                                          <p:spTgt spid="78"/>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86"/>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11"/>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71">
                                            <p:txEl>
                                              <p:pRg st="0" end="0"/>
                                            </p:txEl>
                                          </p:spTgt>
                                        </p:tgtEl>
                                        <p:attrNameLst>
                                          <p:attrName>style.visibility</p:attrName>
                                        </p:attrNameLst>
                                      </p:cBhvr>
                                      <p:to>
                                        <p:strVal val="visible"/>
                                      </p:to>
                                    </p:set>
                                    <p:animEffect transition="in" filter="wipe(left)">
                                      <p:cBhvr>
                                        <p:cTn id="178" dur="500"/>
                                        <p:tgtEl>
                                          <p:spTgt spid="71">
                                            <p:txEl>
                                              <p:pRg st="0" end="0"/>
                                            </p:txEl>
                                          </p:spTgt>
                                        </p:tgtEl>
                                      </p:cBhvr>
                                    </p:animEffect>
                                  </p:childTnLst>
                                </p:cTn>
                              </p:par>
                              <p:par>
                                <p:cTn id="179" presetID="22" presetClass="entr" presetSubtype="8" fill="hold" nodeType="withEffect">
                                  <p:stCondLst>
                                    <p:cond delay="0"/>
                                  </p:stCondLst>
                                  <p:childTnLst>
                                    <p:set>
                                      <p:cBhvr>
                                        <p:cTn id="180" dur="1" fill="hold">
                                          <p:stCondLst>
                                            <p:cond delay="0"/>
                                          </p:stCondLst>
                                        </p:cTn>
                                        <p:tgtEl>
                                          <p:spTgt spid="71">
                                            <p:txEl>
                                              <p:pRg st="1" end="1"/>
                                            </p:txEl>
                                          </p:spTgt>
                                        </p:tgtEl>
                                        <p:attrNameLst>
                                          <p:attrName>style.visibility</p:attrName>
                                        </p:attrNameLst>
                                      </p:cBhvr>
                                      <p:to>
                                        <p:strVal val="visible"/>
                                      </p:to>
                                    </p:set>
                                    <p:animEffect transition="in" filter="wipe(left)">
                                      <p:cBhvr>
                                        <p:cTn id="181" dur="500"/>
                                        <p:tgtEl>
                                          <p:spTgt spid="71">
                                            <p:txEl>
                                              <p:pRg st="1" end="1"/>
                                            </p:txEl>
                                          </p:spTgt>
                                        </p:tgtEl>
                                      </p:cBhvr>
                                    </p:animEffect>
                                  </p:childTnLst>
                                </p:cTn>
                              </p:par>
                              <p:par>
                                <p:cTn id="182" presetID="22" presetClass="entr" presetSubtype="8" fill="hold" nodeType="withEffect">
                                  <p:stCondLst>
                                    <p:cond delay="0"/>
                                  </p:stCondLst>
                                  <p:childTnLst>
                                    <p:set>
                                      <p:cBhvr>
                                        <p:cTn id="183" dur="1" fill="hold">
                                          <p:stCondLst>
                                            <p:cond delay="0"/>
                                          </p:stCondLst>
                                        </p:cTn>
                                        <p:tgtEl>
                                          <p:spTgt spid="71">
                                            <p:txEl>
                                              <p:pRg st="2" end="2"/>
                                            </p:txEl>
                                          </p:spTgt>
                                        </p:tgtEl>
                                        <p:attrNameLst>
                                          <p:attrName>style.visibility</p:attrName>
                                        </p:attrNameLst>
                                      </p:cBhvr>
                                      <p:to>
                                        <p:strVal val="visible"/>
                                      </p:to>
                                    </p:set>
                                    <p:animEffect transition="in" filter="wipe(left)">
                                      <p:cBhvr>
                                        <p:cTn id="184" dur="500"/>
                                        <p:tgtEl>
                                          <p:spTgt spid="71">
                                            <p:txEl>
                                              <p:pRg st="2" end="2"/>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grpId="0" nodeType="clickEffect">
                                  <p:stCondLst>
                                    <p:cond delay="0"/>
                                  </p:stCondLst>
                                  <p:childTnLst>
                                    <p:set>
                                      <p:cBhvr>
                                        <p:cTn id="188" dur="1" fill="hold">
                                          <p:stCondLst>
                                            <p:cond delay="0"/>
                                          </p:stCondLst>
                                        </p:cTn>
                                        <p:tgtEl>
                                          <p:spTgt spid="95"/>
                                        </p:tgtEl>
                                        <p:attrNameLst>
                                          <p:attrName>style.visibility</p:attrName>
                                        </p:attrNameLst>
                                      </p:cBhvr>
                                      <p:to>
                                        <p:strVal val="visible"/>
                                      </p:to>
                                    </p:set>
                                    <p:animEffect transition="in" filter="wipe(down)">
                                      <p:cBhvr>
                                        <p:cTn id="189" dur="500"/>
                                        <p:tgtEl>
                                          <p:spTgt spid="9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xit" presetSubtype="0" fill="hold" grpId="1" nodeType="clickEffect">
                                  <p:stCondLst>
                                    <p:cond delay="0"/>
                                  </p:stCondLst>
                                  <p:childTnLst>
                                    <p:animEffect transition="out" filter="fade">
                                      <p:cBhvr>
                                        <p:cTn id="193" dur="500"/>
                                        <p:tgtEl>
                                          <p:spTgt spid="65"/>
                                        </p:tgtEl>
                                      </p:cBhvr>
                                    </p:animEffect>
                                    <p:set>
                                      <p:cBhvr>
                                        <p:cTn id="194" dur="1" fill="hold">
                                          <p:stCondLst>
                                            <p:cond delay="499"/>
                                          </p:stCondLst>
                                        </p:cTn>
                                        <p:tgtEl>
                                          <p:spTgt spid="65"/>
                                        </p:tgtEl>
                                        <p:attrNameLst>
                                          <p:attrName>style.visibility</p:attrName>
                                        </p:attrNameLst>
                                      </p:cBhvr>
                                      <p:to>
                                        <p:strVal val="hidden"/>
                                      </p:to>
                                    </p:set>
                                  </p:childTnLst>
                                </p:cTn>
                              </p:par>
                              <p:par>
                                <p:cTn id="195" presetID="10" presetClass="entr" presetSubtype="0"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Effect transition="in" filter="fade">
                                      <p:cBhvr>
                                        <p:cTn id="197" dur="500"/>
                                        <p:tgtEl>
                                          <p:spTgt spid="72"/>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73"/>
                                        </p:tgtEl>
                                        <p:attrNameLst>
                                          <p:attrName>style.visibility</p:attrName>
                                        </p:attrNameLst>
                                      </p:cBhvr>
                                      <p:to>
                                        <p:strVal val="visible"/>
                                      </p:to>
                                    </p:set>
                                    <p:animEffect transition="in" filter="fade">
                                      <p:cBhvr>
                                        <p:cTn id="202" dur="500"/>
                                        <p:tgtEl>
                                          <p:spTgt spid="73"/>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1" nodeType="clickEffect">
                                  <p:stCondLst>
                                    <p:cond delay="0"/>
                                  </p:stCondLst>
                                  <p:childTnLst>
                                    <p:set>
                                      <p:cBhvr>
                                        <p:cTn id="206" dur="1" fill="hold">
                                          <p:stCondLst>
                                            <p:cond delay="0"/>
                                          </p:stCondLst>
                                        </p:cTn>
                                        <p:tgtEl>
                                          <p:spTgt spid="95"/>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86"/>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98"/>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0" presetClass="exit" presetSubtype="0" fill="hold" grpId="1" nodeType="clickEffect">
                                  <p:stCondLst>
                                    <p:cond delay="0"/>
                                  </p:stCondLst>
                                  <p:childTnLst>
                                    <p:animEffect transition="out" filter="fade">
                                      <p:cBhvr>
                                        <p:cTn id="218" dur="500"/>
                                        <p:tgtEl>
                                          <p:spTgt spid="99"/>
                                        </p:tgtEl>
                                      </p:cBhvr>
                                    </p:animEffect>
                                    <p:set>
                                      <p:cBhvr>
                                        <p:cTn id="219" dur="1" fill="hold">
                                          <p:stCondLst>
                                            <p:cond delay="499"/>
                                          </p:stCondLst>
                                        </p:cTn>
                                        <p:tgtEl>
                                          <p:spTgt spid="99"/>
                                        </p:tgtEl>
                                        <p:attrNameLst>
                                          <p:attrName>style.visibility</p:attrName>
                                        </p:attrNameLst>
                                      </p:cBhvr>
                                      <p:to>
                                        <p:strVal val="hidden"/>
                                      </p:to>
                                    </p:set>
                                  </p:childTnLst>
                                </p:cTn>
                              </p:par>
                              <p:par>
                                <p:cTn id="220" presetID="10" presetClass="entr" presetSubtype="0" fill="hold" grpId="0" nodeType="withEffect">
                                  <p:stCondLst>
                                    <p:cond delay="0"/>
                                  </p:stCondLst>
                                  <p:childTnLst>
                                    <p:set>
                                      <p:cBhvr>
                                        <p:cTn id="221" dur="1" fill="hold">
                                          <p:stCondLst>
                                            <p:cond delay="0"/>
                                          </p:stCondLst>
                                        </p:cTn>
                                        <p:tgtEl>
                                          <p:spTgt spid="100"/>
                                        </p:tgtEl>
                                        <p:attrNameLst>
                                          <p:attrName>style.visibility</p:attrName>
                                        </p:attrNameLst>
                                      </p:cBhvr>
                                      <p:to>
                                        <p:strVal val="visible"/>
                                      </p:to>
                                    </p:set>
                                    <p:animEffect transition="in" filter="fade">
                                      <p:cBhvr>
                                        <p:cTn id="222" dur="500"/>
                                        <p:tgtEl>
                                          <p:spTgt spid="100"/>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01"/>
                                        </p:tgtEl>
                                        <p:attrNameLst>
                                          <p:attrName>style.visibility</p:attrName>
                                        </p:attrNameLst>
                                      </p:cBhvr>
                                      <p:to>
                                        <p:strVal val="visible"/>
                                      </p:to>
                                    </p:set>
                                    <p:animEffect transition="in" filter="fade">
                                      <p:cBhvr>
                                        <p:cTn id="227" dur="500"/>
                                        <p:tgtEl>
                                          <p:spTgt spid="101"/>
                                        </p:tgtEl>
                                      </p:cBhvr>
                                    </p:animEffec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nodeType="clickEffect">
                                  <p:stCondLst>
                                    <p:cond delay="0"/>
                                  </p:stCondLst>
                                  <p:childTnLst>
                                    <p:set>
                                      <p:cBhvr>
                                        <p:cTn id="231" dur="1" fill="hold">
                                          <p:stCondLst>
                                            <p:cond delay="0"/>
                                          </p:stCondLst>
                                        </p:cTn>
                                        <p:tgtEl>
                                          <p:spTgt spid="98"/>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102"/>
                                        </p:tgtEl>
                                        <p:attrNameLst>
                                          <p:attrName>style.visibility</p:attrName>
                                        </p:attrNameLst>
                                      </p:cBhvr>
                                      <p:to>
                                        <p:strVal val="visible"/>
                                      </p:to>
                                    </p:set>
                                    <p:animEffect transition="in" filter="fade">
                                      <p:cBhvr>
                                        <p:cTn id="23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4" grpId="0" animBg="1"/>
      <p:bldP spid="49" grpId="0"/>
      <p:bldP spid="49" grpId="1"/>
      <p:bldP spid="57" grpId="0"/>
      <p:bldP spid="57" grpId="1"/>
      <p:bldP spid="65" grpId="0"/>
      <p:bldP spid="65" grpId="1"/>
      <p:bldP spid="69" grpId="0"/>
      <p:bldP spid="72" grpId="0"/>
      <p:bldP spid="84" grpId="0" animBg="1"/>
      <p:bldP spid="73" grpId="0" animBg="1"/>
      <p:bldP spid="94" grpId="0" animBg="1"/>
      <p:bldP spid="94" grpId="1" animBg="1"/>
      <p:bldP spid="96" grpId="0" animBg="1"/>
      <p:bldP spid="96" grpId="1" animBg="1"/>
      <p:bldP spid="96" grpId="2" animBg="1"/>
      <p:bldP spid="97" grpId="0" animBg="1"/>
      <p:bldP spid="97" grpId="1" animBg="1"/>
      <p:bldP spid="97" grpId="2" animBg="1"/>
      <p:bldP spid="99" grpId="0"/>
      <p:bldP spid="99" grpId="1"/>
      <p:bldP spid="100" grpId="0"/>
      <p:bldP spid="101" grpId="0" animBg="1"/>
      <p:bldP spid="95" grpId="0" animBg="1"/>
      <p:bldP spid="95" grpId="1" animBg="1"/>
      <p:bldP spid="10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782ABDC6-9569-4A52-858F-0DB601FF70EE}"/>
              </a:ext>
            </a:extLst>
          </p:cNvPr>
          <p:cNvSpPr/>
          <p:nvPr/>
        </p:nvSpPr>
        <p:spPr>
          <a:xfrm>
            <a:off x="2192868" y="5216183"/>
            <a:ext cx="6929045" cy="15952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endParaRPr lang="en-US" sz="1400" dirty="0"/>
          </a:p>
          <a:p>
            <a:pPr algn="ctr"/>
            <a:endParaRPr lang="en-US" sz="2400" dirty="0"/>
          </a:p>
          <a:p>
            <a:pPr algn="ctr"/>
            <a:endParaRPr lang="en-US" sz="2400" dirty="0"/>
          </a:p>
          <a:p>
            <a:pPr algn="ctr"/>
            <a:endParaRPr lang="en-US" sz="2400" dirty="0"/>
          </a:p>
          <a:p>
            <a:pPr algn="ctr"/>
            <a:endParaRPr lang="en-US" sz="2400" dirty="0"/>
          </a:p>
        </p:txBody>
      </p:sp>
      <p:sp>
        <p:nvSpPr>
          <p:cNvPr id="115" name="Rectangle 114">
            <a:extLst>
              <a:ext uri="{FF2B5EF4-FFF2-40B4-BE49-F238E27FC236}">
                <a16:creationId xmlns:a16="http://schemas.microsoft.com/office/drawing/2014/main" id="{C3331CBF-3252-4BDE-B688-37B5950F383C}"/>
              </a:ext>
            </a:extLst>
          </p:cNvPr>
          <p:cNvSpPr/>
          <p:nvPr/>
        </p:nvSpPr>
        <p:spPr>
          <a:xfrm>
            <a:off x="1002360" y="3171483"/>
            <a:ext cx="10190076" cy="19996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Composites</a:t>
            </a:r>
          </a:p>
          <a:p>
            <a:pPr algn="ctr"/>
            <a:endParaRPr lang="en-US" sz="1400" dirty="0"/>
          </a:p>
          <a:p>
            <a:pPr algn="ctr"/>
            <a:endParaRPr lang="en-US" sz="2400" dirty="0"/>
          </a:p>
          <a:p>
            <a:pPr algn="ctr"/>
            <a:endParaRPr lang="en-US" sz="2400" dirty="0"/>
          </a:p>
          <a:p>
            <a:pPr algn="ctr"/>
            <a:endParaRPr lang="en-US" sz="2400" dirty="0"/>
          </a:p>
          <a:p>
            <a:pPr algn="ctr"/>
            <a:endParaRPr lang="en-US" sz="2400" dirty="0"/>
          </a:p>
        </p:txBody>
      </p:sp>
      <p:sp>
        <p:nvSpPr>
          <p:cNvPr id="5" name="Rectangle 4">
            <a:extLst>
              <a:ext uri="{FF2B5EF4-FFF2-40B4-BE49-F238E27FC236}">
                <a16:creationId xmlns:a16="http://schemas.microsoft.com/office/drawing/2014/main" id="{80C088AF-E9B4-4B19-89FA-18322296B7F8}"/>
              </a:ext>
            </a:extLst>
          </p:cNvPr>
          <p:cNvSpPr/>
          <p:nvPr/>
        </p:nvSpPr>
        <p:spPr>
          <a:xfrm>
            <a:off x="848401" y="1126025"/>
            <a:ext cx="10295850" cy="19996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Primitives</a:t>
            </a:r>
          </a:p>
          <a:p>
            <a:pPr algn="ctr"/>
            <a:endParaRPr lang="en-US" sz="1400" dirty="0"/>
          </a:p>
          <a:p>
            <a:pPr algn="ctr"/>
            <a:endParaRPr lang="en-US" sz="2400" dirty="0"/>
          </a:p>
          <a:p>
            <a:pPr algn="ctr"/>
            <a:endParaRPr lang="en-US" sz="2400" dirty="0"/>
          </a:p>
          <a:p>
            <a:pPr algn="ctr"/>
            <a:endParaRPr lang="en-US" sz="2400" dirty="0"/>
          </a:p>
          <a:p>
            <a:pPr algn="ctr"/>
            <a:endParaRPr lang="en-US" sz="2400" dirty="0"/>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260185"/>
            <a:ext cx="10363200" cy="1143000"/>
          </a:xfrm>
        </p:spPr>
        <p:txBody>
          <a:bodyPr/>
          <a:lstStyle/>
          <a:p>
            <a:r>
              <a:rPr lang="en-US" dirty="0"/>
              <a:t>Types of Types</a:t>
            </a:r>
          </a:p>
        </p:txBody>
      </p:sp>
      <p:grpSp>
        <p:nvGrpSpPr>
          <p:cNvPr id="4" name="Group 3">
            <a:extLst>
              <a:ext uri="{FF2B5EF4-FFF2-40B4-BE49-F238E27FC236}">
                <a16:creationId xmlns:a16="http://schemas.microsoft.com/office/drawing/2014/main" id="{6B53A763-9E0A-4B46-9892-2708C79DE96A}"/>
              </a:ext>
            </a:extLst>
          </p:cNvPr>
          <p:cNvGrpSpPr/>
          <p:nvPr/>
        </p:nvGrpSpPr>
        <p:grpSpPr>
          <a:xfrm>
            <a:off x="1953862" y="438350"/>
            <a:ext cx="8610434" cy="603149"/>
            <a:chOff x="2175709" y="748517"/>
            <a:chExt cx="8610434" cy="603149"/>
          </a:xfrm>
        </p:grpSpPr>
        <p:sp>
          <p:nvSpPr>
            <p:cNvPr id="11" name="TextBox 10">
              <a:extLst>
                <a:ext uri="{FF2B5EF4-FFF2-40B4-BE49-F238E27FC236}">
                  <a16:creationId xmlns:a16="http://schemas.microsoft.com/office/drawing/2014/main" id="{A17994BF-37DD-4B27-9B81-05DEECAB2C72}"/>
                </a:ext>
              </a:extLst>
            </p:cNvPr>
            <p:cNvSpPr txBox="1"/>
            <p:nvPr/>
          </p:nvSpPr>
          <p:spPr>
            <a:xfrm>
              <a:off x="2872426" y="864639"/>
              <a:ext cx="7913717" cy="461665"/>
            </a:xfrm>
            <a:prstGeom prst="rect">
              <a:avLst/>
            </a:prstGeom>
            <a:noFill/>
          </p:spPr>
          <p:txBody>
            <a:bodyPr wrap="square">
              <a:spAutoFit/>
            </a:bodyPr>
            <a:lstStyle/>
            <a:p>
              <a:pPr algn="ctr"/>
              <a:r>
                <a:rPr lang="en-US" sz="2400" dirty="0">
                  <a:latin typeface="+mj-lt"/>
                </a:rPr>
                <a:t>Question: How many different types of types can you name?</a:t>
              </a:r>
            </a:p>
          </p:txBody>
        </p:sp>
        <p:pic>
          <p:nvPicPr>
            <p:cNvPr id="41" name="Picture 40" descr="Shape&#10;&#10;Description automatically generated with low confidence">
              <a:extLst>
                <a:ext uri="{FF2B5EF4-FFF2-40B4-BE49-F238E27FC236}">
                  <a16:creationId xmlns:a16="http://schemas.microsoft.com/office/drawing/2014/main" id="{3C0E97A2-E8BC-485A-9F72-0F294BA9C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709" y="748517"/>
              <a:ext cx="603149" cy="603149"/>
            </a:xfrm>
            <a:prstGeom prst="rect">
              <a:avLst/>
            </a:prstGeom>
            <a:ln>
              <a:noFill/>
            </a:ln>
            <a:effectLst>
              <a:outerShdw blurRad="292100" dist="139700" dir="2700000" algn="tl" rotWithShape="0">
                <a:srgbClr val="333333">
                  <a:alpha val="65000"/>
                </a:srgbClr>
              </a:outerShdw>
            </a:effectLst>
          </p:spPr>
        </p:pic>
      </p:grpSp>
      <p:sp>
        <p:nvSpPr>
          <p:cNvPr id="27" name="Rectangle 26">
            <a:extLst>
              <a:ext uri="{FF2B5EF4-FFF2-40B4-BE49-F238E27FC236}">
                <a16:creationId xmlns:a16="http://schemas.microsoft.com/office/drawing/2014/main" id="{29D1E39C-A784-42CB-AA51-0BCF8E2457B1}"/>
              </a:ext>
            </a:extLst>
          </p:cNvPr>
          <p:cNvSpPr/>
          <p:nvPr/>
        </p:nvSpPr>
        <p:spPr>
          <a:xfrm>
            <a:off x="990796" y="1493702"/>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Integers</a:t>
            </a:r>
          </a:p>
        </p:txBody>
      </p:sp>
      <p:grpSp>
        <p:nvGrpSpPr>
          <p:cNvPr id="29" name="Group 28">
            <a:extLst>
              <a:ext uri="{FF2B5EF4-FFF2-40B4-BE49-F238E27FC236}">
                <a16:creationId xmlns:a16="http://schemas.microsoft.com/office/drawing/2014/main" id="{8A78FB81-C686-49C7-8CE2-5A58CFCF591E}"/>
              </a:ext>
            </a:extLst>
          </p:cNvPr>
          <p:cNvGrpSpPr/>
          <p:nvPr/>
        </p:nvGrpSpPr>
        <p:grpSpPr>
          <a:xfrm>
            <a:off x="989234" y="1494088"/>
            <a:ext cx="1545352" cy="1569809"/>
            <a:chOff x="3208115" y="1562826"/>
            <a:chExt cx="1744170" cy="1881749"/>
          </a:xfrm>
        </p:grpSpPr>
        <p:sp>
          <p:nvSpPr>
            <p:cNvPr id="47" name="Rectangle 46">
              <a:extLst>
                <a:ext uri="{FF2B5EF4-FFF2-40B4-BE49-F238E27FC236}">
                  <a16:creationId xmlns:a16="http://schemas.microsoft.com/office/drawing/2014/main" id="{C6C10F8B-79E0-40D2-9D1E-F922E297B443}"/>
                </a:ext>
              </a:extLst>
            </p:cNvPr>
            <p:cNvSpPr/>
            <p:nvPr/>
          </p:nvSpPr>
          <p:spPr>
            <a:xfrm>
              <a:off x="3208115" y="1562826"/>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I???????</a:t>
              </a:r>
            </a:p>
          </p:txBody>
        </p:sp>
        <p:pic>
          <p:nvPicPr>
            <p:cNvPr id="49" name="Picture 48" descr="A close-up of some jellyfish&#10;&#10;Description automatically generated with medium confidence">
              <a:extLst>
                <a:ext uri="{FF2B5EF4-FFF2-40B4-BE49-F238E27FC236}">
                  <a16:creationId xmlns:a16="http://schemas.microsoft.com/office/drawing/2014/main" id="{DAF39700-0C55-454A-9F4F-8D601CA19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sp>
        <p:nvSpPr>
          <p:cNvPr id="50" name="Rectangle 49">
            <a:extLst>
              <a:ext uri="{FF2B5EF4-FFF2-40B4-BE49-F238E27FC236}">
                <a16:creationId xmlns:a16="http://schemas.microsoft.com/office/drawing/2014/main" id="{C88669C6-500B-42B5-A665-BBAECB2AB327}"/>
              </a:ext>
            </a:extLst>
          </p:cNvPr>
          <p:cNvSpPr/>
          <p:nvPr/>
        </p:nvSpPr>
        <p:spPr>
          <a:xfrm>
            <a:off x="2670836" y="1493702"/>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Floating Point Numbers</a:t>
            </a:r>
          </a:p>
        </p:txBody>
      </p:sp>
      <p:sp>
        <p:nvSpPr>
          <p:cNvPr id="51" name="Rectangle 50">
            <a:extLst>
              <a:ext uri="{FF2B5EF4-FFF2-40B4-BE49-F238E27FC236}">
                <a16:creationId xmlns:a16="http://schemas.microsoft.com/office/drawing/2014/main" id="{3E820105-D62A-4784-A485-C038D9F5E2FC}"/>
              </a:ext>
            </a:extLst>
          </p:cNvPr>
          <p:cNvSpPr/>
          <p:nvPr/>
        </p:nvSpPr>
        <p:spPr>
          <a:xfrm>
            <a:off x="4350876" y="1493702"/>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Characters</a:t>
            </a:r>
          </a:p>
        </p:txBody>
      </p:sp>
      <p:sp>
        <p:nvSpPr>
          <p:cNvPr id="52" name="Rectangle 51">
            <a:extLst>
              <a:ext uri="{FF2B5EF4-FFF2-40B4-BE49-F238E27FC236}">
                <a16:creationId xmlns:a16="http://schemas.microsoft.com/office/drawing/2014/main" id="{61BF0F9C-E80B-4D23-B5D3-983CE9C44E0E}"/>
              </a:ext>
            </a:extLst>
          </p:cNvPr>
          <p:cNvSpPr/>
          <p:nvPr/>
        </p:nvSpPr>
        <p:spPr>
          <a:xfrm>
            <a:off x="6189114" y="3533749"/>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Strings</a:t>
            </a:r>
          </a:p>
        </p:txBody>
      </p:sp>
      <p:sp>
        <p:nvSpPr>
          <p:cNvPr id="53" name="Rectangle 52">
            <a:extLst>
              <a:ext uri="{FF2B5EF4-FFF2-40B4-BE49-F238E27FC236}">
                <a16:creationId xmlns:a16="http://schemas.microsoft.com/office/drawing/2014/main" id="{2D1F3E32-58EF-43DE-B9B2-F17B22ABEC5B}"/>
              </a:ext>
            </a:extLst>
          </p:cNvPr>
          <p:cNvSpPr/>
          <p:nvPr/>
        </p:nvSpPr>
        <p:spPr>
          <a:xfrm>
            <a:off x="7710956" y="1493702"/>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Booleans</a:t>
            </a:r>
          </a:p>
        </p:txBody>
      </p:sp>
      <p:sp>
        <p:nvSpPr>
          <p:cNvPr id="54" name="Rectangle 53">
            <a:extLst>
              <a:ext uri="{FF2B5EF4-FFF2-40B4-BE49-F238E27FC236}">
                <a16:creationId xmlns:a16="http://schemas.microsoft.com/office/drawing/2014/main" id="{57252123-10C0-4961-8070-0C4FDED36740}"/>
              </a:ext>
            </a:extLst>
          </p:cNvPr>
          <p:cNvSpPr/>
          <p:nvPr/>
        </p:nvSpPr>
        <p:spPr>
          <a:xfrm>
            <a:off x="6030916" y="1493702"/>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Enumerated Types</a:t>
            </a:r>
          </a:p>
          <a:p>
            <a:pPr algn="ctr"/>
            <a:r>
              <a:rPr lang="en-US" sz="2000" dirty="0">
                <a:solidFill>
                  <a:srgbClr val="00FFFF"/>
                </a:solidFill>
              </a:rPr>
              <a:t>(Ordinals)</a:t>
            </a:r>
          </a:p>
        </p:txBody>
      </p:sp>
      <p:sp>
        <p:nvSpPr>
          <p:cNvPr id="55" name="Rectangle 54">
            <a:extLst>
              <a:ext uri="{FF2B5EF4-FFF2-40B4-BE49-F238E27FC236}">
                <a16:creationId xmlns:a16="http://schemas.microsoft.com/office/drawing/2014/main" id="{DD87A787-D963-483F-8871-F75803E780C5}"/>
              </a:ext>
            </a:extLst>
          </p:cNvPr>
          <p:cNvSpPr/>
          <p:nvPr/>
        </p:nvSpPr>
        <p:spPr>
          <a:xfrm>
            <a:off x="2800485" y="3533749"/>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Unions</a:t>
            </a:r>
          </a:p>
        </p:txBody>
      </p:sp>
      <p:sp>
        <p:nvSpPr>
          <p:cNvPr id="57" name="Rectangle 56">
            <a:extLst>
              <a:ext uri="{FF2B5EF4-FFF2-40B4-BE49-F238E27FC236}">
                <a16:creationId xmlns:a16="http://schemas.microsoft.com/office/drawing/2014/main" id="{1A50AB46-0C85-4DF4-98FE-2E8A6A779273}"/>
              </a:ext>
            </a:extLst>
          </p:cNvPr>
          <p:cNvSpPr/>
          <p:nvPr/>
        </p:nvSpPr>
        <p:spPr>
          <a:xfrm>
            <a:off x="1120445" y="3533749"/>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Records</a:t>
            </a:r>
          </a:p>
          <a:p>
            <a:pPr algn="ctr"/>
            <a:r>
              <a:rPr lang="en-US" sz="2000" dirty="0">
                <a:solidFill>
                  <a:srgbClr val="00FFFF"/>
                </a:solidFill>
              </a:rPr>
              <a:t>(Structs)</a:t>
            </a:r>
          </a:p>
        </p:txBody>
      </p:sp>
      <p:sp>
        <p:nvSpPr>
          <p:cNvPr id="58" name="Rectangle 57">
            <a:extLst>
              <a:ext uri="{FF2B5EF4-FFF2-40B4-BE49-F238E27FC236}">
                <a16:creationId xmlns:a16="http://schemas.microsoft.com/office/drawing/2014/main" id="{3183D643-A164-49F4-BD56-904B307D9EBE}"/>
              </a:ext>
            </a:extLst>
          </p:cNvPr>
          <p:cNvSpPr/>
          <p:nvPr/>
        </p:nvSpPr>
        <p:spPr>
          <a:xfrm>
            <a:off x="4480525" y="3533749"/>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Classes</a:t>
            </a:r>
          </a:p>
        </p:txBody>
      </p:sp>
      <p:sp>
        <p:nvSpPr>
          <p:cNvPr id="59" name="Rectangle 58">
            <a:extLst>
              <a:ext uri="{FF2B5EF4-FFF2-40B4-BE49-F238E27FC236}">
                <a16:creationId xmlns:a16="http://schemas.microsoft.com/office/drawing/2014/main" id="{240F83D8-073F-4C23-B069-975290AA74FC}"/>
              </a:ext>
            </a:extLst>
          </p:cNvPr>
          <p:cNvSpPr/>
          <p:nvPr/>
        </p:nvSpPr>
        <p:spPr>
          <a:xfrm>
            <a:off x="7869154" y="3533749"/>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Tuples</a:t>
            </a:r>
          </a:p>
        </p:txBody>
      </p:sp>
      <p:sp>
        <p:nvSpPr>
          <p:cNvPr id="60" name="Rectangle 59">
            <a:extLst>
              <a:ext uri="{FF2B5EF4-FFF2-40B4-BE49-F238E27FC236}">
                <a16:creationId xmlns:a16="http://schemas.microsoft.com/office/drawing/2014/main" id="{B54CAE41-BAA3-472B-AB0C-8853CFD04A6C}"/>
              </a:ext>
            </a:extLst>
          </p:cNvPr>
          <p:cNvSpPr/>
          <p:nvPr/>
        </p:nvSpPr>
        <p:spPr>
          <a:xfrm>
            <a:off x="9390996" y="1493702"/>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Pointers</a:t>
            </a:r>
          </a:p>
        </p:txBody>
      </p:sp>
      <p:sp>
        <p:nvSpPr>
          <p:cNvPr id="62" name="Rectangle 61">
            <a:extLst>
              <a:ext uri="{FF2B5EF4-FFF2-40B4-BE49-F238E27FC236}">
                <a16:creationId xmlns:a16="http://schemas.microsoft.com/office/drawing/2014/main" id="{42F2BC8F-C73F-4272-988B-416498979F5C}"/>
              </a:ext>
            </a:extLst>
          </p:cNvPr>
          <p:cNvSpPr/>
          <p:nvPr/>
        </p:nvSpPr>
        <p:spPr>
          <a:xfrm>
            <a:off x="5321370" y="5222623"/>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Function Types</a:t>
            </a:r>
          </a:p>
        </p:txBody>
      </p:sp>
      <p:sp>
        <p:nvSpPr>
          <p:cNvPr id="63" name="Rectangle 62">
            <a:extLst>
              <a:ext uri="{FF2B5EF4-FFF2-40B4-BE49-F238E27FC236}">
                <a16:creationId xmlns:a16="http://schemas.microsoft.com/office/drawing/2014/main" id="{32F623FB-712F-4EB7-AC4F-22579557F954}"/>
              </a:ext>
            </a:extLst>
          </p:cNvPr>
          <p:cNvSpPr/>
          <p:nvPr/>
        </p:nvSpPr>
        <p:spPr>
          <a:xfrm>
            <a:off x="9549196" y="3533749"/>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Containers</a:t>
            </a:r>
          </a:p>
          <a:p>
            <a:pPr algn="ctr"/>
            <a:r>
              <a:rPr lang="en-US" sz="2000" dirty="0">
                <a:solidFill>
                  <a:srgbClr val="00FFFF"/>
                </a:solidFill>
              </a:rPr>
              <a:t>(Arrays, Lists, Sets, Maps, ...)</a:t>
            </a:r>
          </a:p>
        </p:txBody>
      </p:sp>
      <p:grpSp>
        <p:nvGrpSpPr>
          <p:cNvPr id="65" name="Group 64">
            <a:extLst>
              <a:ext uri="{FF2B5EF4-FFF2-40B4-BE49-F238E27FC236}">
                <a16:creationId xmlns:a16="http://schemas.microsoft.com/office/drawing/2014/main" id="{FA85D82A-64B7-476D-B639-01485FE9A061}"/>
              </a:ext>
            </a:extLst>
          </p:cNvPr>
          <p:cNvGrpSpPr/>
          <p:nvPr/>
        </p:nvGrpSpPr>
        <p:grpSpPr>
          <a:xfrm>
            <a:off x="2664236" y="1487097"/>
            <a:ext cx="1545352" cy="1569809"/>
            <a:chOff x="3208115" y="1562826"/>
            <a:chExt cx="1744170" cy="1881749"/>
          </a:xfrm>
        </p:grpSpPr>
        <p:sp>
          <p:nvSpPr>
            <p:cNvPr id="66" name="Rectangle 65">
              <a:extLst>
                <a:ext uri="{FF2B5EF4-FFF2-40B4-BE49-F238E27FC236}">
                  <a16:creationId xmlns:a16="http://schemas.microsoft.com/office/drawing/2014/main" id="{D9956C60-0329-4A0D-B440-E3D73CDB4BDC}"/>
                </a:ext>
              </a:extLst>
            </p:cNvPr>
            <p:cNvSpPr/>
            <p:nvPr/>
          </p:nvSpPr>
          <p:spPr>
            <a:xfrm>
              <a:off x="3208115" y="1562826"/>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F?????</a:t>
              </a:r>
            </a:p>
          </p:txBody>
        </p:sp>
        <p:pic>
          <p:nvPicPr>
            <p:cNvPr id="67" name="Picture 66" descr="A close-up of some jellyfish&#10;&#10;Description automatically generated with medium confidence">
              <a:extLst>
                <a:ext uri="{FF2B5EF4-FFF2-40B4-BE49-F238E27FC236}">
                  <a16:creationId xmlns:a16="http://schemas.microsoft.com/office/drawing/2014/main" id="{290FDDA8-EC1B-48F8-B9A1-832C17D9F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70" name="Group 69">
            <a:extLst>
              <a:ext uri="{FF2B5EF4-FFF2-40B4-BE49-F238E27FC236}">
                <a16:creationId xmlns:a16="http://schemas.microsoft.com/office/drawing/2014/main" id="{750C1FC9-651E-4FF6-ABDA-D6FC6BFDE6BB}"/>
              </a:ext>
            </a:extLst>
          </p:cNvPr>
          <p:cNvGrpSpPr/>
          <p:nvPr/>
        </p:nvGrpSpPr>
        <p:grpSpPr>
          <a:xfrm>
            <a:off x="4339238" y="1496185"/>
            <a:ext cx="1545352" cy="1569809"/>
            <a:chOff x="3208115" y="1562826"/>
            <a:chExt cx="1744170" cy="1881749"/>
          </a:xfrm>
        </p:grpSpPr>
        <p:sp>
          <p:nvSpPr>
            <p:cNvPr id="71" name="Rectangle 70">
              <a:extLst>
                <a:ext uri="{FF2B5EF4-FFF2-40B4-BE49-F238E27FC236}">
                  <a16:creationId xmlns:a16="http://schemas.microsoft.com/office/drawing/2014/main" id="{14A9F9DB-F932-4B7F-BC55-96CE863B0290}"/>
                </a:ext>
              </a:extLst>
            </p:cNvPr>
            <p:cNvSpPr/>
            <p:nvPr/>
          </p:nvSpPr>
          <p:spPr>
            <a:xfrm>
              <a:off x="3208115" y="1562826"/>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C????</a:t>
              </a:r>
            </a:p>
          </p:txBody>
        </p:sp>
        <p:pic>
          <p:nvPicPr>
            <p:cNvPr id="72" name="Picture 71" descr="A close-up of some jellyfish&#10;&#10;Description automatically generated with medium confidence">
              <a:extLst>
                <a:ext uri="{FF2B5EF4-FFF2-40B4-BE49-F238E27FC236}">
                  <a16:creationId xmlns:a16="http://schemas.microsoft.com/office/drawing/2014/main" id="{AE1C3A94-AFA1-4FB5-A7A8-64030902DB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74" name="Group 73">
            <a:extLst>
              <a:ext uri="{FF2B5EF4-FFF2-40B4-BE49-F238E27FC236}">
                <a16:creationId xmlns:a16="http://schemas.microsoft.com/office/drawing/2014/main" id="{D95B7EDC-09AD-479F-9D8A-893316D436F2}"/>
              </a:ext>
            </a:extLst>
          </p:cNvPr>
          <p:cNvGrpSpPr/>
          <p:nvPr/>
        </p:nvGrpSpPr>
        <p:grpSpPr>
          <a:xfrm>
            <a:off x="6026824" y="1489194"/>
            <a:ext cx="1545352" cy="1569809"/>
            <a:chOff x="3208115" y="1562826"/>
            <a:chExt cx="1744170" cy="1881749"/>
          </a:xfrm>
        </p:grpSpPr>
        <p:sp>
          <p:nvSpPr>
            <p:cNvPr id="75" name="Rectangle 74">
              <a:extLst>
                <a:ext uri="{FF2B5EF4-FFF2-40B4-BE49-F238E27FC236}">
                  <a16:creationId xmlns:a16="http://schemas.microsoft.com/office/drawing/2014/main" id="{704B9302-019B-40C7-8EC3-73DBB2C5EC26}"/>
                </a:ext>
              </a:extLst>
            </p:cNvPr>
            <p:cNvSpPr/>
            <p:nvPr/>
          </p:nvSpPr>
          <p:spPr>
            <a:xfrm>
              <a:off x="3208115" y="1562826"/>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E????</a:t>
              </a:r>
            </a:p>
          </p:txBody>
        </p:sp>
        <p:pic>
          <p:nvPicPr>
            <p:cNvPr id="76" name="Picture 75" descr="A close-up of some jellyfish&#10;&#10;Description automatically generated with medium confidence">
              <a:extLst>
                <a:ext uri="{FF2B5EF4-FFF2-40B4-BE49-F238E27FC236}">
                  <a16:creationId xmlns:a16="http://schemas.microsoft.com/office/drawing/2014/main" id="{07A906A2-37ED-4F8D-9937-61B41E3F9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77" name="Group 76">
            <a:extLst>
              <a:ext uri="{FF2B5EF4-FFF2-40B4-BE49-F238E27FC236}">
                <a16:creationId xmlns:a16="http://schemas.microsoft.com/office/drawing/2014/main" id="{FA9F06A3-3979-423F-A6DE-6332566A697E}"/>
              </a:ext>
            </a:extLst>
          </p:cNvPr>
          <p:cNvGrpSpPr/>
          <p:nvPr/>
        </p:nvGrpSpPr>
        <p:grpSpPr>
          <a:xfrm>
            <a:off x="7701826" y="1494788"/>
            <a:ext cx="1545352" cy="1569809"/>
            <a:chOff x="3208115" y="1562826"/>
            <a:chExt cx="1744170" cy="1881749"/>
          </a:xfrm>
        </p:grpSpPr>
        <p:sp>
          <p:nvSpPr>
            <p:cNvPr id="78" name="Rectangle 77">
              <a:extLst>
                <a:ext uri="{FF2B5EF4-FFF2-40B4-BE49-F238E27FC236}">
                  <a16:creationId xmlns:a16="http://schemas.microsoft.com/office/drawing/2014/main" id="{13875AA1-8E86-47C7-A9D5-DC0397F9C69B}"/>
                </a:ext>
              </a:extLst>
            </p:cNvPr>
            <p:cNvSpPr/>
            <p:nvPr/>
          </p:nvSpPr>
          <p:spPr>
            <a:xfrm>
              <a:off x="3208115" y="1562826"/>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B???????</a:t>
              </a:r>
            </a:p>
          </p:txBody>
        </p:sp>
        <p:pic>
          <p:nvPicPr>
            <p:cNvPr id="79" name="Picture 78" descr="A close-up of some jellyfish&#10;&#10;Description automatically generated with medium confidence">
              <a:extLst>
                <a:ext uri="{FF2B5EF4-FFF2-40B4-BE49-F238E27FC236}">
                  <a16:creationId xmlns:a16="http://schemas.microsoft.com/office/drawing/2014/main" id="{F979D932-9E7F-4CFF-BA9B-D49B884A1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81" name="Group 80">
            <a:extLst>
              <a:ext uri="{FF2B5EF4-FFF2-40B4-BE49-F238E27FC236}">
                <a16:creationId xmlns:a16="http://schemas.microsoft.com/office/drawing/2014/main" id="{529B184D-6039-49FA-92EE-46781B71D632}"/>
              </a:ext>
            </a:extLst>
          </p:cNvPr>
          <p:cNvGrpSpPr/>
          <p:nvPr/>
        </p:nvGrpSpPr>
        <p:grpSpPr>
          <a:xfrm>
            <a:off x="9397801" y="1491991"/>
            <a:ext cx="1545352" cy="1569809"/>
            <a:chOff x="3208115" y="1562826"/>
            <a:chExt cx="1744170" cy="1881749"/>
          </a:xfrm>
        </p:grpSpPr>
        <p:sp>
          <p:nvSpPr>
            <p:cNvPr id="82" name="Rectangle 81">
              <a:extLst>
                <a:ext uri="{FF2B5EF4-FFF2-40B4-BE49-F238E27FC236}">
                  <a16:creationId xmlns:a16="http://schemas.microsoft.com/office/drawing/2014/main" id="{A0F4E734-8A57-4D82-8873-61C1419FF650}"/>
                </a:ext>
              </a:extLst>
            </p:cNvPr>
            <p:cNvSpPr/>
            <p:nvPr/>
          </p:nvSpPr>
          <p:spPr>
            <a:xfrm>
              <a:off x="3208115" y="1562826"/>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P???????</a:t>
              </a:r>
            </a:p>
          </p:txBody>
        </p:sp>
        <p:pic>
          <p:nvPicPr>
            <p:cNvPr id="83" name="Picture 82" descr="A close-up of some jellyfish&#10;&#10;Description automatically generated with medium confidence">
              <a:extLst>
                <a:ext uri="{FF2B5EF4-FFF2-40B4-BE49-F238E27FC236}">
                  <a16:creationId xmlns:a16="http://schemas.microsoft.com/office/drawing/2014/main" id="{759D9093-AD53-410A-8F86-D3148D3AC2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87" name="Group 86">
            <a:extLst>
              <a:ext uri="{FF2B5EF4-FFF2-40B4-BE49-F238E27FC236}">
                <a16:creationId xmlns:a16="http://schemas.microsoft.com/office/drawing/2014/main" id="{0245F731-DB2E-402A-B4AC-F016B024F673}"/>
              </a:ext>
            </a:extLst>
          </p:cNvPr>
          <p:cNvGrpSpPr/>
          <p:nvPr/>
        </p:nvGrpSpPr>
        <p:grpSpPr>
          <a:xfrm>
            <a:off x="1114691" y="3529025"/>
            <a:ext cx="1545352" cy="1569809"/>
            <a:chOff x="3208115" y="1562826"/>
            <a:chExt cx="1744170" cy="1881749"/>
          </a:xfrm>
        </p:grpSpPr>
        <p:sp>
          <p:nvSpPr>
            <p:cNvPr id="88" name="Rectangle 87">
              <a:extLst>
                <a:ext uri="{FF2B5EF4-FFF2-40B4-BE49-F238E27FC236}">
                  <a16:creationId xmlns:a16="http://schemas.microsoft.com/office/drawing/2014/main" id="{C20619E9-D843-4B20-8F77-A7FB5D66F0CE}"/>
                </a:ext>
              </a:extLst>
            </p:cNvPr>
            <p:cNvSpPr/>
            <p:nvPr/>
          </p:nvSpPr>
          <p:spPr>
            <a:xfrm>
              <a:off x="3208115" y="1562826"/>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R??????</a:t>
              </a:r>
            </a:p>
          </p:txBody>
        </p:sp>
        <p:pic>
          <p:nvPicPr>
            <p:cNvPr id="89" name="Picture 88" descr="A close-up of some jellyfish&#10;&#10;Description automatically generated with medium confidence">
              <a:extLst>
                <a:ext uri="{FF2B5EF4-FFF2-40B4-BE49-F238E27FC236}">
                  <a16:creationId xmlns:a16="http://schemas.microsoft.com/office/drawing/2014/main" id="{A41BCDD7-718C-4A71-948F-BBA9CC9A1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91" name="Group 90">
            <a:extLst>
              <a:ext uri="{FF2B5EF4-FFF2-40B4-BE49-F238E27FC236}">
                <a16:creationId xmlns:a16="http://schemas.microsoft.com/office/drawing/2014/main" id="{E75E310E-DA50-49F4-B9D3-854B9AD6BE6D}"/>
              </a:ext>
            </a:extLst>
          </p:cNvPr>
          <p:cNvGrpSpPr/>
          <p:nvPr/>
        </p:nvGrpSpPr>
        <p:grpSpPr>
          <a:xfrm>
            <a:off x="2793887" y="3534618"/>
            <a:ext cx="1545352" cy="1569809"/>
            <a:chOff x="3208115" y="1557799"/>
            <a:chExt cx="1744170" cy="1881749"/>
          </a:xfrm>
        </p:grpSpPr>
        <p:sp>
          <p:nvSpPr>
            <p:cNvPr id="92" name="Rectangle 91">
              <a:extLst>
                <a:ext uri="{FF2B5EF4-FFF2-40B4-BE49-F238E27FC236}">
                  <a16:creationId xmlns:a16="http://schemas.microsoft.com/office/drawing/2014/main" id="{F9EC0CE4-F013-4178-8128-E4F6FFC52495}"/>
                </a:ext>
              </a:extLst>
            </p:cNvPr>
            <p:cNvSpPr/>
            <p:nvPr/>
          </p:nvSpPr>
          <p:spPr>
            <a:xfrm>
              <a:off x="3208115" y="1557799"/>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U?????</a:t>
              </a:r>
            </a:p>
          </p:txBody>
        </p:sp>
        <p:pic>
          <p:nvPicPr>
            <p:cNvPr id="93" name="Picture 92" descr="A close-up of some jellyfish&#10;&#10;Description automatically generated with medium confidence">
              <a:extLst>
                <a:ext uri="{FF2B5EF4-FFF2-40B4-BE49-F238E27FC236}">
                  <a16:creationId xmlns:a16="http://schemas.microsoft.com/office/drawing/2014/main" id="{E1E252CF-2168-4005-85D6-76FAAD05E6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94" name="Group 93">
            <a:extLst>
              <a:ext uri="{FF2B5EF4-FFF2-40B4-BE49-F238E27FC236}">
                <a16:creationId xmlns:a16="http://schemas.microsoft.com/office/drawing/2014/main" id="{FBC254B3-2144-465B-B0FA-AEB9FB2EECFA}"/>
              </a:ext>
            </a:extLst>
          </p:cNvPr>
          <p:cNvGrpSpPr/>
          <p:nvPr/>
        </p:nvGrpSpPr>
        <p:grpSpPr>
          <a:xfrm>
            <a:off x="4481472" y="3536016"/>
            <a:ext cx="1545352" cy="1569809"/>
            <a:chOff x="3208115" y="1557799"/>
            <a:chExt cx="1744170" cy="1881749"/>
          </a:xfrm>
        </p:grpSpPr>
        <p:sp>
          <p:nvSpPr>
            <p:cNvPr id="95" name="Rectangle 94">
              <a:extLst>
                <a:ext uri="{FF2B5EF4-FFF2-40B4-BE49-F238E27FC236}">
                  <a16:creationId xmlns:a16="http://schemas.microsoft.com/office/drawing/2014/main" id="{E84ED746-3AE5-461A-B6B6-219B1EC0ED4E}"/>
                </a:ext>
              </a:extLst>
            </p:cNvPr>
            <p:cNvSpPr/>
            <p:nvPr/>
          </p:nvSpPr>
          <p:spPr>
            <a:xfrm>
              <a:off x="3208115" y="1557799"/>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C??????</a:t>
              </a:r>
            </a:p>
          </p:txBody>
        </p:sp>
        <p:pic>
          <p:nvPicPr>
            <p:cNvPr id="96" name="Picture 95" descr="A close-up of some jellyfish&#10;&#10;Description automatically generated with medium confidence">
              <a:extLst>
                <a:ext uri="{FF2B5EF4-FFF2-40B4-BE49-F238E27FC236}">
                  <a16:creationId xmlns:a16="http://schemas.microsoft.com/office/drawing/2014/main" id="{AB0276B1-0BAA-40FE-88A8-BBE264F7E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100" name="Group 99">
            <a:extLst>
              <a:ext uri="{FF2B5EF4-FFF2-40B4-BE49-F238E27FC236}">
                <a16:creationId xmlns:a16="http://schemas.microsoft.com/office/drawing/2014/main" id="{34307382-BD88-46D6-A195-E22175E2E3D4}"/>
              </a:ext>
            </a:extLst>
          </p:cNvPr>
          <p:cNvGrpSpPr/>
          <p:nvPr/>
        </p:nvGrpSpPr>
        <p:grpSpPr>
          <a:xfrm>
            <a:off x="6188375" y="3530424"/>
            <a:ext cx="1545352" cy="1569809"/>
            <a:chOff x="3208115" y="1557799"/>
            <a:chExt cx="1744170" cy="1881749"/>
          </a:xfrm>
        </p:grpSpPr>
        <p:sp>
          <p:nvSpPr>
            <p:cNvPr id="101" name="Rectangle 100">
              <a:extLst>
                <a:ext uri="{FF2B5EF4-FFF2-40B4-BE49-F238E27FC236}">
                  <a16:creationId xmlns:a16="http://schemas.microsoft.com/office/drawing/2014/main" id="{F0631C59-4898-427F-AFDF-D8AA985353D5}"/>
                </a:ext>
              </a:extLst>
            </p:cNvPr>
            <p:cNvSpPr/>
            <p:nvPr/>
          </p:nvSpPr>
          <p:spPr>
            <a:xfrm>
              <a:off x="3208115" y="1557799"/>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S??????</a:t>
              </a:r>
            </a:p>
          </p:txBody>
        </p:sp>
        <p:pic>
          <p:nvPicPr>
            <p:cNvPr id="102" name="Picture 101" descr="A close-up of some jellyfish&#10;&#10;Description automatically generated with medium confidence">
              <a:extLst>
                <a:ext uri="{FF2B5EF4-FFF2-40B4-BE49-F238E27FC236}">
                  <a16:creationId xmlns:a16="http://schemas.microsoft.com/office/drawing/2014/main" id="{25EF7D8E-7FA1-4ACF-B2D1-82325BAD8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103" name="Group 102">
            <a:extLst>
              <a:ext uri="{FF2B5EF4-FFF2-40B4-BE49-F238E27FC236}">
                <a16:creationId xmlns:a16="http://schemas.microsoft.com/office/drawing/2014/main" id="{E3401F59-AE14-49D7-91E9-D4C67824BFA6}"/>
              </a:ext>
            </a:extLst>
          </p:cNvPr>
          <p:cNvGrpSpPr/>
          <p:nvPr/>
        </p:nvGrpSpPr>
        <p:grpSpPr>
          <a:xfrm>
            <a:off x="7863377" y="3536016"/>
            <a:ext cx="1545352" cy="1569809"/>
            <a:chOff x="3208115" y="1557799"/>
            <a:chExt cx="1744170" cy="1881749"/>
          </a:xfrm>
        </p:grpSpPr>
        <p:sp>
          <p:nvSpPr>
            <p:cNvPr id="104" name="Rectangle 103">
              <a:extLst>
                <a:ext uri="{FF2B5EF4-FFF2-40B4-BE49-F238E27FC236}">
                  <a16:creationId xmlns:a16="http://schemas.microsoft.com/office/drawing/2014/main" id="{464F891B-E924-404C-9C50-6A4CCC53F9DF}"/>
                </a:ext>
              </a:extLst>
            </p:cNvPr>
            <p:cNvSpPr/>
            <p:nvPr/>
          </p:nvSpPr>
          <p:spPr>
            <a:xfrm>
              <a:off x="3208115" y="1557799"/>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T?????</a:t>
              </a:r>
            </a:p>
          </p:txBody>
        </p:sp>
        <p:pic>
          <p:nvPicPr>
            <p:cNvPr id="105" name="Picture 104" descr="A close-up of some jellyfish&#10;&#10;Description automatically generated with medium confidence">
              <a:extLst>
                <a:ext uri="{FF2B5EF4-FFF2-40B4-BE49-F238E27FC236}">
                  <a16:creationId xmlns:a16="http://schemas.microsoft.com/office/drawing/2014/main" id="{B5FA5940-98E9-4C73-933B-3740985D4D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106" name="Group 105">
            <a:extLst>
              <a:ext uri="{FF2B5EF4-FFF2-40B4-BE49-F238E27FC236}">
                <a16:creationId xmlns:a16="http://schemas.microsoft.com/office/drawing/2014/main" id="{E8087159-4B9B-4D95-BEAD-B1572BBABBE6}"/>
              </a:ext>
            </a:extLst>
          </p:cNvPr>
          <p:cNvGrpSpPr/>
          <p:nvPr/>
        </p:nvGrpSpPr>
        <p:grpSpPr>
          <a:xfrm>
            <a:off x="9546768" y="3533220"/>
            <a:ext cx="1545352" cy="1569809"/>
            <a:chOff x="3208115" y="1557799"/>
            <a:chExt cx="1744170" cy="1881749"/>
          </a:xfrm>
        </p:grpSpPr>
        <p:sp>
          <p:nvSpPr>
            <p:cNvPr id="107" name="Rectangle 106">
              <a:extLst>
                <a:ext uri="{FF2B5EF4-FFF2-40B4-BE49-F238E27FC236}">
                  <a16:creationId xmlns:a16="http://schemas.microsoft.com/office/drawing/2014/main" id="{FF5E55BC-58C4-4745-AFD0-B57F865199F2}"/>
                </a:ext>
              </a:extLst>
            </p:cNvPr>
            <p:cNvSpPr/>
            <p:nvPr/>
          </p:nvSpPr>
          <p:spPr>
            <a:xfrm>
              <a:off x="3208115" y="1557799"/>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C?????????</a:t>
              </a:r>
            </a:p>
          </p:txBody>
        </p:sp>
        <p:pic>
          <p:nvPicPr>
            <p:cNvPr id="108" name="Picture 107" descr="A close-up of some jellyfish&#10;&#10;Description automatically generated with medium confidence">
              <a:extLst>
                <a:ext uri="{FF2B5EF4-FFF2-40B4-BE49-F238E27FC236}">
                  <a16:creationId xmlns:a16="http://schemas.microsoft.com/office/drawing/2014/main" id="{DA4F9B10-4CA3-45EB-9314-DD6FCDECF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grpSp>
        <p:nvGrpSpPr>
          <p:cNvPr id="109" name="Group 108">
            <a:extLst>
              <a:ext uri="{FF2B5EF4-FFF2-40B4-BE49-F238E27FC236}">
                <a16:creationId xmlns:a16="http://schemas.microsoft.com/office/drawing/2014/main" id="{2C728968-5068-49F0-833C-B144427F1EF8}"/>
              </a:ext>
            </a:extLst>
          </p:cNvPr>
          <p:cNvGrpSpPr/>
          <p:nvPr/>
        </p:nvGrpSpPr>
        <p:grpSpPr>
          <a:xfrm>
            <a:off x="5318003" y="5222623"/>
            <a:ext cx="1545352" cy="1569809"/>
            <a:chOff x="3208115" y="1557799"/>
            <a:chExt cx="1744170" cy="1881749"/>
          </a:xfrm>
        </p:grpSpPr>
        <p:sp>
          <p:nvSpPr>
            <p:cNvPr id="110" name="Rectangle 109">
              <a:extLst>
                <a:ext uri="{FF2B5EF4-FFF2-40B4-BE49-F238E27FC236}">
                  <a16:creationId xmlns:a16="http://schemas.microsoft.com/office/drawing/2014/main" id="{7002E0E6-DE4E-4BA3-9C90-BB071A12639B}"/>
                </a:ext>
              </a:extLst>
            </p:cNvPr>
            <p:cNvSpPr/>
            <p:nvPr/>
          </p:nvSpPr>
          <p:spPr>
            <a:xfrm>
              <a:off x="3208115" y="1557799"/>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F???????</a:t>
              </a:r>
            </a:p>
          </p:txBody>
        </p:sp>
        <p:pic>
          <p:nvPicPr>
            <p:cNvPr id="111" name="Picture 110" descr="A close-up of some jellyfish&#10;&#10;Description automatically generated with medium confidence">
              <a:extLst>
                <a:ext uri="{FF2B5EF4-FFF2-40B4-BE49-F238E27FC236}">
                  <a16:creationId xmlns:a16="http://schemas.microsoft.com/office/drawing/2014/main" id="{3E907543-A28F-4E99-A219-0B0181A98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sp>
        <p:nvSpPr>
          <p:cNvPr id="116" name="Rectangle 115">
            <a:extLst>
              <a:ext uri="{FF2B5EF4-FFF2-40B4-BE49-F238E27FC236}">
                <a16:creationId xmlns:a16="http://schemas.microsoft.com/office/drawing/2014/main" id="{570CC9F1-DD0D-49F7-9084-7BC8FEC015D3}"/>
              </a:ext>
            </a:extLst>
          </p:cNvPr>
          <p:cNvSpPr/>
          <p:nvPr/>
        </p:nvSpPr>
        <p:spPr>
          <a:xfrm>
            <a:off x="3644970" y="5222623"/>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Generic Types</a:t>
            </a:r>
          </a:p>
        </p:txBody>
      </p:sp>
      <p:grpSp>
        <p:nvGrpSpPr>
          <p:cNvPr id="117" name="Group 116">
            <a:extLst>
              <a:ext uri="{FF2B5EF4-FFF2-40B4-BE49-F238E27FC236}">
                <a16:creationId xmlns:a16="http://schemas.microsoft.com/office/drawing/2014/main" id="{C21C67F8-BA31-48DC-AD89-BAA14571BAC3}"/>
              </a:ext>
            </a:extLst>
          </p:cNvPr>
          <p:cNvGrpSpPr/>
          <p:nvPr/>
        </p:nvGrpSpPr>
        <p:grpSpPr>
          <a:xfrm>
            <a:off x="3638810" y="5222623"/>
            <a:ext cx="1545352" cy="1569809"/>
            <a:chOff x="3208114" y="1557799"/>
            <a:chExt cx="1744170" cy="1881749"/>
          </a:xfrm>
        </p:grpSpPr>
        <p:sp>
          <p:nvSpPr>
            <p:cNvPr id="118" name="Rectangle 117">
              <a:extLst>
                <a:ext uri="{FF2B5EF4-FFF2-40B4-BE49-F238E27FC236}">
                  <a16:creationId xmlns:a16="http://schemas.microsoft.com/office/drawing/2014/main" id="{C2BAA3BB-EE4B-4F1A-910F-4B69405096BB}"/>
                </a:ext>
              </a:extLst>
            </p:cNvPr>
            <p:cNvSpPr/>
            <p:nvPr/>
          </p:nvSpPr>
          <p:spPr>
            <a:xfrm>
              <a:off x="3208114" y="1557799"/>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G???????</a:t>
              </a:r>
            </a:p>
          </p:txBody>
        </p:sp>
        <p:pic>
          <p:nvPicPr>
            <p:cNvPr id="119" name="Picture 118" descr="A close-up of some jellyfish&#10;&#10;Description automatically generated with medium confidence">
              <a:extLst>
                <a:ext uri="{FF2B5EF4-FFF2-40B4-BE49-F238E27FC236}">
                  <a16:creationId xmlns:a16="http://schemas.microsoft.com/office/drawing/2014/main" id="{9FFD59A4-8F2F-4D0B-A37B-ACD3AD46D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sp>
        <p:nvSpPr>
          <p:cNvPr id="90" name="TextBox 89">
            <a:extLst>
              <a:ext uri="{FF2B5EF4-FFF2-40B4-BE49-F238E27FC236}">
                <a16:creationId xmlns:a16="http://schemas.microsoft.com/office/drawing/2014/main" id="{1C8D078F-8E8B-41C0-8973-0816E0AD4413}"/>
              </a:ext>
            </a:extLst>
          </p:cNvPr>
          <p:cNvSpPr txBox="1"/>
          <p:nvPr/>
        </p:nvSpPr>
        <p:spPr>
          <a:xfrm>
            <a:off x="2324170" y="5726555"/>
            <a:ext cx="1320800" cy="461665"/>
          </a:xfrm>
          <a:prstGeom prst="rect">
            <a:avLst/>
          </a:prstGeom>
          <a:noFill/>
        </p:spPr>
        <p:txBody>
          <a:bodyPr wrap="square">
            <a:spAutoFit/>
          </a:bodyPr>
          <a:lstStyle/>
          <a:p>
            <a:r>
              <a:rPr lang="en-US" sz="2400" dirty="0">
                <a:solidFill>
                  <a:schemeClr val="bg1"/>
                </a:solidFill>
              </a:rPr>
              <a:t>Others</a:t>
            </a:r>
          </a:p>
        </p:txBody>
      </p:sp>
      <p:sp>
        <p:nvSpPr>
          <p:cNvPr id="3" name="Rectangle 2">
            <a:extLst>
              <a:ext uri="{FF2B5EF4-FFF2-40B4-BE49-F238E27FC236}">
                <a16:creationId xmlns:a16="http://schemas.microsoft.com/office/drawing/2014/main" id="{F9F14310-9368-4AFB-8CE1-3D6060412173}"/>
              </a:ext>
            </a:extLst>
          </p:cNvPr>
          <p:cNvSpPr/>
          <p:nvPr/>
        </p:nvSpPr>
        <p:spPr>
          <a:xfrm>
            <a:off x="31697" y="1085850"/>
            <a:ext cx="12089298" cy="209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8101104-22D3-4FE8-B793-B24D2F1EA973}"/>
              </a:ext>
            </a:extLst>
          </p:cNvPr>
          <p:cNvSpPr/>
          <p:nvPr/>
        </p:nvSpPr>
        <p:spPr>
          <a:xfrm>
            <a:off x="1047" y="3086957"/>
            <a:ext cx="12089298" cy="209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7A2D25F-88CE-48DD-92B7-BBCC241A11FE}"/>
              </a:ext>
            </a:extLst>
          </p:cNvPr>
          <p:cNvSpPr/>
          <p:nvPr/>
        </p:nvSpPr>
        <p:spPr>
          <a:xfrm>
            <a:off x="6991977" y="5222623"/>
            <a:ext cx="1533833" cy="155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Boxed Types</a:t>
            </a:r>
          </a:p>
        </p:txBody>
      </p:sp>
      <p:grpSp>
        <p:nvGrpSpPr>
          <p:cNvPr id="123" name="Group 122">
            <a:extLst>
              <a:ext uri="{FF2B5EF4-FFF2-40B4-BE49-F238E27FC236}">
                <a16:creationId xmlns:a16="http://schemas.microsoft.com/office/drawing/2014/main" id="{420F103D-6BAA-4F86-849B-065D521AC2C6}"/>
              </a:ext>
            </a:extLst>
          </p:cNvPr>
          <p:cNvGrpSpPr/>
          <p:nvPr/>
        </p:nvGrpSpPr>
        <p:grpSpPr>
          <a:xfrm>
            <a:off x="6993243" y="5222623"/>
            <a:ext cx="1545352" cy="1569809"/>
            <a:chOff x="3208115" y="1557799"/>
            <a:chExt cx="1744170" cy="1881749"/>
          </a:xfrm>
        </p:grpSpPr>
        <p:sp>
          <p:nvSpPr>
            <p:cNvPr id="124" name="Rectangle 123">
              <a:extLst>
                <a:ext uri="{FF2B5EF4-FFF2-40B4-BE49-F238E27FC236}">
                  <a16:creationId xmlns:a16="http://schemas.microsoft.com/office/drawing/2014/main" id="{20ACF032-C130-47CD-A803-E9B97F469254}"/>
                </a:ext>
              </a:extLst>
            </p:cNvPr>
            <p:cNvSpPr/>
            <p:nvPr/>
          </p:nvSpPr>
          <p:spPr>
            <a:xfrm>
              <a:off x="3208115" y="1557799"/>
              <a:ext cx="1744170" cy="1881749"/>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B????</a:t>
              </a:r>
            </a:p>
          </p:txBody>
        </p:sp>
        <p:pic>
          <p:nvPicPr>
            <p:cNvPr id="125" name="Picture 124" descr="A close-up of some jellyfish&#10;&#10;Description automatically generated with medium confidence">
              <a:extLst>
                <a:ext uri="{FF2B5EF4-FFF2-40B4-BE49-F238E27FC236}">
                  <a16:creationId xmlns:a16="http://schemas.microsoft.com/office/drawing/2014/main" id="{F8A444FE-A27F-4A99-972B-948AD2204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46" y="1753042"/>
              <a:ext cx="1021628" cy="1021631"/>
            </a:xfrm>
            <a:prstGeom prst="rect">
              <a:avLst/>
            </a:prstGeom>
          </p:spPr>
        </p:pic>
      </p:grpSp>
      <p:sp>
        <p:nvSpPr>
          <p:cNvPr id="121" name="Rectangle 120">
            <a:extLst>
              <a:ext uri="{FF2B5EF4-FFF2-40B4-BE49-F238E27FC236}">
                <a16:creationId xmlns:a16="http://schemas.microsoft.com/office/drawing/2014/main" id="{C57C0483-F961-464B-8567-D40DF01F0881}"/>
              </a:ext>
            </a:extLst>
          </p:cNvPr>
          <p:cNvSpPr/>
          <p:nvPr/>
        </p:nvSpPr>
        <p:spPr>
          <a:xfrm>
            <a:off x="-28726" y="5171181"/>
            <a:ext cx="12089298" cy="209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peech Bubble: Rectangle with Corners Rounded 125">
            <a:extLst>
              <a:ext uri="{FF2B5EF4-FFF2-40B4-BE49-F238E27FC236}">
                <a16:creationId xmlns:a16="http://schemas.microsoft.com/office/drawing/2014/main" id="{0A5058B0-2F68-4EC9-91D2-5A30BF550117}"/>
              </a:ext>
            </a:extLst>
          </p:cNvPr>
          <p:cNvSpPr/>
          <p:nvPr/>
        </p:nvSpPr>
        <p:spPr>
          <a:xfrm>
            <a:off x="6268979" y="3754594"/>
            <a:ext cx="5852016" cy="2993328"/>
          </a:xfrm>
          <a:prstGeom prst="wedgeRoundRectCallout">
            <a:avLst>
              <a:gd name="adj1" fmla="val -42629"/>
              <a:gd name="adj2" fmla="val -76434"/>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Haven't heard of </a:t>
            </a:r>
            <a:r>
              <a:rPr lang="en-US" sz="2000" dirty="0">
                <a:solidFill>
                  <a:srgbClr val="FFC9C9"/>
                </a:solidFill>
                <a:latin typeface="Corbel" panose="020B0503020204020204" pitchFamily="34" charset="0"/>
              </a:rPr>
              <a:t>enumerated types</a:t>
            </a:r>
            <a:r>
              <a:rPr lang="en-US" sz="2000" dirty="0">
                <a:solidFill>
                  <a:schemeClr val="bg1"/>
                </a:solidFill>
                <a:latin typeface="Corbel" panose="020B0503020204020204" pitchFamily="34" charset="0"/>
              </a:rPr>
              <a:t>?</a:t>
            </a:r>
          </a:p>
          <a:p>
            <a:pPr algn="ctr"/>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enum Mood {Happy,</a:t>
            </a:r>
            <a:r>
              <a:rPr lang="en-US" sz="1200" dirty="0">
                <a:solidFill>
                  <a:schemeClr val="bg1"/>
                </a:solidFill>
                <a:latin typeface="Consolas" panose="020B0609020204030204" pitchFamily="49" charset="0"/>
              </a:rPr>
              <a:t> </a:t>
            </a:r>
            <a:r>
              <a:rPr lang="en-US" sz="2000" dirty="0">
                <a:solidFill>
                  <a:schemeClr val="bg1"/>
                </a:solidFill>
                <a:latin typeface="Consolas" panose="020B0609020204030204" pitchFamily="49" charset="0"/>
              </a:rPr>
              <a:t>Sad,</a:t>
            </a:r>
            <a:r>
              <a:rPr lang="en-US" sz="1200" dirty="0">
                <a:solidFill>
                  <a:schemeClr val="bg1"/>
                </a:solidFill>
                <a:latin typeface="Consolas" panose="020B0609020204030204" pitchFamily="49" charset="0"/>
              </a:rPr>
              <a:t> </a:t>
            </a:r>
            <a:r>
              <a:rPr lang="en-US" sz="2000" dirty="0">
                <a:solidFill>
                  <a:schemeClr val="bg1"/>
                </a:solidFill>
                <a:latin typeface="Consolas" panose="020B0609020204030204" pitchFamily="49" charset="0"/>
              </a:rPr>
              <a:t>Excited,</a:t>
            </a:r>
            <a:r>
              <a:rPr lang="en-US" sz="1400" dirty="0">
                <a:solidFill>
                  <a:schemeClr val="bg1"/>
                </a:solidFill>
                <a:latin typeface="Consolas" panose="020B0609020204030204" pitchFamily="49" charset="0"/>
              </a:rPr>
              <a:t> </a:t>
            </a:r>
            <a:r>
              <a:rPr lang="en-US" sz="2000" dirty="0">
                <a:solidFill>
                  <a:schemeClr val="bg1"/>
                </a:solidFill>
                <a:latin typeface="Consolas" panose="020B0609020204030204" pitchFamily="49" charset="0"/>
              </a:rPr>
              <a:t>Silly};</a:t>
            </a:r>
          </a:p>
          <a:p>
            <a:pPr algn="ctr"/>
            <a:endParaRPr lang="en-US" sz="11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int main() {</a:t>
            </a:r>
            <a:br>
              <a:rPr lang="en-US" sz="2000" dirty="0">
                <a:solidFill>
                  <a:schemeClr val="bg1"/>
                </a:solidFill>
                <a:latin typeface="Consolas" panose="020B0609020204030204" pitchFamily="49" charset="0"/>
              </a:rPr>
            </a:br>
            <a:r>
              <a:rPr lang="en-US" sz="2000" dirty="0">
                <a:solidFill>
                  <a:schemeClr val="bg1"/>
                </a:solidFill>
                <a:latin typeface="Consolas" panose="020B0609020204030204" pitchFamily="49" charset="0"/>
              </a:rPr>
              <a:t> Mood m;</a:t>
            </a:r>
          </a:p>
          <a:p>
            <a:r>
              <a:rPr lang="en-US" sz="2000" dirty="0">
                <a:solidFill>
                  <a:schemeClr val="bg1"/>
                </a:solidFill>
                <a:latin typeface="Consolas" panose="020B0609020204030204" pitchFamily="49" charset="0"/>
              </a:rPr>
              <a:t> m = Excited;</a:t>
            </a:r>
            <a:br>
              <a:rPr lang="en-US" sz="2000" dirty="0">
                <a:solidFill>
                  <a:schemeClr val="bg1"/>
                </a:solidFill>
                <a:latin typeface="Consolas" panose="020B0609020204030204" pitchFamily="49" charset="0"/>
              </a:rPr>
            </a:br>
            <a:r>
              <a:rPr lang="en-US" sz="2000" dirty="0">
                <a:solidFill>
                  <a:schemeClr val="bg1"/>
                </a:solidFill>
                <a:latin typeface="Consolas" panose="020B0609020204030204" pitchFamily="49" charset="0"/>
              </a:rPr>
              <a:t> if (m == Sad) </a:t>
            </a:r>
            <a:r>
              <a:rPr lang="en-US" sz="2000" dirty="0" err="1">
                <a:solidFill>
                  <a:schemeClr val="bg1"/>
                </a:solidFill>
                <a:latin typeface="Consolas" panose="020B0609020204030204" pitchFamily="49" charset="0"/>
              </a:rPr>
              <a:t>cout</a:t>
            </a:r>
            <a:r>
              <a:rPr lang="en-US" sz="2000" dirty="0">
                <a:solidFill>
                  <a:schemeClr val="bg1"/>
                </a:solidFill>
                <a:latin typeface="Consolas" panose="020B0609020204030204" pitchFamily="49" charset="0"/>
              </a:rPr>
              <a:t> &lt;&lt; "Sorry!";</a:t>
            </a:r>
            <a:br>
              <a:rPr lang="en-US" sz="2000" dirty="0">
                <a:solidFill>
                  <a:schemeClr val="bg1"/>
                </a:solidFill>
                <a:latin typeface="Consolas" panose="020B0609020204030204" pitchFamily="49" charset="0"/>
              </a:rPr>
            </a:br>
            <a:r>
              <a:rPr lang="en-US" sz="2000" dirty="0">
                <a:solidFill>
                  <a:schemeClr val="bg1"/>
                </a:solidFill>
                <a:latin typeface="Consolas" panose="020B0609020204030204" pitchFamily="49" charset="0"/>
              </a:rPr>
              <a:t>}</a:t>
            </a:r>
          </a:p>
        </p:txBody>
      </p:sp>
      <p:sp>
        <p:nvSpPr>
          <p:cNvPr id="127" name="Speech Bubble: Rectangle with Corners Rounded 126">
            <a:extLst>
              <a:ext uri="{FF2B5EF4-FFF2-40B4-BE49-F238E27FC236}">
                <a16:creationId xmlns:a16="http://schemas.microsoft.com/office/drawing/2014/main" id="{A1F571ED-1FE5-4A85-82ED-8E97D390F097}"/>
              </a:ext>
            </a:extLst>
          </p:cNvPr>
          <p:cNvSpPr/>
          <p:nvPr/>
        </p:nvSpPr>
        <p:spPr>
          <a:xfrm>
            <a:off x="4623173" y="65568"/>
            <a:ext cx="6566467" cy="3397089"/>
          </a:xfrm>
          <a:prstGeom prst="wedgeRoundRectCallout">
            <a:avLst>
              <a:gd name="adj1" fmla="val -66592"/>
              <a:gd name="adj2" fmla="val 55402"/>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Haven't heard of </a:t>
            </a:r>
            <a:r>
              <a:rPr lang="en-US" sz="2000" dirty="0">
                <a:solidFill>
                  <a:srgbClr val="FFC9C9"/>
                </a:solidFill>
                <a:latin typeface="Corbel" panose="020B0503020204020204" pitchFamily="34" charset="0"/>
              </a:rPr>
              <a:t>unions (aka variants)</a:t>
            </a:r>
            <a:r>
              <a:rPr lang="en-US" sz="2000" dirty="0">
                <a:solidFill>
                  <a:schemeClr val="bg1"/>
                </a:solidFill>
                <a:latin typeface="Corbel" panose="020B0503020204020204" pitchFamily="34" charset="0"/>
              </a:rPr>
              <a:t>?</a:t>
            </a:r>
          </a:p>
          <a:p>
            <a:pPr algn="ctr"/>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union </a:t>
            </a:r>
            <a:r>
              <a:rPr lang="en-US" sz="2000" dirty="0" err="1">
                <a:solidFill>
                  <a:srgbClr val="FFC9C9"/>
                </a:solidFill>
                <a:latin typeface="Consolas" panose="020B0609020204030204" pitchFamily="49" charset="0"/>
              </a:rPr>
              <a:t>holds_one_of</a:t>
            </a:r>
            <a:r>
              <a:rPr lang="en-US" sz="2000" dirty="0">
                <a:solidFill>
                  <a:srgbClr val="FFC9C9"/>
                </a:solidFill>
                <a:latin typeface="Consolas" panose="020B0609020204030204" pitchFamily="49" charset="0"/>
              </a:rPr>
              <a:t> </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 </a:t>
            </a:r>
            <a:r>
              <a:rPr lang="en-US" sz="2000" dirty="0">
                <a:solidFill>
                  <a:srgbClr val="00FFFF"/>
                </a:solidFill>
                <a:latin typeface="Consolas" panose="020B0609020204030204" pitchFamily="49" charset="0"/>
              </a:rPr>
              <a:t>int</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i</a:t>
            </a:r>
            <a:r>
              <a:rPr lang="en-US" sz="2000" dirty="0">
                <a:solidFill>
                  <a:schemeClr val="bg1"/>
                </a:solidFill>
                <a:latin typeface="Consolas" panose="020B0609020204030204" pitchFamily="49" charset="0"/>
              </a:rPr>
              <a:t>; </a:t>
            </a:r>
            <a:r>
              <a:rPr lang="en-US" sz="2000" dirty="0">
                <a:solidFill>
                  <a:srgbClr val="00FFFF"/>
                </a:solidFill>
                <a:latin typeface="Consolas" panose="020B0609020204030204" pitchFamily="49" charset="0"/>
              </a:rPr>
              <a:t>double</a:t>
            </a:r>
            <a:r>
              <a:rPr lang="en-US" sz="2000" dirty="0">
                <a:solidFill>
                  <a:schemeClr val="bg1"/>
                </a:solidFill>
                <a:latin typeface="Consolas" panose="020B0609020204030204" pitchFamily="49" charset="0"/>
              </a:rPr>
              <a:t> d; </a:t>
            </a:r>
            <a:r>
              <a:rPr lang="en-US" sz="2000" dirty="0">
                <a:solidFill>
                  <a:srgbClr val="00FFFF"/>
                </a:solidFill>
                <a:latin typeface="Consolas" panose="020B0609020204030204" pitchFamily="49" charset="0"/>
              </a:rPr>
              <a:t>string</a:t>
            </a:r>
            <a:r>
              <a:rPr lang="en-US" sz="2000" dirty="0">
                <a:solidFill>
                  <a:schemeClr val="bg1"/>
                </a:solidFill>
                <a:latin typeface="Consolas" panose="020B0609020204030204" pitchFamily="49" charset="0"/>
              </a:rPr>
              <a:t> s;</a:t>
            </a:r>
          </a:p>
          <a:p>
            <a:r>
              <a:rPr lang="en-US" sz="2000" dirty="0">
                <a:solidFill>
                  <a:schemeClr val="bg1"/>
                </a:solidFill>
                <a:latin typeface="Consolas" panose="020B0609020204030204" pitchFamily="49" charset="0"/>
              </a:rPr>
              <a:t>}</a:t>
            </a:r>
          </a:p>
          <a:p>
            <a:endParaRPr lang="en-US" sz="12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int main() {</a:t>
            </a:r>
          </a:p>
          <a:p>
            <a:r>
              <a:rPr lang="en-US" sz="2000" dirty="0">
                <a:solidFill>
                  <a:schemeClr val="bg1"/>
                </a:solidFill>
                <a:latin typeface="Consolas" panose="020B0609020204030204" pitchFamily="49" charset="0"/>
              </a:rPr>
              <a:t>  </a:t>
            </a:r>
            <a:r>
              <a:rPr lang="en-US" sz="2000" dirty="0" err="1">
                <a:solidFill>
                  <a:srgbClr val="FFC9C9"/>
                </a:solidFill>
                <a:latin typeface="Consolas" panose="020B0609020204030204" pitchFamily="49" charset="0"/>
              </a:rPr>
              <a:t>holds_one_of</a:t>
            </a:r>
            <a:r>
              <a:rPr lang="en-US" sz="2000" dirty="0">
                <a:solidFill>
                  <a:schemeClr val="bg1"/>
                </a:solidFill>
                <a:latin typeface="Consolas" panose="020B0609020204030204" pitchFamily="49" charset="0"/>
              </a:rPr>
              <a:t> x;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x.i</a:t>
            </a:r>
            <a:r>
              <a:rPr lang="en-US" sz="2000" dirty="0">
                <a:solidFill>
                  <a:schemeClr val="bg1"/>
                </a:solidFill>
                <a:latin typeface="Consolas" panose="020B0609020204030204" pitchFamily="49" charset="0"/>
              </a:rPr>
              <a:t> = 10;     // x holds an int now</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x.s</a:t>
            </a:r>
            <a:r>
              <a:rPr lang="en-US" sz="2000" dirty="0">
                <a:solidFill>
                  <a:schemeClr val="bg1"/>
                </a:solidFill>
                <a:latin typeface="Consolas" panose="020B0609020204030204" pitchFamily="49" charset="0"/>
              </a:rPr>
              <a:t> = "Carey" // now x holds a string</a:t>
            </a:r>
            <a:br>
              <a:rPr lang="en-US" sz="2000" dirty="0">
                <a:solidFill>
                  <a:schemeClr val="bg1"/>
                </a:solidFill>
                <a:latin typeface="Consolas" panose="020B0609020204030204" pitchFamily="49" charset="0"/>
              </a:rPr>
            </a:br>
            <a:r>
              <a:rPr lang="en-US" sz="2000" dirty="0">
                <a:solidFill>
                  <a:schemeClr val="bg1"/>
                </a:solidFill>
                <a:latin typeface="Consolas" panose="020B0609020204030204" pitchFamily="49" charset="0"/>
              </a:rPr>
              <a:t>}</a:t>
            </a:r>
          </a:p>
        </p:txBody>
      </p:sp>
      <p:sp>
        <p:nvSpPr>
          <p:cNvPr id="128" name="Speech Bubble: Rectangle with Corners Rounded 127">
            <a:extLst>
              <a:ext uri="{FF2B5EF4-FFF2-40B4-BE49-F238E27FC236}">
                <a16:creationId xmlns:a16="http://schemas.microsoft.com/office/drawing/2014/main" id="{6A7B1E31-62A7-441F-93D6-4A4C2212DA45}"/>
              </a:ext>
            </a:extLst>
          </p:cNvPr>
          <p:cNvSpPr/>
          <p:nvPr/>
        </p:nvSpPr>
        <p:spPr>
          <a:xfrm>
            <a:off x="4130932" y="938516"/>
            <a:ext cx="5742373" cy="3397089"/>
          </a:xfrm>
          <a:prstGeom prst="wedgeRoundRectCallout">
            <a:avLst>
              <a:gd name="adj1" fmla="val 8715"/>
              <a:gd name="adj2" fmla="val 79840"/>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Haven't heard of </a:t>
            </a:r>
            <a:r>
              <a:rPr lang="en-US" sz="2000" dirty="0">
                <a:solidFill>
                  <a:srgbClr val="FFC9C9"/>
                </a:solidFill>
                <a:latin typeface="Corbel" panose="020B0503020204020204" pitchFamily="34" charset="0"/>
              </a:rPr>
              <a:t>boxed types</a:t>
            </a:r>
            <a:r>
              <a:rPr lang="en-US" sz="2000" dirty="0">
                <a:solidFill>
                  <a:schemeClr val="bg1"/>
                </a:solidFill>
                <a:latin typeface="Corbel" panose="020B0503020204020204" pitchFamily="34" charset="0"/>
              </a:rPr>
              <a:t>?</a:t>
            </a:r>
          </a:p>
          <a:p>
            <a:pPr algn="ctr"/>
            <a:endParaRPr lang="en-US" sz="1200" dirty="0">
              <a:solidFill>
                <a:schemeClr val="bg1"/>
              </a:solidFill>
              <a:latin typeface="+mj-lt"/>
            </a:endParaRPr>
          </a:p>
          <a:p>
            <a:pPr algn="ctr"/>
            <a:r>
              <a:rPr lang="en-US" sz="2000" dirty="0">
                <a:solidFill>
                  <a:schemeClr val="bg1"/>
                </a:solidFill>
                <a:latin typeface="+mj-lt"/>
              </a:rPr>
              <a:t>A boxed type is just an object whose only data member is a </a:t>
            </a:r>
            <a:r>
              <a:rPr lang="en-US" sz="2000" dirty="0">
                <a:solidFill>
                  <a:srgbClr val="00FFFF"/>
                </a:solidFill>
                <a:latin typeface="+mj-lt"/>
              </a:rPr>
              <a:t>primitive</a:t>
            </a:r>
            <a:r>
              <a:rPr lang="en-US" sz="2000" dirty="0">
                <a:solidFill>
                  <a:schemeClr val="bg1"/>
                </a:solidFill>
                <a:latin typeface="+mj-lt"/>
              </a:rPr>
              <a:t> (like an int or a double).</a:t>
            </a:r>
          </a:p>
          <a:p>
            <a:pPr algn="ctr"/>
            <a:endParaRPr lang="en-US" sz="2000" dirty="0">
              <a:solidFill>
                <a:schemeClr val="bg1"/>
              </a:solidFill>
              <a:latin typeface="+mj-lt"/>
            </a:endParaRPr>
          </a:p>
          <a:p>
            <a:r>
              <a:rPr lang="en-US" sz="2000" dirty="0">
                <a:solidFill>
                  <a:schemeClr val="bg1"/>
                </a:solidFill>
                <a:latin typeface="Consolas" panose="020B0609020204030204" pitchFamily="49" charset="0"/>
              </a:rPr>
              <a:t>class Integer {</a:t>
            </a:r>
          </a:p>
          <a:p>
            <a:r>
              <a:rPr lang="en-US" sz="2000" dirty="0">
                <a:solidFill>
                  <a:schemeClr val="bg1"/>
                </a:solidFill>
                <a:latin typeface="Consolas" panose="020B0609020204030204" pitchFamily="49" charset="0"/>
              </a:rPr>
              <a:t> public:</a:t>
            </a:r>
          </a:p>
          <a:p>
            <a:r>
              <a:rPr lang="en-US" sz="2000" dirty="0">
                <a:solidFill>
                  <a:schemeClr val="bg1"/>
                </a:solidFill>
                <a:latin typeface="Consolas" panose="020B0609020204030204" pitchFamily="49" charset="0"/>
              </a:rPr>
              <a:t>   int get() const { return </a:t>
            </a:r>
            <a:r>
              <a:rPr lang="en-US" sz="2000" dirty="0" err="1">
                <a:solidFill>
                  <a:schemeClr val="bg1"/>
                </a:solidFill>
                <a:latin typeface="Consolas" panose="020B0609020204030204" pitchFamily="49" charset="0"/>
              </a:rPr>
              <a:t>val</a:t>
            </a:r>
            <a:r>
              <a:rPr lang="en-US" sz="2000" dirty="0">
                <a:solidFill>
                  <a:schemeClr val="bg1"/>
                </a:solidFill>
                <a:latin typeface="Consolas" panose="020B0609020204030204" pitchFamily="49" charset="0"/>
              </a:rPr>
              <a:t>_; }</a:t>
            </a:r>
          </a:p>
          <a:p>
            <a:r>
              <a:rPr lang="en-US" sz="2000" dirty="0">
                <a:solidFill>
                  <a:schemeClr val="bg1"/>
                </a:solidFill>
                <a:latin typeface="Consolas" panose="020B0609020204030204" pitchFamily="49" charset="0"/>
              </a:rPr>
              <a:t> private:</a:t>
            </a:r>
          </a:p>
          <a:p>
            <a:r>
              <a:rPr lang="en-US" sz="2000" dirty="0">
                <a:solidFill>
                  <a:schemeClr val="bg1"/>
                </a:solidFill>
                <a:latin typeface="Consolas" panose="020B0609020204030204" pitchFamily="49" charset="0"/>
              </a:rPr>
              <a:t>   </a:t>
            </a:r>
            <a:r>
              <a:rPr lang="en-US" sz="2000" dirty="0">
                <a:solidFill>
                  <a:srgbClr val="00FFFF"/>
                </a:solidFill>
                <a:latin typeface="Consolas" panose="020B0609020204030204" pitchFamily="49" charset="0"/>
              </a:rPr>
              <a:t>int </a:t>
            </a:r>
            <a:r>
              <a:rPr lang="en-US" sz="2000" dirty="0" err="1">
                <a:solidFill>
                  <a:srgbClr val="00FFFF"/>
                </a:solidFill>
                <a:latin typeface="Consolas" panose="020B0609020204030204" pitchFamily="49" charset="0"/>
              </a:rPr>
              <a:t>val</a:t>
            </a:r>
            <a:r>
              <a:rPr lang="en-US" sz="2000" dirty="0">
                <a:solidFill>
                  <a:srgbClr val="00FFFF"/>
                </a:solidFill>
                <a:latin typeface="Consolas" panose="020B0609020204030204" pitchFamily="49" charset="0"/>
              </a:rPr>
              <a:t>_</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a:t>
            </a:r>
          </a:p>
        </p:txBody>
      </p:sp>
      <p:sp>
        <p:nvSpPr>
          <p:cNvPr id="84" name="TextBox 83">
            <a:extLst>
              <a:ext uri="{FF2B5EF4-FFF2-40B4-BE49-F238E27FC236}">
                <a16:creationId xmlns:a16="http://schemas.microsoft.com/office/drawing/2014/main" id="{4B41D4BC-CF66-4C17-8C51-8B80A4720BD6}"/>
              </a:ext>
            </a:extLst>
          </p:cNvPr>
          <p:cNvSpPr txBox="1"/>
          <p:nvPr/>
        </p:nvSpPr>
        <p:spPr>
          <a:xfrm>
            <a:off x="-62976" y="5772150"/>
            <a:ext cx="2330104" cy="523220"/>
          </a:xfrm>
          <a:prstGeom prst="rect">
            <a:avLst/>
          </a:prstGeom>
          <a:noFill/>
        </p:spPr>
        <p:txBody>
          <a:bodyPr wrap="square">
            <a:spAutoFit/>
          </a:bodyPr>
          <a:lstStyle/>
          <a:p>
            <a:pPr algn="ctr"/>
            <a:r>
              <a:rPr lang="en-US" sz="2800" dirty="0">
                <a:latin typeface="+mj-lt"/>
              </a:rPr>
              <a:t>Ok, go!</a:t>
            </a:r>
            <a:endParaRPr lang="en-US" sz="2800" dirty="0"/>
          </a:p>
        </p:txBody>
      </p:sp>
      <p:sp>
        <p:nvSpPr>
          <p:cNvPr id="85" name="Speech Bubble: Rectangle with Corners Rounded 84">
            <a:extLst>
              <a:ext uri="{FF2B5EF4-FFF2-40B4-BE49-F238E27FC236}">
                <a16:creationId xmlns:a16="http://schemas.microsoft.com/office/drawing/2014/main" id="{251ABB1C-37B7-487A-984C-B741E743F99C}"/>
              </a:ext>
            </a:extLst>
          </p:cNvPr>
          <p:cNvSpPr/>
          <p:nvPr/>
        </p:nvSpPr>
        <p:spPr>
          <a:xfrm>
            <a:off x="4950584" y="553173"/>
            <a:ext cx="7119387" cy="4494241"/>
          </a:xfrm>
          <a:prstGeom prst="wedgeRoundRectCallout">
            <a:avLst>
              <a:gd name="adj1" fmla="val -57853"/>
              <a:gd name="adj2" fmla="val 55402"/>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What's a </a:t>
            </a:r>
            <a:r>
              <a:rPr lang="en-US" sz="2000" dirty="0">
                <a:solidFill>
                  <a:srgbClr val="FFC9C9"/>
                </a:solidFill>
                <a:latin typeface="Corbel" panose="020B0503020204020204" pitchFamily="34" charset="0"/>
              </a:rPr>
              <a:t>generic type</a:t>
            </a:r>
            <a:r>
              <a:rPr lang="en-US" sz="2000" dirty="0">
                <a:solidFill>
                  <a:schemeClr val="bg1"/>
                </a:solidFill>
                <a:latin typeface="Corbel" panose="020B0503020204020204" pitchFamily="34" charset="0"/>
              </a:rPr>
              <a:t>?</a:t>
            </a:r>
          </a:p>
          <a:p>
            <a:pPr algn="ctr"/>
            <a:endParaRPr lang="en-US" sz="2000" dirty="0">
              <a:solidFill>
                <a:schemeClr val="bg1"/>
              </a:solidFill>
              <a:latin typeface="Consolas" panose="020B0609020204030204" pitchFamily="49" charset="0"/>
            </a:endParaRPr>
          </a:p>
          <a:p>
            <a:pPr algn="ctr"/>
            <a:r>
              <a:rPr lang="en-US" sz="2000" dirty="0">
                <a:solidFill>
                  <a:schemeClr val="bg1"/>
                </a:solidFill>
                <a:latin typeface="+mj-lt"/>
              </a:rPr>
              <a:t>A </a:t>
            </a:r>
            <a:r>
              <a:rPr lang="en-US" sz="2000" dirty="0">
                <a:solidFill>
                  <a:schemeClr val="accent2">
                    <a:lumMod val="40000"/>
                    <a:lumOff val="60000"/>
                  </a:schemeClr>
                </a:solidFill>
                <a:latin typeface="+mj-lt"/>
              </a:rPr>
              <a:t>generic type </a:t>
            </a:r>
            <a:r>
              <a:rPr lang="en-US" sz="2000" dirty="0">
                <a:solidFill>
                  <a:schemeClr val="bg1"/>
                </a:solidFill>
                <a:latin typeface="+mj-lt"/>
              </a:rPr>
              <a:t>is a type that is parameterized with one or more </a:t>
            </a:r>
            <a:r>
              <a:rPr lang="en-US" sz="2000" dirty="0">
                <a:solidFill>
                  <a:srgbClr val="92D050"/>
                </a:solidFill>
                <a:latin typeface="+mj-lt"/>
              </a:rPr>
              <a:t>type parameters</a:t>
            </a:r>
            <a:r>
              <a:rPr lang="en-US" sz="2000" dirty="0">
                <a:solidFill>
                  <a:schemeClr val="bg1"/>
                </a:solidFill>
                <a:latin typeface="+mj-lt"/>
              </a:rPr>
              <a:t>, e.g.:</a:t>
            </a:r>
          </a:p>
          <a:p>
            <a:pPr algn="ctr"/>
            <a:endParaRPr lang="en-US" sz="2000" dirty="0">
              <a:solidFill>
                <a:schemeClr val="bg1"/>
              </a:solidFill>
              <a:latin typeface="Consolas" panose="020B0609020204030204" pitchFamily="49" charset="0"/>
            </a:endParaRPr>
          </a:p>
          <a:p>
            <a:r>
              <a:rPr lang="en-US" dirty="0">
                <a:latin typeface="Consolas" panose="020B0609020204030204" pitchFamily="49" charset="0"/>
              </a:rPr>
              <a:t>    template &lt;class </a:t>
            </a:r>
            <a:r>
              <a:rPr lang="en-US" dirty="0">
                <a:solidFill>
                  <a:srgbClr val="92D050"/>
                </a:solidFill>
                <a:latin typeface="Consolas" panose="020B0609020204030204" pitchFamily="49" charset="0"/>
              </a:rPr>
              <a:t>T</a:t>
            </a:r>
            <a:r>
              <a:rPr lang="en-US" dirty="0">
                <a:latin typeface="Consolas" panose="020B0609020204030204" pitchFamily="49" charset="0"/>
              </a:rPr>
              <a:t>&gt;</a:t>
            </a:r>
          </a:p>
          <a:p>
            <a:r>
              <a:rPr lang="en-US" dirty="0">
                <a:latin typeface="Consolas" panose="020B0609020204030204" pitchFamily="49" charset="0"/>
              </a:rPr>
              <a:t>    class </a:t>
            </a:r>
            <a:r>
              <a:rPr lang="en-US" dirty="0">
                <a:solidFill>
                  <a:schemeClr val="accent2">
                    <a:lumMod val="40000"/>
                    <a:lumOff val="60000"/>
                  </a:schemeClr>
                </a:solidFill>
                <a:latin typeface="Consolas" panose="020B0609020204030204" pitchFamily="49" charset="0"/>
              </a:rPr>
              <a:t>Collection</a:t>
            </a:r>
            <a:r>
              <a:rPr lang="en-US" dirty="0">
                <a:latin typeface="Consolas" panose="020B0609020204030204" pitchFamily="49" charset="0"/>
              </a:rPr>
              <a:t> {</a:t>
            </a:r>
          </a:p>
          <a:p>
            <a:r>
              <a:rPr lang="en-US" dirty="0">
                <a:latin typeface="Consolas" panose="020B0609020204030204" pitchFamily="49" charset="0"/>
              </a:rPr>
              <a:t>    public:</a:t>
            </a:r>
          </a:p>
          <a:p>
            <a:r>
              <a:rPr lang="en-US" dirty="0">
                <a:latin typeface="Consolas" panose="020B0609020204030204" pitchFamily="49" charset="0"/>
              </a:rPr>
              <a:t>      void add(</a:t>
            </a:r>
            <a:r>
              <a:rPr lang="en-US" dirty="0">
                <a:solidFill>
                  <a:srgbClr val="92D050"/>
                </a:solidFill>
                <a:latin typeface="Consolas" panose="020B0609020204030204" pitchFamily="49" charset="0"/>
              </a:rPr>
              <a:t>T</a:t>
            </a:r>
            <a:r>
              <a:rPr lang="en-US" dirty="0">
                <a:latin typeface="Consolas" panose="020B0609020204030204" pitchFamily="49" charset="0"/>
              </a:rPr>
              <a:t> item) { </a:t>
            </a:r>
            <a:r>
              <a:rPr lang="en-US" dirty="0" err="1">
                <a:latin typeface="Consolas" panose="020B0609020204030204" pitchFamily="49" charset="0"/>
              </a:rPr>
              <a:t>arr</a:t>
            </a:r>
            <a:r>
              <a:rPr lang="en-US" dirty="0">
                <a:latin typeface="Consolas" panose="020B0609020204030204" pitchFamily="49" charset="0"/>
              </a:rPr>
              <a:t>_[count++] = item; }    </a:t>
            </a:r>
          </a:p>
          <a:p>
            <a:r>
              <a:rPr lang="en-US" dirty="0">
                <a:latin typeface="Consolas" panose="020B0609020204030204" pitchFamily="49" charset="0"/>
              </a:rPr>
              <a:t>      ...</a:t>
            </a:r>
          </a:p>
          <a:p>
            <a:r>
              <a:rPr lang="en-US" dirty="0">
                <a:latin typeface="Consolas" panose="020B0609020204030204" pitchFamily="49" charset="0"/>
              </a:rPr>
              <a:t>    private:</a:t>
            </a:r>
          </a:p>
          <a:p>
            <a:r>
              <a:rPr lang="en-US" dirty="0">
                <a:latin typeface="Consolas" panose="020B0609020204030204" pitchFamily="49" charset="0"/>
              </a:rPr>
              <a:t>      </a:t>
            </a:r>
            <a:r>
              <a:rPr lang="en-US" dirty="0">
                <a:solidFill>
                  <a:srgbClr val="92D050"/>
                </a:solidFill>
                <a:latin typeface="Consolas" panose="020B0609020204030204" pitchFamily="49" charset="0"/>
              </a:rPr>
              <a:t>T</a:t>
            </a:r>
            <a:r>
              <a:rPr lang="en-US" dirty="0">
                <a:latin typeface="Consolas" panose="020B0609020204030204" pitchFamily="49" charset="0"/>
              </a:rPr>
              <a:t> </a:t>
            </a:r>
            <a:r>
              <a:rPr lang="en-US" dirty="0" err="1">
                <a:latin typeface="Consolas" panose="020B0609020204030204" pitchFamily="49" charset="0"/>
              </a:rPr>
              <a:t>arr</a:t>
            </a:r>
            <a:r>
              <a:rPr lang="en-US" dirty="0">
                <a:latin typeface="Consolas" panose="020B0609020204030204" pitchFamily="49" charset="0"/>
              </a:rPr>
              <a:t>_[MAX_ITEMS];    </a:t>
            </a:r>
          </a:p>
          <a:p>
            <a:r>
              <a:rPr lang="en-US" dirty="0">
                <a:latin typeface="Consolas" panose="020B0609020204030204" pitchFamily="49" charset="0"/>
              </a:rPr>
              <a:t>      int count = 0;</a:t>
            </a:r>
          </a:p>
          <a:p>
            <a:r>
              <a:rPr lang="en-US" dirty="0">
                <a:latin typeface="Consolas" panose="020B0609020204030204" pitchFamily="49" charset="0"/>
              </a:rPr>
              <a:t>    };</a:t>
            </a:r>
            <a:r>
              <a:rPr lang="en-US"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208142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par>
                                <p:cTn id="36" presetID="1" presetClass="exit"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wipe(up)">
                                      <p:cBhvr>
                                        <p:cTn id="42" dur="500"/>
                                        <p:tgtEl>
                                          <p:spTgt spid="115"/>
                                        </p:tgtEl>
                                      </p:cBhvr>
                                    </p:animEffect>
                                  </p:childTnLst>
                                </p:cTn>
                              </p:par>
                              <p:par>
                                <p:cTn id="43" presetID="1" presetClass="exit" presetSubtype="0" fill="hold" grpId="0" nodeType="withEffect">
                                  <p:stCondLst>
                                    <p:cond delay="0"/>
                                  </p:stCondLst>
                                  <p:childTnLst>
                                    <p:set>
                                      <p:cBhvr>
                                        <p:cTn id="44" dur="1" fill="hold">
                                          <p:stCondLst>
                                            <p:cond delay="0"/>
                                          </p:stCondLst>
                                        </p:cTn>
                                        <p:tgtEl>
                                          <p:spTgt spid="12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wipe(up)">
                                      <p:cBhvr>
                                        <p:cTn id="49" dur="500"/>
                                        <p:tgtEl>
                                          <p:spTgt spid="80"/>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121"/>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0" restart="whenNotActive" fill="hold" evtFilter="cancelBubble" nodeType="interactiveSeq">
                <p:stCondLst>
                  <p:cond evt="onClick" delay="0">
                    <p:tgtEl>
                      <p:spTgt spid="29"/>
                    </p:tgtEl>
                  </p:cond>
                </p:stCondLst>
                <p:endSync evt="end" delay="0">
                  <p:rtn val="all"/>
                </p:endSync>
                <p:childTnLst>
                  <p:par>
                    <p:cTn id="61" fill="hold">
                      <p:stCondLst>
                        <p:cond delay="0"/>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29"/>
                                        </p:tgtEl>
                                      </p:cBhvr>
                                    </p:animEffect>
                                    <p:set>
                                      <p:cBhvr>
                                        <p:cTn id="65" dur="1" fill="hold">
                                          <p:stCondLst>
                                            <p:cond delay="4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66" restart="whenNotActive" fill="hold" evtFilter="cancelBubble" nodeType="interactiveSeq">
                <p:stCondLst>
                  <p:cond evt="onClick" delay="0">
                    <p:tgtEl>
                      <p:spTgt spid="65"/>
                    </p:tgtEl>
                  </p:cond>
                </p:stCondLst>
                <p:endSync evt="end" delay="0">
                  <p:rtn val="all"/>
                </p:endSync>
                <p:childTnLst>
                  <p:par>
                    <p:cTn id="67" fill="hold">
                      <p:stCondLst>
                        <p:cond delay="0"/>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65"/>
                                        </p:tgtEl>
                                      </p:cBhvr>
                                    </p:animEffect>
                                    <p:set>
                                      <p:cBhvr>
                                        <p:cTn id="71" dur="1" fill="hold">
                                          <p:stCondLst>
                                            <p:cond delay="499"/>
                                          </p:stCondLst>
                                        </p:cTn>
                                        <p:tgtEl>
                                          <p:spTgt spid="65"/>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72" restart="whenNotActive" fill="hold" evtFilter="cancelBubble" nodeType="interactiveSeq">
                <p:stCondLst>
                  <p:cond evt="onClick" delay="0">
                    <p:tgtEl>
                      <p:spTgt spid="70"/>
                    </p:tgtEl>
                  </p:cond>
                </p:stCondLst>
                <p:endSync evt="end" delay="0">
                  <p:rtn val="all"/>
                </p:endSync>
                <p:childTnLst>
                  <p:par>
                    <p:cTn id="73" fill="hold">
                      <p:stCondLst>
                        <p:cond delay="0"/>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70"/>
                                        </p:tgtEl>
                                      </p:cBhvr>
                                    </p:animEffect>
                                    <p:set>
                                      <p:cBhvr>
                                        <p:cTn id="77"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78" restart="whenNotActive" fill="hold" evtFilter="cancelBubble" nodeType="interactiveSeq">
                <p:stCondLst>
                  <p:cond evt="onClick" delay="0">
                    <p:tgtEl>
                      <p:spTgt spid="74"/>
                    </p:tgtEl>
                  </p:cond>
                </p:stCondLst>
                <p:endSync evt="end" delay="0">
                  <p:rtn val="all"/>
                </p:endSync>
                <p:childTnLst>
                  <p:par>
                    <p:cTn id="79" fill="hold">
                      <p:stCondLst>
                        <p:cond delay="0"/>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74"/>
                                        </p:tgtEl>
                                      </p:cBhvr>
                                    </p:animEffect>
                                    <p:set>
                                      <p:cBhvr>
                                        <p:cTn id="83" dur="1" fill="hold">
                                          <p:stCondLst>
                                            <p:cond delay="499"/>
                                          </p:stCondLst>
                                        </p:cTn>
                                        <p:tgtEl>
                                          <p:spTgt spid="74"/>
                                        </p:tgtEl>
                                        <p:attrNameLst>
                                          <p:attrName>style.visibility</p:attrName>
                                        </p:attrNameLst>
                                      </p:cBhvr>
                                      <p:to>
                                        <p:strVal val="hidden"/>
                                      </p:to>
                                    </p:set>
                                  </p:childTnLst>
                                </p:cTn>
                              </p:par>
                              <p:par>
                                <p:cTn id="84" presetID="22" presetClass="entr" presetSubtype="4" fill="hold" grpId="0" nodeType="withEffect">
                                  <p:stCondLst>
                                    <p:cond delay="0"/>
                                  </p:stCondLst>
                                  <p:childTnLst>
                                    <p:set>
                                      <p:cBhvr>
                                        <p:cTn id="85" dur="1" fill="hold">
                                          <p:stCondLst>
                                            <p:cond delay="0"/>
                                          </p:stCondLst>
                                        </p:cTn>
                                        <p:tgtEl>
                                          <p:spTgt spid="126"/>
                                        </p:tgtEl>
                                        <p:attrNameLst>
                                          <p:attrName>style.visibility</p:attrName>
                                        </p:attrNameLst>
                                      </p:cBhvr>
                                      <p:to>
                                        <p:strVal val="visible"/>
                                      </p:to>
                                    </p:set>
                                    <p:animEffect transition="in" filter="wipe(down)">
                                      <p:cBhvr>
                                        <p:cTn id="86" dur="500"/>
                                        <p:tgtEl>
                                          <p:spTgt spid="126"/>
                                        </p:tgtEl>
                                      </p:cBhvr>
                                    </p:animEffect>
                                  </p:childTnLst>
                                </p:cTn>
                              </p:par>
                            </p:childTnLst>
                          </p:cTn>
                        </p:par>
                      </p:childTnLst>
                    </p:cTn>
                  </p:par>
                </p:childTnLst>
              </p:cTn>
              <p:nextCondLst>
                <p:cond evt="onClick" delay="0">
                  <p:tgtEl>
                    <p:spTgt spid="74"/>
                  </p:tgtEl>
                </p:cond>
              </p:nextCondLst>
            </p:seq>
            <p:seq concurrent="1" nextAc="seek">
              <p:cTn id="87" restart="whenNotActive" fill="hold" evtFilter="cancelBubble" nodeType="interactiveSeq">
                <p:stCondLst>
                  <p:cond evt="onClick" delay="0">
                    <p:tgtEl>
                      <p:spTgt spid="77"/>
                    </p:tgtEl>
                  </p:cond>
                </p:stCondLst>
                <p:endSync evt="end" delay="0">
                  <p:rtn val="all"/>
                </p:endSync>
                <p:childTnLst>
                  <p:par>
                    <p:cTn id="88" fill="hold">
                      <p:stCondLst>
                        <p:cond delay="0"/>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77"/>
                                        </p:tgtEl>
                                      </p:cBhvr>
                                    </p:animEffect>
                                    <p:set>
                                      <p:cBhvr>
                                        <p:cTn id="92" dur="1" fill="hold">
                                          <p:stCondLst>
                                            <p:cond delay="499"/>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77"/>
                  </p:tgtEl>
                </p:cond>
              </p:nextCondLst>
            </p:seq>
            <p:seq concurrent="1" nextAc="seek">
              <p:cTn id="93" restart="whenNotActive" fill="hold" evtFilter="cancelBubble" nodeType="interactiveSeq">
                <p:stCondLst>
                  <p:cond evt="onClick" delay="0">
                    <p:tgtEl>
                      <p:spTgt spid="81"/>
                    </p:tgtEl>
                  </p:cond>
                </p:stCondLst>
                <p:endSync evt="end" delay="0">
                  <p:rtn val="all"/>
                </p:endSync>
                <p:childTnLst>
                  <p:par>
                    <p:cTn id="94" fill="hold">
                      <p:stCondLst>
                        <p:cond delay="0"/>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81"/>
                                        </p:tgtEl>
                                      </p:cBhvr>
                                    </p:animEffect>
                                    <p:set>
                                      <p:cBhvr>
                                        <p:cTn id="98" dur="1" fill="hold">
                                          <p:stCondLst>
                                            <p:cond delay="499"/>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81"/>
                  </p:tgtEl>
                </p:cond>
              </p:nextCondLst>
            </p:seq>
            <p:seq concurrent="1" nextAc="seek">
              <p:cTn id="99" restart="whenNotActive" fill="hold" evtFilter="cancelBubble" nodeType="interactiveSeq">
                <p:stCondLst>
                  <p:cond evt="onClick" delay="0">
                    <p:tgtEl>
                      <p:spTgt spid="87"/>
                    </p:tgtEl>
                  </p:cond>
                </p:stCondLst>
                <p:endSync evt="end" delay="0">
                  <p:rtn val="all"/>
                </p:endSync>
                <p:childTnLst>
                  <p:par>
                    <p:cTn id="100" fill="hold">
                      <p:stCondLst>
                        <p:cond delay="0"/>
                      </p:stCondLst>
                      <p:childTnLst>
                        <p:par>
                          <p:cTn id="101" fill="hold">
                            <p:stCondLst>
                              <p:cond delay="0"/>
                            </p:stCondLst>
                            <p:childTnLst>
                              <p:par>
                                <p:cTn id="102" presetID="10" presetClass="exit" presetSubtype="0" fill="hold" nodeType="clickEffect">
                                  <p:stCondLst>
                                    <p:cond delay="0"/>
                                  </p:stCondLst>
                                  <p:childTnLst>
                                    <p:animEffect transition="out" filter="fade">
                                      <p:cBhvr>
                                        <p:cTn id="103" dur="500"/>
                                        <p:tgtEl>
                                          <p:spTgt spid="87"/>
                                        </p:tgtEl>
                                      </p:cBhvr>
                                    </p:animEffect>
                                    <p:set>
                                      <p:cBhvr>
                                        <p:cTn id="104" dur="1" fill="hold">
                                          <p:stCondLst>
                                            <p:cond delay="499"/>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87"/>
                  </p:tgtEl>
                </p:cond>
              </p:nextCondLst>
            </p:seq>
            <p:seq concurrent="1" nextAc="seek">
              <p:cTn id="105" restart="whenNotActive" fill="hold" evtFilter="cancelBubble" nodeType="interactiveSeq">
                <p:stCondLst>
                  <p:cond evt="onClick" delay="0">
                    <p:tgtEl>
                      <p:spTgt spid="91"/>
                    </p:tgtEl>
                  </p:cond>
                </p:stCondLst>
                <p:endSync evt="end" delay="0">
                  <p:rtn val="all"/>
                </p:endSync>
                <p:childTnLst>
                  <p:par>
                    <p:cTn id="106" fill="hold">
                      <p:stCondLst>
                        <p:cond delay="0"/>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91"/>
                                        </p:tgtEl>
                                      </p:cBhvr>
                                    </p:animEffect>
                                    <p:set>
                                      <p:cBhvr>
                                        <p:cTn id="110" dur="1" fill="hold">
                                          <p:stCondLst>
                                            <p:cond delay="499"/>
                                          </p:stCondLst>
                                        </p:cTn>
                                        <p:tgtEl>
                                          <p:spTgt spid="91"/>
                                        </p:tgtEl>
                                        <p:attrNameLst>
                                          <p:attrName>style.visibility</p:attrName>
                                        </p:attrNameLst>
                                      </p:cBhvr>
                                      <p:to>
                                        <p:strVal val="hidden"/>
                                      </p:to>
                                    </p:set>
                                  </p:childTnLst>
                                </p:cTn>
                              </p:par>
                              <p:par>
                                <p:cTn id="111" presetID="22" presetClass="entr" presetSubtype="4" fill="hold" grpId="0" nodeType="withEffect">
                                  <p:stCondLst>
                                    <p:cond delay="0"/>
                                  </p:stCondLst>
                                  <p:childTnLst>
                                    <p:set>
                                      <p:cBhvr>
                                        <p:cTn id="112" dur="1" fill="hold">
                                          <p:stCondLst>
                                            <p:cond delay="0"/>
                                          </p:stCondLst>
                                        </p:cTn>
                                        <p:tgtEl>
                                          <p:spTgt spid="127"/>
                                        </p:tgtEl>
                                        <p:attrNameLst>
                                          <p:attrName>style.visibility</p:attrName>
                                        </p:attrNameLst>
                                      </p:cBhvr>
                                      <p:to>
                                        <p:strVal val="visible"/>
                                      </p:to>
                                    </p:set>
                                    <p:animEffect transition="in" filter="wipe(down)">
                                      <p:cBhvr>
                                        <p:cTn id="113" dur="500"/>
                                        <p:tgtEl>
                                          <p:spTgt spid="127"/>
                                        </p:tgtEl>
                                      </p:cBhvr>
                                    </p:animEffect>
                                  </p:childTnLst>
                                </p:cTn>
                              </p:par>
                            </p:childTnLst>
                          </p:cTn>
                        </p:par>
                      </p:childTnLst>
                    </p:cTn>
                  </p:par>
                </p:childTnLst>
              </p:cTn>
              <p:nextCondLst>
                <p:cond evt="onClick" delay="0">
                  <p:tgtEl>
                    <p:spTgt spid="91"/>
                  </p:tgtEl>
                </p:cond>
              </p:nextCondLst>
            </p:seq>
            <p:seq concurrent="1" nextAc="seek">
              <p:cTn id="114" restart="whenNotActive" fill="hold" evtFilter="cancelBubble" nodeType="interactiveSeq">
                <p:stCondLst>
                  <p:cond evt="onClick" delay="0">
                    <p:tgtEl>
                      <p:spTgt spid="94"/>
                    </p:tgtEl>
                  </p:cond>
                </p:stCondLst>
                <p:endSync evt="end" delay="0">
                  <p:rtn val="all"/>
                </p:endSync>
                <p:childTnLst>
                  <p:par>
                    <p:cTn id="115" fill="hold">
                      <p:stCondLst>
                        <p:cond delay="0"/>
                      </p:stCondLst>
                      <p:childTnLst>
                        <p:par>
                          <p:cTn id="116" fill="hold">
                            <p:stCondLst>
                              <p:cond delay="0"/>
                            </p:stCondLst>
                            <p:childTnLst>
                              <p:par>
                                <p:cTn id="117" presetID="10" presetClass="exit" presetSubtype="0" fill="hold" nodeType="clickEffect">
                                  <p:stCondLst>
                                    <p:cond delay="0"/>
                                  </p:stCondLst>
                                  <p:childTnLst>
                                    <p:animEffect transition="out" filter="fade">
                                      <p:cBhvr>
                                        <p:cTn id="118" dur="500"/>
                                        <p:tgtEl>
                                          <p:spTgt spid="94"/>
                                        </p:tgtEl>
                                      </p:cBhvr>
                                    </p:animEffect>
                                    <p:set>
                                      <p:cBhvr>
                                        <p:cTn id="119" dur="1" fill="hold">
                                          <p:stCondLst>
                                            <p:cond delay="499"/>
                                          </p:stCondLst>
                                        </p:cTn>
                                        <p:tgtEl>
                                          <p:spTgt spid="94"/>
                                        </p:tgtEl>
                                        <p:attrNameLst>
                                          <p:attrName>style.visibility</p:attrName>
                                        </p:attrNameLst>
                                      </p:cBhvr>
                                      <p:to>
                                        <p:strVal val="hidden"/>
                                      </p:to>
                                    </p:set>
                                  </p:childTnLst>
                                </p:cTn>
                              </p:par>
                            </p:childTnLst>
                          </p:cTn>
                        </p:par>
                      </p:childTnLst>
                    </p:cTn>
                  </p:par>
                </p:childTnLst>
              </p:cTn>
              <p:nextCondLst>
                <p:cond evt="onClick" delay="0">
                  <p:tgtEl>
                    <p:spTgt spid="94"/>
                  </p:tgtEl>
                </p:cond>
              </p:nextCondLst>
            </p:seq>
            <p:seq concurrent="1" nextAc="seek">
              <p:cTn id="120" restart="whenNotActive" fill="hold" evtFilter="cancelBubble" nodeType="interactiveSeq">
                <p:stCondLst>
                  <p:cond evt="onClick" delay="0">
                    <p:tgtEl>
                      <p:spTgt spid="100"/>
                    </p:tgtEl>
                  </p:cond>
                </p:stCondLst>
                <p:endSync evt="end" delay="0">
                  <p:rtn val="all"/>
                </p:endSync>
                <p:childTnLst>
                  <p:par>
                    <p:cTn id="121" fill="hold">
                      <p:stCondLst>
                        <p:cond delay="0"/>
                      </p:stCondLst>
                      <p:childTnLst>
                        <p:par>
                          <p:cTn id="122" fill="hold">
                            <p:stCondLst>
                              <p:cond delay="0"/>
                            </p:stCondLst>
                            <p:childTnLst>
                              <p:par>
                                <p:cTn id="123" presetID="10" presetClass="exit" presetSubtype="0" fill="hold" nodeType="clickEffect">
                                  <p:stCondLst>
                                    <p:cond delay="0"/>
                                  </p:stCondLst>
                                  <p:childTnLst>
                                    <p:animEffect transition="out" filter="fade">
                                      <p:cBhvr>
                                        <p:cTn id="124" dur="500"/>
                                        <p:tgtEl>
                                          <p:spTgt spid="100"/>
                                        </p:tgtEl>
                                      </p:cBhvr>
                                    </p:animEffect>
                                    <p:set>
                                      <p:cBhvr>
                                        <p:cTn id="125" dur="1" fill="hold">
                                          <p:stCondLst>
                                            <p:cond delay="499"/>
                                          </p:stCondLst>
                                        </p:cTn>
                                        <p:tgtEl>
                                          <p:spTgt spid="100"/>
                                        </p:tgtEl>
                                        <p:attrNameLst>
                                          <p:attrName>style.visibility</p:attrName>
                                        </p:attrNameLst>
                                      </p:cBhvr>
                                      <p:to>
                                        <p:strVal val="hidden"/>
                                      </p:to>
                                    </p:set>
                                  </p:childTnLst>
                                </p:cTn>
                              </p:par>
                            </p:childTnLst>
                          </p:cTn>
                        </p:par>
                      </p:childTnLst>
                    </p:cTn>
                  </p:par>
                </p:childTnLst>
              </p:cTn>
              <p:nextCondLst>
                <p:cond evt="onClick" delay="0">
                  <p:tgtEl>
                    <p:spTgt spid="100"/>
                  </p:tgtEl>
                </p:cond>
              </p:nextCondLst>
            </p:seq>
            <p:seq concurrent="1" nextAc="seek">
              <p:cTn id="126" restart="whenNotActive" fill="hold" evtFilter="cancelBubble" nodeType="interactiveSeq">
                <p:stCondLst>
                  <p:cond evt="onClick" delay="0">
                    <p:tgtEl>
                      <p:spTgt spid="103"/>
                    </p:tgtEl>
                  </p:cond>
                </p:stCondLst>
                <p:endSync evt="end" delay="0">
                  <p:rtn val="all"/>
                </p:endSync>
                <p:childTnLst>
                  <p:par>
                    <p:cTn id="127" fill="hold">
                      <p:stCondLst>
                        <p:cond delay="0"/>
                      </p:stCondLst>
                      <p:childTnLst>
                        <p:par>
                          <p:cTn id="128" fill="hold">
                            <p:stCondLst>
                              <p:cond delay="0"/>
                            </p:stCondLst>
                            <p:childTnLst>
                              <p:par>
                                <p:cTn id="129" presetID="10" presetClass="exit" presetSubtype="0" fill="hold" nodeType="clickEffect">
                                  <p:stCondLst>
                                    <p:cond delay="0"/>
                                  </p:stCondLst>
                                  <p:childTnLst>
                                    <p:animEffect transition="out" filter="fade">
                                      <p:cBhvr>
                                        <p:cTn id="130" dur="500"/>
                                        <p:tgtEl>
                                          <p:spTgt spid="103"/>
                                        </p:tgtEl>
                                      </p:cBhvr>
                                    </p:animEffect>
                                    <p:set>
                                      <p:cBhvr>
                                        <p:cTn id="131" dur="1" fill="hold">
                                          <p:stCondLst>
                                            <p:cond delay="499"/>
                                          </p:stCondLst>
                                        </p:cTn>
                                        <p:tgtEl>
                                          <p:spTgt spid="103"/>
                                        </p:tgtEl>
                                        <p:attrNameLst>
                                          <p:attrName>style.visibility</p:attrName>
                                        </p:attrNameLst>
                                      </p:cBhvr>
                                      <p:to>
                                        <p:strVal val="hidden"/>
                                      </p:to>
                                    </p:set>
                                  </p:childTnLst>
                                </p:cTn>
                              </p:par>
                            </p:childTnLst>
                          </p:cTn>
                        </p:par>
                      </p:childTnLst>
                    </p:cTn>
                  </p:par>
                </p:childTnLst>
              </p:cTn>
              <p:nextCondLst>
                <p:cond evt="onClick" delay="0">
                  <p:tgtEl>
                    <p:spTgt spid="103"/>
                  </p:tgtEl>
                </p:cond>
              </p:nextCondLst>
            </p:seq>
            <p:seq concurrent="1" nextAc="seek">
              <p:cTn id="132" restart="whenNotActive" fill="hold" evtFilter="cancelBubble" nodeType="interactiveSeq">
                <p:stCondLst>
                  <p:cond evt="onClick" delay="0">
                    <p:tgtEl>
                      <p:spTgt spid="106"/>
                    </p:tgtEl>
                  </p:cond>
                </p:stCondLst>
                <p:endSync evt="end" delay="0">
                  <p:rtn val="all"/>
                </p:endSync>
                <p:childTnLst>
                  <p:par>
                    <p:cTn id="133" fill="hold">
                      <p:stCondLst>
                        <p:cond delay="0"/>
                      </p:stCondLst>
                      <p:childTnLst>
                        <p:par>
                          <p:cTn id="134" fill="hold">
                            <p:stCondLst>
                              <p:cond delay="0"/>
                            </p:stCondLst>
                            <p:childTnLst>
                              <p:par>
                                <p:cTn id="135" presetID="10" presetClass="exit" presetSubtype="0" fill="hold" nodeType="clickEffect">
                                  <p:stCondLst>
                                    <p:cond delay="0"/>
                                  </p:stCondLst>
                                  <p:childTnLst>
                                    <p:animEffect transition="out" filter="fade">
                                      <p:cBhvr>
                                        <p:cTn id="136" dur="500"/>
                                        <p:tgtEl>
                                          <p:spTgt spid="106"/>
                                        </p:tgtEl>
                                      </p:cBhvr>
                                    </p:animEffect>
                                    <p:set>
                                      <p:cBhvr>
                                        <p:cTn id="137" dur="1" fill="hold">
                                          <p:stCondLst>
                                            <p:cond delay="499"/>
                                          </p:stCondLst>
                                        </p:cTn>
                                        <p:tgtEl>
                                          <p:spTgt spid="106"/>
                                        </p:tgtEl>
                                        <p:attrNameLst>
                                          <p:attrName>style.visibility</p:attrName>
                                        </p:attrNameLst>
                                      </p:cBhvr>
                                      <p:to>
                                        <p:strVal val="hidden"/>
                                      </p:to>
                                    </p:set>
                                  </p:childTnLst>
                                </p:cTn>
                              </p:par>
                            </p:childTnLst>
                          </p:cTn>
                        </p:par>
                      </p:childTnLst>
                    </p:cTn>
                  </p:par>
                </p:childTnLst>
              </p:cTn>
              <p:nextCondLst>
                <p:cond evt="onClick" delay="0">
                  <p:tgtEl>
                    <p:spTgt spid="106"/>
                  </p:tgtEl>
                </p:cond>
              </p:nextCondLst>
            </p:seq>
            <p:seq concurrent="1" nextAc="seek">
              <p:cTn id="138" restart="whenNotActive" fill="hold" evtFilter="cancelBubble" nodeType="interactiveSeq">
                <p:stCondLst>
                  <p:cond evt="onClick" delay="0">
                    <p:tgtEl>
                      <p:spTgt spid="109"/>
                    </p:tgtEl>
                  </p:cond>
                </p:stCondLst>
                <p:endSync evt="end" delay="0">
                  <p:rtn val="all"/>
                </p:endSync>
                <p:childTnLst>
                  <p:par>
                    <p:cTn id="139" fill="hold">
                      <p:stCondLst>
                        <p:cond delay="0"/>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109"/>
                                        </p:tgtEl>
                                      </p:cBhvr>
                                    </p:animEffect>
                                    <p:set>
                                      <p:cBhvr>
                                        <p:cTn id="143" dur="1" fill="hold">
                                          <p:stCondLst>
                                            <p:cond delay="499"/>
                                          </p:stCondLst>
                                        </p:cTn>
                                        <p:tgtEl>
                                          <p:spTgt spid="109"/>
                                        </p:tgtEl>
                                        <p:attrNameLst>
                                          <p:attrName>style.visibility</p:attrName>
                                        </p:attrNameLst>
                                      </p:cBhvr>
                                      <p:to>
                                        <p:strVal val="hidden"/>
                                      </p:to>
                                    </p:set>
                                  </p:childTnLst>
                                </p:cTn>
                              </p:par>
                            </p:childTnLst>
                          </p:cTn>
                        </p:par>
                      </p:childTnLst>
                    </p:cTn>
                  </p:par>
                </p:childTnLst>
              </p:cTn>
              <p:nextCondLst>
                <p:cond evt="onClick" delay="0">
                  <p:tgtEl>
                    <p:spTgt spid="109"/>
                  </p:tgtEl>
                </p:cond>
              </p:nextCondLst>
            </p:seq>
            <p:seq concurrent="1" nextAc="seek">
              <p:cTn id="144" restart="whenNotActive" fill="hold" evtFilter="cancelBubble" nodeType="interactiveSeq">
                <p:stCondLst>
                  <p:cond evt="onClick" delay="0">
                    <p:tgtEl>
                      <p:spTgt spid="117"/>
                    </p:tgtEl>
                  </p:cond>
                </p:stCondLst>
                <p:endSync evt="end" delay="0">
                  <p:rtn val="all"/>
                </p:endSync>
                <p:childTnLst>
                  <p:par>
                    <p:cTn id="145" fill="hold">
                      <p:stCondLst>
                        <p:cond delay="0"/>
                      </p:stCondLst>
                      <p:childTnLst>
                        <p:par>
                          <p:cTn id="146" fill="hold">
                            <p:stCondLst>
                              <p:cond delay="0"/>
                            </p:stCondLst>
                            <p:childTnLst>
                              <p:par>
                                <p:cTn id="147" presetID="10" presetClass="exit" presetSubtype="0" fill="hold" nodeType="clickEffect">
                                  <p:stCondLst>
                                    <p:cond delay="0"/>
                                  </p:stCondLst>
                                  <p:childTnLst>
                                    <p:animEffect transition="out" filter="fade">
                                      <p:cBhvr>
                                        <p:cTn id="148" dur="500"/>
                                        <p:tgtEl>
                                          <p:spTgt spid="117"/>
                                        </p:tgtEl>
                                      </p:cBhvr>
                                    </p:animEffect>
                                    <p:set>
                                      <p:cBhvr>
                                        <p:cTn id="149" dur="1" fill="hold">
                                          <p:stCondLst>
                                            <p:cond delay="499"/>
                                          </p:stCondLst>
                                        </p:cTn>
                                        <p:tgtEl>
                                          <p:spTgt spid="117"/>
                                        </p:tgtEl>
                                        <p:attrNameLst>
                                          <p:attrName>style.visibility</p:attrName>
                                        </p:attrNameLst>
                                      </p:cBhvr>
                                      <p:to>
                                        <p:strVal val="hidden"/>
                                      </p:to>
                                    </p:set>
                                  </p:childTnLst>
                                </p:cTn>
                              </p:par>
                              <p:par>
                                <p:cTn id="150" presetID="22" presetClass="entr" presetSubtype="4" fill="hold" grpId="0" nodeType="withEffect">
                                  <p:stCondLst>
                                    <p:cond delay="0"/>
                                  </p:stCondLst>
                                  <p:childTnLst>
                                    <p:set>
                                      <p:cBhvr>
                                        <p:cTn id="151" dur="1" fill="hold">
                                          <p:stCondLst>
                                            <p:cond delay="0"/>
                                          </p:stCondLst>
                                        </p:cTn>
                                        <p:tgtEl>
                                          <p:spTgt spid="85"/>
                                        </p:tgtEl>
                                        <p:attrNameLst>
                                          <p:attrName>style.visibility</p:attrName>
                                        </p:attrNameLst>
                                      </p:cBhvr>
                                      <p:to>
                                        <p:strVal val="visible"/>
                                      </p:to>
                                    </p:set>
                                    <p:animEffect transition="in" filter="wipe(down)">
                                      <p:cBhvr>
                                        <p:cTn id="152" dur="500"/>
                                        <p:tgtEl>
                                          <p:spTgt spid="85"/>
                                        </p:tgtEl>
                                      </p:cBhvr>
                                    </p:animEffect>
                                  </p:childTnLst>
                                </p:cTn>
                              </p:par>
                            </p:childTnLst>
                          </p:cTn>
                        </p:par>
                      </p:childTnLst>
                    </p:cTn>
                  </p:par>
                </p:childTnLst>
              </p:cTn>
              <p:nextCondLst>
                <p:cond evt="onClick" delay="0">
                  <p:tgtEl>
                    <p:spTgt spid="117"/>
                  </p:tgtEl>
                </p:cond>
              </p:nextCondLst>
            </p:seq>
            <p:seq concurrent="1" nextAc="seek">
              <p:cTn id="153" restart="whenNotActive" fill="hold" evtFilter="cancelBubble" nodeType="interactiveSeq">
                <p:stCondLst>
                  <p:cond evt="onClick" delay="0">
                    <p:tgtEl>
                      <p:spTgt spid="123"/>
                    </p:tgtEl>
                  </p:cond>
                </p:stCondLst>
                <p:endSync evt="end" delay="0">
                  <p:rtn val="all"/>
                </p:endSync>
                <p:childTnLst>
                  <p:par>
                    <p:cTn id="154" fill="hold">
                      <p:stCondLst>
                        <p:cond delay="0"/>
                      </p:stCondLst>
                      <p:childTnLst>
                        <p:par>
                          <p:cTn id="155" fill="hold">
                            <p:stCondLst>
                              <p:cond delay="0"/>
                            </p:stCondLst>
                            <p:childTnLst>
                              <p:par>
                                <p:cTn id="156" presetID="10" presetClass="exit" presetSubtype="0" fill="hold" nodeType="clickEffect">
                                  <p:stCondLst>
                                    <p:cond delay="0"/>
                                  </p:stCondLst>
                                  <p:childTnLst>
                                    <p:animEffect transition="out" filter="fade">
                                      <p:cBhvr>
                                        <p:cTn id="157" dur="500"/>
                                        <p:tgtEl>
                                          <p:spTgt spid="123"/>
                                        </p:tgtEl>
                                      </p:cBhvr>
                                    </p:animEffect>
                                    <p:set>
                                      <p:cBhvr>
                                        <p:cTn id="158" dur="1" fill="hold">
                                          <p:stCondLst>
                                            <p:cond delay="499"/>
                                          </p:stCondLst>
                                        </p:cTn>
                                        <p:tgtEl>
                                          <p:spTgt spid="123"/>
                                        </p:tgtEl>
                                        <p:attrNameLst>
                                          <p:attrName>style.visibility</p:attrName>
                                        </p:attrNameLst>
                                      </p:cBhvr>
                                      <p:to>
                                        <p:strVal val="hidden"/>
                                      </p:to>
                                    </p:set>
                                  </p:childTnLst>
                                </p:cTn>
                              </p:par>
                              <p:par>
                                <p:cTn id="159" presetID="22" presetClass="entr" presetSubtype="4" fill="hold" grpId="0" nodeType="withEffect">
                                  <p:stCondLst>
                                    <p:cond delay="0"/>
                                  </p:stCondLst>
                                  <p:childTnLst>
                                    <p:set>
                                      <p:cBhvr>
                                        <p:cTn id="160" dur="1" fill="hold">
                                          <p:stCondLst>
                                            <p:cond delay="0"/>
                                          </p:stCondLst>
                                        </p:cTn>
                                        <p:tgtEl>
                                          <p:spTgt spid="128"/>
                                        </p:tgtEl>
                                        <p:attrNameLst>
                                          <p:attrName>style.visibility</p:attrName>
                                        </p:attrNameLst>
                                      </p:cBhvr>
                                      <p:to>
                                        <p:strVal val="visible"/>
                                      </p:to>
                                    </p:set>
                                    <p:animEffect transition="in" filter="wipe(down)">
                                      <p:cBhvr>
                                        <p:cTn id="161" dur="500"/>
                                        <p:tgtEl>
                                          <p:spTgt spid="128"/>
                                        </p:tgtEl>
                                      </p:cBhvr>
                                    </p:animEffect>
                                  </p:childTnLst>
                                </p:cTn>
                              </p:par>
                            </p:childTnLst>
                          </p:cTn>
                        </p:par>
                      </p:childTnLst>
                    </p:cTn>
                  </p:par>
                </p:childTnLst>
              </p:cTn>
              <p:nextCondLst>
                <p:cond evt="onClick" delay="0">
                  <p:tgtEl>
                    <p:spTgt spid="123"/>
                  </p:tgtEl>
                </p:cond>
              </p:nextCondLst>
            </p:seq>
            <p:seq concurrent="1" nextAc="seek">
              <p:cTn id="162" restart="whenNotActive" fill="hold" evtFilter="cancelBubble" nodeType="interactiveSeq">
                <p:stCondLst>
                  <p:cond evt="onClick" delay="0">
                    <p:tgtEl>
                      <p:spTgt spid="126"/>
                    </p:tgtEl>
                  </p:cond>
                </p:stCondLst>
                <p:endSync evt="end" delay="0">
                  <p:rtn val="all"/>
                </p:endSync>
                <p:childTnLst>
                  <p:par>
                    <p:cTn id="163" fill="hold">
                      <p:stCondLst>
                        <p:cond delay="0"/>
                      </p:stCondLst>
                      <p:childTnLst>
                        <p:par>
                          <p:cTn id="164" fill="hold">
                            <p:stCondLst>
                              <p:cond delay="0"/>
                            </p:stCondLst>
                            <p:childTnLst>
                              <p:par>
                                <p:cTn id="165" presetID="1" presetClass="exit" presetSubtype="0" fill="hold" grpId="1" nodeType="withEffect">
                                  <p:stCondLst>
                                    <p:cond delay="0"/>
                                  </p:stCondLst>
                                  <p:childTnLst>
                                    <p:set>
                                      <p:cBhvr>
                                        <p:cTn id="166" dur="1" fill="hold">
                                          <p:stCondLst>
                                            <p:cond delay="0"/>
                                          </p:stCondLst>
                                        </p:cTn>
                                        <p:tgtEl>
                                          <p:spTgt spid="126"/>
                                        </p:tgtEl>
                                        <p:attrNameLst>
                                          <p:attrName>style.visibility</p:attrName>
                                        </p:attrNameLst>
                                      </p:cBhvr>
                                      <p:to>
                                        <p:strVal val="hidden"/>
                                      </p:to>
                                    </p:set>
                                  </p:childTnLst>
                                </p:cTn>
                              </p:par>
                            </p:childTnLst>
                          </p:cTn>
                        </p:par>
                      </p:childTnLst>
                    </p:cTn>
                  </p:par>
                </p:childTnLst>
              </p:cTn>
              <p:nextCondLst>
                <p:cond evt="onClick" delay="0">
                  <p:tgtEl>
                    <p:spTgt spid="126"/>
                  </p:tgtEl>
                </p:cond>
              </p:nextCondLst>
            </p:seq>
            <p:seq concurrent="1" nextAc="seek">
              <p:cTn id="167" restart="whenNotActive" fill="hold" evtFilter="cancelBubble" nodeType="interactiveSeq">
                <p:stCondLst>
                  <p:cond evt="onClick" delay="0">
                    <p:tgtEl>
                      <p:spTgt spid="127"/>
                    </p:tgtEl>
                  </p:cond>
                </p:stCondLst>
                <p:endSync evt="end" delay="0">
                  <p:rtn val="all"/>
                </p:endSync>
                <p:childTnLst>
                  <p:par>
                    <p:cTn id="168" fill="hold">
                      <p:stCondLst>
                        <p:cond delay="0"/>
                      </p:stCondLst>
                      <p:childTnLst>
                        <p:par>
                          <p:cTn id="169" fill="hold">
                            <p:stCondLst>
                              <p:cond delay="0"/>
                            </p:stCondLst>
                            <p:childTnLst>
                              <p:par>
                                <p:cTn id="170" presetID="1" presetClass="exit" presetSubtype="0" fill="hold" grpId="1" nodeType="withEffect">
                                  <p:stCondLst>
                                    <p:cond delay="0"/>
                                  </p:stCondLst>
                                  <p:childTnLst>
                                    <p:set>
                                      <p:cBhvr>
                                        <p:cTn id="171" dur="1" fill="hold">
                                          <p:stCondLst>
                                            <p:cond delay="0"/>
                                          </p:stCondLst>
                                        </p:cTn>
                                        <p:tgtEl>
                                          <p:spTgt spid="127"/>
                                        </p:tgtEl>
                                        <p:attrNameLst>
                                          <p:attrName>style.visibility</p:attrName>
                                        </p:attrNameLst>
                                      </p:cBhvr>
                                      <p:to>
                                        <p:strVal val="hidden"/>
                                      </p:to>
                                    </p:set>
                                  </p:childTnLst>
                                </p:cTn>
                              </p:par>
                            </p:childTnLst>
                          </p:cTn>
                        </p:par>
                      </p:childTnLst>
                    </p:cTn>
                  </p:par>
                </p:childTnLst>
              </p:cTn>
              <p:nextCondLst>
                <p:cond evt="onClick" delay="0">
                  <p:tgtEl>
                    <p:spTgt spid="127"/>
                  </p:tgtEl>
                </p:cond>
              </p:nextCondLst>
            </p:seq>
            <p:seq concurrent="1" nextAc="seek">
              <p:cTn id="172" restart="whenNotActive" fill="hold" evtFilter="cancelBubble" nodeType="interactiveSeq">
                <p:stCondLst>
                  <p:cond evt="onClick" delay="0">
                    <p:tgtEl>
                      <p:spTgt spid="128"/>
                    </p:tgtEl>
                  </p:cond>
                </p:stCondLst>
                <p:endSync evt="end" delay="0">
                  <p:rtn val="all"/>
                </p:endSync>
                <p:childTnLst>
                  <p:par>
                    <p:cTn id="173" fill="hold">
                      <p:stCondLst>
                        <p:cond delay="0"/>
                      </p:stCondLst>
                      <p:childTnLst>
                        <p:par>
                          <p:cTn id="174" fill="hold">
                            <p:stCondLst>
                              <p:cond delay="0"/>
                            </p:stCondLst>
                            <p:childTnLst>
                              <p:par>
                                <p:cTn id="175" presetID="1" presetClass="exit" presetSubtype="0" fill="hold" grpId="1" nodeType="withEffect">
                                  <p:stCondLst>
                                    <p:cond delay="0"/>
                                  </p:stCondLst>
                                  <p:childTnLst>
                                    <p:set>
                                      <p:cBhvr>
                                        <p:cTn id="176" dur="1" fill="hold">
                                          <p:stCondLst>
                                            <p:cond delay="0"/>
                                          </p:stCondLst>
                                        </p:cTn>
                                        <p:tgtEl>
                                          <p:spTgt spid="128"/>
                                        </p:tgtEl>
                                        <p:attrNameLst>
                                          <p:attrName>style.visibility</p:attrName>
                                        </p:attrNameLst>
                                      </p:cBhvr>
                                      <p:to>
                                        <p:strVal val="hidden"/>
                                      </p:to>
                                    </p:set>
                                  </p:childTnLst>
                                </p:cTn>
                              </p:par>
                            </p:childTnLst>
                          </p:cTn>
                        </p:par>
                      </p:childTnLst>
                    </p:cTn>
                  </p:par>
                </p:childTnLst>
              </p:cTn>
              <p:nextCondLst>
                <p:cond evt="onClick" delay="0">
                  <p:tgtEl>
                    <p:spTgt spid="128"/>
                  </p:tgtEl>
                </p:cond>
              </p:nextCondLst>
            </p:seq>
            <p:seq concurrent="1" nextAc="seek">
              <p:cTn id="177" restart="whenNotActive" fill="hold" evtFilter="cancelBubble" nodeType="interactiveSeq">
                <p:stCondLst>
                  <p:cond evt="onClick" delay="0">
                    <p:tgtEl>
                      <p:spTgt spid="85"/>
                    </p:tgtEl>
                  </p:cond>
                </p:stCondLst>
                <p:endSync evt="end" delay="0">
                  <p:rtn val="all"/>
                </p:endSync>
                <p:childTnLst>
                  <p:par>
                    <p:cTn id="178" fill="hold">
                      <p:stCondLst>
                        <p:cond delay="0"/>
                      </p:stCondLst>
                      <p:childTnLst>
                        <p:par>
                          <p:cTn id="179" fill="hold">
                            <p:stCondLst>
                              <p:cond delay="0"/>
                            </p:stCondLst>
                            <p:childTnLst>
                              <p:par>
                                <p:cTn id="180" presetID="1" presetClass="exit" presetSubtype="0" fill="hold" grpId="1" nodeType="withEffect">
                                  <p:stCondLst>
                                    <p:cond delay="0"/>
                                  </p:stCondLst>
                                  <p:childTnLst>
                                    <p:set>
                                      <p:cBhvr>
                                        <p:cTn id="181" dur="1" fill="hold">
                                          <p:stCondLst>
                                            <p:cond delay="0"/>
                                          </p:stCondLst>
                                        </p:cTn>
                                        <p:tgtEl>
                                          <p:spTgt spid="85"/>
                                        </p:tgtEl>
                                        <p:attrNameLst>
                                          <p:attrName>style.visibility</p:attrName>
                                        </p:attrNameLst>
                                      </p:cBhvr>
                                      <p:to>
                                        <p:strVal val="hidden"/>
                                      </p:to>
                                    </p:set>
                                  </p:childTnLst>
                                </p:cTn>
                              </p:par>
                            </p:childTnLst>
                          </p:cTn>
                        </p:par>
                      </p:childTnLst>
                    </p:cTn>
                  </p:par>
                </p:childTnLst>
              </p:cTn>
              <p:nextCondLst>
                <p:cond evt="onClick" delay="0">
                  <p:tgtEl>
                    <p:spTgt spid="85"/>
                  </p:tgtEl>
                </p:cond>
              </p:nextCondLst>
            </p:seq>
          </p:childTnLst>
        </p:cTn>
      </p:par>
    </p:tnLst>
    <p:bldLst>
      <p:bldP spid="80" grpId="0" animBg="1"/>
      <p:bldP spid="115" grpId="0" animBg="1"/>
      <p:bldP spid="5" grpId="0" animBg="1"/>
      <p:bldP spid="27" grpId="0" animBg="1"/>
      <p:bldP spid="50" grpId="0" animBg="1"/>
      <p:bldP spid="51" grpId="0" animBg="1"/>
      <p:bldP spid="52" grpId="0" animBg="1"/>
      <p:bldP spid="53" grpId="0" animBg="1"/>
      <p:bldP spid="54" grpId="0" animBg="1"/>
      <p:bldP spid="55" grpId="0" animBg="1"/>
      <p:bldP spid="57" grpId="0" animBg="1"/>
      <p:bldP spid="58" grpId="0" animBg="1"/>
      <p:bldP spid="59" grpId="0" animBg="1"/>
      <p:bldP spid="60" grpId="0" animBg="1"/>
      <p:bldP spid="62" grpId="0" animBg="1"/>
      <p:bldP spid="63" grpId="0" animBg="1"/>
      <p:bldP spid="90" grpId="0"/>
      <p:bldP spid="3" grpId="0" animBg="1"/>
      <p:bldP spid="120" grpId="0" animBg="1"/>
      <p:bldP spid="122" grpId="0" animBg="1"/>
      <p:bldP spid="121" grpId="0" animBg="1"/>
      <p:bldP spid="126" grpId="0" animBg="1"/>
      <p:bldP spid="126" grpId="1" animBg="1"/>
      <p:bldP spid="127" grpId="0" animBg="1"/>
      <p:bldP spid="127" grpId="1" animBg="1"/>
      <p:bldP spid="128" grpId="0" animBg="1"/>
      <p:bldP spid="128" grpId="1" animBg="1"/>
      <p:bldP spid="84" grpId="0"/>
      <p:bldP spid="85" grpId="0" animBg="1"/>
      <p:bldP spid="85"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Reference Counting-based Garbage Collection</a:t>
            </a:r>
          </a:p>
        </p:txBody>
      </p:sp>
      <p:sp>
        <p:nvSpPr>
          <p:cNvPr id="8" name="TextBox 7">
            <a:extLst>
              <a:ext uri="{FF2B5EF4-FFF2-40B4-BE49-F238E27FC236}">
                <a16:creationId xmlns:a16="http://schemas.microsoft.com/office/drawing/2014/main" id="{BC3342B9-ACD7-46DA-928E-F06EFC9EAC4B}"/>
              </a:ext>
            </a:extLst>
          </p:cNvPr>
          <p:cNvSpPr txBox="1"/>
          <p:nvPr/>
        </p:nvSpPr>
        <p:spPr>
          <a:xfrm>
            <a:off x="1396247" y="878804"/>
            <a:ext cx="9337478" cy="707886"/>
          </a:xfrm>
          <a:prstGeom prst="rect">
            <a:avLst/>
          </a:prstGeom>
          <a:noFill/>
        </p:spPr>
        <p:txBody>
          <a:bodyPr wrap="square">
            <a:spAutoFit/>
          </a:bodyPr>
          <a:lstStyle/>
          <a:p>
            <a:pPr algn="ctr"/>
            <a:r>
              <a:rPr lang="en-US" sz="2000" dirty="0"/>
              <a:t>When an object is destroyed </a:t>
            </a:r>
            <a:r>
              <a:rPr lang="en-US" sz="2000"/>
              <a:t>(its </a:t>
            </a:r>
            <a:r>
              <a:rPr lang="en-US" sz="2000" dirty="0"/>
              <a:t>reference count hits ZERO), all objects transitively referenced by that object must also have their reference counts decreased!</a:t>
            </a:r>
          </a:p>
        </p:txBody>
      </p:sp>
      <p:sp>
        <p:nvSpPr>
          <p:cNvPr id="14" name="Rectangle 13">
            <a:extLst>
              <a:ext uri="{FF2B5EF4-FFF2-40B4-BE49-F238E27FC236}">
                <a16:creationId xmlns:a16="http://schemas.microsoft.com/office/drawing/2014/main" id="{A3B3F73A-E8B5-4E54-957F-D6B7D8D7C0F7}"/>
              </a:ext>
            </a:extLst>
          </p:cNvPr>
          <p:cNvSpPr/>
          <p:nvPr/>
        </p:nvSpPr>
        <p:spPr>
          <a:xfrm>
            <a:off x="560483" y="2245111"/>
            <a:ext cx="5243671" cy="34407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class Vehicle:</a:t>
            </a:r>
          </a:p>
          <a:p>
            <a:r>
              <a:rPr lang="en-US" sz="2000" dirty="0">
                <a:solidFill>
                  <a:schemeClr val="tx1"/>
                </a:solidFill>
                <a:latin typeface="Consolas" panose="020B0609020204030204" pitchFamily="49" charset="0"/>
              </a:rPr>
              <a:t>  def __</a:t>
            </a:r>
            <a:r>
              <a:rPr lang="en-US" sz="2000" dirty="0" err="1">
                <a:solidFill>
                  <a:schemeClr val="tx1"/>
                </a:solidFill>
                <a:latin typeface="Consolas" panose="020B0609020204030204" pitchFamily="49" charset="0"/>
              </a:rPr>
              <a:t>init</a:t>
            </a:r>
            <a:r>
              <a:rPr lang="en-US" sz="2000" dirty="0">
                <a:solidFill>
                  <a:schemeClr val="tx1"/>
                </a:solidFill>
                <a:latin typeface="Consolas" panose="020B0609020204030204" pitchFamily="49" charset="0"/>
              </a:rPr>
              <a:t>__(self):</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self.engine</a:t>
            </a:r>
            <a:r>
              <a:rPr lang="en-US" sz="2000" dirty="0">
                <a:solidFill>
                  <a:schemeClr val="tx1"/>
                </a:solidFill>
                <a:latin typeface="Consolas" panose="020B0609020204030204" pitchFamily="49" charset="0"/>
              </a:rPr>
              <a:t> = Engine()</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self.brake</a:t>
            </a:r>
            <a:r>
              <a:rPr lang="en-US" sz="2000" dirty="0">
                <a:solidFill>
                  <a:schemeClr val="tx1"/>
                </a:solidFill>
                <a:latin typeface="Consolas" panose="020B0609020204030204" pitchFamily="49" charset="0"/>
              </a:rPr>
              <a:t> = Brake()</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self.wheel</a:t>
            </a:r>
            <a:r>
              <a:rPr lang="en-US" sz="2000" dirty="0">
                <a:solidFill>
                  <a:schemeClr val="tx1"/>
                </a:solidFill>
                <a:latin typeface="Consolas" panose="020B0609020204030204" pitchFamily="49" charset="0"/>
              </a:rPr>
              <a:t> = Steering()</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self.blinkers</a:t>
            </a:r>
            <a:r>
              <a:rPr lang="en-US" sz="2000" dirty="0">
                <a:solidFill>
                  <a:schemeClr val="tx1"/>
                </a:solidFill>
                <a:latin typeface="Consolas" panose="020B0609020204030204" pitchFamily="49" charset="0"/>
              </a:rPr>
              <a:t> = Blinkers()</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def game():</a:t>
            </a:r>
          </a:p>
          <a:p>
            <a:r>
              <a:rPr lang="en-US" sz="2000" dirty="0">
                <a:solidFill>
                  <a:schemeClr val="tx1"/>
                </a:solidFill>
                <a:latin typeface="Consolas" panose="020B0609020204030204" pitchFamily="49" charset="0"/>
              </a:rPr>
              <a:t>  v = Vehicle()</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v = None</a:t>
            </a:r>
          </a:p>
        </p:txBody>
      </p:sp>
      <p:cxnSp>
        <p:nvCxnSpPr>
          <p:cNvPr id="56" name="Straight Arrow Connector 55">
            <a:extLst>
              <a:ext uri="{FF2B5EF4-FFF2-40B4-BE49-F238E27FC236}">
                <a16:creationId xmlns:a16="http://schemas.microsoft.com/office/drawing/2014/main" id="{41444155-3096-4945-8BD5-49EC9D6A8A00}"/>
              </a:ext>
            </a:extLst>
          </p:cNvPr>
          <p:cNvCxnSpPr/>
          <p:nvPr/>
        </p:nvCxnSpPr>
        <p:spPr>
          <a:xfrm>
            <a:off x="611267" y="487692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41B1F90-B380-4BD3-916B-9FC7CE8ADFDC}"/>
              </a:ext>
            </a:extLst>
          </p:cNvPr>
          <p:cNvGrpSpPr/>
          <p:nvPr/>
        </p:nvGrpSpPr>
        <p:grpSpPr>
          <a:xfrm>
            <a:off x="5953253" y="2397034"/>
            <a:ext cx="866648" cy="408046"/>
            <a:chOff x="8180709" y="-722002"/>
            <a:chExt cx="866648" cy="408046"/>
          </a:xfrm>
        </p:grpSpPr>
        <p:sp>
          <p:nvSpPr>
            <p:cNvPr id="60" name="TextBox 59">
              <a:extLst>
                <a:ext uri="{FF2B5EF4-FFF2-40B4-BE49-F238E27FC236}">
                  <a16:creationId xmlns:a16="http://schemas.microsoft.com/office/drawing/2014/main" id="{DCCF9297-920F-4F11-95E2-964DC8F454E2}"/>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7030A0"/>
                  </a:solidFill>
                </a:rPr>
                <a:t>v</a:t>
              </a:r>
            </a:p>
          </p:txBody>
        </p:sp>
        <p:sp>
          <p:nvSpPr>
            <p:cNvPr id="61" name="Rectangle 60">
              <a:extLst>
                <a:ext uri="{FF2B5EF4-FFF2-40B4-BE49-F238E27FC236}">
                  <a16:creationId xmlns:a16="http://schemas.microsoft.com/office/drawing/2014/main" id="{5E86F570-6C31-4177-8B8F-ADA0E7C03408}"/>
                </a:ext>
              </a:extLst>
            </p:cNvPr>
            <p:cNvSpPr/>
            <p:nvPr/>
          </p:nvSpPr>
          <p:spPr>
            <a:xfrm>
              <a:off x="8450665" y="-708302"/>
              <a:ext cx="596692"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Arrow Connector 106">
            <a:extLst>
              <a:ext uri="{FF2B5EF4-FFF2-40B4-BE49-F238E27FC236}">
                <a16:creationId xmlns:a16="http://schemas.microsoft.com/office/drawing/2014/main" id="{CB68BA0F-AD98-466B-A05F-0D274CB59229}"/>
              </a:ext>
            </a:extLst>
          </p:cNvPr>
          <p:cNvCxnSpPr>
            <a:cxnSpLocks/>
          </p:cNvCxnSpPr>
          <p:nvPr/>
        </p:nvCxnSpPr>
        <p:spPr>
          <a:xfrm flipV="1">
            <a:off x="6480692" y="1966226"/>
            <a:ext cx="1095146" cy="617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87A16CA9-B66C-45FD-BCAC-F2C5EDB501DA}"/>
              </a:ext>
            </a:extLst>
          </p:cNvPr>
          <p:cNvSpPr/>
          <p:nvPr/>
        </p:nvSpPr>
        <p:spPr>
          <a:xfrm>
            <a:off x="7569230" y="1955763"/>
            <a:ext cx="1612870" cy="1629869"/>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Vehicle</a:t>
            </a:r>
          </a:p>
          <a:p>
            <a:pPr algn="ctr"/>
            <a:endParaRPr lang="en-US" sz="20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grpSp>
        <p:nvGrpSpPr>
          <p:cNvPr id="110" name="Group 109">
            <a:extLst>
              <a:ext uri="{FF2B5EF4-FFF2-40B4-BE49-F238E27FC236}">
                <a16:creationId xmlns:a16="http://schemas.microsoft.com/office/drawing/2014/main" id="{B015B91E-6DB4-4A77-9BA2-2F265730C916}"/>
              </a:ext>
            </a:extLst>
          </p:cNvPr>
          <p:cNvGrpSpPr/>
          <p:nvPr/>
        </p:nvGrpSpPr>
        <p:grpSpPr>
          <a:xfrm>
            <a:off x="7563822" y="3585632"/>
            <a:ext cx="1612869" cy="411739"/>
            <a:chOff x="10667999" y="2037869"/>
            <a:chExt cx="1612869" cy="411739"/>
          </a:xfrm>
        </p:grpSpPr>
        <p:sp>
          <p:nvSpPr>
            <p:cNvPr id="111" name="Rectangle 110">
              <a:extLst>
                <a:ext uri="{FF2B5EF4-FFF2-40B4-BE49-F238E27FC236}">
                  <a16:creationId xmlns:a16="http://schemas.microsoft.com/office/drawing/2014/main" id="{14CD15E3-67F7-421D-881E-B621D58F7885}"/>
                </a:ext>
              </a:extLst>
            </p:cNvPr>
            <p:cNvSpPr/>
            <p:nvPr/>
          </p:nvSpPr>
          <p:spPr>
            <a:xfrm>
              <a:off x="10667999" y="2055262"/>
              <a:ext cx="1612869" cy="39434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p>
          </p:txBody>
        </p:sp>
        <p:sp>
          <p:nvSpPr>
            <p:cNvPr id="112" name="TextBox 111">
              <a:extLst>
                <a:ext uri="{FF2B5EF4-FFF2-40B4-BE49-F238E27FC236}">
                  <a16:creationId xmlns:a16="http://schemas.microsoft.com/office/drawing/2014/main" id="{0A82493C-9A4E-4764-8ECE-40AFC9C9F707}"/>
                </a:ext>
              </a:extLst>
            </p:cNvPr>
            <p:cNvSpPr txBox="1"/>
            <p:nvPr/>
          </p:nvSpPr>
          <p:spPr>
            <a:xfrm>
              <a:off x="10865179" y="2037869"/>
              <a:ext cx="1218507" cy="369332"/>
            </a:xfrm>
            <a:prstGeom prst="rect">
              <a:avLst/>
            </a:prstGeom>
            <a:noFill/>
          </p:spPr>
          <p:txBody>
            <a:bodyPr wrap="square">
              <a:spAutoFit/>
            </a:bodyPr>
            <a:lstStyle/>
            <a:p>
              <a:r>
                <a:rPr lang="en-US" sz="1800" dirty="0" err="1">
                  <a:solidFill>
                    <a:schemeClr val="bg1"/>
                  </a:solidFill>
                </a:rPr>
                <a:t>ref_cnt</a:t>
              </a:r>
              <a:endParaRPr lang="en-US" dirty="0">
                <a:solidFill>
                  <a:schemeClr val="bg1"/>
                </a:solidFill>
              </a:endParaRPr>
            </a:p>
          </p:txBody>
        </p:sp>
        <p:sp>
          <p:nvSpPr>
            <p:cNvPr id="113" name="Rectangle 112">
              <a:extLst>
                <a:ext uri="{FF2B5EF4-FFF2-40B4-BE49-F238E27FC236}">
                  <a16:creationId xmlns:a16="http://schemas.microsoft.com/office/drawing/2014/main" id="{47B2C7CC-36F5-4E00-AF10-1C3BB81B8F84}"/>
                </a:ext>
              </a:extLst>
            </p:cNvPr>
            <p:cNvSpPr/>
            <p:nvPr/>
          </p:nvSpPr>
          <p:spPr>
            <a:xfrm>
              <a:off x="11703225" y="2105569"/>
              <a:ext cx="476074" cy="312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14" name="TextBox 113">
            <a:extLst>
              <a:ext uri="{FF2B5EF4-FFF2-40B4-BE49-F238E27FC236}">
                <a16:creationId xmlns:a16="http://schemas.microsoft.com/office/drawing/2014/main" id="{BD3DEE5E-4002-4C9F-BE21-B7F8959E73C5}"/>
              </a:ext>
            </a:extLst>
          </p:cNvPr>
          <p:cNvSpPr txBox="1"/>
          <p:nvPr/>
        </p:nvSpPr>
        <p:spPr>
          <a:xfrm>
            <a:off x="8680666" y="3627930"/>
            <a:ext cx="311304" cy="369332"/>
          </a:xfrm>
          <a:prstGeom prst="rect">
            <a:avLst/>
          </a:prstGeom>
          <a:noFill/>
        </p:spPr>
        <p:txBody>
          <a:bodyPr wrap="none" rtlCol="0">
            <a:spAutoFit/>
          </a:bodyPr>
          <a:lstStyle/>
          <a:p>
            <a:r>
              <a:rPr lang="en-US" dirty="0">
                <a:solidFill>
                  <a:srgbClr val="C00000"/>
                </a:solidFill>
                <a:latin typeface="Consolas" panose="020B0609020204030204" pitchFamily="49" charset="0"/>
              </a:rPr>
              <a:t>1</a:t>
            </a:r>
          </a:p>
        </p:txBody>
      </p:sp>
      <p:sp>
        <p:nvSpPr>
          <p:cNvPr id="148" name="Rectangle 147">
            <a:extLst>
              <a:ext uri="{FF2B5EF4-FFF2-40B4-BE49-F238E27FC236}">
                <a16:creationId xmlns:a16="http://schemas.microsoft.com/office/drawing/2014/main" id="{A4CEDD17-190C-4580-90AC-7646FD7B9F49}"/>
              </a:ext>
            </a:extLst>
          </p:cNvPr>
          <p:cNvSpPr/>
          <p:nvPr/>
        </p:nvSpPr>
        <p:spPr>
          <a:xfrm>
            <a:off x="7633476" y="2274148"/>
            <a:ext cx="1523224" cy="12945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8" name="Group 117">
            <a:extLst>
              <a:ext uri="{FF2B5EF4-FFF2-40B4-BE49-F238E27FC236}">
                <a16:creationId xmlns:a16="http://schemas.microsoft.com/office/drawing/2014/main" id="{B793F76D-9D11-45DF-9F56-C4D872F17DEA}"/>
              </a:ext>
            </a:extLst>
          </p:cNvPr>
          <p:cNvGrpSpPr/>
          <p:nvPr/>
        </p:nvGrpSpPr>
        <p:grpSpPr>
          <a:xfrm>
            <a:off x="7672750" y="2269011"/>
            <a:ext cx="1459369" cy="369332"/>
            <a:chOff x="8118602" y="-803596"/>
            <a:chExt cx="1095737" cy="369332"/>
          </a:xfrm>
        </p:grpSpPr>
        <p:sp>
          <p:nvSpPr>
            <p:cNvPr id="119" name="TextBox 118">
              <a:extLst>
                <a:ext uri="{FF2B5EF4-FFF2-40B4-BE49-F238E27FC236}">
                  <a16:creationId xmlns:a16="http://schemas.microsoft.com/office/drawing/2014/main" id="{679C02FA-04AB-4B58-A225-0524ED913A46}"/>
                </a:ext>
              </a:extLst>
            </p:cNvPr>
            <p:cNvSpPr txBox="1"/>
            <p:nvPr/>
          </p:nvSpPr>
          <p:spPr>
            <a:xfrm>
              <a:off x="8118602" y="-803596"/>
              <a:ext cx="626104" cy="369332"/>
            </a:xfrm>
            <a:prstGeom prst="rect">
              <a:avLst/>
            </a:prstGeom>
            <a:noFill/>
          </p:spPr>
          <p:txBody>
            <a:bodyPr wrap="none" rtlCol="0">
              <a:spAutoFit/>
            </a:bodyPr>
            <a:lstStyle/>
            <a:p>
              <a:r>
                <a:rPr lang="en-US" dirty="0">
                  <a:solidFill>
                    <a:srgbClr val="00FFFF"/>
                  </a:solidFill>
                </a:rPr>
                <a:t>engine</a:t>
              </a:r>
            </a:p>
          </p:txBody>
        </p:sp>
        <p:sp>
          <p:nvSpPr>
            <p:cNvPr id="120" name="Rectangle 119">
              <a:extLst>
                <a:ext uri="{FF2B5EF4-FFF2-40B4-BE49-F238E27FC236}">
                  <a16:creationId xmlns:a16="http://schemas.microsoft.com/office/drawing/2014/main" id="{77CBBCD4-1857-4C8B-B2DA-E911C71A8223}"/>
                </a:ext>
              </a:extLst>
            </p:cNvPr>
            <p:cNvSpPr/>
            <p:nvPr/>
          </p:nvSpPr>
          <p:spPr>
            <a:xfrm>
              <a:off x="8682914" y="-708302"/>
              <a:ext cx="531425" cy="2349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FF"/>
                </a:solidFill>
              </a:endParaRPr>
            </a:p>
          </p:txBody>
        </p:sp>
      </p:grpSp>
      <p:grpSp>
        <p:nvGrpSpPr>
          <p:cNvPr id="121" name="Group 120">
            <a:extLst>
              <a:ext uri="{FF2B5EF4-FFF2-40B4-BE49-F238E27FC236}">
                <a16:creationId xmlns:a16="http://schemas.microsoft.com/office/drawing/2014/main" id="{C23DC9C8-31D4-4838-8862-B58CB47E053A}"/>
              </a:ext>
            </a:extLst>
          </p:cNvPr>
          <p:cNvGrpSpPr/>
          <p:nvPr/>
        </p:nvGrpSpPr>
        <p:grpSpPr>
          <a:xfrm>
            <a:off x="7744677" y="2586511"/>
            <a:ext cx="1383170" cy="369332"/>
            <a:chOff x="8175811" y="-803596"/>
            <a:chExt cx="1038528" cy="369332"/>
          </a:xfrm>
        </p:grpSpPr>
        <p:sp>
          <p:nvSpPr>
            <p:cNvPr id="122" name="TextBox 121">
              <a:extLst>
                <a:ext uri="{FF2B5EF4-FFF2-40B4-BE49-F238E27FC236}">
                  <a16:creationId xmlns:a16="http://schemas.microsoft.com/office/drawing/2014/main" id="{79B3641B-677D-43B9-B70A-F5E3D242B8D3}"/>
                </a:ext>
              </a:extLst>
            </p:cNvPr>
            <p:cNvSpPr txBox="1"/>
            <p:nvPr/>
          </p:nvSpPr>
          <p:spPr>
            <a:xfrm>
              <a:off x="8175811" y="-803596"/>
              <a:ext cx="542093" cy="369332"/>
            </a:xfrm>
            <a:prstGeom prst="rect">
              <a:avLst/>
            </a:prstGeom>
            <a:noFill/>
          </p:spPr>
          <p:txBody>
            <a:bodyPr wrap="none" rtlCol="0">
              <a:spAutoFit/>
            </a:bodyPr>
            <a:lstStyle/>
            <a:p>
              <a:r>
                <a:rPr lang="en-US" dirty="0">
                  <a:solidFill>
                    <a:srgbClr val="00FFFF"/>
                  </a:solidFill>
                </a:rPr>
                <a:t>brake</a:t>
              </a:r>
            </a:p>
          </p:txBody>
        </p:sp>
        <p:sp>
          <p:nvSpPr>
            <p:cNvPr id="123" name="Rectangle 122">
              <a:extLst>
                <a:ext uri="{FF2B5EF4-FFF2-40B4-BE49-F238E27FC236}">
                  <a16:creationId xmlns:a16="http://schemas.microsoft.com/office/drawing/2014/main" id="{DEFF68EF-D4E1-4350-8355-F38E86446CA4}"/>
                </a:ext>
              </a:extLst>
            </p:cNvPr>
            <p:cNvSpPr/>
            <p:nvPr/>
          </p:nvSpPr>
          <p:spPr>
            <a:xfrm>
              <a:off x="8682914" y="-708302"/>
              <a:ext cx="531425" cy="2349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FF"/>
                </a:solidFill>
              </a:endParaRPr>
            </a:p>
          </p:txBody>
        </p:sp>
      </p:grpSp>
      <p:grpSp>
        <p:nvGrpSpPr>
          <p:cNvPr id="124" name="Group 123">
            <a:extLst>
              <a:ext uri="{FF2B5EF4-FFF2-40B4-BE49-F238E27FC236}">
                <a16:creationId xmlns:a16="http://schemas.microsoft.com/office/drawing/2014/main" id="{15E37475-1A73-4E25-B9E1-AEBE97C8CAA5}"/>
              </a:ext>
            </a:extLst>
          </p:cNvPr>
          <p:cNvGrpSpPr/>
          <p:nvPr/>
        </p:nvGrpSpPr>
        <p:grpSpPr>
          <a:xfrm>
            <a:off x="7717308" y="2889169"/>
            <a:ext cx="1408568" cy="369332"/>
            <a:chOff x="8156743" y="-803596"/>
            <a:chExt cx="1057596" cy="369332"/>
          </a:xfrm>
        </p:grpSpPr>
        <p:sp>
          <p:nvSpPr>
            <p:cNvPr id="125" name="TextBox 124">
              <a:extLst>
                <a:ext uri="{FF2B5EF4-FFF2-40B4-BE49-F238E27FC236}">
                  <a16:creationId xmlns:a16="http://schemas.microsoft.com/office/drawing/2014/main" id="{498C39EF-3A86-4005-AB7D-F88FABAEEFFF}"/>
                </a:ext>
              </a:extLst>
            </p:cNvPr>
            <p:cNvSpPr txBox="1"/>
            <p:nvPr/>
          </p:nvSpPr>
          <p:spPr>
            <a:xfrm>
              <a:off x="8156743" y="-803596"/>
              <a:ext cx="568333" cy="369332"/>
            </a:xfrm>
            <a:prstGeom prst="rect">
              <a:avLst/>
            </a:prstGeom>
            <a:noFill/>
          </p:spPr>
          <p:txBody>
            <a:bodyPr wrap="none" rtlCol="0">
              <a:spAutoFit/>
            </a:bodyPr>
            <a:lstStyle/>
            <a:p>
              <a:r>
                <a:rPr lang="en-US" dirty="0">
                  <a:solidFill>
                    <a:srgbClr val="00FFFF"/>
                  </a:solidFill>
                </a:rPr>
                <a:t>wheel</a:t>
              </a:r>
            </a:p>
          </p:txBody>
        </p:sp>
        <p:sp>
          <p:nvSpPr>
            <p:cNvPr id="126" name="Rectangle 125">
              <a:extLst>
                <a:ext uri="{FF2B5EF4-FFF2-40B4-BE49-F238E27FC236}">
                  <a16:creationId xmlns:a16="http://schemas.microsoft.com/office/drawing/2014/main" id="{3BE6995E-11DB-45E6-ABC0-FF45410DE6CB}"/>
                </a:ext>
              </a:extLst>
            </p:cNvPr>
            <p:cNvSpPr/>
            <p:nvPr/>
          </p:nvSpPr>
          <p:spPr>
            <a:xfrm>
              <a:off x="8682914" y="-708302"/>
              <a:ext cx="531425" cy="2349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FF"/>
                </a:solidFill>
              </a:endParaRPr>
            </a:p>
          </p:txBody>
        </p:sp>
      </p:grpSp>
      <p:grpSp>
        <p:nvGrpSpPr>
          <p:cNvPr id="127" name="Group 126">
            <a:extLst>
              <a:ext uri="{FF2B5EF4-FFF2-40B4-BE49-F238E27FC236}">
                <a16:creationId xmlns:a16="http://schemas.microsoft.com/office/drawing/2014/main" id="{9D8A6389-A0B6-44F3-826B-EB115AC96F0F}"/>
              </a:ext>
            </a:extLst>
          </p:cNvPr>
          <p:cNvGrpSpPr/>
          <p:nvPr/>
        </p:nvGrpSpPr>
        <p:grpSpPr>
          <a:xfrm>
            <a:off x="7569230" y="3172802"/>
            <a:ext cx="1556730" cy="369332"/>
            <a:chOff x="8045506" y="-803596"/>
            <a:chExt cx="1168833" cy="369332"/>
          </a:xfrm>
        </p:grpSpPr>
        <p:sp>
          <p:nvSpPr>
            <p:cNvPr id="128" name="TextBox 127">
              <a:extLst>
                <a:ext uri="{FF2B5EF4-FFF2-40B4-BE49-F238E27FC236}">
                  <a16:creationId xmlns:a16="http://schemas.microsoft.com/office/drawing/2014/main" id="{55E3CE46-5D09-487C-81F1-D7520D860C1A}"/>
                </a:ext>
              </a:extLst>
            </p:cNvPr>
            <p:cNvSpPr txBox="1"/>
            <p:nvPr/>
          </p:nvSpPr>
          <p:spPr>
            <a:xfrm>
              <a:off x="8045506" y="-803596"/>
              <a:ext cx="697356" cy="369332"/>
            </a:xfrm>
            <a:prstGeom prst="rect">
              <a:avLst/>
            </a:prstGeom>
            <a:noFill/>
          </p:spPr>
          <p:txBody>
            <a:bodyPr wrap="none" rtlCol="0">
              <a:spAutoFit/>
            </a:bodyPr>
            <a:lstStyle/>
            <a:p>
              <a:r>
                <a:rPr lang="en-US" dirty="0">
                  <a:solidFill>
                    <a:srgbClr val="00FFFF"/>
                  </a:solidFill>
                </a:rPr>
                <a:t>blinkers</a:t>
              </a:r>
            </a:p>
          </p:txBody>
        </p:sp>
        <p:sp>
          <p:nvSpPr>
            <p:cNvPr id="129" name="Rectangle 128">
              <a:extLst>
                <a:ext uri="{FF2B5EF4-FFF2-40B4-BE49-F238E27FC236}">
                  <a16:creationId xmlns:a16="http://schemas.microsoft.com/office/drawing/2014/main" id="{AB423682-C50C-4893-B166-A4DB28109EA8}"/>
                </a:ext>
              </a:extLst>
            </p:cNvPr>
            <p:cNvSpPr/>
            <p:nvPr/>
          </p:nvSpPr>
          <p:spPr>
            <a:xfrm>
              <a:off x="8682914" y="-708302"/>
              <a:ext cx="531425" cy="2349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FF"/>
                </a:solidFill>
              </a:endParaRPr>
            </a:p>
          </p:txBody>
        </p:sp>
      </p:grpSp>
      <p:grpSp>
        <p:nvGrpSpPr>
          <p:cNvPr id="22" name="Group 21">
            <a:extLst>
              <a:ext uri="{FF2B5EF4-FFF2-40B4-BE49-F238E27FC236}">
                <a16:creationId xmlns:a16="http://schemas.microsoft.com/office/drawing/2014/main" id="{2F7FE6A9-D065-457A-BFBB-BF2862E738DD}"/>
              </a:ext>
            </a:extLst>
          </p:cNvPr>
          <p:cNvGrpSpPr/>
          <p:nvPr/>
        </p:nvGrpSpPr>
        <p:grpSpPr>
          <a:xfrm>
            <a:off x="8778653" y="2279674"/>
            <a:ext cx="661681" cy="1289024"/>
            <a:chOff x="8884485" y="1941009"/>
            <a:chExt cx="946147" cy="1289024"/>
          </a:xfrm>
        </p:grpSpPr>
        <p:cxnSp>
          <p:nvCxnSpPr>
            <p:cNvPr id="130" name="Straight Arrow Connector 129">
              <a:extLst>
                <a:ext uri="{FF2B5EF4-FFF2-40B4-BE49-F238E27FC236}">
                  <a16:creationId xmlns:a16="http://schemas.microsoft.com/office/drawing/2014/main" id="{CA5C624B-C1D3-49DE-B272-BD993F9560F7}"/>
                </a:ext>
              </a:extLst>
            </p:cNvPr>
            <p:cNvCxnSpPr>
              <a:cxnSpLocks/>
            </p:cNvCxnSpPr>
            <p:nvPr/>
          </p:nvCxnSpPr>
          <p:spPr>
            <a:xfrm flipV="1">
              <a:off x="8884485" y="1941009"/>
              <a:ext cx="927489" cy="192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B54AEAD-5E35-4BB0-804C-18335E778ABC}"/>
                </a:ext>
              </a:extLst>
            </p:cNvPr>
            <p:cNvCxnSpPr>
              <a:cxnSpLocks/>
            </p:cNvCxnSpPr>
            <p:nvPr/>
          </p:nvCxnSpPr>
          <p:spPr>
            <a:xfrm flipV="1">
              <a:off x="8896114" y="2376110"/>
              <a:ext cx="893081" cy="914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0EA8529-C10A-4980-9DC3-990A8270BC71}"/>
                </a:ext>
              </a:extLst>
            </p:cNvPr>
            <p:cNvCxnSpPr>
              <a:cxnSpLocks/>
            </p:cNvCxnSpPr>
            <p:nvPr/>
          </p:nvCxnSpPr>
          <p:spPr>
            <a:xfrm>
              <a:off x="8896114" y="2764708"/>
              <a:ext cx="934518" cy="800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923358C-AA24-4C6E-A09B-AAC0D6919D54}"/>
                </a:ext>
              </a:extLst>
            </p:cNvPr>
            <p:cNvCxnSpPr>
              <a:cxnSpLocks/>
            </p:cNvCxnSpPr>
            <p:nvPr/>
          </p:nvCxnSpPr>
          <p:spPr>
            <a:xfrm>
              <a:off x="8896114" y="3035641"/>
              <a:ext cx="898198" cy="1943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062108D-1BD5-46D2-B1AE-BCF7FA5A0DF1}"/>
              </a:ext>
            </a:extLst>
          </p:cNvPr>
          <p:cNvGrpSpPr/>
          <p:nvPr/>
        </p:nvGrpSpPr>
        <p:grpSpPr>
          <a:xfrm>
            <a:off x="9435419" y="2119197"/>
            <a:ext cx="2571280" cy="339171"/>
            <a:chOff x="6924824" y="5688073"/>
            <a:chExt cx="2571280" cy="396723"/>
          </a:xfrm>
        </p:grpSpPr>
        <p:grpSp>
          <p:nvGrpSpPr>
            <p:cNvPr id="134" name="Group 133">
              <a:extLst>
                <a:ext uri="{FF2B5EF4-FFF2-40B4-BE49-F238E27FC236}">
                  <a16:creationId xmlns:a16="http://schemas.microsoft.com/office/drawing/2014/main" id="{A6F679C6-0313-4B77-B3D7-5775DCBC3121}"/>
                </a:ext>
              </a:extLst>
            </p:cNvPr>
            <p:cNvGrpSpPr/>
            <p:nvPr/>
          </p:nvGrpSpPr>
          <p:grpSpPr>
            <a:xfrm>
              <a:off x="6924824" y="5690450"/>
              <a:ext cx="1375566" cy="394346"/>
              <a:chOff x="6332224" y="5936727"/>
              <a:chExt cx="1375566" cy="394346"/>
            </a:xfrm>
          </p:grpSpPr>
          <p:sp>
            <p:nvSpPr>
              <p:cNvPr id="137" name="Rectangle 136">
                <a:extLst>
                  <a:ext uri="{FF2B5EF4-FFF2-40B4-BE49-F238E27FC236}">
                    <a16:creationId xmlns:a16="http://schemas.microsoft.com/office/drawing/2014/main" id="{AB14AB51-5C77-4F34-8732-3B8F546E0C35}"/>
                  </a:ext>
                </a:extLst>
              </p:cNvPr>
              <p:cNvSpPr/>
              <p:nvPr/>
            </p:nvSpPr>
            <p:spPr>
              <a:xfrm>
                <a:off x="7261009" y="5936727"/>
                <a:ext cx="446781"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6" name="Rectangle 135">
                <a:extLst>
                  <a:ext uri="{FF2B5EF4-FFF2-40B4-BE49-F238E27FC236}">
                    <a16:creationId xmlns:a16="http://schemas.microsoft.com/office/drawing/2014/main" id="{357A0270-4F0F-4C39-A242-50D33AAAF631}"/>
                  </a:ext>
                </a:extLst>
              </p:cNvPr>
              <p:cNvSpPr/>
              <p:nvPr/>
            </p:nvSpPr>
            <p:spPr>
              <a:xfrm>
                <a:off x="6332224" y="5936727"/>
                <a:ext cx="928785" cy="394346"/>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Engine</a:t>
                </a:r>
              </a:p>
            </p:txBody>
          </p:sp>
        </p:grpSp>
        <p:grpSp>
          <p:nvGrpSpPr>
            <p:cNvPr id="139" name="Group 138">
              <a:extLst>
                <a:ext uri="{FF2B5EF4-FFF2-40B4-BE49-F238E27FC236}">
                  <a16:creationId xmlns:a16="http://schemas.microsoft.com/office/drawing/2014/main" id="{CC9F19FC-9F7B-41D1-9F51-5B98D05DBC6C}"/>
                </a:ext>
              </a:extLst>
            </p:cNvPr>
            <p:cNvGrpSpPr/>
            <p:nvPr/>
          </p:nvGrpSpPr>
          <p:grpSpPr>
            <a:xfrm>
              <a:off x="8277597" y="5688073"/>
              <a:ext cx="1218507" cy="394842"/>
              <a:chOff x="10236202" y="2054766"/>
              <a:chExt cx="1218507" cy="394842"/>
            </a:xfrm>
          </p:grpSpPr>
          <p:sp>
            <p:nvSpPr>
              <p:cNvPr id="140" name="Rectangle 139">
                <a:extLst>
                  <a:ext uri="{FF2B5EF4-FFF2-40B4-BE49-F238E27FC236}">
                    <a16:creationId xmlns:a16="http://schemas.microsoft.com/office/drawing/2014/main" id="{F8DA6F99-DA24-4404-8955-26EAD500846E}"/>
                  </a:ext>
                </a:extLst>
              </p:cNvPr>
              <p:cNvSpPr/>
              <p:nvPr/>
            </p:nvSpPr>
            <p:spPr>
              <a:xfrm>
                <a:off x="10265836" y="2055262"/>
                <a:ext cx="1154268" cy="39434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p>
            </p:txBody>
          </p:sp>
          <p:sp>
            <p:nvSpPr>
              <p:cNvPr id="141" name="TextBox 140">
                <a:extLst>
                  <a:ext uri="{FF2B5EF4-FFF2-40B4-BE49-F238E27FC236}">
                    <a16:creationId xmlns:a16="http://schemas.microsoft.com/office/drawing/2014/main" id="{A90714BE-EA13-42F9-B955-B2329794D04F}"/>
                  </a:ext>
                </a:extLst>
              </p:cNvPr>
              <p:cNvSpPr txBox="1"/>
              <p:nvPr/>
            </p:nvSpPr>
            <p:spPr>
              <a:xfrm>
                <a:off x="10236202" y="2054766"/>
                <a:ext cx="1218507" cy="369332"/>
              </a:xfrm>
              <a:prstGeom prst="rect">
                <a:avLst/>
              </a:prstGeom>
              <a:noFill/>
            </p:spPr>
            <p:txBody>
              <a:bodyPr wrap="square">
                <a:spAutoFit/>
              </a:bodyPr>
              <a:lstStyle/>
              <a:p>
                <a:r>
                  <a:rPr lang="en-US" sz="1800" dirty="0" err="1">
                    <a:solidFill>
                      <a:schemeClr val="bg1"/>
                    </a:solidFill>
                  </a:rPr>
                  <a:t>ref_cnt</a:t>
                </a:r>
                <a:endParaRPr lang="en-US" dirty="0">
                  <a:solidFill>
                    <a:schemeClr val="bg1"/>
                  </a:solidFill>
                </a:endParaRPr>
              </a:p>
            </p:txBody>
          </p:sp>
          <p:sp>
            <p:nvSpPr>
              <p:cNvPr id="142" name="Rectangle 141">
                <a:extLst>
                  <a:ext uri="{FF2B5EF4-FFF2-40B4-BE49-F238E27FC236}">
                    <a16:creationId xmlns:a16="http://schemas.microsoft.com/office/drawing/2014/main" id="{41BA801D-681C-4C95-B3D6-420492B5B006}"/>
                  </a:ext>
                </a:extLst>
              </p:cNvPr>
              <p:cNvSpPr/>
              <p:nvPr/>
            </p:nvSpPr>
            <p:spPr>
              <a:xfrm>
                <a:off x="11105560" y="2094000"/>
                <a:ext cx="246811" cy="312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49" name="TextBox 148">
            <a:extLst>
              <a:ext uri="{FF2B5EF4-FFF2-40B4-BE49-F238E27FC236}">
                <a16:creationId xmlns:a16="http://schemas.microsoft.com/office/drawing/2014/main" id="{E8686CC2-6CF1-48B6-900D-C6A777479560}"/>
              </a:ext>
            </a:extLst>
          </p:cNvPr>
          <p:cNvSpPr txBox="1"/>
          <p:nvPr/>
        </p:nvSpPr>
        <p:spPr>
          <a:xfrm>
            <a:off x="11655936" y="2115830"/>
            <a:ext cx="304460" cy="369332"/>
          </a:xfrm>
          <a:prstGeom prst="rect">
            <a:avLst/>
          </a:prstGeom>
          <a:noFill/>
        </p:spPr>
        <p:txBody>
          <a:bodyPr wrap="square" rtlCol="0">
            <a:spAutoFit/>
          </a:bodyPr>
          <a:lstStyle/>
          <a:p>
            <a:r>
              <a:rPr lang="en-US" dirty="0">
                <a:latin typeface="Consolas" panose="020B0609020204030204" pitchFamily="49" charset="0"/>
              </a:rPr>
              <a:t>1</a:t>
            </a:r>
          </a:p>
        </p:txBody>
      </p:sp>
      <p:grpSp>
        <p:nvGrpSpPr>
          <p:cNvPr id="159" name="Group 158">
            <a:extLst>
              <a:ext uri="{FF2B5EF4-FFF2-40B4-BE49-F238E27FC236}">
                <a16:creationId xmlns:a16="http://schemas.microsoft.com/office/drawing/2014/main" id="{C09AB2E5-6D04-444F-AAF4-F3645D116D12}"/>
              </a:ext>
            </a:extLst>
          </p:cNvPr>
          <p:cNvGrpSpPr/>
          <p:nvPr/>
        </p:nvGrpSpPr>
        <p:grpSpPr>
          <a:xfrm>
            <a:off x="9436756" y="2571223"/>
            <a:ext cx="2571280" cy="339171"/>
            <a:chOff x="6924824" y="5688073"/>
            <a:chExt cx="2571280" cy="396723"/>
          </a:xfrm>
        </p:grpSpPr>
        <p:grpSp>
          <p:nvGrpSpPr>
            <p:cNvPr id="160" name="Group 159">
              <a:extLst>
                <a:ext uri="{FF2B5EF4-FFF2-40B4-BE49-F238E27FC236}">
                  <a16:creationId xmlns:a16="http://schemas.microsoft.com/office/drawing/2014/main" id="{E0A43C7E-DFFA-4FD8-B2EA-77F01BA935E5}"/>
                </a:ext>
              </a:extLst>
            </p:cNvPr>
            <p:cNvGrpSpPr/>
            <p:nvPr/>
          </p:nvGrpSpPr>
          <p:grpSpPr>
            <a:xfrm>
              <a:off x="6924824" y="5690450"/>
              <a:ext cx="1375566" cy="394346"/>
              <a:chOff x="6332224" y="5936727"/>
              <a:chExt cx="1375566" cy="394346"/>
            </a:xfrm>
          </p:grpSpPr>
          <p:sp>
            <p:nvSpPr>
              <p:cNvPr id="165" name="Rectangle 164">
                <a:extLst>
                  <a:ext uri="{FF2B5EF4-FFF2-40B4-BE49-F238E27FC236}">
                    <a16:creationId xmlns:a16="http://schemas.microsoft.com/office/drawing/2014/main" id="{072ACC6A-B8B3-49E8-9756-6AB88813B9BC}"/>
                  </a:ext>
                </a:extLst>
              </p:cNvPr>
              <p:cNvSpPr/>
              <p:nvPr/>
            </p:nvSpPr>
            <p:spPr>
              <a:xfrm>
                <a:off x="7261009" y="5936727"/>
                <a:ext cx="446781"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6" name="Rectangle 165">
                <a:extLst>
                  <a:ext uri="{FF2B5EF4-FFF2-40B4-BE49-F238E27FC236}">
                    <a16:creationId xmlns:a16="http://schemas.microsoft.com/office/drawing/2014/main" id="{735F5401-F8BE-4CC5-B0EB-AE234C0848D5}"/>
                  </a:ext>
                </a:extLst>
              </p:cNvPr>
              <p:cNvSpPr/>
              <p:nvPr/>
            </p:nvSpPr>
            <p:spPr>
              <a:xfrm>
                <a:off x="6332224" y="5936727"/>
                <a:ext cx="928785" cy="394346"/>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Brake</a:t>
                </a:r>
              </a:p>
            </p:txBody>
          </p:sp>
        </p:grpSp>
        <p:grpSp>
          <p:nvGrpSpPr>
            <p:cNvPr id="161" name="Group 160">
              <a:extLst>
                <a:ext uri="{FF2B5EF4-FFF2-40B4-BE49-F238E27FC236}">
                  <a16:creationId xmlns:a16="http://schemas.microsoft.com/office/drawing/2014/main" id="{7ECD8C6B-16D4-41B0-8732-545E3B7DC431}"/>
                </a:ext>
              </a:extLst>
            </p:cNvPr>
            <p:cNvGrpSpPr/>
            <p:nvPr/>
          </p:nvGrpSpPr>
          <p:grpSpPr>
            <a:xfrm>
              <a:off x="8277597" y="5688073"/>
              <a:ext cx="1218507" cy="394842"/>
              <a:chOff x="10236202" y="2054766"/>
              <a:chExt cx="1218507" cy="394842"/>
            </a:xfrm>
          </p:grpSpPr>
          <p:sp>
            <p:nvSpPr>
              <p:cNvPr id="162" name="Rectangle 161">
                <a:extLst>
                  <a:ext uri="{FF2B5EF4-FFF2-40B4-BE49-F238E27FC236}">
                    <a16:creationId xmlns:a16="http://schemas.microsoft.com/office/drawing/2014/main" id="{A2858E18-7C4B-4699-AE32-04A3901A23F1}"/>
                  </a:ext>
                </a:extLst>
              </p:cNvPr>
              <p:cNvSpPr/>
              <p:nvPr/>
            </p:nvSpPr>
            <p:spPr>
              <a:xfrm>
                <a:off x="10265836" y="2055262"/>
                <a:ext cx="1154268" cy="39434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p>
            </p:txBody>
          </p:sp>
          <p:sp>
            <p:nvSpPr>
              <p:cNvPr id="163" name="TextBox 162">
                <a:extLst>
                  <a:ext uri="{FF2B5EF4-FFF2-40B4-BE49-F238E27FC236}">
                    <a16:creationId xmlns:a16="http://schemas.microsoft.com/office/drawing/2014/main" id="{CA98BDAE-C6DF-4229-BC07-6766067F4FE0}"/>
                  </a:ext>
                </a:extLst>
              </p:cNvPr>
              <p:cNvSpPr txBox="1"/>
              <p:nvPr/>
            </p:nvSpPr>
            <p:spPr>
              <a:xfrm>
                <a:off x="10236202" y="2054766"/>
                <a:ext cx="1218507" cy="369332"/>
              </a:xfrm>
              <a:prstGeom prst="rect">
                <a:avLst/>
              </a:prstGeom>
              <a:noFill/>
            </p:spPr>
            <p:txBody>
              <a:bodyPr wrap="square">
                <a:spAutoFit/>
              </a:bodyPr>
              <a:lstStyle/>
              <a:p>
                <a:r>
                  <a:rPr lang="en-US" sz="1800" dirty="0" err="1">
                    <a:solidFill>
                      <a:schemeClr val="bg1"/>
                    </a:solidFill>
                  </a:rPr>
                  <a:t>ref_cnt</a:t>
                </a:r>
                <a:endParaRPr lang="en-US" dirty="0">
                  <a:solidFill>
                    <a:schemeClr val="bg1"/>
                  </a:solidFill>
                </a:endParaRPr>
              </a:p>
            </p:txBody>
          </p:sp>
          <p:sp>
            <p:nvSpPr>
              <p:cNvPr id="164" name="Rectangle 163">
                <a:extLst>
                  <a:ext uri="{FF2B5EF4-FFF2-40B4-BE49-F238E27FC236}">
                    <a16:creationId xmlns:a16="http://schemas.microsoft.com/office/drawing/2014/main" id="{BC23F28D-17B4-4C3E-B352-74E95C322F14}"/>
                  </a:ext>
                </a:extLst>
              </p:cNvPr>
              <p:cNvSpPr/>
              <p:nvPr/>
            </p:nvSpPr>
            <p:spPr>
              <a:xfrm>
                <a:off x="11105560" y="2094000"/>
                <a:ext cx="246811" cy="312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7" name="TextBox 166">
            <a:extLst>
              <a:ext uri="{FF2B5EF4-FFF2-40B4-BE49-F238E27FC236}">
                <a16:creationId xmlns:a16="http://schemas.microsoft.com/office/drawing/2014/main" id="{33E0310A-094C-4D49-9C16-E5BA0286C2A8}"/>
              </a:ext>
            </a:extLst>
          </p:cNvPr>
          <p:cNvSpPr txBox="1"/>
          <p:nvPr/>
        </p:nvSpPr>
        <p:spPr>
          <a:xfrm>
            <a:off x="11655936" y="2533805"/>
            <a:ext cx="304460" cy="369332"/>
          </a:xfrm>
          <a:prstGeom prst="rect">
            <a:avLst/>
          </a:prstGeom>
          <a:noFill/>
        </p:spPr>
        <p:txBody>
          <a:bodyPr wrap="square" rtlCol="0">
            <a:spAutoFit/>
          </a:bodyPr>
          <a:lstStyle/>
          <a:p>
            <a:r>
              <a:rPr lang="en-US" dirty="0">
                <a:latin typeface="Consolas" panose="020B0609020204030204" pitchFamily="49" charset="0"/>
              </a:rPr>
              <a:t>1</a:t>
            </a:r>
          </a:p>
        </p:txBody>
      </p:sp>
      <p:grpSp>
        <p:nvGrpSpPr>
          <p:cNvPr id="168" name="Group 167">
            <a:extLst>
              <a:ext uri="{FF2B5EF4-FFF2-40B4-BE49-F238E27FC236}">
                <a16:creationId xmlns:a16="http://schemas.microsoft.com/office/drawing/2014/main" id="{CAA33FB0-AB94-47BF-A889-703198BAAA74}"/>
              </a:ext>
            </a:extLst>
          </p:cNvPr>
          <p:cNvGrpSpPr/>
          <p:nvPr/>
        </p:nvGrpSpPr>
        <p:grpSpPr>
          <a:xfrm>
            <a:off x="9435419" y="3023249"/>
            <a:ext cx="2571280" cy="339171"/>
            <a:chOff x="6924824" y="5688073"/>
            <a:chExt cx="2571280" cy="396723"/>
          </a:xfrm>
        </p:grpSpPr>
        <p:grpSp>
          <p:nvGrpSpPr>
            <p:cNvPr id="169" name="Group 168">
              <a:extLst>
                <a:ext uri="{FF2B5EF4-FFF2-40B4-BE49-F238E27FC236}">
                  <a16:creationId xmlns:a16="http://schemas.microsoft.com/office/drawing/2014/main" id="{52ABF81B-C017-47F0-9359-1A846A8C19EF}"/>
                </a:ext>
              </a:extLst>
            </p:cNvPr>
            <p:cNvGrpSpPr/>
            <p:nvPr/>
          </p:nvGrpSpPr>
          <p:grpSpPr>
            <a:xfrm>
              <a:off x="6924824" y="5690450"/>
              <a:ext cx="1375566" cy="394346"/>
              <a:chOff x="6332224" y="5936727"/>
              <a:chExt cx="1375566" cy="394346"/>
            </a:xfrm>
          </p:grpSpPr>
          <p:sp>
            <p:nvSpPr>
              <p:cNvPr id="174" name="Rectangle 173">
                <a:extLst>
                  <a:ext uri="{FF2B5EF4-FFF2-40B4-BE49-F238E27FC236}">
                    <a16:creationId xmlns:a16="http://schemas.microsoft.com/office/drawing/2014/main" id="{7CE6633D-D3E8-4F1A-A4A7-04E0B3D1B8F6}"/>
                  </a:ext>
                </a:extLst>
              </p:cNvPr>
              <p:cNvSpPr/>
              <p:nvPr/>
            </p:nvSpPr>
            <p:spPr>
              <a:xfrm>
                <a:off x="7261009" y="5936727"/>
                <a:ext cx="446781"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5" name="Rectangle 174">
                <a:extLst>
                  <a:ext uri="{FF2B5EF4-FFF2-40B4-BE49-F238E27FC236}">
                    <a16:creationId xmlns:a16="http://schemas.microsoft.com/office/drawing/2014/main" id="{098A5395-1962-4694-9AD0-1D4EF88B4DA3}"/>
                  </a:ext>
                </a:extLst>
              </p:cNvPr>
              <p:cNvSpPr/>
              <p:nvPr/>
            </p:nvSpPr>
            <p:spPr>
              <a:xfrm>
                <a:off x="6332224" y="5936727"/>
                <a:ext cx="928785" cy="394346"/>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Steering</a:t>
                </a:r>
              </a:p>
            </p:txBody>
          </p:sp>
        </p:grpSp>
        <p:grpSp>
          <p:nvGrpSpPr>
            <p:cNvPr id="170" name="Group 169">
              <a:extLst>
                <a:ext uri="{FF2B5EF4-FFF2-40B4-BE49-F238E27FC236}">
                  <a16:creationId xmlns:a16="http://schemas.microsoft.com/office/drawing/2014/main" id="{0AC943D9-1E29-43CA-BCC6-7A786BFC9E75}"/>
                </a:ext>
              </a:extLst>
            </p:cNvPr>
            <p:cNvGrpSpPr/>
            <p:nvPr/>
          </p:nvGrpSpPr>
          <p:grpSpPr>
            <a:xfrm>
              <a:off x="8277597" y="5688073"/>
              <a:ext cx="1218507" cy="394842"/>
              <a:chOff x="10236202" y="2054766"/>
              <a:chExt cx="1218507" cy="394842"/>
            </a:xfrm>
          </p:grpSpPr>
          <p:sp>
            <p:nvSpPr>
              <p:cNvPr id="171" name="Rectangle 170">
                <a:extLst>
                  <a:ext uri="{FF2B5EF4-FFF2-40B4-BE49-F238E27FC236}">
                    <a16:creationId xmlns:a16="http://schemas.microsoft.com/office/drawing/2014/main" id="{9847E48D-2377-4E78-816B-CF30C6381316}"/>
                  </a:ext>
                </a:extLst>
              </p:cNvPr>
              <p:cNvSpPr/>
              <p:nvPr/>
            </p:nvSpPr>
            <p:spPr>
              <a:xfrm>
                <a:off x="10265836" y="2055262"/>
                <a:ext cx="1154268" cy="39434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p>
            </p:txBody>
          </p:sp>
          <p:sp>
            <p:nvSpPr>
              <p:cNvPr id="172" name="TextBox 171">
                <a:extLst>
                  <a:ext uri="{FF2B5EF4-FFF2-40B4-BE49-F238E27FC236}">
                    <a16:creationId xmlns:a16="http://schemas.microsoft.com/office/drawing/2014/main" id="{8D5DDE56-8A29-4328-846B-89CAA4339374}"/>
                  </a:ext>
                </a:extLst>
              </p:cNvPr>
              <p:cNvSpPr txBox="1"/>
              <p:nvPr/>
            </p:nvSpPr>
            <p:spPr>
              <a:xfrm>
                <a:off x="10236202" y="2054766"/>
                <a:ext cx="1218507" cy="369332"/>
              </a:xfrm>
              <a:prstGeom prst="rect">
                <a:avLst/>
              </a:prstGeom>
              <a:noFill/>
            </p:spPr>
            <p:txBody>
              <a:bodyPr wrap="square">
                <a:spAutoFit/>
              </a:bodyPr>
              <a:lstStyle/>
              <a:p>
                <a:r>
                  <a:rPr lang="en-US" sz="1800" dirty="0" err="1">
                    <a:solidFill>
                      <a:schemeClr val="bg1"/>
                    </a:solidFill>
                  </a:rPr>
                  <a:t>ref_cnt</a:t>
                </a:r>
                <a:endParaRPr lang="en-US" dirty="0">
                  <a:solidFill>
                    <a:schemeClr val="bg1"/>
                  </a:solidFill>
                </a:endParaRPr>
              </a:p>
            </p:txBody>
          </p:sp>
          <p:sp>
            <p:nvSpPr>
              <p:cNvPr id="173" name="Rectangle 172">
                <a:extLst>
                  <a:ext uri="{FF2B5EF4-FFF2-40B4-BE49-F238E27FC236}">
                    <a16:creationId xmlns:a16="http://schemas.microsoft.com/office/drawing/2014/main" id="{528B2901-80EE-40CA-AD9B-F734027D0951}"/>
                  </a:ext>
                </a:extLst>
              </p:cNvPr>
              <p:cNvSpPr/>
              <p:nvPr/>
            </p:nvSpPr>
            <p:spPr>
              <a:xfrm>
                <a:off x="11105560" y="2094000"/>
                <a:ext cx="246811" cy="312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6" name="TextBox 175">
            <a:extLst>
              <a:ext uri="{FF2B5EF4-FFF2-40B4-BE49-F238E27FC236}">
                <a16:creationId xmlns:a16="http://schemas.microsoft.com/office/drawing/2014/main" id="{B82E8875-9B47-412F-BD45-BA027FC99494}"/>
              </a:ext>
            </a:extLst>
          </p:cNvPr>
          <p:cNvSpPr txBox="1"/>
          <p:nvPr/>
        </p:nvSpPr>
        <p:spPr>
          <a:xfrm>
            <a:off x="11655936" y="3036322"/>
            <a:ext cx="304460" cy="369332"/>
          </a:xfrm>
          <a:prstGeom prst="rect">
            <a:avLst/>
          </a:prstGeom>
          <a:noFill/>
        </p:spPr>
        <p:txBody>
          <a:bodyPr wrap="square" rtlCol="0">
            <a:spAutoFit/>
          </a:bodyPr>
          <a:lstStyle/>
          <a:p>
            <a:r>
              <a:rPr lang="en-US" dirty="0">
                <a:latin typeface="Consolas" panose="020B0609020204030204" pitchFamily="49" charset="0"/>
              </a:rPr>
              <a:t>1</a:t>
            </a:r>
          </a:p>
        </p:txBody>
      </p:sp>
      <p:grpSp>
        <p:nvGrpSpPr>
          <p:cNvPr id="177" name="Group 176">
            <a:extLst>
              <a:ext uri="{FF2B5EF4-FFF2-40B4-BE49-F238E27FC236}">
                <a16:creationId xmlns:a16="http://schemas.microsoft.com/office/drawing/2014/main" id="{42CD4D32-E1A3-483B-8191-96BF507A36F4}"/>
              </a:ext>
            </a:extLst>
          </p:cNvPr>
          <p:cNvGrpSpPr/>
          <p:nvPr/>
        </p:nvGrpSpPr>
        <p:grpSpPr>
          <a:xfrm>
            <a:off x="9427286" y="3475276"/>
            <a:ext cx="2571280" cy="339171"/>
            <a:chOff x="6924824" y="5688073"/>
            <a:chExt cx="2571280" cy="396723"/>
          </a:xfrm>
        </p:grpSpPr>
        <p:grpSp>
          <p:nvGrpSpPr>
            <p:cNvPr id="178" name="Group 177">
              <a:extLst>
                <a:ext uri="{FF2B5EF4-FFF2-40B4-BE49-F238E27FC236}">
                  <a16:creationId xmlns:a16="http://schemas.microsoft.com/office/drawing/2014/main" id="{5244B6D2-B616-477F-809F-C2D92537719A}"/>
                </a:ext>
              </a:extLst>
            </p:cNvPr>
            <p:cNvGrpSpPr/>
            <p:nvPr/>
          </p:nvGrpSpPr>
          <p:grpSpPr>
            <a:xfrm>
              <a:off x="6924824" y="5690450"/>
              <a:ext cx="1375566" cy="394346"/>
              <a:chOff x="6332224" y="5936727"/>
              <a:chExt cx="1375566" cy="394346"/>
            </a:xfrm>
          </p:grpSpPr>
          <p:sp>
            <p:nvSpPr>
              <p:cNvPr id="183" name="Rectangle 182">
                <a:extLst>
                  <a:ext uri="{FF2B5EF4-FFF2-40B4-BE49-F238E27FC236}">
                    <a16:creationId xmlns:a16="http://schemas.microsoft.com/office/drawing/2014/main" id="{84D6333B-41E9-4AEC-A4AB-0738562AE9BD}"/>
                  </a:ext>
                </a:extLst>
              </p:cNvPr>
              <p:cNvSpPr/>
              <p:nvPr/>
            </p:nvSpPr>
            <p:spPr>
              <a:xfrm>
                <a:off x="7261009" y="5936727"/>
                <a:ext cx="446781"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4" name="Rectangle 183">
                <a:extLst>
                  <a:ext uri="{FF2B5EF4-FFF2-40B4-BE49-F238E27FC236}">
                    <a16:creationId xmlns:a16="http://schemas.microsoft.com/office/drawing/2014/main" id="{3EBE7C63-B027-4C8C-B774-369D609EA181}"/>
                  </a:ext>
                </a:extLst>
              </p:cNvPr>
              <p:cNvSpPr/>
              <p:nvPr/>
            </p:nvSpPr>
            <p:spPr>
              <a:xfrm>
                <a:off x="6332224" y="5936727"/>
                <a:ext cx="928785" cy="394346"/>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Blinkers</a:t>
                </a:r>
              </a:p>
            </p:txBody>
          </p:sp>
        </p:grpSp>
        <p:grpSp>
          <p:nvGrpSpPr>
            <p:cNvPr id="179" name="Group 178">
              <a:extLst>
                <a:ext uri="{FF2B5EF4-FFF2-40B4-BE49-F238E27FC236}">
                  <a16:creationId xmlns:a16="http://schemas.microsoft.com/office/drawing/2014/main" id="{C5B87A8F-3DAC-4B02-AAE5-0C00A3992D0B}"/>
                </a:ext>
              </a:extLst>
            </p:cNvPr>
            <p:cNvGrpSpPr/>
            <p:nvPr/>
          </p:nvGrpSpPr>
          <p:grpSpPr>
            <a:xfrm>
              <a:off x="8277597" y="5688073"/>
              <a:ext cx="1218507" cy="394842"/>
              <a:chOff x="10236202" y="2054766"/>
              <a:chExt cx="1218507" cy="394842"/>
            </a:xfrm>
          </p:grpSpPr>
          <p:sp>
            <p:nvSpPr>
              <p:cNvPr id="180" name="Rectangle 179">
                <a:extLst>
                  <a:ext uri="{FF2B5EF4-FFF2-40B4-BE49-F238E27FC236}">
                    <a16:creationId xmlns:a16="http://schemas.microsoft.com/office/drawing/2014/main" id="{ABF8FE87-BB0A-4666-9123-07BE2B2C38E7}"/>
                  </a:ext>
                </a:extLst>
              </p:cNvPr>
              <p:cNvSpPr/>
              <p:nvPr/>
            </p:nvSpPr>
            <p:spPr>
              <a:xfrm>
                <a:off x="10265836" y="2055262"/>
                <a:ext cx="1154268" cy="39434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p>
            </p:txBody>
          </p:sp>
          <p:sp>
            <p:nvSpPr>
              <p:cNvPr id="181" name="TextBox 180">
                <a:extLst>
                  <a:ext uri="{FF2B5EF4-FFF2-40B4-BE49-F238E27FC236}">
                    <a16:creationId xmlns:a16="http://schemas.microsoft.com/office/drawing/2014/main" id="{2302FD76-D6A6-4E45-9C86-379C6FFAB061}"/>
                  </a:ext>
                </a:extLst>
              </p:cNvPr>
              <p:cNvSpPr txBox="1"/>
              <p:nvPr/>
            </p:nvSpPr>
            <p:spPr>
              <a:xfrm>
                <a:off x="10236202" y="2054766"/>
                <a:ext cx="1218507" cy="369332"/>
              </a:xfrm>
              <a:prstGeom prst="rect">
                <a:avLst/>
              </a:prstGeom>
              <a:noFill/>
            </p:spPr>
            <p:txBody>
              <a:bodyPr wrap="square">
                <a:spAutoFit/>
              </a:bodyPr>
              <a:lstStyle/>
              <a:p>
                <a:r>
                  <a:rPr lang="en-US" sz="1800" dirty="0" err="1">
                    <a:solidFill>
                      <a:schemeClr val="bg1"/>
                    </a:solidFill>
                  </a:rPr>
                  <a:t>ref_cnt</a:t>
                </a:r>
                <a:endParaRPr lang="en-US" dirty="0">
                  <a:solidFill>
                    <a:schemeClr val="bg1"/>
                  </a:solidFill>
                </a:endParaRPr>
              </a:p>
            </p:txBody>
          </p:sp>
          <p:sp>
            <p:nvSpPr>
              <p:cNvPr id="182" name="Rectangle 181">
                <a:extLst>
                  <a:ext uri="{FF2B5EF4-FFF2-40B4-BE49-F238E27FC236}">
                    <a16:creationId xmlns:a16="http://schemas.microsoft.com/office/drawing/2014/main" id="{5D5200F9-EF21-4677-ACF3-8F3EF03D12E4}"/>
                  </a:ext>
                </a:extLst>
              </p:cNvPr>
              <p:cNvSpPr/>
              <p:nvPr/>
            </p:nvSpPr>
            <p:spPr>
              <a:xfrm>
                <a:off x="11105560" y="2094000"/>
                <a:ext cx="246811" cy="312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85" name="TextBox 184">
            <a:extLst>
              <a:ext uri="{FF2B5EF4-FFF2-40B4-BE49-F238E27FC236}">
                <a16:creationId xmlns:a16="http://schemas.microsoft.com/office/drawing/2014/main" id="{DC3C0889-5798-4647-A049-C7E5613738C4}"/>
              </a:ext>
            </a:extLst>
          </p:cNvPr>
          <p:cNvSpPr txBox="1"/>
          <p:nvPr/>
        </p:nvSpPr>
        <p:spPr>
          <a:xfrm>
            <a:off x="11655936" y="3451472"/>
            <a:ext cx="304460" cy="369332"/>
          </a:xfrm>
          <a:prstGeom prst="rect">
            <a:avLst/>
          </a:prstGeom>
          <a:noFill/>
        </p:spPr>
        <p:txBody>
          <a:bodyPr wrap="square" rtlCol="0">
            <a:spAutoFit/>
          </a:bodyPr>
          <a:lstStyle/>
          <a:p>
            <a:r>
              <a:rPr lang="en-US" dirty="0">
                <a:latin typeface="Consolas" panose="020B0609020204030204" pitchFamily="49" charset="0"/>
              </a:rPr>
              <a:t>1</a:t>
            </a:r>
          </a:p>
        </p:txBody>
      </p:sp>
      <p:cxnSp>
        <p:nvCxnSpPr>
          <p:cNvPr id="186" name="Straight Arrow Connector 185">
            <a:extLst>
              <a:ext uri="{FF2B5EF4-FFF2-40B4-BE49-F238E27FC236}">
                <a16:creationId xmlns:a16="http://schemas.microsoft.com/office/drawing/2014/main" id="{621D3429-EF86-4EEF-8E7B-3401CB692AF8}"/>
              </a:ext>
            </a:extLst>
          </p:cNvPr>
          <p:cNvCxnSpPr/>
          <p:nvPr/>
        </p:nvCxnSpPr>
        <p:spPr>
          <a:xfrm>
            <a:off x="581634" y="55076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7" name="Speech Bubble: Rectangle with Corners Rounded 186">
            <a:extLst>
              <a:ext uri="{FF2B5EF4-FFF2-40B4-BE49-F238E27FC236}">
                <a16:creationId xmlns:a16="http://schemas.microsoft.com/office/drawing/2014/main" id="{048694A8-75A9-4F2B-AE6E-4EF8E50395A6}"/>
              </a:ext>
            </a:extLst>
          </p:cNvPr>
          <p:cNvSpPr/>
          <p:nvPr/>
        </p:nvSpPr>
        <p:spPr>
          <a:xfrm>
            <a:off x="7575838" y="4464026"/>
            <a:ext cx="2902461" cy="869538"/>
          </a:xfrm>
          <a:prstGeom prst="wedgeRoundRectCallout">
            <a:avLst>
              <a:gd name="adj1" fmla="val -7560"/>
              <a:gd name="adj2" fmla="val -1117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this reference count goes to </a:t>
            </a:r>
            <a:r>
              <a:rPr lang="en-US" sz="2000" dirty="0">
                <a:solidFill>
                  <a:srgbClr val="FFCDCD"/>
                </a:solidFill>
                <a:latin typeface="Corbel" panose="020B0503020204020204" pitchFamily="34" charset="0"/>
              </a:rPr>
              <a:t>zero</a:t>
            </a:r>
            <a:r>
              <a:rPr lang="en-US" sz="2000" dirty="0">
                <a:latin typeface="Corbel" panose="020B0503020204020204" pitchFamily="34" charset="0"/>
              </a:rPr>
              <a:t>...</a:t>
            </a:r>
          </a:p>
        </p:txBody>
      </p:sp>
      <p:sp>
        <p:nvSpPr>
          <p:cNvPr id="188" name="TextBox 187">
            <a:extLst>
              <a:ext uri="{FF2B5EF4-FFF2-40B4-BE49-F238E27FC236}">
                <a16:creationId xmlns:a16="http://schemas.microsoft.com/office/drawing/2014/main" id="{57D0FFB5-23AC-4F13-9707-925CED87E8EA}"/>
              </a:ext>
            </a:extLst>
          </p:cNvPr>
          <p:cNvSpPr txBox="1"/>
          <p:nvPr/>
        </p:nvSpPr>
        <p:spPr>
          <a:xfrm>
            <a:off x="8684088" y="3624746"/>
            <a:ext cx="304460" cy="369332"/>
          </a:xfrm>
          <a:prstGeom prst="rect">
            <a:avLst/>
          </a:prstGeom>
          <a:noFill/>
        </p:spPr>
        <p:txBody>
          <a:bodyPr wrap="square" rtlCol="0">
            <a:spAutoFit/>
          </a:bodyPr>
          <a:lstStyle/>
          <a:p>
            <a:r>
              <a:rPr lang="en-US" dirty="0">
                <a:solidFill>
                  <a:srgbClr val="7030A0"/>
                </a:solidFill>
                <a:latin typeface="Consolas" panose="020B0609020204030204" pitchFamily="49" charset="0"/>
              </a:rPr>
              <a:t>0</a:t>
            </a:r>
          </a:p>
        </p:txBody>
      </p:sp>
      <p:sp>
        <p:nvSpPr>
          <p:cNvPr id="189" name="Speech Bubble: Rectangle with Corners Rounded 188">
            <a:extLst>
              <a:ext uri="{FF2B5EF4-FFF2-40B4-BE49-F238E27FC236}">
                <a16:creationId xmlns:a16="http://schemas.microsoft.com/office/drawing/2014/main" id="{70B33386-C222-49DF-9181-48965A80C707}"/>
              </a:ext>
            </a:extLst>
          </p:cNvPr>
          <p:cNvSpPr/>
          <p:nvPr/>
        </p:nvSpPr>
        <p:spPr>
          <a:xfrm>
            <a:off x="3111482" y="1553294"/>
            <a:ext cx="2902461" cy="599445"/>
          </a:xfrm>
          <a:prstGeom prst="wedgeRoundRectCallout">
            <a:avLst>
              <a:gd name="adj1" fmla="val 111165"/>
              <a:gd name="adj2" fmla="val 372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object goes away... </a:t>
            </a:r>
          </a:p>
        </p:txBody>
      </p:sp>
      <p:sp>
        <p:nvSpPr>
          <p:cNvPr id="190" name="Speech Bubble: Rectangle with Corners Rounded 189">
            <a:extLst>
              <a:ext uri="{FF2B5EF4-FFF2-40B4-BE49-F238E27FC236}">
                <a16:creationId xmlns:a16="http://schemas.microsoft.com/office/drawing/2014/main" id="{0AB5E58C-AC9C-4EB7-8918-570276FC04DB}"/>
              </a:ext>
            </a:extLst>
          </p:cNvPr>
          <p:cNvSpPr/>
          <p:nvPr/>
        </p:nvSpPr>
        <p:spPr>
          <a:xfrm>
            <a:off x="9301295" y="5438834"/>
            <a:ext cx="2767998" cy="1357504"/>
          </a:xfrm>
          <a:prstGeom prst="wedgeRoundRectCallout">
            <a:avLst>
              <a:gd name="adj1" fmla="val 39667"/>
              <a:gd name="adj2" fmla="val -1692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Forcing these objects' reference counts to zero, and requiring them to be </a:t>
            </a:r>
            <a:r>
              <a:rPr lang="en-US" sz="2000" dirty="0" err="1">
                <a:latin typeface="Corbel" panose="020B0503020204020204" pitchFamily="34" charset="0"/>
              </a:rPr>
              <a:t>GCed</a:t>
            </a:r>
            <a:r>
              <a:rPr lang="en-US" sz="2000" dirty="0">
                <a:latin typeface="Corbel" panose="020B0503020204020204" pitchFamily="34" charset="0"/>
              </a:rPr>
              <a:t> too!</a:t>
            </a:r>
          </a:p>
        </p:txBody>
      </p:sp>
      <p:grpSp>
        <p:nvGrpSpPr>
          <p:cNvPr id="36" name="Group 35">
            <a:extLst>
              <a:ext uri="{FF2B5EF4-FFF2-40B4-BE49-F238E27FC236}">
                <a16:creationId xmlns:a16="http://schemas.microsoft.com/office/drawing/2014/main" id="{0D45E9B8-F653-49FA-9CF2-0004D5C69E95}"/>
              </a:ext>
            </a:extLst>
          </p:cNvPr>
          <p:cNvGrpSpPr/>
          <p:nvPr/>
        </p:nvGrpSpPr>
        <p:grpSpPr>
          <a:xfrm>
            <a:off x="11650382" y="2117115"/>
            <a:ext cx="304460" cy="1704974"/>
            <a:chOff x="11808336" y="2268230"/>
            <a:chExt cx="304460" cy="1704974"/>
          </a:xfrm>
        </p:grpSpPr>
        <p:sp>
          <p:nvSpPr>
            <p:cNvPr id="191" name="TextBox 190">
              <a:extLst>
                <a:ext uri="{FF2B5EF4-FFF2-40B4-BE49-F238E27FC236}">
                  <a16:creationId xmlns:a16="http://schemas.microsoft.com/office/drawing/2014/main" id="{ADF28D45-679F-4DAE-AE50-EF614A8A78CE}"/>
                </a:ext>
              </a:extLst>
            </p:cNvPr>
            <p:cNvSpPr txBox="1"/>
            <p:nvPr/>
          </p:nvSpPr>
          <p:spPr>
            <a:xfrm>
              <a:off x="11808336" y="2268230"/>
              <a:ext cx="304460" cy="369332"/>
            </a:xfrm>
            <a:prstGeom prst="rect">
              <a:avLst/>
            </a:prstGeom>
            <a:noFill/>
          </p:spPr>
          <p:txBody>
            <a:bodyPr wrap="square" rtlCol="0">
              <a:spAutoFit/>
            </a:bodyPr>
            <a:lstStyle/>
            <a:p>
              <a:r>
                <a:rPr lang="en-US" dirty="0">
                  <a:solidFill>
                    <a:srgbClr val="FF0000"/>
                  </a:solidFill>
                  <a:latin typeface="Consolas" panose="020B0609020204030204" pitchFamily="49" charset="0"/>
                </a:rPr>
                <a:t>0</a:t>
              </a:r>
            </a:p>
          </p:txBody>
        </p:sp>
        <p:sp>
          <p:nvSpPr>
            <p:cNvPr id="192" name="TextBox 191">
              <a:extLst>
                <a:ext uri="{FF2B5EF4-FFF2-40B4-BE49-F238E27FC236}">
                  <a16:creationId xmlns:a16="http://schemas.microsoft.com/office/drawing/2014/main" id="{96621129-B9C0-4211-B9F1-7583BAC79071}"/>
                </a:ext>
              </a:extLst>
            </p:cNvPr>
            <p:cNvSpPr txBox="1"/>
            <p:nvPr/>
          </p:nvSpPr>
          <p:spPr>
            <a:xfrm>
              <a:off x="11808336" y="2686205"/>
              <a:ext cx="304460" cy="369332"/>
            </a:xfrm>
            <a:prstGeom prst="rect">
              <a:avLst/>
            </a:prstGeom>
            <a:noFill/>
          </p:spPr>
          <p:txBody>
            <a:bodyPr wrap="square" rtlCol="0">
              <a:spAutoFit/>
            </a:bodyPr>
            <a:lstStyle/>
            <a:p>
              <a:r>
                <a:rPr lang="en-US" dirty="0">
                  <a:solidFill>
                    <a:srgbClr val="FF0000"/>
                  </a:solidFill>
                  <a:latin typeface="Consolas" panose="020B0609020204030204" pitchFamily="49" charset="0"/>
                </a:rPr>
                <a:t>0</a:t>
              </a:r>
            </a:p>
          </p:txBody>
        </p:sp>
        <p:sp>
          <p:nvSpPr>
            <p:cNvPr id="193" name="TextBox 192">
              <a:extLst>
                <a:ext uri="{FF2B5EF4-FFF2-40B4-BE49-F238E27FC236}">
                  <a16:creationId xmlns:a16="http://schemas.microsoft.com/office/drawing/2014/main" id="{3A37CC27-1C91-40B8-AF16-3CED84460093}"/>
                </a:ext>
              </a:extLst>
            </p:cNvPr>
            <p:cNvSpPr txBox="1"/>
            <p:nvPr/>
          </p:nvSpPr>
          <p:spPr>
            <a:xfrm>
              <a:off x="11808336" y="3188722"/>
              <a:ext cx="304460" cy="369332"/>
            </a:xfrm>
            <a:prstGeom prst="rect">
              <a:avLst/>
            </a:prstGeom>
            <a:noFill/>
          </p:spPr>
          <p:txBody>
            <a:bodyPr wrap="square" rtlCol="0">
              <a:spAutoFit/>
            </a:bodyPr>
            <a:lstStyle/>
            <a:p>
              <a:r>
                <a:rPr lang="en-US" dirty="0">
                  <a:solidFill>
                    <a:srgbClr val="FF0000"/>
                  </a:solidFill>
                  <a:latin typeface="Consolas" panose="020B0609020204030204" pitchFamily="49" charset="0"/>
                </a:rPr>
                <a:t>0</a:t>
              </a:r>
            </a:p>
          </p:txBody>
        </p:sp>
        <p:sp>
          <p:nvSpPr>
            <p:cNvPr id="194" name="TextBox 193">
              <a:extLst>
                <a:ext uri="{FF2B5EF4-FFF2-40B4-BE49-F238E27FC236}">
                  <a16:creationId xmlns:a16="http://schemas.microsoft.com/office/drawing/2014/main" id="{FEF278D2-F0FB-49AC-AF1F-8ECBE89FB1EE}"/>
                </a:ext>
              </a:extLst>
            </p:cNvPr>
            <p:cNvSpPr txBox="1"/>
            <p:nvPr/>
          </p:nvSpPr>
          <p:spPr>
            <a:xfrm>
              <a:off x="11808336" y="3603872"/>
              <a:ext cx="304460" cy="369332"/>
            </a:xfrm>
            <a:prstGeom prst="rect">
              <a:avLst/>
            </a:prstGeom>
            <a:noFill/>
          </p:spPr>
          <p:txBody>
            <a:bodyPr wrap="square" rtlCol="0">
              <a:spAutoFit/>
            </a:bodyPr>
            <a:lstStyle/>
            <a:p>
              <a:r>
                <a:rPr lang="en-US" dirty="0">
                  <a:solidFill>
                    <a:srgbClr val="FF0000"/>
                  </a:solidFill>
                  <a:latin typeface="Consolas" panose="020B0609020204030204" pitchFamily="49" charset="0"/>
                </a:rPr>
                <a:t>0</a:t>
              </a:r>
            </a:p>
          </p:txBody>
        </p:sp>
      </p:grpSp>
      <p:sp>
        <p:nvSpPr>
          <p:cNvPr id="195" name="TextBox 194">
            <a:extLst>
              <a:ext uri="{FF2B5EF4-FFF2-40B4-BE49-F238E27FC236}">
                <a16:creationId xmlns:a16="http://schemas.microsoft.com/office/drawing/2014/main" id="{3BA3E866-D351-486F-BDFC-2CE8856B6601}"/>
              </a:ext>
            </a:extLst>
          </p:cNvPr>
          <p:cNvSpPr txBox="1"/>
          <p:nvPr/>
        </p:nvSpPr>
        <p:spPr>
          <a:xfrm>
            <a:off x="6727994" y="4475699"/>
            <a:ext cx="4669384" cy="1631216"/>
          </a:xfrm>
          <a:prstGeom prst="rect">
            <a:avLst/>
          </a:prstGeom>
          <a:noFill/>
        </p:spPr>
        <p:txBody>
          <a:bodyPr wrap="square">
            <a:spAutoFit/>
          </a:bodyPr>
          <a:lstStyle/>
          <a:p>
            <a:pPr algn="ctr"/>
            <a:r>
              <a:rPr lang="en-US" sz="2000" b="1" dirty="0"/>
              <a:t>Answer: </a:t>
            </a:r>
          </a:p>
          <a:p>
            <a:pPr algn="ctr"/>
            <a:r>
              <a:rPr lang="en-US" sz="2000" dirty="0"/>
              <a:t>Instead of destroying an object as soon as its count becomes zero, add it to a </a:t>
            </a:r>
            <a:r>
              <a:rPr lang="en-US" sz="2000" dirty="0">
                <a:solidFill>
                  <a:srgbClr val="FF0000"/>
                </a:solidFill>
              </a:rPr>
              <a:t>list of pending objects</a:t>
            </a:r>
            <a:r>
              <a:rPr lang="en-US" sz="2000" dirty="0"/>
              <a:t>, and then reclaim memory regularly over time.</a:t>
            </a:r>
          </a:p>
        </p:txBody>
      </p:sp>
      <p:grpSp>
        <p:nvGrpSpPr>
          <p:cNvPr id="196" name="Group 195">
            <a:extLst>
              <a:ext uri="{FF2B5EF4-FFF2-40B4-BE49-F238E27FC236}">
                <a16:creationId xmlns:a16="http://schemas.microsoft.com/office/drawing/2014/main" id="{CD2005B3-96FB-420D-AE9F-2F6F47AE6B77}"/>
              </a:ext>
            </a:extLst>
          </p:cNvPr>
          <p:cNvGrpSpPr/>
          <p:nvPr/>
        </p:nvGrpSpPr>
        <p:grpSpPr>
          <a:xfrm>
            <a:off x="6571628" y="3303519"/>
            <a:ext cx="4982117" cy="718598"/>
            <a:chOff x="3887789" y="1155107"/>
            <a:chExt cx="4982117" cy="718598"/>
          </a:xfrm>
        </p:grpSpPr>
        <p:sp>
          <p:nvSpPr>
            <p:cNvPr id="197" name="TextBox 196">
              <a:extLst>
                <a:ext uri="{FF2B5EF4-FFF2-40B4-BE49-F238E27FC236}">
                  <a16:creationId xmlns:a16="http://schemas.microsoft.com/office/drawing/2014/main" id="{40064972-33CB-4ED3-AF66-7336F19DF99B}"/>
                </a:ext>
              </a:extLst>
            </p:cNvPr>
            <p:cNvSpPr txBox="1"/>
            <p:nvPr/>
          </p:nvSpPr>
          <p:spPr>
            <a:xfrm>
              <a:off x="4497802" y="1165819"/>
              <a:ext cx="4372104" cy="707886"/>
            </a:xfrm>
            <a:prstGeom prst="rect">
              <a:avLst/>
            </a:prstGeom>
            <a:noFill/>
          </p:spPr>
          <p:txBody>
            <a:bodyPr wrap="square">
              <a:spAutoFit/>
            </a:bodyPr>
            <a:lstStyle/>
            <a:p>
              <a:pPr algn="ctr"/>
              <a:r>
                <a:rPr lang="en-US" sz="2000" dirty="0"/>
                <a:t>Challenge: How might we address this to speed things up in the average case? </a:t>
              </a:r>
            </a:p>
          </p:txBody>
        </p:sp>
        <p:pic>
          <p:nvPicPr>
            <p:cNvPr id="198" name="Picture 197" descr="Shape&#10;&#10;Description automatically generated with low confidence">
              <a:extLst>
                <a:ext uri="{FF2B5EF4-FFF2-40B4-BE49-F238E27FC236}">
                  <a16:creationId xmlns:a16="http://schemas.microsoft.com/office/drawing/2014/main" id="{E4B25DDA-7260-4FF3-8C42-0B19A7818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789" y="1155107"/>
              <a:ext cx="655228" cy="655226"/>
            </a:xfrm>
            <a:prstGeom prst="rect">
              <a:avLst/>
            </a:prstGeom>
            <a:ln>
              <a:noFill/>
            </a:ln>
            <a:effectLst>
              <a:outerShdw blurRad="292100" dist="139700" dir="2700000" algn="tl" rotWithShape="0">
                <a:srgbClr val="333333">
                  <a:alpha val="65000"/>
                </a:srgbClr>
              </a:outerShdw>
            </a:effectLst>
          </p:spPr>
        </p:pic>
      </p:grpSp>
      <p:grpSp>
        <p:nvGrpSpPr>
          <p:cNvPr id="199" name="Group 198">
            <a:extLst>
              <a:ext uri="{FF2B5EF4-FFF2-40B4-BE49-F238E27FC236}">
                <a16:creationId xmlns:a16="http://schemas.microsoft.com/office/drawing/2014/main" id="{9FD8045E-A6A7-4D3A-8C5C-5C0188314990}"/>
              </a:ext>
            </a:extLst>
          </p:cNvPr>
          <p:cNvGrpSpPr/>
          <p:nvPr/>
        </p:nvGrpSpPr>
        <p:grpSpPr>
          <a:xfrm rot="18578450">
            <a:off x="10424674" y="370283"/>
            <a:ext cx="2210323" cy="2494903"/>
            <a:chOff x="8998210" y="122689"/>
            <a:chExt cx="761225" cy="7018330"/>
          </a:xfrm>
        </p:grpSpPr>
        <p:cxnSp>
          <p:nvCxnSpPr>
            <p:cNvPr id="200" name="Straight Arrow Connector 199">
              <a:extLst>
                <a:ext uri="{FF2B5EF4-FFF2-40B4-BE49-F238E27FC236}">
                  <a16:creationId xmlns:a16="http://schemas.microsoft.com/office/drawing/2014/main" id="{E9CCD839-7646-4CA9-9E9F-A0621E510F76}"/>
                </a:ext>
              </a:extLst>
            </p:cNvPr>
            <p:cNvCxnSpPr>
              <a:cxnSpLocks/>
            </p:cNvCxnSpPr>
            <p:nvPr/>
          </p:nvCxnSpPr>
          <p:spPr>
            <a:xfrm rot="3021550" flipV="1">
              <a:off x="6968280" y="2245160"/>
              <a:ext cx="4913625" cy="6686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8810FB41-2EC1-4313-BC42-B8A07E5CE2D8}"/>
                </a:ext>
              </a:extLst>
            </p:cNvPr>
            <p:cNvCxnSpPr>
              <a:cxnSpLocks/>
            </p:cNvCxnSpPr>
            <p:nvPr/>
          </p:nvCxnSpPr>
          <p:spPr>
            <a:xfrm rot="3021550" flipV="1">
              <a:off x="7032913" y="3083692"/>
              <a:ext cx="4622623" cy="4640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BF526A1-0EC6-4505-A6D1-531125BD077C}"/>
                </a:ext>
              </a:extLst>
            </p:cNvPr>
            <p:cNvCxnSpPr>
              <a:cxnSpLocks/>
            </p:cNvCxnSpPr>
            <p:nvPr/>
          </p:nvCxnSpPr>
          <p:spPr>
            <a:xfrm rot="3021550" flipV="1">
              <a:off x="7147079" y="3635669"/>
              <a:ext cx="4304119" cy="3193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27140147-1440-48DB-8540-83220613A9B9}"/>
                </a:ext>
              </a:extLst>
            </p:cNvPr>
            <p:cNvCxnSpPr>
              <a:cxnSpLocks/>
            </p:cNvCxnSpPr>
            <p:nvPr/>
          </p:nvCxnSpPr>
          <p:spPr>
            <a:xfrm rot="3021550" flipV="1">
              <a:off x="6912936" y="4784139"/>
              <a:ext cx="4442154" cy="2716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D8953B57-1E50-40ED-B6A8-A7EF6140F280}"/>
              </a:ext>
            </a:extLst>
          </p:cNvPr>
          <p:cNvGrpSpPr/>
          <p:nvPr/>
        </p:nvGrpSpPr>
        <p:grpSpPr>
          <a:xfrm rot="1964201">
            <a:off x="10348059" y="3087279"/>
            <a:ext cx="2410252" cy="1309268"/>
            <a:chOff x="8677169" y="-453027"/>
            <a:chExt cx="1117143" cy="3683060"/>
          </a:xfrm>
        </p:grpSpPr>
        <p:cxnSp>
          <p:nvCxnSpPr>
            <p:cNvPr id="205" name="Straight Arrow Connector 204">
              <a:extLst>
                <a:ext uri="{FF2B5EF4-FFF2-40B4-BE49-F238E27FC236}">
                  <a16:creationId xmlns:a16="http://schemas.microsoft.com/office/drawing/2014/main" id="{8E1062C3-0EB5-4B58-893C-C8FD48ABAB19}"/>
                </a:ext>
              </a:extLst>
            </p:cNvPr>
            <p:cNvCxnSpPr>
              <a:cxnSpLocks/>
            </p:cNvCxnSpPr>
            <p:nvPr/>
          </p:nvCxnSpPr>
          <p:spPr>
            <a:xfrm rot="19635799" flipV="1">
              <a:off x="8677169" y="-453027"/>
              <a:ext cx="701944" cy="7195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32F6FB32-44E6-4A05-8483-37A7A69345B8}"/>
                </a:ext>
              </a:extLst>
            </p:cNvPr>
            <p:cNvCxnSpPr>
              <a:cxnSpLocks/>
            </p:cNvCxnSpPr>
            <p:nvPr/>
          </p:nvCxnSpPr>
          <p:spPr>
            <a:xfrm rot="19635799">
              <a:off x="8766083" y="248171"/>
              <a:ext cx="690677" cy="8090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DF0E891B-F583-4E00-80B1-360F512651C6}"/>
                </a:ext>
              </a:extLst>
            </p:cNvPr>
            <p:cNvCxnSpPr>
              <a:cxnSpLocks/>
            </p:cNvCxnSpPr>
            <p:nvPr/>
          </p:nvCxnSpPr>
          <p:spPr>
            <a:xfrm rot="19635799">
              <a:off x="8851974" y="1227938"/>
              <a:ext cx="747316" cy="19633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955BBCBB-8129-476E-A6F0-58A7CD4FCA49}"/>
                </a:ext>
              </a:extLst>
            </p:cNvPr>
            <p:cNvCxnSpPr>
              <a:cxnSpLocks/>
            </p:cNvCxnSpPr>
            <p:nvPr/>
          </p:nvCxnSpPr>
          <p:spPr>
            <a:xfrm>
              <a:off x="8896114" y="2697283"/>
              <a:ext cx="898198" cy="532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19E94856-0738-4A6B-8ED1-BE7FAAAD7CF8}"/>
              </a:ext>
            </a:extLst>
          </p:cNvPr>
          <p:cNvSpPr txBox="1"/>
          <p:nvPr/>
        </p:nvSpPr>
        <p:spPr>
          <a:xfrm>
            <a:off x="6551665" y="1889602"/>
            <a:ext cx="5022042" cy="1015663"/>
          </a:xfrm>
          <a:prstGeom prst="rect">
            <a:avLst/>
          </a:prstGeom>
          <a:noFill/>
        </p:spPr>
        <p:txBody>
          <a:bodyPr wrap="square">
            <a:spAutoFit/>
          </a:bodyPr>
          <a:lstStyle/>
          <a:p>
            <a:pPr algn="ctr"/>
            <a:r>
              <a:rPr lang="en-US" sz="2000" dirty="0"/>
              <a:t>Because of this, removing a single reference can potentially lead to a </a:t>
            </a:r>
            <a:r>
              <a:rPr lang="en-US" sz="2000" dirty="0">
                <a:solidFill>
                  <a:srgbClr val="FF0000"/>
                </a:solidFill>
              </a:rPr>
              <a:t>cascade of objects </a:t>
            </a:r>
            <a:r>
              <a:rPr lang="en-US" sz="2000" dirty="0"/>
              <a:t>being </a:t>
            </a:r>
            <a:r>
              <a:rPr lang="en-US" sz="2000" dirty="0">
                <a:solidFill>
                  <a:srgbClr val="FF0000"/>
                </a:solidFill>
              </a:rPr>
              <a:t>freed at once</a:t>
            </a:r>
            <a:r>
              <a:rPr lang="en-US" sz="2000" dirty="0"/>
              <a:t>. SLOW! </a:t>
            </a:r>
          </a:p>
        </p:txBody>
      </p:sp>
      <p:sp>
        <p:nvSpPr>
          <p:cNvPr id="95" name="Rectangle 94">
            <a:extLst>
              <a:ext uri="{FF2B5EF4-FFF2-40B4-BE49-F238E27FC236}">
                <a16:creationId xmlns:a16="http://schemas.microsoft.com/office/drawing/2014/main" id="{414D0FB4-A183-4636-AEB8-17A4BE42AEA6}"/>
              </a:ext>
            </a:extLst>
          </p:cNvPr>
          <p:cNvSpPr/>
          <p:nvPr/>
        </p:nvSpPr>
        <p:spPr>
          <a:xfrm>
            <a:off x="6946530" y="4202787"/>
            <a:ext cx="4232313"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96" name="Rectangle 95">
            <a:extLst>
              <a:ext uri="{FF2B5EF4-FFF2-40B4-BE49-F238E27FC236}">
                <a16:creationId xmlns:a16="http://schemas.microsoft.com/office/drawing/2014/main" id="{1D1A2E93-8C89-4BDD-9604-B282D190CE5A}"/>
              </a:ext>
            </a:extLst>
          </p:cNvPr>
          <p:cNvSpPr/>
          <p:nvPr/>
        </p:nvSpPr>
        <p:spPr>
          <a:xfrm>
            <a:off x="6945741" y="4210859"/>
            <a:ext cx="4233890"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97" name="Group 96">
            <a:extLst>
              <a:ext uri="{FF2B5EF4-FFF2-40B4-BE49-F238E27FC236}">
                <a16:creationId xmlns:a16="http://schemas.microsoft.com/office/drawing/2014/main" id="{E353FE6F-8757-494A-A381-379C4530CBB8}"/>
              </a:ext>
            </a:extLst>
          </p:cNvPr>
          <p:cNvGrpSpPr/>
          <p:nvPr/>
        </p:nvGrpSpPr>
        <p:grpSpPr>
          <a:xfrm>
            <a:off x="8113560" y="0"/>
            <a:ext cx="4069126" cy="2077717"/>
            <a:chOff x="8072258" y="-8621"/>
            <a:chExt cx="4069126" cy="2077717"/>
          </a:xfrm>
        </p:grpSpPr>
        <p:grpSp>
          <p:nvGrpSpPr>
            <p:cNvPr id="98" name="Group 97">
              <a:extLst>
                <a:ext uri="{FF2B5EF4-FFF2-40B4-BE49-F238E27FC236}">
                  <a16:creationId xmlns:a16="http://schemas.microsoft.com/office/drawing/2014/main" id="{8C111939-D484-43A1-99F3-B6E649B608B5}"/>
                </a:ext>
              </a:extLst>
            </p:cNvPr>
            <p:cNvGrpSpPr/>
            <p:nvPr/>
          </p:nvGrpSpPr>
          <p:grpSpPr>
            <a:xfrm>
              <a:off x="8072258" y="-8621"/>
              <a:ext cx="4064479" cy="2077717"/>
              <a:chOff x="8677438" y="4771299"/>
              <a:chExt cx="4064479" cy="2077717"/>
            </a:xfrm>
          </p:grpSpPr>
          <p:grpSp>
            <p:nvGrpSpPr>
              <p:cNvPr id="100" name="Group 99">
                <a:extLst>
                  <a:ext uri="{FF2B5EF4-FFF2-40B4-BE49-F238E27FC236}">
                    <a16:creationId xmlns:a16="http://schemas.microsoft.com/office/drawing/2014/main" id="{F788489D-7AE2-4FE3-A7F7-76B295A6498A}"/>
                  </a:ext>
                </a:extLst>
              </p:cNvPr>
              <p:cNvGrpSpPr/>
              <p:nvPr/>
            </p:nvGrpSpPr>
            <p:grpSpPr>
              <a:xfrm>
                <a:off x="8677438" y="4771299"/>
                <a:ext cx="4064479" cy="2077717"/>
                <a:chOff x="8915979" y="4393761"/>
                <a:chExt cx="4064479" cy="2077717"/>
              </a:xfrm>
            </p:grpSpPr>
            <p:sp>
              <p:nvSpPr>
                <p:cNvPr id="102" name="Rectangle: Rounded Corners 101">
                  <a:extLst>
                    <a:ext uri="{FF2B5EF4-FFF2-40B4-BE49-F238E27FC236}">
                      <a16:creationId xmlns:a16="http://schemas.microsoft.com/office/drawing/2014/main" id="{D934B88C-5E6E-4CEC-BD8A-414ECBCE6799}"/>
                    </a:ext>
                  </a:extLst>
                </p:cNvPr>
                <p:cNvSpPr/>
                <p:nvPr/>
              </p:nvSpPr>
              <p:spPr>
                <a:xfrm>
                  <a:off x="8915979" y="4426226"/>
                  <a:ext cx="4064479"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 name="TextBox 102">
                  <a:extLst>
                    <a:ext uri="{FF2B5EF4-FFF2-40B4-BE49-F238E27FC236}">
                      <a16:creationId xmlns:a16="http://schemas.microsoft.com/office/drawing/2014/main" id="{AF9DACFE-B221-449F-A024-71E10D1FD54D}"/>
                    </a:ext>
                  </a:extLst>
                </p:cNvPr>
                <p:cNvSpPr txBox="1"/>
                <p:nvPr/>
              </p:nvSpPr>
              <p:spPr>
                <a:xfrm>
                  <a:off x="9022185"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01" name="Picture 45" descr="spinhead">
                <a:extLst>
                  <a:ext uri="{FF2B5EF4-FFF2-40B4-BE49-F238E27FC236}">
                    <a16:creationId xmlns:a16="http://schemas.microsoft.com/office/drawing/2014/main" id="{4420E8F9-C615-4132-8C50-ACD44533198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759347"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C5ED14CE-E662-4252-A197-36E590FF47B0}"/>
                </a:ext>
              </a:extLst>
            </p:cNvPr>
            <p:cNvSpPr txBox="1"/>
            <p:nvPr/>
          </p:nvSpPr>
          <p:spPr>
            <a:xfrm>
              <a:off x="8938207" y="449591"/>
              <a:ext cx="3203177" cy="1323439"/>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“Carey, you didn</a:t>
              </a:r>
              <a:r>
                <a:rPr lang="en-US" sz="2000" dirty="0">
                  <a:latin typeface="Comic Sans MS" panose="030F0702030302020204" pitchFamily="66" charset="0"/>
                </a:rPr>
                <a:t>'t mention that reference counting is also subject to fragmentation!</a:t>
              </a:r>
              <a:r>
                <a:rPr lang="en-US" sz="2000" dirty="0">
                  <a:solidFill>
                    <a:schemeClr val="tx1"/>
                  </a:solidFill>
                  <a:latin typeface="Comic Sans MS" panose="030F0702030302020204" pitchFamily="66" charset="0"/>
                </a:rPr>
                <a:t>” </a:t>
              </a:r>
            </a:p>
          </p:txBody>
        </p:sp>
      </p:grpSp>
    </p:spTree>
    <p:extLst>
      <p:ext uri="{BB962C8B-B14F-4D97-AF65-F5344CB8AC3E}">
        <p14:creationId xmlns:p14="http://schemas.microsoft.com/office/powerpoint/2010/main" val="291491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5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87"/>
                                        </p:tgtEl>
                                        <p:attrNameLst>
                                          <p:attrName>style.visibility</p:attrName>
                                        </p:attrNameLst>
                                      </p:cBhvr>
                                      <p:to>
                                        <p:strVal val="visible"/>
                                      </p:to>
                                    </p:set>
                                    <p:animEffect transition="in" filter="wipe(down)">
                                      <p:cBhvr>
                                        <p:cTn id="71" dur="500"/>
                                        <p:tgtEl>
                                          <p:spTgt spid="18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14"/>
                                        </p:tgtEl>
                                      </p:cBhvr>
                                    </p:animEffect>
                                    <p:set>
                                      <p:cBhvr>
                                        <p:cTn id="76" dur="1" fill="hold">
                                          <p:stCondLst>
                                            <p:cond delay="499"/>
                                          </p:stCondLst>
                                        </p:cTn>
                                        <p:tgtEl>
                                          <p:spTgt spid="114"/>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188"/>
                                        </p:tgtEl>
                                        <p:attrNameLst>
                                          <p:attrName>style.visibility</p:attrName>
                                        </p:attrNameLst>
                                      </p:cBhvr>
                                      <p:to>
                                        <p:strVal val="visible"/>
                                      </p:to>
                                    </p:set>
                                    <p:animEffect transition="in" filter="fade">
                                      <p:cBhvr>
                                        <p:cTn id="79" dur="500"/>
                                        <p:tgtEl>
                                          <p:spTgt spid="18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89"/>
                                        </p:tgtEl>
                                        <p:attrNameLst>
                                          <p:attrName>style.visibility</p:attrName>
                                        </p:attrNameLst>
                                      </p:cBhvr>
                                      <p:to>
                                        <p:strVal val="visible"/>
                                      </p:to>
                                    </p:set>
                                    <p:animEffect transition="in" filter="wipe(down)">
                                      <p:cBhvr>
                                        <p:cTn id="84" dur="500"/>
                                        <p:tgtEl>
                                          <p:spTgt spid="18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108"/>
                                        </p:tgtEl>
                                      </p:cBhvr>
                                    </p:animEffect>
                                    <p:set>
                                      <p:cBhvr>
                                        <p:cTn id="89" dur="1" fill="hold">
                                          <p:stCondLst>
                                            <p:cond delay="499"/>
                                          </p:stCondLst>
                                        </p:cTn>
                                        <p:tgtEl>
                                          <p:spTgt spid="10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10"/>
                                        </p:tgtEl>
                                      </p:cBhvr>
                                    </p:animEffect>
                                    <p:set>
                                      <p:cBhvr>
                                        <p:cTn id="92" dur="1" fill="hold">
                                          <p:stCondLst>
                                            <p:cond delay="499"/>
                                          </p:stCondLst>
                                        </p:cTn>
                                        <p:tgtEl>
                                          <p:spTgt spid="110"/>
                                        </p:tgtEl>
                                        <p:attrNameLst>
                                          <p:attrName>style.visibility</p:attrName>
                                        </p:attrNameLst>
                                      </p:cBhvr>
                                      <p:to>
                                        <p:strVal val="hidden"/>
                                      </p:to>
                                    </p:set>
                                  </p:childTnLst>
                                </p:cTn>
                              </p:par>
                              <p:par>
                                <p:cTn id="93" presetID="10" presetClass="exit" presetSubtype="0" fill="hold" grpId="2" nodeType="withEffect">
                                  <p:stCondLst>
                                    <p:cond delay="0"/>
                                  </p:stCondLst>
                                  <p:childTnLst>
                                    <p:animEffect transition="out" filter="fade">
                                      <p:cBhvr>
                                        <p:cTn id="94" dur="500"/>
                                        <p:tgtEl>
                                          <p:spTgt spid="114"/>
                                        </p:tgtEl>
                                      </p:cBhvr>
                                    </p:animEffect>
                                    <p:set>
                                      <p:cBhvr>
                                        <p:cTn id="95" dur="1" fill="hold">
                                          <p:stCondLst>
                                            <p:cond delay="499"/>
                                          </p:stCondLst>
                                        </p:cTn>
                                        <p:tgtEl>
                                          <p:spTgt spid="114"/>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148"/>
                                        </p:tgtEl>
                                      </p:cBhvr>
                                    </p:animEffect>
                                    <p:set>
                                      <p:cBhvr>
                                        <p:cTn id="98" dur="1" fill="hold">
                                          <p:stCondLst>
                                            <p:cond delay="499"/>
                                          </p:stCondLst>
                                        </p:cTn>
                                        <p:tgtEl>
                                          <p:spTgt spid="148"/>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18"/>
                                        </p:tgtEl>
                                      </p:cBhvr>
                                    </p:animEffect>
                                    <p:set>
                                      <p:cBhvr>
                                        <p:cTn id="101" dur="1" fill="hold">
                                          <p:stCondLst>
                                            <p:cond delay="499"/>
                                          </p:stCondLst>
                                        </p:cTn>
                                        <p:tgtEl>
                                          <p:spTgt spid="118"/>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21"/>
                                        </p:tgtEl>
                                      </p:cBhvr>
                                    </p:animEffect>
                                    <p:set>
                                      <p:cBhvr>
                                        <p:cTn id="104" dur="1" fill="hold">
                                          <p:stCondLst>
                                            <p:cond delay="499"/>
                                          </p:stCondLst>
                                        </p:cTn>
                                        <p:tgtEl>
                                          <p:spTgt spid="121"/>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24"/>
                                        </p:tgtEl>
                                      </p:cBhvr>
                                    </p:animEffect>
                                    <p:set>
                                      <p:cBhvr>
                                        <p:cTn id="107" dur="1" fill="hold">
                                          <p:stCondLst>
                                            <p:cond delay="499"/>
                                          </p:stCondLst>
                                        </p:cTn>
                                        <p:tgtEl>
                                          <p:spTgt spid="124"/>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127"/>
                                        </p:tgtEl>
                                      </p:cBhvr>
                                    </p:animEffect>
                                    <p:set>
                                      <p:cBhvr>
                                        <p:cTn id="110" dur="1" fill="hold">
                                          <p:stCondLst>
                                            <p:cond delay="499"/>
                                          </p:stCondLst>
                                        </p:cTn>
                                        <p:tgtEl>
                                          <p:spTgt spid="127"/>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2"/>
                                        </p:tgtEl>
                                      </p:cBhvr>
                                    </p:animEffect>
                                    <p:set>
                                      <p:cBhvr>
                                        <p:cTn id="113" dur="1" fill="hold">
                                          <p:stCondLst>
                                            <p:cond delay="499"/>
                                          </p:stCondLst>
                                        </p:cTn>
                                        <p:tgtEl>
                                          <p:spTgt spid="22"/>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88"/>
                                        </p:tgtEl>
                                      </p:cBhvr>
                                    </p:animEffect>
                                    <p:set>
                                      <p:cBhvr>
                                        <p:cTn id="116" dur="1" fill="hold">
                                          <p:stCondLst>
                                            <p:cond delay="499"/>
                                          </p:stCondLst>
                                        </p:cTn>
                                        <p:tgtEl>
                                          <p:spTgt spid="188"/>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107"/>
                                        </p:tgtEl>
                                      </p:cBhvr>
                                    </p:animEffect>
                                    <p:set>
                                      <p:cBhvr>
                                        <p:cTn id="119" dur="1" fill="hold">
                                          <p:stCondLst>
                                            <p:cond delay="499"/>
                                          </p:stCondLst>
                                        </p:cTn>
                                        <p:tgtEl>
                                          <p:spTgt spid="107"/>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90"/>
                                        </p:tgtEl>
                                        <p:attrNameLst>
                                          <p:attrName>style.visibility</p:attrName>
                                        </p:attrNameLst>
                                      </p:cBhvr>
                                      <p:to>
                                        <p:strVal val="visible"/>
                                      </p:to>
                                    </p:set>
                                    <p:animEffect transition="in" filter="wipe(down)">
                                      <p:cBhvr>
                                        <p:cTn id="124" dur="500"/>
                                        <p:tgtEl>
                                          <p:spTgt spid="19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149"/>
                                        </p:tgtEl>
                                      </p:cBhvr>
                                    </p:animEffect>
                                    <p:set>
                                      <p:cBhvr>
                                        <p:cTn id="129" dur="1" fill="hold">
                                          <p:stCondLst>
                                            <p:cond delay="499"/>
                                          </p:stCondLst>
                                        </p:cTn>
                                        <p:tgtEl>
                                          <p:spTgt spid="149"/>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67"/>
                                        </p:tgtEl>
                                      </p:cBhvr>
                                    </p:animEffect>
                                    <p:set>
                                      <p:cBhvr>
                                        <p:cTn id="132" dur="1" fill="hold">
                                          <p:stCondLst>
                                            <p:cond delay="499"/>
                                          </p:stCondLst>
                                        </p:cTn>
                                        <p:tgtEl>
                                          <p:spTgt spid="167"/>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176"/>
                                        </p:tgtEl>
                                      </p:cBhvr>
                                    </p:animEffect>
                                    <p:set>
                                      <p:cBhvr>
                                        <p:cTn id="135" dur="1" fill="hold">
                                          <p:stCondLst>
                                            <p:cond delay="499"/>
                                          </p:stCondLst>
                                        </p:cTn>
                                        <p:tgtEl>
                                          <p:spTgt spid="17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185"/>
                                        </p:tgtEl>
                                      </p:cBhvr>
                                    </p:animEffect>
                                    <p:set>
                                      <p:cBhvr>
                                        <p:cTn id="138" dur="1" fill="hold">
                                          <p:stCondLst>
                                            <p:cond delay="499"/>
                                          </p:stCondLst>
                                        </p:cTn>
                                        <p:tgtEl>
                                          <p:spTgt spid="185"/>
                                        </p:tgtEl>
                                        <p:attrNameLst>
                                          <p:attrName>style.visibility</p:attrName>
                                        </p:attrNameLst>
                                      </p:cBhvr>
                                      <p:to>
                                        <p:strVal val="hidden"/>
                                      </p:to>
                                    </p:set>
                                  </p:childTnLst>
                                </p:cTn>
                              </p:par>
                              <p:par>
                                <p:cTn id="139" presetID="10" presetClass="entr" presetSubtype="0" fill="hold" nodeType="withEffect">
                                  <p:stCondLst>
                                    <p:cond delay="0"/>
                                  </p:stCondLst>
                                  <p:childTnLst>
                                    <p:set>
                                      <p:cBhvr>
                                        <p:cTn id="140" dur="1" fill="hold">
                                          <p:stCondLst>
                                            <p:cond delay="0"/>
                                          </p:stCondLst>
                                        </p:cTn>
                                        <p:tgtEl>
                                          <p:spTgt spid="36"/>
                                        </p:tgtEl>
                                        <p:attrNameLst>
                                          <p:attrName>style.visibility</p:attrName>
                                        </p:attrNameLst>
                                      </p:cBhvr>
                                      <p:to>
                                        <p:strVal val="visible"/>
                                      </p:to>
                                    </p:set>
                                    <p:animEffect transition="in" filter="fade">
                                      <p:cBhvr>
                                        <p:cTn id="141" dur="500"/>
                                        <p:tgtEl>
                                          <p:spTgt spid="36"/>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nodeType="clickEffect">
                                  <p:stCondLst>
                                    <p:cond delay="0"/>
                                  </p:stCondLst>
                                  <p:childTnLst>
                                    <p:animEffect transition="out" filter="fade">
                                      <p:cBhvr>
                                        <p:cTn id="145" dur="500"/>
                                        <p:tgtEl>
                                          <p:spTgt spid="12"/>
                                        </p:tgtEl>
                                      </p:cBhvr>
                                    </p:animEffect>
                                    <p:set>
                                      <p:cBhvr>
                                        <p:cTn id="146" dur="1" fill="hold">
                                          <p:stCondLst>
                                            <p:cond delay="499"/>
                                          </p:stCondLst>
                                        </p:cTn>
                                        <p:tgtEl>
                                          <p:spTgt spid="12"/>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159"/>
                                        </p:tgtEl>
                                      </p:cBhvr>
                                    </p:animEffect>
                                    <p:set>
                                      <p:cBhvr>
                                        <p:cTn id="149" dur="1" fill="hold">
                                          <p:stCondLst>
                                            <p:cond delay="499"/>
                                          </p:stCondLst>
                                        </p:cTn>
                                        <p:tgtEl>
                                          <p:spTgt spid="159"/>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168"/>
                                        </p:tgtEl>
                                      </p:cBhvr>
                                    </p:animEffect>
                                    <p:set>
                                      <p:cBhvr>
                                        <p:cTn id="152" dur="1" fill="hold">
                                          <p:stCondLst>
                                            <p:cond delay="499"/>
                                          </p:stCondLst>
                                        </p:cTn>
                                        <p:tgtEl>
                                          <p:spTgt spid="16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500"/>
                                        <p:tgtEl>
                                          <p:spTgt spid="177"/>
                                        </p:tgtEl>
                                      </p:cBhvr>
                                    </p:animEffect>
                                    <p:set>
                                      <p:cBhvr>
                                        <p:cTn id="155" dur="1" fill="hold">
                                          <p:stCondLst>
                                            <p:cond delay="499"/>
                                          </p:stCondLst>
                                        </p:cTn>
                                        <p:tgtEl>
                                          <p:spTgt spid="177"/>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36"/>
                                        </p:tgtEl>
                                      </p:cBhvr>
                                    </p:animEffect>
                                    <p:set>
                                      <p:cBhvr>
                                        <p:cTn id="158" dur="1" fill="hold">
                                          <p:stCondLst>
                                            <p:cond delay="499"/>
                                          </p:stCondLst>
                                        </p:cTn>
                                        <p:tgtEl>
                                          <p:spTgt spid="36"/>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204"/>
                                        </p:tgtEl>
                                      </p:cBhvr>
                                    </p:animEffect>
                                    <p:set>
                                      <p:cBhvr>
                                        <p:cTn id="163" dur="1" fill="hold">
                                          <p:stCondLst>
                                            <p:cond delay="499"/>
                                          </p:stCondLst>
                                        </p:cTn>
                                        <p:tgtEl>
                                          <p:spTgt spid="204"/>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99"/>
                                        </p:tgtEl>
                                      </p:cBhvr>
                                    </p:animEffect>
                                    <p:set>
                                      <p:cBhvr>
                                        <p:cTn id="166" dur="1" fill="hold">
                                          <p:stCondLst>
                                            <p:cond delay="499"/>
                                          </p:stCondLst>
                                        </p:cTn>
                                        <p:tgtEl>
                                          <p:spTgt spid="199"/>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187"/>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89"/>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190"/>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59"/>
                                        </p:tgtEl>
                                      </p:cBhvr>
                                    </p:animEffect>
                                    <p:set>
                                      <p:cBhvr>
                                        <p:cTn id="177" dur="1" fill="hold">
                                          <p:stCondLst>
                                            <p:cond delay="499"/>
                                          </p:stCondLst>
                                        </p:cTn>
                                        <p:tgtEl>
                                          <p:spTgt spid="59"/>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nodeType="clickEffect">
                                  <p:stCondLst>
                                    <p:cond delay="0"/>
                                  </p:stCondLst>
                                  <p:childTnLst>
                                    <p:set>
                                      <p:cBhvr>
                                        <p:cTn id="181" dur="1" fill="hold">
                                          <p:stCondLst>
                                            <p:cond delay="0"/>
                                          </p:stCondLst>
                                        </p:cTn>
                                        <p:tgtEl>
                                          <p:spTgt spid="186"/>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55"/>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196"/>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95"/>
                                        </p:tgtEl>
                                        <p:attrNameLst>
                                          <p:attrName>style.visibility</p:attrName>
                                        </p:attrNameLst>
                                      </p:cBhvr>
                                      <p:to>
                                        <p:strVal val="visible"/>
                                      </p:to>
                                    </p:set>
                                  </p:childTnLst>
                                </p:cTn>
                              </p:par>
                              <p:par>
                                <p:cTn id="194" presetID="22" presetClass="entr" presetSubtype="8" fill="hold" grpId="0" nodeType="withEffect">
                                  <p:stCondLst>
                                    <p:cond delay="0"/>
                                  </p:stCondLst>
                                  <p:childTnLst>
                                    <p:set>
                                      <p:cBhvr>
                                        <p:cTn id="195" dur="1" fill="hold">
                                          <p:stCondLst>
                                            <p:cond delay="0"/>
                                          </p:stCondLst>
                                        </p:cTn>
                                        <p:tgtEl>
                                          <p:spTgt spid="96"/>
                                        </p:tgtEl>
                                        <p:attrNameLst>
                                          <p:attrName>style.visibility</p:attrName>
                                        </p:attrNameLst>
                                      </p:cBhvr>
                                      <p:to>
                                        <p:strVal val="visible"/>
                                      </p:to>
                                    </p:set>
                                    <p:animEffect transition="in" filter="wipe(left)">
                                      <p:cBhvr>
                                        <p:cTn id="196" dur="59000"/>
                                        <p:tgtEl>
                                          <p:spTgt spid="96"/>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xit" presetSubtype="0" fill="hold" grpId="1" nodeType="clickEffect">
                                  <p:stCondLst>
                                    <p:cond delay="0"/>
                                  </p:stCondLst>
                                  <p:childTnLst>
                                    <p:animEffect transition="out" filter="fade">
                                      <p:cBhvr>
                                        <p:cTn id="200" dur="500"/>
                                        <p:tgtEl>
                                          <p:spTgt spid="95"/>
                                        </p:tgtEl>
                                      </p:cBhvr>
                                    </p:animEffect>
                                    <p:set>
                                      <p:cBhvr>
                                        <p:cTn id="201" dur="1" fill="hold">
                                          <p:stCondLst>
                                            <p:cond delay="499"/>
                                          </p:stCondLst>
                                        </p:cTn>
                                        <p:tgtEl>
                                          <p:spTgt spid="95"/>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96"/>
                                        </p:tgtEl>
                                      </p:cBhvr>
                                    </p:animEffect>
                                    <p:set>
                                      <p:cBhvr>
                                        <p:cTn id="204" dur="1" fill="hold">
                                          <p:stCondLst>
                                            <p:cond delay="499"/>
                                          </p:stCondLst>
                                        </p:cTn>
                                        <p:tgtEl>
                                          <p:spTgt spid="96"/>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95"/>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2" presetClass="entr" presetSubtype="2" fill="hold" nodeType="clickEffect">
                                  <p:stCondLst>
                                    <p:cond delay="0"/>
                                  </p:stCondLst>
                                  <p:childTnLst>
                                    <p:set>
                                      <p:cBhvr>
                                        <p:cTn id="212" dur="1" fill="hold">
                                          <p:stCondLst>
                                            <p:cond delay="0"/>
                                          </p:stCondLst>
                                        </p:cTn>
                                        <p:tgtEl>
                                          <p:spTgt spid="97"/>
                                        </p:tgtEl>
                                        <p:attrNameLst>
                                          <p:attrName>style.visibility</p:attrName>
                                        </p:attrNameLst>
                                      </p:cBhvr>
                                      <p:to>
                                        <p:strVal val="visible"/>
                                      </p:to>
                                    </p:set>
                                    <p:anim calcmode="lin" valueType="num">
                                      <p:cBhvr additive="base">
                                        <p:cTn id="213" dur="500" fill="hold"/>
                                        <p:tgtEl>
                                          <p:spTgt spid="97"/>
                                        </p:tgtEl>
                                        <p:attrNameLst>
                                          <p:attrName>ppt_x</p:attrName>
                                        </p:attrNameLst>
                                      </p:cBhvr>
                                      <p:tavLst>
                                        <p:tav tm="0">
                                          <p:val>
                                            <p:strVal val="1+#ppt_w/2"/>
                                          </p:val>
                                        </p:tav>
                                        <p:tav tm="100000">
                                          <p:val>
                                            <p:strVal val="#ppt_x"/>
                                          </p:val>
                                        </p:tav>
                                      </p:tavLst>
                                    </p:anim>
                                    <p:anim calcmode="lin" valueType="num">
                                      <p:cBhvr additive="base">
                                        <p:cTn id="214"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xit" presetSubtype="2" fill="hold" nodeType="clickEffect">
                                  <p:stCondLst>
                                    <p:cond delay="0"/>
                                  </p:stCondLst>
                                  <p:childTnLst>
                                    <p:anim calcmode="lin" valueType="num">
                                      <p:cBhvr additive="base">
                                        <p:cTn id="218" dur="500"/>
                                        <p:tgtEl>
                                          <p:spTgt spid="97"/>
                                        </p:tgtEl>
                                        <p:attrNameLst>
                                          <p:attrName>ppt_x</p:attrName>
                                        </p:attrNameLst>
                                      </p:cBhvr>
                                      <p:tavLst>
                                        <p:tav tm="0">
                                          <p:val>
                                            <p:strVal val="ppt_x"/>
                                          </p:val>
                                        </p:tav>
                                        <p:tav tm="100000">
                                          <p:val>
                                            <p:strVal val="1+ppt_w/2"/>
                                          </p:val>
                                        </p:tav>
                                      </p:tavLst>
                                    </p:anim>
                                    <p:anim calcmode="lin" valueType="num">
                                      <p:cBhvr additive="base">
                                        <p:cTn id="219" dur="500"/>
                                        <p:tgtEl>
                                          <p:spTgt spid="97"/>
                                        </p:tgtEl>
                                        <p:attrNameLst>
                                          <p:attrName>ppt_y</p:attrName>
                                        </p:attrNameLst>
                                      </p:cBhvr>
                                      <p:tavLst>
                                        <p:tav tm="0">
                                          <p:val>
                                            <p:strVal val="ppt_y"/>
                                          </p:val>
                                        </p:tav>
                                        <p:tav tm="100000">
                                          <p:val>
                                            <p:strVal val="ppt_y"/>
                                          </p:val>
                                        </p:tav>
                                      </p:tavLst>
                                    </p:anim>
                                    <p:set>
                                      <p:cBhvr>
                                        <p:cTn id="220" dur="1" fill="hold">
                                          <p:stCondLst>
                                            <p:cond delay="499"/>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08" grpId="0" animBg="1"/>
      <p:bldP spid="108" grpId="1" animBg="1"/>
      <p:bldP spid="114" grpId="0"/>
      <p:bldP spid="114" grpId="1"/>
      <p:bldP spid="114" grpId="2"/>
      <p:bldP spid="148" grpId="0" animBg="1"/>
      <p:bldP spid="148" grpId="1" animBg="1"/>
      <p:bldP spid="149" grpId="0"/>
      <p:bldP spid="149" grpId="1"/>
      <p:bldP spid="167" grpId="0"/>
      <p:bldP spid="167" grpId="1"/>
      <p:bldP spid="176" grpId="0"/>
      <p:bldP spid="176" grpId="1"/>
      <p:bldP spid="185" grpId="0"/>
      <p:bldP spid="185" grpId="1"/>
      <p:bldP spid="187" grpId="0" animBg="1"/>
      <p:bldP spid="187" grpId="1" animBg="1"/>
      <p:bldP spid="188" grpId="0"/>
      <p:bldP spid="188" grpId="1"/>
      <p:bldP spid="189" grpId="0" animBg="1"/>
      <p:bldP spid="189" grpId="1" animBg="1"/>
      <p:bldP spid="190" grpId="0" animBg="1"/>
      <p:bldP spid="190" grpId="1" animBg="1"/>
      <p:bldP spid="195" grpId="0"/>
      <p:bldP spid="55" grpId="0"/>
      <p:bldP spid="95" grpId="0" animBg="1"/>
      <p:bldP spid="95" grpId="1" animBg="1"/>
      <p:bldP spid="96" grpId="0" animBg="1"/>
      <p:bldP spid="96" grpId="1"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normAutofit/>
          </a:bodyPr>
          <a:lstStyle/>
          <a:p>
            <a:r>
              <a:rPr lang="en-US" sz="3600" dirty="0"/>
              <a:t>Garbage Collection: Pick the Winners</a:t>
            </a:r>
          </a:p>
        </p:txBody>
      </p:sp>
      <p:sp>
        <p:nvSpPr>
          <p:cNvPr id="4" name="TextBox 3">
            <a:extLst>
              <a:ext uri="{FF2B5EF4-FFF2-40B4-BE49-F238E27FC236}">
                <a16:creationId xmlns:a16="http://schemas.microsoft.com/office/drawing/2014/main" id="{FDB3512D-041B-4C6D-9917-846B91CAAF3D}"/>
              </a:ext>
            </a:extLst>
          </p:cNvPr>
          <p:cNvSpPr txBox="1"/>
          <p:nvPr/>
        </p:nvSpPr>
        <p:spPr>
          <a:xfrm>
            <a:off x="1087067" y="1143963"/>
            <a:ext cx="9879606" cy="830997"/>
          </a:xfrm>
          <a:prstGeom prst="rect">
            <a:avLst/>
          </a:prstGeom>
          <a:noFill/>
        </p:spPr>
        <p:txBody>
          <a:bodyPr wrap="square">
            <a:spAutoFit/>
          </a:bodyPr>
          <a:lstStyle/>
          <a:p>
            <a:pPr algn="ctr"/>
            <a:r>
              <a:rPr lang="en-US" sz="2400" dirty="0"/>
              <a:t>We have many objects of diverse sizes with frequent allocations and deletions – what GC scheme(s) are best suited for my situation?</a:t>
            </a:r>
          </a:p>
        </p:txBody>
      </p:sp>
      <p:sp>
        <p:nvSpPr>
          <p:cNvPr id="5" name="TextBox 4">
            <a:extLst>
              <a:ext uri="{FF2B5EF4-FFF2-40B4-BE49-F238E27FC236}">
                <a16:creationId xmlns:a16="http://schemas.microsoft.com/office/drawing/2014/main" id="{DFB714ED-505D-4FA4-8730-5399E13A37E1}"/>
              </a:ext>
            </a:extLst>
          </p:cNvPr>
          <p:cNvSpPr txBox="1"/>
          <p:nvPr/>
        </p:nvSpPr>
        <p:spPr>
          <a:xfrm>
            <a:off x="2868737" y="3981017"/>
            <a:ext cx="6316266" cy="830997"/>
          </a:xfrm>
          <a:prstGeom prst="rect">
            <a:avLst/>
          </a:prstGeom>
          <a:noFill/>
        </p:spPr>
        <p:txBody>
          <a:bodyPr wrap="square">
            <a:spAutoFit/>
          </a:bodyPr>
          <a:lstStyle/>
          <a:p>
            <a:pPr algn="ctr"/>
            <a:r>
              <a:rPr lang="en-US" sz="2400" dirty="0"/>
              <a:t>I am running on a low-RAM device. </a:t>
            </a:r>
          </a:p>
          <a:p>
            <a:pPr algn="ctr"/>
            <a:r>
              <a:rPr lang="en-US" sz="2400" dirty="0"/>
              <a:t>What GC scheme(s) are best suited for this?</a:t>
            </a:r>
          </a:p>
        </p:txBody>
      </p:sp>
      <p:grpSp>
        <p:nvGrpSpPr>
          <p:cNvPr id="26" name="Group 25">
            <a:extLst>
              <a:ext uri="{FF2B5EF4-FFF2-40B4-BE49-F238E27FC236}">
                <a16:creationId xmlns:a16="http://schemas.microsoft.com/office/drawing/2014/main" id="{1F115466-063B-4847-996D-E7120C49E207}"/>
              </a:ext>
            </a:extLst>
          </p:cNvPr>
          <p:cNvGrpSpPr/>
          <p:nvPr/>
        </p:nvGrpSpPr>
        <p:grpSpPr>
          <a:xfrm>
            <a:off x="9075320" y="2237354"/>
            <a:ext cx="3013121" cy="1889838"/>
            <a:chOff x="9251076" y="2336991"/>
            <a:chExt cx="3013121" cy="1889838"/>
          </a:xfrm>
        </p:grpSpPr>
        <p:grpSp>
          <p:nvGrpSpPr>
            <p:cNvPr id="24" name="Group 23">
              <a:extLst>
                <a:ext uri="{FF2B5EF4-FFF2-40B4-BE49-F238E27FC236}">
                  <a16:creationId xmlns:a16="http://schemas.microsoft.com/office/drawing/2014/main" id="{92D51C60-05E7-4248-9285-88A6CCD1432A}"/>
                </a:ext>
              </a:extLst>
            </p:cNvPr>
            <p:cNvGrpSpPr/>
            <p:nvPr/>
          </p:nvGrpSpPr>
          <p:grpSpPr>
            <a:xfrm>
              <a:off x="9251076" y="2336991"/>
              <a:ext cx="2937108" cy="1889838"/>
              <a:chOff x="9053600" y="2022003"/>
              <a:chExt cx="2937108" cy="1889838"/>
            </a:xfrm>
          </p:grpSpPr>
          <p:grpSp>
            <p:nvGrpSpPr>
              <p:cNvPr id="144" name="Group 143">
                <a:extLst>
                  <a:ext uri="{FF2B5EF4-FFF2-40B4-BE49-F238E27FC236}">
                    <a16:creationId xmlns:a16="http://schemas.microsoft.com/office/drawing/2014/main" id="{21432D5E-CC59-4F02-9913-5CD2C91480E6}"/>
                  </a:ext>
                </a:extLst>
              </p:cNvPr>
              <p:cNvGrpSpPr/>
              <p:nvPr/>
            </p:nvGrpSpPr>
            <p:grpSpPr>
              <a:xfrm>
                <a:off x="10622840" y="3526709"/>
                <a:ext cx="1343840" cy="385132"/>
                <a:chOff x="9106377" y="2074632"/>
                <a:chExt cx="1343840" cy="385132"/>
              </a:xfrm>
            </p:grpSpPr>
            <p:grpSp>
              <p:nvGrpSpPr>
                <p:cNvPr id="145" name="Group 144">
                  <a:extLst>
                    <a:ext uri="{FF2B5EF4-FFF2-40B4-BE49-F238E27FC236}">
                      <a16:creationId xmlns:a16="http://schemas.microsoft.com/office/drawing/2014/main" id="{40F0EBD9-06BD-4190-A201-CBB29B7BB75B}"/>
                    </a:ext>
                  </a:extLst>
                </p:cNvPr>
                <p:cNvGrpSpPr/>
                <p:nvPr/>
              </p:nvGrpSpPr>
              <p:grpSpPr>
                <a:xfrm>
                  <a:off x="9106377" y="2074632"/>
                  <a:ext cx="1343840" cy="385132"/>
                  <a:chOff x="10667999" y="2055262"/>
                  <a:chExt cx="1612869" cy="394346"/>
                </a:xfrm>
              </p:grpSpPr>
              <p:sp>
                <p:nvSpPr>
                  <p:cNvPr id="147" name="Rectangle 146">
                    <a:extLst>
                      <a:ext uri="{FF2B5EF4-FFF2-40B4-BE49-F238E27FC236}">
                        <a16:creationId xmlns:a16="http://schemas.microsoft.com/office/drawing/2014/main" id="{FB180743-DCB6-487E-BDD8-0E1AB23A3706}"/>
                      </a:ext>
                    </a:extLst>
                  </p:cNvPr>
                  <p:cNvSpPr/>
                  <p:nvPr/>
                </p:nvSpPr>
                <p:spPr>
                  <a:xfrm>
                    <a:off x="10667999" y="2055262"/>
                    <a:ext cx="1612869" cy="39434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p>
                </p:txBody>
              </p:sp>
              <p:sp>
                <p:nvSpPr>
                  <p:cNvPr id="149" name="Rectangle 148">
                    <a:extLst>
                      <a:ext uri="{FF2B5EF4-FFF2-40B4-BE49-F238E27FC236}">
                        <a16:creationId xmlns:a16="http://schemas.microsoft.com/office/drawing/2014/main" id="{70787BD7-E23C-4EF8-88A1-4267AC93970B}"/>
                      </a:ext>
                    </a:extLst>
                  </p:cNvPr>
                  <p:cNvSpPr/>
                  <p:nvPr/>
                </p:nvSpPr>
                <p:spPr>
                  <a:xfrm>
                    <a:off x="11703225" y="2105569"/>
                    <a:ext cx="476074" cy="312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6" name="TextBox 145">
                  <a:extLst>
                    <a:ext uri="{FF2B5EF4-FFF2-40B4-BE49-F238E27FC236}">
                      <a16:creationId xmlns:a16="http://schemas.microsoft.com/office/drawing/2014/main" id="{C45B2B58-3A12-482C-8FB3-BDF0208432B6}"/>
                    </a:ext>
                  </a:extLst>
                </p:cNvPr>
                <p:cNvSpPr txBox="1"/>
                <p:nvPr/>
              </p:nvSpPr>
              <p:spPr>
                <a:xfrm>
                  <a:off x="10002415" y="2083555"/>
                  <a:ext cx="311304" cy="369332"/>
                </a:xfrm>
                <a:prstGeom prst="rect">
                  <a:avLst/>
                </a:prstGeom>
                <a:noFill/>
              </p:spPr>
              <p:txBody>
                <a:bodyPr wrap="none" rtlCol="0">
                  <a:spAutoFit/>
                </a:bodyPr>
                <a:lstStyle/>
                <a:p>
                  <a:r>
                    <a:rPr lang="en-US" dirty="0">
                      <a:solidFill>
                        <a:srgbClr val="C00000"/>
                      </a:solidFill>
                      <a:latin typeface="Consolas" panose="020B0609020204030204" pitchFamily="49" charset="0"/>
                    </a:rPr>
                    <a:t>1</a:t>
                  </a:r>
                </a:p>
              </p:txBody>
            </p:sp>
          </p:grpSp>
          <p:grpSp>
            <p:nvGrpSpPr>
              <p:cNvPr id="36" name="Group 35">
                <a:extLst>
                  <a:ext uri="{FF2B5EF4-FFF2-40B4-BE49-F238E27FC236}">
                    <a16:creationId xmlns:a16="http://schemas.microsoft.com/office/drawing/2014/main" id="{3D76F29F-72B9-45F2-9FD9-47EEDC82B450}"/>
                  </a:ext>
                </a:extLst>
              </p:cNvPr>
              <p:cNvGrpSpPr/>
              <p:nvPr/>
            </p:nvGrpSpPr>
            <p:grpSpPr>
              <a:xfrm>
                <a:off x="9053600" y="2422026"/>
                <a:ext cx="2937108" cy="1098051"/>
                <a:chOff x="8027225" y="3687151"/>
                <a:chExt cx="2937108" cy="1098051"/>
              </a:xfrm>
            </p:grpSpPr>
            <p:grpSp>
              <p:nvGrpSpPr>
                <p:cNvPr id="23" name="Group 22">
                  <a:extLst>
                    <a:ext uri="{FF2B5EF4-FFF2-40B4-BE49-F238E27FC236}">
                      <a16:creationId xmlns:a16="http://schemas.microsoft.com/office/drawing/2014/main" id="{12391776-AA09-431A-AA2A-044D49C464B2}"/>
                    </a:ext>
                  </a:extLst>
                </p:cNvPr>
                <p:cNvGrpSpPr/>
                <p:nvPr/>
              </p:nvGrpSpPr>
              <p:grpSpPr>
                <a:xfrm>
                  <a:off x="8027225" y="3687151"/>
                  <a:ext cx="1449398" cy="640080"/>
                  <a:chOff x="8005616" y="4145125"/>
                  <a:chExt cx="1449398" cy="640080"/>
                </a:xfrm>
              </p:grpSpPr>
              <p:sp>
                <p:nvSpPr>
                  <p:cNvPr id="15" name="Rectangle: Rounded Corners 14">
                    <a:extLst>
                      <a:ext uri="{FF2B5EF4-FFF2-40B4-BE49-F238E27FC236}">
                        <a16:creationId xmlns:a16="http://schemas.microsoft.com/office/drawing/2014/main" id="{D4957436-52E3-45C6-85DB-EA0D6C6F6106}"/>
                      </a:ext>
                    </a:extLst>
                  </p:cNvPr>
                  <p:cNvSpPr/>
                  <p:nvPr/>
                </p:nvSpPr>
                <p:spPr>
                  <a:xfrm>
                    <a:off x="8005616" y="4145125"/>
                    <a:ext cx="1449398" cy="64008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Hero object</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21C73AE0-3CD2-4B9A-9296-599079637FC1}"/>
                      </a:ext>
                    </a:extLst>
                  </p:cNvPr>
                  <p:cNvGrpSpPr/>
                  <p:nvPr/>
                </p:nvGrpSpPr>
                <p:grpSpPr>
                  <a:xfrm>
                    <a:off x="8115299" y="4483100"/>
                    <a:ext cx="1286935" cy="261610"/>
                    <a:chOff x="8115299" y="4483100"/>
                    <a:chExt cx="1286935" cy="261610"/>
                  </a:xfrm>
                </p:grpSpPr>
                <p:sp>
                  <p:nvSpPr>
                    <p:cNvPr id="3" name="Rectangle 2">
                      <a:extLst>
                        <a:ext uri="{FF2B5EF4-FFF2-40B4-BE49-F238E27FC236}">
                          <a16:creationId xmlns:a16="http://schemas.microsoft.com/office/drawing/2014/main" id="{64FBC18E-500C-43E0-A965-4A669F07AFB9}"/>
                        </a:ext>
                      </a:extLst>
                    </p:cNvPr>
                    <p:cNvSpPr/>
                    <p:nvPr/>
                  </p:nvSpPr>
                  <p:spPr>
                    <a:xfrm>
                      <a:off x="8851900" y="4529434"/>
                      <a:ext cx="550334" cy="182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33B94AC-4E49-4493-AD3E-C555FFB1EF4D}"/>
                        </a:ext>
                      </a:extLst>
                    </p:cNvPr>
                    <p:cNvSpPr txBox="1"/>
                    <p:nvPr/>
                  </p:nvSpPr>
                  <p:spPr>
                    <a:xfrm>
                      <a:off x="8115299" y="4483100"/>
                      <a:ext cx="837089" cy="261610"/>
                    </a:xfrm>
                    <a:prstGeom prst="rect">
                      <a:avLst/>
                    </a:prstGeom>
                    <a:noFill/>
                  </p:spPr>
                  <p:txBody>
                    <a:bodyPr wrap="none" rtlCol="0">
                      <a:spAutoFit/>
                    </a:bodyPr>
                    <a:lstStyle/>
                    <a:p>
                      <a:r>
                        <a:rPr lang="en-US" sz="1050" dirty="0" err="1"/>
                        <a:t>my_enemy</a:t>
                      </a:r>
                      <a:endParaRPr lang="en-US" sz="1050" dirty="0"/>
                    </a:p>
                  </p:txBody>
                </p:sp>
              </p:grpSp>
            </p:grpSp>
            <p:grpSp>
              <p:nvGrpSpPr>
                <p:cNvPr id="22" name="Group 21">
                  <a:extLst>
                    <a:ext uri="{FF2B5EF4-FFF2-40B4-BE49-F238E27FC236}">
                      <a16:creationId xmlns:a16="http://schemas.microsoft.com/office/drawing/2014/main" id="{874149FD-7155-4E2F-AF12-A53EF855AD1F}"/>
                    </a:ext>
                  </a:extLst>
                </p:cNvPr>
                <p:cNvGrpSpPr/>
                <p:nvPr/>
              </p:nvGrpSpPr>
              <p:grpSpPr>
                <a:xfrm>
                  <a:off x="9514935" y="4145123"/>
                  <a:ext cx="1449398" cy="640079"/>
                  <a:chOff x="9514935" y="4145123"/>
                  <a:chExt cx="1449398" cy="640079"/>
                </a:xfrm>
              </p:grpSpPr>
              <p:sp>
                <p:nvSpPr>
                  <p:cNvPr id="16" name="Rectangle: Rounded Corners 15">
                    <a:extLst>
                      <a:ext uri="{FF2B5EF4-FFF2-40B4-BE49-F238E27FC236}">
                        <a16:creationId xmlns:a16="http://schemas.microsoft.com/office/drawing/2014/main" id="{9C83BF8E-BFCF-4AAF-BE3E-51A5334BDF39}"/>
                      </a:ext>
                    </a:extLst>
                  </p:cNvPr>
                  <p:cNvSpPr/>
                  <p:nvPr/>
                </p:nvSpPr>
                <p:spPr>
                  <a:xfrm>
                    <a:off x="9514935" y="4145123"/>
                    <a:ext cx="1449398" cy="64007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Alien object</a:t>
                    </a:r>
                  </a:p>
                  <a:p>
                    <a:pPr algn="ctr"/>
                    <a:endParaRPr lang="en-US" dirty="0">
                      <a:solidFill>
                        <a:schemeClr val="tx1"/>
                      </a:solidFill>
                    </a:endParaRPr>
                  </a:p>
                </p:txBody>
              </p:sp>
              <p:grpSp>
                <p:nvGrpSpPr>
                  <p:cNvPr id="19" name="Group 18">
                    <a:extLst>
                      <a:ext uri="{FF2B5EF4-FFF2-40B4-BE49-F238E27FC236}">
                        <a16:creationId xmlns:a16="http://schemas.microsoft.com/office/drawing/2014/main" id="{33CC4E69-0B03-4200-8165-D42C3734617A}"/>
                      </a:ext>
                    </a:extLst>
                  </p:cNvPr>
                  <p:cNvGrpSpPr/>
                  <p:nvPr/>
                </p:nvGrpSpPr>
                <p:grpSpPr>
                  <a:xfrm>
                    <a:off x="9514935" y="4478010"/>
                    <a:ext cx="1286935" cy="261610"/>
                    <a:chOff x="8115299" y="4483100"/>
                    <a:chExt cx="1286935" cy="261610"/>
                  </a:xfrm>
                </p:grpSpPr>
                <p:sp>
                  <p:nvSpPr>
                    <p:cNvPr id="20" name="Rectangle 19">
                      <a:extLst>
                        <a:ext uri="{FF2B5EF4-FFF2-40B4-BE49-F238E27FC236}">
                          <a16:creationId xmlns:a16="http://schemas.microsoft.com/office/drawing/2014/main" id="{611F42D4-1200-4EA5-9F0B-2F62B9FA0537}"/>
                        </a:ext>
                      </a:extLst>
                    </p:cNvPr>
                    <p:cNvSpPr/>
                    <p:nvPr/>
                  </p:nvSpPr>
                  <p:spPr>
                    <a:xfrm>
                      <a:off x="8851900" y="4529434"/>
                      <a:ext cx="550334" cy="182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8E3433-8600-4DF2-AFD0-7D64BDC70143}"/>
                        </a:ext>
                      </a:extLst>
                    </p:cNvPr>
                    <p:cNvSpPr txBox="1"/>
                    <p:nvPr/>
                  </p:nvSpPr>
                  <p:spPr>
                    <a:xfrm>
                      <a:off x="8115299" y="4483100"/>
                      <a:ext cx="837089" cy="261610"/>
                    </a:xfrm>
                    <a:prstGeom prst="rect">
                      <a:avLst/>
                    </a:prstGeom>
                    <a:noFill/>
                  </p:spPr>
                  <p:txBody>
                    <a:bodyPr wrap="none" rtlCol="0">
                      <a:spAutoFit/>
                    </a:bodyPr>
                    <a:lstStyle/>
                    <a:p>
                      <a:r>
                        <a:rPr lang="en-US" sz="1050" dirty="0" err="1"/>
                        <a:t>my_enemy</a:t>
                      </a:r>
                      <a:endParaRPr lang="en-US" sz="1050" dirty="0"/>
                    </a:p>
                  </p:txBody>
                </p:sp>
              </p:grpSp>
            </p:grpSp>
            <p:cxnSp>
              <p:nvCxnSpPr>
                <p:cNvPr id="25" name="Connector: Curved 24">
                  <a:extLst>
                    <a:ext uri="{FF2B5EF4-FFF2-40B4-BE49-F238E27FC236}">
                      <a16:creationId xmlns:a16="http://schemas.microsoft.com/office/drawing/2014/main" id="{6733E08D-47C7-4B8A-9563-5A0722E58B59}"/>
                    </a:ext>
                  </a:extLst>
                </p:cNvPr>
                <p:cNvCxnSpPr>
                  <a:cxnSpLocks/>
                </p:cNvCxnSpPr>
                <p:nvPr/>
              </p:nvCxnSpPr>
              <p:spPr>
                <a:xfrm rot="16200000" flipH="1">
                  <a:off x="9657323" y="3617845"/>
                  <a:ext cx="73663" cy="1090958"/>
                </a:xfrm>
                <a:prstGeom prst="curvedConnector3">
                  <a:avLst>
                    <a:gd name="adj1" fmla="val -31033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8C5AF24-7447-43E4-A781-94EF46A6BA54}"/>
                    </a:ext>
                  </a:extLst>
                </p:cNvPr>
                <p:cNvCxnSpPr>
                  <a:cxnSpLocks/>
                </p:cNvCxnSpPr>
                <p:nvPr/>
              </p:nvCxnSpPr>
              <p:spPr>
                <a:xfrm rot="5400000" flipH="1">
                  <a:off x="9449624" y="3595668"/>
                  <a:ext cx="379379" cy="1774779"/>
                </a:xfrm>
                <a:prstGeom prst="curvedConnector3">
                  <a:avLst>
                    <a:gd name="adj1" fmla="val -6025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B30C9391-CBC4-4E16-AA96-E2F5549F6134}"/>
                  </a:ext>
                </a:extLst>
              </p:cNvPr>
              <p:cNvGrpSpPr/>
              <p:nvPr/>
            </p:nvGrpSpPr>
            <p:grpSpPr>
              <a:xfrm>
                <a:off x="9054529" y="2022003"/>
                <a:ext cx="1509782" cy="385132"/>
                <a:chOff x="9046600" y="2074632"/>
                <a:chExt cx="1509782" cy="385132"/>
              </a:xfrm>
            </p:grpSpPr>
            <p:grpSp>
              <p:nvGrpSpPr>
                <p:cNvPr id="137" name="Group 136">
                  <a:extLst>
                    <a:ext uri="{FF2B5EF4-FFF2-40B4-BE49-F238E27FC236}">
                      <a16:creationId xmlns:a16="http://schemas.microsoft.com/office/drawing/2014/main" id="{DB9CED38-A52E-4678-988D-B9786A3DF738}"/>
                    </a:ext>
                  </a:extLst>
                </p:cNvPr>
                <p:cNvGrpSpPr/>
                <p:nvPr/>
              </p:nvGrpSpPr>
              <p:grpSpPr>
                <a:xfrm>
                  <a:off x="9046600" y="2074632"/>
                  <a:ext cx="1509782" cy="385132"/>
                  <a:chOff x="10596257" y="2055262"/>
                  <a:chExt cx="1812032" cy="394346"/>
                </a:xfrm>
              </p:grpSpPr>
              <p:sp>
                <p:nvSpPr>
                  <p:cNvPr id="139" name="Rectangle 138">
                    <a:extLst>
                      <a:ext uri="{FF2B5EF4-FFF2-40B4-BE49-F238E27FC236}">
                        <a16:creationId xmlns:a16="http://schemas.microsoft.com/office/drawing/2014/main" id="{3516A34A-1FDA-45FD-82A8-818A2818FD05}"/>
                      </a:ext>
                    </a:extLst>
                  </p:cNvPr>
                  <p:cNvSpPr/>
                  <p:nvPr/>
                </p:nvSpPr>
                <p:spPr>
                  <a:xfrm>
                    <a:off x="10667999" y="2055262"/>
                    <a:ext cx="1612869" cy="39434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a:t>
                    </a:r>
                  </a:p>
                </p:txBody>
              </p:sp>
              <p:sp>
                <p:nvSpPr>
                  <p:cNvPr id="140" name="TextBox 139">
                    <a:extLst>
                      <a:ext uri="{FF2B5EF4-FFF2-40B4-BE49-F238E27FC236}">
                        <a16:creationId xmlns:a16="http://schemas.microsoft.com/office/drawing/2014/main" id="{FBA3EBA1-389B-4489-9AD3-DED59A404006}"/>
                      </a:ext>
                    </a:extLst>
                  </p:cNvPr>
                  <p:cNvSpPr txBox="1"/>
                  <p:nvPr/>
                </p:nvSpPr>
                <p:spPr>
                  <a:xfrm>
                    <a:off x="10596257" y="2055828"/>
                    <a:ext cx="1812032" cy="346655"/>
                  </a:xfrm>
                  <a:prstGeom prst="rect">
                    <a:avLst/>
                  </a:prstGeom>
                  <a:noFill/>
                </p:spPr>
                <p:txBody>
                  <a:bodyPr wrap="square">
                    <a:spAutoFit/>
                  </a:bodyPr>
                  <a:lstStyle/>
                  <a:p>
                    <a:r>
                      <a:rPr lang="en-US" sz="1600" dirty="0" err="1">
                        <a:solidFill>
                          <a:schemeClr val="bg1"/>
                        </a:solidFill>
                      </a:rPr>
                      <a:t>ref_count</a:t>
                    </a:r>
                    <a:endParaRPr lang="en-US" sz="1600" dirty="0">
                      <a:solidFill>
                        <a:schemeClr val="bg1"/>
                      </a:solidFill>
                    </a:endParaRPr>
                  </a:p>
                </p:txBody>
              </p:sp>
              <p:sp>
                <p:nvSpPr>
                  <p:cNvPr id="141" name="Rectangle 140">
                    <a:extLst>
                      <a:ext uri="{FF2B5EF4-FFF2-40B4-BE49-F238E27FC236}">
                        <a16:creationId xmlns:a16="http://schemas.microsoft.com/office/drawing/2014/main" id="{C36CDF65-1821-4BE8-8A21-F3AFD7A3FEE7}"/>
                      </a:ext>
                    </a:extLst>
                  </p:cNvPr>
                  <p:cNvSpPr/>
                  <p:nvPr/>
                </p:nvSpPr>
                <p:spPr>
                  <a:xfrm>
                    <a:off x="11703225" y="2105569"/>
                    <a:ext cx="476074" cy="3121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42" name="TextBox 141">
                  <a:extLst>
                    <a:ext uri="{FF2B5EF4-FFF2-40B4-BE49-F238E27FC236}">
                      <a16:creationId xmlns:a16="http://schemas.microsoft.com/office/drawing/2014/main" id="{BD8234D7-4333-49F3-B43B-849F1A4D655F}"/>
                    </a:ext>
                  </a:extLst>
                </p:cNvPr>
                <p:cNvSpPr txBox="1"/>
                <p:nvPr/>
              </p:nvSpPr>
              <p:spPr>
                <a:xfrm>
                  <a:off x="10002415" y="2083555"/>
                  <a:ext cx="311304" cy="369332"/>
                </a:xfrm>
                <a:prstGeom prst="rect">
                  <a:avLst/>
                </a:prstGeom>
                <a:noFill/>
              </p:spPr>
              <p:txBody>
                <a:bodyPr wrap="none" rtlCol="0">
                  <a:spAutoFit/>
                </a:bodyPr>
                <a:lstStyle/>
                <a:p>
                  <a:r>
                    <a:rPr lang="en-US" dirty="0">
                      <a:solidFill>
                        <a:srgbClr val="C00000"/>
                      </a:solidFill>
                      <a:latin typeface="Consolas" panose="020B0609020204030204" pitchFamily="49" charset="0"/>
                    </a:rPr>
                    <a:t>1</a:t>
                  </a:r>
                </a:p>
              </p:txBody>
            </p:sp>
          </p:grpSp>
        </p:grpSp>
        <p:sp>
          <p:nvSpPr>
            <p:cNvPr id="154" name="TextBox 153">
              <a:extLst>
                <a:ext uri="{FF2B5EF4-FFF2-40B4-BE49-F238E27FC236}">
                  <a16:creationId xmlns:a16="http://schemas.microsoft.com/office/drawing/2014/main" id="{6EDB97FE-3F6C-4244-ABF0-2E52A6D95520}"/>
                </a:ext>
              </a:extLst>
            </p:cNvPr>
            <p:cNvSpPr txBox="1"/>
            <p:nvPr/>
          </p:nvSpPr>
          <p:spPr>
            <a:xfrm>
              <a:off x="10754415" y="3861871"/>
              <a:ext cx="1509782" cy="338554"/>
            </a:xfrm>
            <a:prstGeom prst="rect">
              <a:avLst/>
            </a:prstGeom>
            <a:noFill/>
          </p:spPr>
          <p:txBody>
            <a:bodyPr wrap="square">
              <a:spAutoFit/>
            </a:bodyPr>
            <a:lstStyle/>
            <a:p>
              <a:r>
                <a:rPr lang="en-US" sz="1600" dirty="0" err="1">
                  <a:solidFill>
                    <a:schemeClr val="bg1"/>
                  </a:solidFill>
                </a:rPr>
                <a:t>ref_count</a:t>
              </a:r>
              <a:endParaRPr lang="en-US" sz="1600" dirty="0">
                <a:solidFill>
                  <a:schemeClr val="bg1"/>
                </a:solidFill>
              </a:endParaRPr>
            </a:p>
          </p:txBody>
        </p:sp>
      </p:grpSp>
      <p:pic>
        <p:nvPicPr>
          <p:cNvPr id="66" name="Picture 65" descr="Shape&#10;&#10;Description automatically generated with low confidence">
            <a:extLst>
              <a:ext uri="{FF2B5EF4-FFF2-40B4-BE49-F238E27FC236}">
                <a16:creationId xmlns:a16="http://schemas.microsoft.com/office/drawing/2014/main" id="{85C7898D-0BD0-49CD-961F-6F5A47C73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658" y="133846"/>
            <a:ext cx="767139" cy="767137"/>
          </a:xfrm>
          <a:prstGeom prst="rect">
            <a:avLst/>
          </a:prstGeom>
          <a:ln>
            <a:noFill/>
          </a:ln>
          <a:effectLst>
            <a:outerShdw blurRad="292100" dist="139700" dir="2700000" algn="tl" rotWithShape="0">
              <a:srgbClr val="333333">
                <a:alpha val="65000"/>
              </a:srgbClr>
            </a:outerShdw>
          </a:effectLst>
        </p:spPr>
      </p:pic>
      <p:sp>
        <p:nvSpPr>
          <p:cNvPr id="67" name="TextBox 66">
            <a:extLst>
              <a:ext uri="{FF2B5EF4-FFF2-40B4-BE49-F238E27FC236}">
                <a16:creationId xmlns:a16="http://schemas.microsoft.com/office/drawing/2014/main" id="{9B94C9B4-60A1-44D2-851E-6D172D9B15A9}"/>
              </a:ext>
            </a:extLst>
          </p:cNvPr>
          <p:cNvSpPr txBox="1"/>
          <p:nvPr/>
        </p:nvSpPr>
        <p:spPr>
          <a:xfrm>
            <a:off x="2956028" y="2562490"/>
            <a:ext cx="6141684" cy="830997"/>
          </a:xfrm>
          <a:prstGeom prst="rect">
            <a:avLst/>
          </a:prstGeom>
          <a:noFill/>
        </p:spPr>
        <p:txBody>
          <a:bodyPr wrap="square">
            <a:spAutoFit/>
          </a:bodyPr>
          <a:lstStyle/>
          <a:p>
            <a:pPr algn="ctr"/>
            <a:r>
              <a:rPr lang="en-US" sz="2400" dirty="0"/>
              <a:t>I have lots of objects with cyclical references to each other.  What GC scheme(s) should I avoid?</a:t>
            </a:r>
          </a:p>
        </p:txBody>
      </p:sp>
      <p:sp>
        <p:nvSpPr>
          <p:cNvPr id="68" name="TextBox 67">
            <a:extLst>
              <a:ext uri="{FF2B5EF4-FFF2-40B4-BE49-F238E27FC236}">
                <a16:creationId xmlns:a16="http://schemas.microsoft.com/office/drawing/2014/main" id="{2721A455-1F63-45B4-B864-3C7420ECDE12}"/>
              </a:ext>
            </a:extLst>
          </p:cNvPr>
          <p:cNvSpPr txBox="1"/>
          <p:nvPr/>
        </p:nvSpPr>
        <p:spPr>
          <a:xfrm>
            <a:off x="513142" y="5399545"/>
            <a:ext cx="11027456" cy="830997"/>
          </a:xfrm>
          <a:prstGeom prst="rect">
            <a:avLst/>
          </a:prstGeom>
          <a:noFill/>
        </p:spPr>
        <p:txBody>
          <a:bodyPr wrap="square">
            <a:spAutoFit/>
          </a:bodyPr>
          <a:lstStyle/>
          <a:p>
            <a:pPr algn="ctr"/>
            <a:r>
              <a:rPr lang="en-US" sz="2400" dirty="0"/>
              <a:t>I am writing a program for a real-time device. </a:t>
            </a:r>
          </a:p>
          <a:p>
            <a:pPr algn="ctr"/>
            <a:r>
              <a:rPr lang="en-US" sz="2400" dirty="0"/>
              <a:t>What GC scheme(s) are best suited for this?</a:t>
            </a:r>
          </a:p>
        </p:txBody>
      </p:sp>
      <p:sp>
        <p:nvSpPr>
          <p:cNvPr id="69" name="Rectangle 68">
            <a:extLst>
              <a:ext uri="{FF2B5EF4-FFF2-40B4-BE49-F238E27FC236}">
                <a16:creationId xmlns:a16="http://schemas.microsoft.com/office/drawing/2014/main" id="{F71C3694-08D6-4F37-9367-8F74017A77B2}"/>
              </a:ext>
            </a:extLst>
          </p:cNvPr>
          <p:cNvSpPr/>
          <p:nvPr/>
        </p:nvSpPr>
        <p:spPr>
          <a:xfrm>
            <a:off x="3910714" y="2109404"/>
            <a:ext cx="4232313"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70" name="Rectangle 69">
            <a:extLst>
              <a:ext uri="{FF2B5EF4-FFF2-40B4-BE49-F238E27FC236}">
                <a16:creationId xmlns:a16="http://schemas.microsoft.com/office/drawing/2014/main" id="{B6EAD939-68AA-4DB6-96DC-E5D22183A732}"/>
              </a:ext>
            </a:extLst>
          </p:cNvPr>
          <p:cNvSpPr/>
          <p:nvPr/>
        </p:nvSpPr>
        <p:spPr>
          <a:xfrm>
            <a:off x="3909925" y="2117476"/>
            <a:ext cx="4233890"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Rectangle 70">
            <a:extLst>
              <a:ext uri="{FF2B5EF4-FFF2-40B4-BE49-F238E27FC236}">
                <a16:creationId xmlns:a16="http://schemas.microsoft.com/office/drawing/2014/main" id="{6EF1099B-EB16-4BE4-945F-B445A74FA7C8}"/>
              </a:ext>
            </a:extLst>
          </p:cNvPr>
          <p:cNvSpPr/>
          <p:nvPr/>
        </p:nvSpPr>
        <p:spPr>
          <a:xfrm>
            <a:off x="3910714" y="3516465"/>
            <a:ext cx="4232313"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72" name="Rectangle 71">
            <a:extLst>
              <a:ext uri="{FF2B5EF4-FFF2-40B4-BE49-F238E27FC236}">
                <a16:creationId xmlns:a16="http://schemas.microsoft.com/office/drawing/2014/main" id="{24C48FCA-40CA-4ABA-8DEC-FB7DC992EE92}"/>
              </a:ext>
            </a:extLst>
          </p:cNvPr>
          <p:cNvSpPr/>
          <p:nvPr/>
        </p:nvSpPr>
        <p:spPr>
          <a:xfrm>
            <a:off x="3909925" y="3524537"/>
            <a:ext cx="4233890"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3" name="Rectangle 72">
            <a:extLst>
              <a:ext uri="{FF2B5EF4-FFF2-40B4-BE49-F238E27FC236}">
                <a16:creationId xmlns:a16="http://schemas.microsoft.com/office/drawing/2014/main" id="{B11B474D-E518-4593-A68C-265257329322}"/>
              </a:ext>
            </a:extLst>
          </p:cNvPr>
          <p:cNvSpPr/>
          <p:nvPr/>
        </p:nvSpPr>
        <p:spPr>
          <a:xfrm>
            <a:off x="3910714" y="4954632"/>
            <a:ext cx="4232313"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74" name="Rectangle 73">
            <a:extLst>
              <a:ext uri="{FF2B5EF4-FFF2-40B4-BE49-F238E27FC236}">
                <a16:creationId xmlns:a16="http://schemas.microsoft.com/office/drawing/2014/main" id="{4609511C-B763-4BB1-8D09-E72998E985CE}"/>
              </a:ext>
            </a:extLst>
          </p:cNvPr>
          <p:cNvSpPr/>
          <p:nvPr/>
        </p:nvSpPr>
        <p:spPr>
          <a:xfrm>
            <a:off x="3909925" y="4962704"/>
            <a:ext cx="4233890"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5" name="Rectangle 74">
            <a:extLst>
              <a:ext uri="{FF2B5EF4-FFF2-40B4-BE49-F238E27FC236}">
                <a16:creationId xmlns:a16="http://schemas.microsoft.com/office/drawing/2014/main" id="{1BDE68F0-C94B-40C8-8819-C3D302FFD639}"/>
              </a:ext>
            </a:extLst>
          </p:cNvPr>
          <p:cNvSpPr/>
          <p:nvPr/>
        </p:nvSpPr>
        <p:spPr>
          <a:xfrm>
            <a:off x="3910714" y="6347827"/>
            <a:ext cx="4232313"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76" name="Rectangle 75">
            <a:extLst>
              <a:ext uri="{FF2B5EF4-FFF2-40B4-BE49-F238E27FC236}">
                <a16:creationId xmlns:a16="http://schemas.microsoft.com/office/drawing/2014/main" id="{851A4646-87A5-474F-AC33-B96961C8E717}"/>
              </a:ext>
            </a:extLst>
          </p:cNvPr>
          <p:cNvSpPr/>
          <p:nvPr/>
        </p:nvSpPr>
        <p:spPr>
          <a:xfrm>
            <a:off x="3909925" y="6355899"/>
            <a:ext cx="4233890"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56087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wipe(left)">
                                      <p:cBhvr>
                                        <p:cTn id="13" dur="300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69"/>
                                        </p:tgtEl>
                                      </p:cBhvr>
                                    </p:animEffect>
                                    <p:set>
                                      <p:cBhvr>
                                        <p:cTn id="18" dur="1" fill="hold">
                                          <p:stCondLst>
                                            <p:cond delay="499"/>
                                          </p:stCondLst>
                                        </p:cTn>
                                        <p:tgtEl>
                                          <p:spTgt spid="6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0"/>
                                        </p:tgtEl>
                                      </p:cBhvr>
                                    </p:animEffect>
                                    <p:set>
                                      <p:cBhvr>
                                        <p:cTn id="21" dur="1" fill="hold">
                                          <p:stCondLst>
                                            <p:cond delay="499"/>
                                          </p:stCondLst>
                                        </p:cTn>
                                        <p:tgtEl>
                                          <p:spTgt spid="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childTnLst>
                                </p:cTn>
                              </p:par>
                              <p:par>
                                <p:cTn id="32" presetID="22" presetClass="entr" presetSubtype="8"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wipe(left)">
                                      <p:cBhvr>
                                        <p:cTn id="34" dur="300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1"/>
                                        </p:tgtEl>
                                      </p:cBhvr>
                                    </p:animEffect>
                                    <p:set>
                                      <p:cBhvr>
                                        <p:cTn id="39" dur="1" fill="hold">
                                          <p:stCondLst>
                                            <p:cond delay="499"/>
                                          </p:stCondLst>
                                        </p:cTn>
                                        <p:tgtEl>
                                          <p:spTgt spid="7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72"/>
                                        </p:tgtEl>
                                      </p:cBhvr>
                                    </p:animEffect>
                                    <p:set>
                                      <p:cBhvr>
                                        <p:cTn id="42" dur="1" fill="hold">
                                          <p:stCondLst>
                                            <p:cond delay="499"/>
                                          </p:stCondLst>
                                        </p:cTn>
                                        <p:tgtEl>
                                          <p:spTgt spid="7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22" presetClass="entr" presetSubtype="8"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left)">
                                      <p:cBhvr>
                                        <p:cTn id="53" dur="30000"/>
                                        <p:tgtEl>
                                          <p:spTgt spid="7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73"/>
                                        </p:tgtEl>
                                      </p:cBhvr>
                                    </p:animEffect>
                                    <p:set>
                                      <p:cBhvr>
                                        <p:cTn id="58" dur="1" fill="hold">
                                          <p:stCondLst>
                                            <p:cond delay="499"/>
                                          </p:stCondLst>
                                        </p:cTn>
                                        <p:tgtEl>
                                          <p:spTgt spid="73"/>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74"/>
                                        </p:tgtEl>
                                      </p:cBhvr>
                                    </p:animEffect>
                                    <p:set>
                                      <p:cBhvr>
                                        <p:cTn id="61" dur="1" fill="hold">
                                          <p:stCondLst>
                                            <p:cond delay="499"/>
                                          </p:stCondLst>
                                        </p:cTn>
                                        <p:tgtEl>
                                          <p:spTgt spid="7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childTnLst>
                                </p:cTn>
                              </p:par>
                              <p:par>
                                <p:cTn id="70" presetID="22" presetClass="entr" presetSubtype="8"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left)">
                                      <p:cBhvr>
                                        <p:cTn id="72" dur="30000"/>
                                        <p:tgtEl>
                                          <p:spTgt spid="7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76"/>
                                        </p:tgtEl>
                                      </p:cBhvr>
                                    </p:animEffect>
                                    <p:set>
                                      <p:cBhvr>
                                        <p:cTn id="80"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7" grpId="0"/>
      <p:bldP spid="68" grpId="0"/>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Garbage Collection Summary</a:t>
            </a:r>
          </a:p>
        </p:txBody>
      </p:sp>
      <p:grpSp>
        <p:nvGrpSpPr>
          <p:cNvPr id="5" name="Group 4">
            <a:extLst>
              <a:ext uri="{FF2B5EF4-FFF2-40B4-BE49-F238E27FC236}">
                <a16:creationId xmlns:a16="http://schemas.microsoft.com/office/drawing/2014/main" id="{2F261FA6-B8EE-4132-BDB5-4A85A74B3A32}"/>
              </a:ext>
            </a:extLst>
          </p:cNvPr>
          <p:cNvGrpSpPr/>
          <p:nvPr/>
        </p:nvGrpSpPr>
        <p:grpSpPr>
          <a:xfrm>
            <a:off x="2899833" y="900037"/>
            <a:ext cx="5406803" cy="751187"/>
            <a:chOff x="1388003" y="950749"/>
            <a:chExt cx="5406803" cy="751187"/>
          </a:xfrm>
        </p:grpSpPr>
        <p:sp>
          <p:nvSpPr>
            <p:cNvPr id="6" name="TextBox 5">
              <a:extLst>
                <a:ext uri="{FF2B5EF4-FFF2-40B4-BE49-F238E27FC236}">
                  <a16:creationId xmlns:a16="http://schemas.microsoft.com/office/drawing/2014/main" id="{5FE921B2-83F2-421C-A637-E4A90D43EF44}"/>
                </a:ext>
              </a:extLst>
            </p:cNvPr>
            <p:cNvSpPr txBox="1"/>
            <p:nvPr/>
          </p:nvSpPr>
          <p:spPr>
            <a:xfrm>
              <a:off x="2142414" y="994050"/>
              <a:ext cx="4652392" cy="707886"/>
            </a:xfrm>
            <a:prstGeom prst="rect">
              <a:avLst/>
            </a:prstGeom>
            <a:noFill/>
          </p:spPr>
          <p:txBody>
            <a:bodyPr wrap="square">
              <a:spAutoFit/>
            </a:bodyPr>
            <a:lstStyle/>
            <a:p>
              <a:pPr algn="ctr"/>
              <a:r>
                <a:rPr lang="en-US" sz="2000" dirty="0"/>
                <a:t>Garbage collection eliminates entire classes of common memory safety bugs.</a:t>
              </a:r>
            </a:p>
          </p:txBody>
        </p:sp>
        <p:pic>
          <p:nvPicPr>
            <p:cNvPr id="4" name="Picture 3">
              <a:extLst>
                <a:ext uri="{FF2B5EF4-FFF2-40B4-BE49-F238E27FC236}">
                  <a16:creationId xmlns:a16="http://schemas.microsoft.com/office/drawing/2014/main" id="{F3083B2E-AF4E-483B-8E4F-BC8578E1EB16}"/>
                </a:ext>
              </a:extLst>
            </p:cNvPr>
            <p:cNvPicPr>
              <a:picLocks noChangeAspect="1"/>
            </p:cNvPicPr>
            <p:nvPr/>
          </p:nvPicPr>
          <p:blipFill>
            <a:blip r:embed="rId2"/>
            <a:stretch>
              <a:fillRect/>
            </a:stretch>
          </p:blipFill>
          <p:spPr>
            <a:xfrm>
              <a:off x="1388003" y="950749"/>
              <a:ext cx="693759" cy="693759"/>
            </a:xfrm>
            <a:prstGeom prst="rect">
              <a:avLst/>
            </a:prstGeom>
          </p:spPr>
        </p:pic>
      </p:grpSp>
      <p:grpSp>
        <p:nvGrpSpPr>
          <p:cNvPr id="13" name="Group 12">
            <a:extLst>
              <a:ext uri="{FF2B5EF4-FFF2-40B4-BE49-F238E27FC236}">
                <a16:creationId xmlns:a16="http://schemas.microsoft.com/office/drawing/2014/main" id="{43B3EC16-59F4-40C8-9AC5-8F6A8ECD66DB}"/>
              </a:ext>
            </a:extLst>
          </p:cNvPr>
          <p:cNvGrpSpPr/>
          <p:nvPr/>
        </p:nvGrpSpPr>
        <p:grpSpPr>
          <a:xfrm>
            <a:off x="1262743" y="1530703"/>
            <a:ext cx="8976505" cy="1300525"/>
            <a:chOff x="1262743" y="1465301"/>
            <a:chExt cx="8976505" cy="1300525"/>
          </a:xfrm>
        </p:grpSpPr>
        <p:sp>
          <p:nvSpPr>
            <p:cNvPr id="8" name="TextBox 7">
              <a:extLst>
                <a:ext uri="{FF2B5EF4-FFF2-40B4-BE49-F238E27FC236}">
                  <a16:creationId xmlns:a16="http://schemas.microsoft.com/office/drawing/2014/main" id="{85A341EA-AD51-4BC7-A988-409088F3FABC}"/>
                </a:ext>
              </a:extLst>
            </p:cNvPr>
            <p:cNvSpPr txBox="1"/>
            <p:nvPr/>
          </p:nvSpPr>
          <p:spPr>
            <a:xfrm>
              <a:off x="1262743" y="1793825"/>
              <a:ext cx="7737324" cy="707886"/>
            </a:xfrm>
            <a:prstGeom prst="rect">
              <a:avLst/>
            </a:prstGeom>
            <a:noFill/>
          </p:spPr>
          <p:txBody>
            <a:bodyPr wrap="square">
              <a:spAutoFit/>
            </a:bodyPr>
            <a:lstStyle/>
            <a:p>
              <a:pPr algn="ctr"/>
              <a:r>
                <a:rPr lang="en-US" sz="2000" dirty="0"/>
                <a:t>Obviously, garbage collection adds extra storage and performance overhead, but with clever engineering this can be minimized.</a:t>
              </a:r>
            </a:p>
          </p:txBody>
        </p:sp>
        <p:pic>
          <p:nvPicPr>
            <p:cNvPr id="10" name="Picture 9">
              <a:extLst>
                <a:ext uri="{FF2B5EF4-FFF2-40B4-BE49-F238E27FC236}">
                  <a16:creationId xmlns:a16="http://schemas.microsoft.com/office/drawing/2014/main" id="{25C18CDB-7852-4542-8D76-6B646784155C}"/>
                </a:ext>
              </a:extLst>
            </p:cNvPr>
            <p:cNvPicPr>
              <a:picLocks noChangeAspect="1"/>
            </p:cNvPicPr>
            <p:nvPr/>
          </p:nvPicPr>
          <p:blipFill>
            <a:blip r:embed="rId3"/>
            <a:stretch>
              <a:fillRect/>
            </a:stretch>
          </p:blipFill>
          <p:spPr>
            <a:xfrm>
              <a:off x="8739600" y="1465301"/>
              <a:ext cx="1499648" cy="1300525"/>
            </a:xfrm>
            <a:prstGeom prst="rect">
              <a:avLst/>
            </a:prstGeom>
          </p:spPr>
        </p:pic>
      </p:grpSp>
      <p:grpSp>
        <p:nvGrpSpPr>
          <p:cNvPr id="16" name="Group 15">
            <a:extLst>
              <a:ext uri="{FF2B5EF4-FFF2-40B4-BE49-F238E27FC236}">
                <a16:creationId xmlns:a16="http://schemas.microsoft.com/office/drawing/2014/main" id="{A88371BE-890C-4E63-8222-A2DBF69A0FC5}"/>
              </a:ext>
            </a:extLst>
          </p:cNvPr>
          <p:cNvGrpSpPr/>
          <p:nvPr/>
        </p:nvGrpSpPr>
        <p:grpSpPr>
          <a:xfrm>
            <a:off x="2590959" y="2797594"/>
            <a:ext cx="7010081" cy="985017"/>
            <a:chOff x="3402882" y="2592150"/>
            <a:chExt cx="7010081" cy="985017"/>
          </a:xfrm>
        </p:grpSpPr>
        <p:sp>
          <p:nvSpPr>
            <p:cNvPr id="9" name="TextBox 8">
              <a:extLst>
                <a:ext uri="{FF2B5EF4-FFF2-40B4-BE49-F238E27FC236}">
                  <a16:creationId xmlns:a16="http://schemas.microsoft.com/office/drawing/2014/main" id="{9B4B2A58-6ABF-45C4-B9BB-A8EF0611B926}"/>
                </a:ext>
              </a:extLst>
            </p:cNvPr>
            <p:cNvSpPr txBox="1"/>
            <p:nvPr/>
          </p:nvSpPr>
          <p:spPr>
            <a:xfrm>
              <a:off x="4466167" y="2712950"/>
              <a:ext cx="5946796" cy="707886"/>
            </a:xfrm>
            <a:prstGeom prst="rect">
              <a:avLst/>
            </a:prstGeom>
            <a:noFill/>
          </p:spPr>
          <p:txBody>
            <a:bodyPr wrap="square">
              <a:spAutoFit/>
            </a:bodyPr>
            <a:lstStyle/>
            <a:p>
              <a:pPr algn="ctr"/>
              <a:r>
                <a:rPr lang="en-US" sz="2000" dirty="0"/>
                <a:t>As such, garbage collection is pretty much a de-facto standard in most modern programming languages.</a:t>
              </a:r>
            </a:p>
          </p:txBody>
        </p:sp>
        <p:pic>
          <p:nvPicPr>
            <p:cNvPr id="15" name="Picture 14">
              <a:extLst>
                <a:ext uri="{FF2B5EF4-FFF2-40B4-BE49-F238E27FC236}">
                  <a16:creationId xmlns:a16="http://schemas.microsoft.com/office/drawing/2014/main" id="{4F77BF9B-0442-4C24-BB1F-61D1D98F8129}"/>
                </a:ext>
              </a:extLst>
            </p:cNvPr>
            <p:cNvPicPr>
              <a:picLocks noChangeAspect="1"/>
            </p:cNvPicPr>
            <p:nvPr/>
          </p:nvPicPr>
          <p:blipFill rotWithShape="1">
            <a:blip r:embed="rId4"/>
            <a:srcRect b="9054"/>
            <a:stretch/>
          </p:blipFill>
          <p:spPr>
            <a:xfrm>
              <a:off x="3402882" y="2592150"/>
              <a:ext cx="1098550" cy="985017"/>
            </a:xfrm>
            <a:prstGeom prst="rect">
              <a:avLst/>
            </a:prstGeom>
          </p:spPr>
        </p:pic>
      </p:grpSp>
      <p:grpSp>
        <p:nvGrpSpPr>
          <p:cNvPr id="19" name="Group 18">
            <a:extLst>
              <a:ext uri="{FF2B5EF4-FFF2-40B4-BE49-F238E27FC236}">
                <a16:creationId xmlns:a16="http://schemas.microsoft.com/office/drawing/2014/main" id="{A0469C1C-55AB-4822-9720-A9AF39005DD8}"/>
              </a:ext>
            </a:extLst>
          </p:cNvPr>
          <p:cNvGrpSpPr/>
          <p:nvPr/>
        </p:nvGrpSpPr>
        <p:grpSpPr>
          <a:xfrm>
            <a:off x="2117195" y="3842839"/>
            <a:ext cx="7372229" cy="1050251"/>
            <a:chOff x="3555512" y="3612581"/>
            <a:chExt cx="7372229" cy="1050251"/>
          </a:xfrm>
        </p:grpSpPr>
        <p:sp>
          <p:nvSpPr>
            <p:cNvPr id="11" name="TextBox 10">
              <a:extLst>
                <a:ext uri="{FF2B5EF4-FFF2-40B4-BE49-F238E27FC236}">
                  <a16:creationId xmlns:a16="http://schemas.microsoft.com/office/drawing/2014/main" id="{C3E542E5-9B29-4FEC-9141-E9C13EC57047}"/>
                </a:ext>
              </a:extLst>
            </p:cNvPr>
            <p:cNvSpPr txBox="1"/>
            <p:nvPr/>
          </p:nvSpPr>
          <p:spPr>
            <a:xfrm>
              <a:off x="3555512" y="3647169"/>
              <a:ext cx="5827790" cy="1015663"/>
            </a:xfrm>
            <a:prstGeom prst="rect">
              <a:avLst/>
            </a:prstGeom>
            <a:noFill/>
          </p:spPr>
          <p:txBody>
            <a:bodyPr wrap="square">
              <a:spAutoFit/>
            </a:bodyPr>
            <a:lstStyle/>
            <a:p>
              <a:pPr algn="ctr"/>
              <a:r>
                <a:rPr lang="en-US" sz="2000" dirty="0"/>
                <a:t>The one area where languages with garbage collection are frowned upon is in real-time devices that need totally predictable execution behavior. </a:t>
              </a:r>
            </a:p>
          </p:txBody>
        </p:sp>
        <p:pic>
          <p:nvPicPr>
            <p:cNvPr id="18" name="Picture 17">
              <a:extLst>
                <a:ext uri="{FF2B5EF4-FFF2-40B4-BE49-F238E27FC236}">
                  <a16:creationId xmlns:a16="http://schemas.microsoft.com/office/drawing/2014/main" id="{98B0AE5B-0735-4FAF-809B-48189A283B92}"/>
                </a:ext>
              </a:extLst>
            </p:cNvPr>
            <p:cNvPicPr>
              <a:picLocks noChangeAspect="1"/>
            </p:cNvPicPr>
            <p:nvPr/>
          </p:nvPicPr>
          <p:blipFill>
            <a:blip r:embed="rId5"/>
            <a:stretch>
              <a:fillRect/>
            </a:stretch>
          </p:blipFill>
          <p:spPr>
            <a:xfrm>
              <a:off x="9278328" y="3612581"/>
              <a:ext cx="1649413" cy="1024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4" name="Group 23">
            <a:extLst>
              <a:ext uri="{FF2B5EF4-FFF2-40B4-BE49-F238E27FC236}">
                <a16:creationId xmlns:a16="http://schemas.microsoft.com/office/drawing/2014/main" id="{7FFB95B3-F304-463E-B24C-F81C0F303083}"/>
              </a:ext>
            </a:extLst>
          </p:cNvPr>
          <p:cNvGrpSpPr/>
          <p:nvPr/>
        </p:nvGrpSpPr>
        <p:grpSpPr>
          <a:xfrm>
            <a:off x="1393825" y="5271592"/>
            <a:ext cx="9003760" cy="905933"/>
            <a:chOff x="1334558" y="5070770"/>
            <a:chExt cx="9003760" cy="905933"/>
          </a:xfrm>
        </p:grpSpPr>
        <p:sp>
          <p:nvSpPr>
            <p:cNvPr id="12" name="TextBox 11">
              <a:extLst>
                <a:ext uri="{FF2B5EF4-FFF2-40B4-BE49-F238E27FC236}">
                  <a16:creationId xmlns:a16="http://schemas.microsoft.com/office/drawing/2014/main" id="{952DB68F-91AE-41E3-857D-FF5386935A57}"/>
                </a:ext>
              </a:extLst>
            </p:cNvPr>
            <p:cNvSpPr txBox="1"/>
            <p:nvPr/>
          </p:nvSpPr>
          <p:spPr>
            <a:xfrm>
              <a:off x="4999135" y="5189886"/>
              <a:ext cx="5339183" cy="707886"/>
            </a:xfrm>
            <a:prstGeom prst="rect">
              <a:avLst/>
            </a:prstGeom>
            <a:noFill/>
          </p:spPr>
          <p:txBody>
            <a:bodyPr wrap="square">
              <a:spAutoFit/>
            </a:bodyPr>
            <a:lstStyle/>
            <a:p>
              <a:pPr algn="ctr"/>
              <a:r>
                <a:rPr lang="en-US" sz="2000" dirty="0"/>
                <a:t>In these environments, languages like C and Rust are used – both of which don't use GC.</a:t>
              </a:r>
            </a:p>
          </p:txBody>
        </p:sp>
        <p:pic>
          <p:nvPicPr>
            <p:cNvPr id="21" name="Picture 20">
              <a:extLst>
                <a:ext uri="{FF2B5EF4-FFF2-40B4-BE49-F238E27FC236}">
                  <a16:creationId xmlns:a16="http://schemas.microsoft.com/office/drawing/2014/main" id="{DBBAB69E-6946-47F0-935E-4CC39C4E05E6}"/>
                </a:ext>
              </a:extLst>
            </p:cNvPr>
            <p:cNvPicPr>
              <a:picLocks noChangeAspect="1"/>
            </p:cNvPicPr>
            <p:nvPr/>
          </p:nvPicPr>
          <p:blipFill>
            <a:blip r:embed="rId6"/>
            <a:stretch>
              <a:fillRect/>
            </a:stretch>
          </p:blipFill>
          <p:spPr>
            <a:xfrm>
              <a:off x="3149910" y="5070770"/>
              <a:ext cx="1811866" cy="905933"/>
            </a:xfrm>
            <a:prstGeom prst="rect">
              <a:avLst/>
            </a:prstGeom>
          </p:spPr>
        </p:pic>
        <p:pic>
          <p:nvPicPr>
            <p:cNvPr id="23" name="Picture 22">
              <a:extLst>
                <a:ext uri="{FF2B5EF4-FFF2-40B4-BE49-F238E27FC236}">
                  <a16:creationId xmlns:a16="http://schemas.microsoft.com/office/drawing/2014/main" id="{668F59A8-EF0B-4A8C-8C0C-52BA61252AA6}"/>
                </a:ext>
              </a:extLst>
            </p:cNvPr>
            <p:cNvPicPr>
              <a:picLocks noChangeAspect="1"/>
            </p:cNvPicPr>
            <p:nvPr/>
          </p:nvPicPr>
          <p:blipFill>
            <a:blip r:embed="rId7"/>
            <a:stretch>
              <a:fillRect/>
            </a:stretch>
          </p:blipFill>
          <p:spPr>
            <a:xfrm>
              <a:off x="1334558" y="5126487"/>
              <a:ext cx="1565275" cy="823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53541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Smart Pointers (C++)</a:t>
            </a:r>
          </a:p>
        </p:txBody>
      </p:sp>
      <p:grpSp>
        <p:nvGrpSpPr>
          <p:cNvPr id="10" name="Group 9">
            <a:extLst>
              <a:ext uri="{FF2B5EF4-FFF2-40B4-BE49-F238E27FC236}">
                <a16:creationId xmlns:a16="http://schemas.microsoft.com/office/drawing/2014/main" id="{7AE2E9E4-D849-47B4-AAEB-D3FD383DB04A}"/>
              </a:ext>
            </a:extLst>
          </p:cNvPr>
          <p:cNvGrpSpPr/>
          <p:nvPr/>
        </p:nvGrpSpPr>
        <p:grpSpPr>
          <a:xfrm>
            <a:off x="1461369" y="787928"/>
            <a:ext cx="10280090" cy="1162797"/>
            <a:chOff x="1598645" y="787928"/>
            <a:chExt cx="10280090" cy="1162797"/>
          </a:xfrm>
        </p:grpSpPr>
        <p:sp>
          <p:nvSpPr>
            <p:cNvPr id="3" name="TextBox 2">
              <a:extLst>
                <a:ext uri="{FF2B5EF4-FFF2-40B4-BE49-F238E27FC236}">
                  <a16:creationId xmlns:a16="http://schemas.microsoft.com/office/drawing/2014/main" id="{73A6DC9D-9F05-4C25-9017-F1EDC4F20A5B}"/>
                </a:ext>
              </a:extLst>
            </p:cNvPr>
            <p:cNvSpPr txBox="1"/>
            <p:nvPr/>
          </p:nvSpPr>
          <p:spPr>
            <a:xfrm>
              <a:off x="1598645" y="1066800"/>
              <a:ext cx="7799355" cy="707886"/>
            </a:xfrm>
            <a:prstGeom prst="rect">
              <a:avLst/>
            </a:prstGeom>
            <a:noFill/>
          </p:spPr>
          <p:txBody>
            <a:bodyPr wrap="square" rtlCol="0">
              <a:spAutoFit/>
            </a:bodyPr>
            <a:lstStyle/>
            <a:p>
              <a:pPr algn="ctr"/>
              <a:r>
                <a:rPr lang="en-US" sz="2000" dirty="0"/>
                <a:t>Smart pointers offer the programmer an </a:t>
              </a:r>
              <a:r>
                <a:rPr lang="en-US" sz="2000" dirty="0">
                  <a:solidFill>
                    <a:srgbClr val="FF0000"/>
                  </a:solidFill>
                </a:rPr>
                <a:t>explicit set of tools </a:t>
              </a:r>
              <a:r>
                <a:rPr lang="en-US" sz="2000" dirty="0"/>
                <a:t>to </a:t>
              </a:r>
              <a:br>
                <a:rPr lang="en-US" sz="2000" dirty="0"/>
              </a:br>
              <a:r>
                <a:rPr lang="en-US" sz="2000" dirty="0">
                  <a:solidFill>
                    <a:srgbClr val="FF0000"/>
                  </a:solidFill>
                </a:rPr>
                <a:t>reduce memory errors </a:t>
              </a:r>
              <a:r>
                <a:rPr lang="en-US" sz="2000" dirty="0"/>
                <a:t>(e.g., uninitialized pointers, memory leaks, etc.)</a:t>
              </a:r>
            </a:p>
          </p:txBody>
        </p:sp>
        <p:pic>
          <p:nvPicPr>
            <p:cNvPr id="9" name="Picture 8">
              <a:extLst>
                <a:ext uri="{FF2B5EF4-FFF2-40B4-BE49-F238E27FC236}">
                  <a16:creationId xmlns:a16="http://schemas.microsoft.com/office/drawing/2014/main" id="{5C08AD40-3EE1-452B-94DE-896DCEBD42E8}"/>
                </a:ext>
              </a:extLst>
            </p:cNvPr>
            <p:cNvPicPr>
              <a:picLocks noChangeAspect="1"/>
            </p:cNvPicPr>
            <p:nvPr/>
          </p:nvPicPr>
          <p:blipFill>
            <a:blip r:embed="rId2"/>
            <a:stretch>
              <a:fillRect/>
            </a:stretch>
          </p:blipFill>
          <p:spPr>
            <a:xfrm>
              <a:off x="9560455" y="787928"/>
              <a:ext cx="2318280" cy="1162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2" name="Group 11">
            <a:extLst>
              <a:ext uri="{FF2B5EF4-FFF2-40B4-BE49-F238E27FC236}">
                <a16:creationId xmlns:a16="http://schemas.microsoft.com/office/drawing/2014/main" id="{12F87433-F060-43C9-BF8A-A8063F11FB1F}"/>
              </a:ext>
            </a:extLst>
          </p:cNvPr>
          <p:cNvGrpSpPr/>
          <p:nvPr/>
        </p:nvGrpSpPr>
        <p:grpSpPr>
          <a:xfrm>
            <a:off x="1762227" y="2502097"/>
            <a:ext cx="9678374" cy="1269684"/>
            <a:chOff x="1369072" y="2209800"/>
            <a:chExt cx="9678374" cy="1269684"/>
          </a:xfrm>
        </p:grpSpPr>
        <p:sp>
          <p:nvSpPr>
            <p:cNvPr id="4" name="TextBox 3">
              <a:extLst>
                <a:ext uri="{FF2B5EF4-FFF2-40B4-BE49-F238E27FC236}">
                  <a16:creationId xmlns:a16="http://schemas.microsoft.com/office/drawing/2014/main" id="{0D6B0D54-9832-43E4-BFF8-E492AAA25356}"/>
                </a:ext>
              </a:extLst>
            </p:cNvPr>
            <p:cNvSpPr txBox="1"/>
            <p:nvPr/>
          </p:nvSpPr>
          <p:spPr>
            <a:xfrm>
              <a:off x="1369072" y="2209800"/>
              <a:ext cx="9678374" cy="707886"/>
            </a:xfrm>
            <a:prstGeom prst="rect">
              <a:avLst/>
            </a:prstGeom>
            <a:noFill/>
          </p:spPr>
          <p:txBody>
            <a:bodyPr wrap="square" rtlCol="0">
              <a:spAutoFit/>
            </a:bodyPr>
            <a:lstStyle/>
            <a:p>
              <a:pPr algn="ctr"/>
              <a:r>
                <a:rPr lang="en-US" sz="2000" dirty="0"/>
                <a:t>Rather than working automatically and transparently, like garbage collection, the programmer needs to add </a:t>
              </a:r>
              <a:r>
                <a:rPr lang="en-US" sz="2000" dirty="0">
                  <a:solidFill>
                    <a:srgbClr val="FF0000"/>
                  </a:solidFill>
                </a:rPr>
                <a:t>additional smart pointer syntax </a:t>
              </a:r>
              <a:r>
                <a:rPr lang="en-US" sz="2000" dirty="0"/>
                <a:t>to their code.</a:t>
              </a:r>
            </a:p>
          </p:txBody>
        </p:sp>
        <p:sp>
          <p:nvSpPr>
            <p:cNvPr id="11" name="TextBox 10">
              <a:extLst>
                <a:ext uri="{FF2B5EF4-FFF2-40B4-BE49-F238E27FC236}">
                  <a16:creationId xmlns:a16="http://schemas.microsoft.com/office/drawing/2014/main" id="{1E4E6A92-091C-4F35-99E1-B4B772963D63}"/>
                </a:ext>
              </a:extLst>
            </p:cNvPr>
            <p:cNvSpPr txBox="1"/>
            <p:nvPr/>
          </p:nvSpPr>
          <p:spPr>
            <a:xfrm>
              <a:off x="4549280" y="3022986"/>
              <a:ext cx="3388220" cy="456498"/>
            </a:xfrm>
            <a:prstGeom prst="rect">
              <a:avLst/>
            </a:prstGeom>
            <a:solidFill>
              <a:srgbClr val="FDF1E9"/>
            </a:solidFill>
            <a:ln>
              <a:solidFill>
                <a:schemeClr val="tx1"/>
              </a:solidFill>
            </a:ln>
          </p:spPr>
          <p:txBody>
            <a:bodyPr wrap="square">
              <a:noAutofit/>
            </a:bodyPr>
            <a:lstStyle/>
            <a:p>
              <a:r>
                <a:rPr lang="en-US" dirty="0">
                  <a:solidFill>
                    <a:srgbClr val="FF0000"/>
                  </a:solidFill>
                  <a:latin typeface="Consolas" panose="020B0609020204030204" pitchFamily="49" charset="0"/>
                </a:rPr>
                <a:t>std::</a:t>
              </a:r>
              <a:r>
                <a:rPr lang="en-US" dirty="0" err="1">
                  <a:solidFill>
                    <a:srgbClr val="FF0000"/>
                  </a:solidFill>
                  <a:latin typeface="Consolas" panose="020B0609020204030204" pitchFamily="49" charset="0"/>
                </a:rPr>
                <a:t>unique_ptr</a:t>
              </a:r>
              <a:r>
                <a:rPr lang="en-US" dirty="0">
                  <a:solidFill>
                    <a:srgbClr val="FF0000"/>
                  </a:solidFill>
                  <a:latin typeface="Consolas" panose="020B0609020204030204" pitchFamily="49" charset="0"/>
                </a:rPr>
                <a:t>&lt;</a:t>
              </a:r>
              <a:r>
                <a:rPr lang="en-US" dirty="0">
                  <a:solidFill>
                    <a:srgbClr val="7030A0"/>
                  </a:solidFill>
                  <a:latin typeface="Consolas" panose="020B0609020204030204" pitchFamily="49" charset="0"/>
                </a:rPr>
                <a:t>Nerd</a:t>
              </a:r>
              <a:r>
                <a:rPr lang="en-US" dirty="0">
                  <a:solidFill>
                    <a:srgbClr val="FF0000"/>
                  </a:solidFill>
                  <a:latin typeface="Consolas" panose="020B0609020204030204" pitchFamily="49" charset="0"/>
                </a:rPr>
                <a:t>&gt;</a:t>
              </a:r>
              <a:r>
                <a:rPr lang="en-US" dirty="0">
                  <a:latin typeface="Consolas" panose="020B0609020204030204" pitchFamily="49" charset="0"/>
                </a:rPr>
                <a:t> p;  </a:t>
              </a:r>
            </a:p>
            <a:p>
              <a:endParaRPr lang="en-US" dirty="0">
                <a:latin typeface="Consolas" panose="020B0609020204030204" pitchFamily="49" charset="0"/>
              </a:endParaRPr>
            </a:p>
          </p:txBody>
        </p:sp>
      </p:grpSp>
      <p:grpSp>
        <p:nvGrpSpPr>
          <p:cNvPr id="15" name="Group 14">
            <a:extLst>
              <a:ext uri="{FF2B5EF4-FFF2-40B4-BE49-F238E27FC236}">
                <a16:creationId xmlns:a16="http://schemas.microsoft.com/office/drawing/2014/main" id="{3D174434-836C-4355-8426-F26A2787F9A9}"/>
              </a:ext>
            </a:extLst>
          </p:cNvPr>
          <p:cNvGrpSpPr/>
          <p:nvPr/>
        </p:nvGrpSpPr>
        <p:grpSpPr>
          <a:xfrm>
            <a:off x="1762227" y="4323152"/>
            <a:ext cx="9678374" cy="1596354"/>
            <a:chOff x="1353726" y="4101713"/>
            <a:chExt cx="9678374" cy="1596354"/>
          </a:xfrm>
        </p:grpSpPr>
        <p:pic>
          <p:nvPicPr>
            <p:cNvPr id="14" name="Picture 13">
              <a:extLst>
                <a:ext uri="{FF2B5EF4-FFF2-40B4-BE49-F238E27FC236}">
                  <a16:creationId xmlns:a16="http://schemas.microsoft.com/office/drawing/2014/main" id="{77FD8423-0941-4F44-B3C7-AC8C917F85F9}"/>
                </a:ext>
              </a:extLst>
            </p:cNvPr>
            <p:cNvPicPr>
              <a:picLocks noChangeAspect="1"/>
            </p:cNvPicPr>
            <p:nvPr/>
          </p:nvPicPr>
          <p:blipFill rotWithShape="1">
            <a:blip r:embed="rId3"/>
            <a:srcRect b="23500"/>
            <a:stretch/>
          </p:blipFill>
          <p:spPr>
            <a:xfrm>
              <a:off x="4443412" y="4401045"/>
              <a:ext cx="2695575" cy="1297022"/>
            </a:xfrm>
            <a:prstGeom prst="rect">
              <a:avLst/>
            </a:prstGeom>
          </p:spPr>
        </p:pic>
        <p:sp>
          <p:nvSpPr>
            <p:cNvPr id="5" name="TextBox 4">
              <a:extLst>
                <a:ext uri="{FF2B5EF4-FFF2-40B4-BE49-F238E27FC236}">
                  <a16:creationId xmlns:a16="http://schemas.microsoft.com/office/drawing/2014/main" id="{5E98CF94-1CBE-402A-95DA-381EE02D26EB}"/>
                </a:ext>
              </a:extLst>
            </p:cNvPr>
            <p:cNvSpPr txBox="1"/>
            <p:nvPr/>
          </p:nvSpPr>
          <p:spPr>
            <a:xfrm>
              <a:off x="1353726" y="4101713"/>
              <a:ext cx="9678374" cy="400110"/>
            </a:xfrm>
            <a:prstGeom prst="rect">
              <a:avLst/>
            </a:prstGeom>
            <a:noFill/>
          </p:spPr>
          <p:txBody>
            <a:bodyPr wrap="square" rtlCol="0">
              <a:spAutoFit/>
            </a:bodyPr>
            <a:lstStyle/>
            <a:p>
              <a:pPr algn="ctr"/>
              <a:r>
                <a:rPr lang="en-US" sz="2000" dirty="0"/>
                <a:t>Use of smart pointers is now mandatory at major companies that use C++.</a:t>
              </a:r>
            </a:p>
          </p:txBody>
        </p:sp>
      </p:grpSp>
    </p:spTree>
    <p:extLst>
      <p:ext uri="{BB962C8B-B14F-4D97-AF65-F5344CB8AC3E}">
        <p14:creationId xmlns:p14="http://schemas.microsoft.com/office/powerpoint/2010/main" val="189330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What is a Smart Pointer?</a:t>
            </a:r>
          </a:p>
        </p:txBody>
      </p:sp>
      <p:grpSp>
        <p:nvGrpSpPr>
          <p:cNvPr id="51" name="Group 50">
            <a:extLst>
              <a:ext uri="{FF2B5EF4-FFF2-40B4-BE49-F238E27FC236}">
                <a16:creationId xmlns:a16="http://schemas.microsoft.com/office/drawing/2014/main" id="{0F685E61-6BCB-44A3-93F5-D22C50D5FA89}"/>
              </a:ext>
            </a:extLst>
          </p:cNvPr>
          <p:cNvGrpSpPr/>
          <p:nvPr/>
        </p:nvGrpSpPr>
        <p:grpSpPr>
          <a:xfrm>
            <a:off x="1123004" y="961508"/>
            <a:ext cx="9709945" cy="906930"/>
            <a:chOff x="750622" y="768273"/>
            <a:chExt cx="9709945" cy="906930"/>
          </a:xfrm>
        </p:grpSpPr>
        <p:sp>
          <p:nvSpPr>
            <p:cNvPr id="6" name="TextBox 5">
              <a:extLst>
                <a:ext uri="{FF2B5EF4-FFF2-40B4-BE49-F238E27FC236}">
                  <a16:creationId xmlns:a16="http://schemas.microsoft.com/office/drawing/2014/main" id="{58C94618-944F-4A52-813D-63E5B67DD9D5}"/>
                </a:ext>
              </a:extLst>
            </p:cNvPr>
            <p:cNvSpPr txBox="1"/>
            <p:nvPr/>
          </p:nvSpPr>
          <p:spPr>
            <a:xfrm>
              <a:off x="1943097" y="768273"/>
              <a:ext cx="8517470" cy="830997"/>
            </a:xfrm>
            <a:prstGeom prst="rect">
              <a:avLst/>
            </a:prstGeom>
            <a:noFill/>
          </p:spPr>
          <p:txBody>
            <a:bodyPr wrap="square" rtlCol="0">
              <a:spAutoFit/>
            </a:bodyPr>
            <a:lstStyle/>
            <a:p>
              <a:pPr algn="ctr"/>
              <a:r>
                <a:rPr lang="en-US" sz="2400" dirty="0"/>
                <a:t>A </a:t>
              </a:r>
              <a:r>
                <a:rPr lang="en-US" sz="2400" dirty="0">
                  <a:solidFill>
                    <a:srgbClr val="FF0000"/>
                  </a:solidFill>
                </a:rPr>
                <a:t>smart pointer </a:t>
              </a:r>
              <a:r>
                <a:rPr lang="en-US" sz="2400" dirty="0"/>
                <a:t>is a C++ class that </a:t>
              </a:r>
              <a:r>
                <a:rPr lang="en-US" sz="2400" dirty="0">
                  <a:solidFill>
                    <a:srgbClr val="FF0000"/>
                  </a:solidFill>
                </a:rPr>
                <a:t>works like a traditional pointer </a:t>
              </a:r>
              <a:r>
                <a:rPr lang="en-US" sz="2400" dirty="0"/>
                <a:t>but also provides </a:t>
              </a:r>
              <a:r>
                <a:rPr lang="en-US" sz="2400" dirty="0">
                  <a:solidFill>
                    <a:srgbClr val="FF0000"/>
                  </a:solidFill>
                </a:rPr>
                <a:t>automatic memory management</a:t>
              </a:r>
              <a:r>
                <a:rPr lang="en-US" sz="2400" dirty="0"/>
                <a:t>.</a:t>
              </a:r>
            </a:p>
          </p:txBody>
        </p:sp>
        <p:pic>
          <p:nvPicPr>
            <p:cNvPr id="50" name="Picture 49">
              <a:extLst>
                <a:ext uri="{FF2B5EF4-FFF2-40B4-BE49-F238E27FC236}">
                  <a16:creationId xmlns:a16="http://schemas.microsoft.com/office/drawing/2014/main" id="{19D5F0A2-7744-433A-8B97-7271AB1E029B}"/>
                </a:ext>
              </a:extLst>
            </p:cNvPr>
            <p:cNvPicPr>
              <a:picLocks noChangeAspect="1"/>
            </p:cNvPicPr>
            <p:nvPr/>
          </p:nvPicPr>
          <p:blipFill>
            <a:blip r:embed="rId3"/>
            <a:stretch>
              <a:fillRect/>
            </a:stretch>
          </p:blipFill>
          <p:spPr>
            <a:xfrm flipH="1">
              <a:off x="750622" y="772678"/>
              <a:ext cx="1356254" cy="902525"/>
            </a:xfrm>
            <a:prstGeom prst="rect">
              <a:avLst/>
            </a:prstGeom>
          </p:spPr>
        </p:pic>
      </p:grpSp>
      <p:grpSp>
        <p:nvGrpSpPr>
          <p:cNvPr id="79" name="Group 78">
            <a:extLst>
              <a:ext uri="{FF2B5EF4-FFF2-40B4-BE49-F238E27FC236}">
                <a16:creationId xmlns:a16="http://schemas.microsoft.com/office/drawing/2014/main" id="{2B3F645C-B3A5-4514-B011-2B0F917BCE88}"/>
              </a:ext>
            </a:extLst>
          </p:cNvPr>
          <p:cNvGrpSpPr/>
          <p:nvPr/>
        </p:nvGrpSpPr>
        <p:grpSpPr>
          <a:xfrm>
            <a:off x="1633271" y="3421587"/>
            <a:ext cx="9199678" cy="1254744"/>
            <a:chOff x="504247" y="2808309"/>
            <a:chExt cx="9199678" cy="1254744"/>
          </a:xfrm>
        </p:grpSpPr>
        <p:sp>
          <p:nvSpPr>
            <p:cNvPr id="41" name="TextBox 40">
              <a:extLst>
                <a:ext uri="{FF2B5EF4-FFF2-40B4-BE49-F238E27FC236}">
                  <a16:creationId xmlns:a16="http://schemas.microsoft.com/office/drawing/2014/main" id="{4C1F9290-4611-436B-9AB8-CA147D4474C5}"/>
                </a:ext>
              </a:extLst>
            </p:cNvPr>
            <p:cNvSpPr txBox="1"/>
            <p:nvPr/>
          </p:nvSpPr>
          <p:spPr>
            <a:xfrm>
              <a:off x="3246967" y="2835517"/>
              <a:ext cx="6456958" cy="1200329"/>
            </a:xfrm>
            <a:prstGeom prst="rect">
              <a:avLst/>
            </a:prstGeom>
            <a:noFill/>
          </p:spPr>
          <p:txBody>
            <a:bodyPr wrap="square" rtlCol="0">
              <a:spAutoFit/>
            </a:bodyPr>
            <a:lstStyle/>
            <a:p>
              <a:pPr algn="ctr"/>
              <a:r>
                <a:rPr lang="en-US" sz="2400" dirty="0"/>
                <a:t>Each smart pointer is an owner of its assigned chunk of memory, and is responsible for </a:t>
              </a:r>
              <a:r>
                <a:rPr lang="en-US" sz="2400" dirty="0">
                  <a:solidFill>
                    <a:srgbClr val="FF0000"/>
                  </a:solidFill>
                </a:rPr>
                <a:t>freeing it </a:t>
              </a:r>
              <a:r>
                <a:rPr lang="en-US" sz="2400" dirty="0"/>
                <a:t>when it's no longer needed.</a:t>
              </a:r>
            </a:p>
          </p:txBody>
        </p:sp>
        <p:sp>
          <p:nvSpPr>
            <p:cNvPr id="78" name="TextBox 77">
              <a:extLst>
                <a:ext uri="{FF2B5EF4-FFF2-40B4-BE49-F238E27FC236}">
                  <a16:creationId xmlns:a16="http://schemas.microsoft.com/office/drawing/2014/main" id="{BD45501A-508E-401C-ABD8-F835E456ED16}"/>
                </a:ext>
              </a:extLst>
            </p:cNvPr>
            <p:cNvSpPr txBox="1"/>
            <p:nvPr/>
          </p:nvSpPr>
          <p:spPr>
            <a:xfrm>
              <a:off x="504247" y="2808309"/>
              <a:ext cx="2792612" cy="1254744"/>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class </a:t>
              </a:r>
              <a:r>
                <a:rPr lang="en-US" dirty="0" err="1">
                  <a:latin typeface="Consolas" panose="020B0609020204030204" pitchFamily="49" charset="0"/>
                </a:rPr>
                <a:t>SmartPointer</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SmartPointer</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 </a:t>
              </a:r>
              <a:r>
                <a:rPr lang="en-US" dirty="0">
                  <a:solidFill>
                    <a:srgbClr val="FF0000"/>
                  </a:solidFill>
                  <a:latin typeface="Consolas" panose="020B0609020204030204" pitchFamily="49" charset="0"/>
                </a:rPr>
                <a:t>delete </a:t>
              </a:r>
              <a:r>
                <a:rPr lang="en-US" dirty="0" err="1">
                  <a:solidFill>
                    <a:srgbClr val="FF0000"/>
                  </a:solidFill>
                  <a:latin typeface="Consolas" panose="020B0609020204030204" pitchFamily="49" charset="0"/>
                </a:rPr>
                <a:t>ptr</a:t>
              </a:r>
              <a:r>
                <a:rPr lang="en-US" dirty="0">
                  <a:solidFill>
                    <a:srgbClr val="FF0000"/>
                  </a:solidFill>
                  <a:latin typeface="Consolas" panose="020B0609020204030204" pitchFamily="49" charset="0"/>
                </a:rPr>
                <a:t>_;</a:t>
              </a:r>
              <a:r>
                <a:rPr lang="en-US" dirty="0">
                  <a:latin typeface="Consolas" panose="020B0609020204030204" pitchFamily="49" charset="0"/>
                </a:rPr>
                <a:t> }</a:t>
              </a:r>
            </a:p>
            <a:p>
              <a:r>
                <a:rPr lang="en-US" dirty="0">
                  <a:latin typeface="Consolas" panose="020B0609020204030204" pitchFamily="49" charset="0"/>
                </a:rPr>
                <a:t>};</a:t>
              </a:r>
            </a:p>
          </p:txBody>
        </p:sp>
      </p:grpSp>
      <p:grpSp>
        <p:nvGrpSpPr>
          <p:cNvPr id="85" name="Group 84">
            <a:extLst>
              <a:ext uri="{FF2B5EF4-FFF2-40B4-BE49-F238E27FC236}">
                <a16:creationId xmlns:a16="http://schemas.microsoft.com/office/drawing/2014/main" id="{C18ECFD7-B747-47BA-A604-962A0EA1C8E8}"/>
              </a:ext>
            </a:extLst>
          </p:cNvPr>
          <p:cNvGrpSpPr/>
          <p:nvPr/>
        </p:nvGrpSpPr>
        <p:grpSpPr>
          <a:xfrm>
            <a:off x="1237304" y="4999123"/>
            <a:ext cx="9276070" cy="1386417"/>
            <a:chOff x="1930622" y="4101657"/>
            <a:chExt cx="9276070" cy="1386417"/>
          </a:xfrm>
        </p:grpSpPr>
        <p:sp>
          <p:nvSpPr>
            <p:cNvPr id="42" name="TextBox 41">
              <a:extLst>
                <a:ext uri="{FF2B5EF4-FFF2-40B4-BE49-F238E27FC236}">
                  <a16:creationId xmlns:a16="http://schemas.microsoft.com/office/drawing/2014/main" id="{615BB172-ECCF-48F8-AD4B-A0A2A3625738}"/>
                </a:ext>
              </a:extLst>
            </p:cNvPr>
            <p:cNvSpPr txBox="1"/>
            <p:nvPr/>
          </p:nvSpPr>
          <p:spPr>
            <a:xfrm>
              <a:off x="1930622" y="4266441"/>
              <a:ext cx="6755230" cy="1200329"/>
            </a:xfrm>
            <a:prstGeom prst="rect">
              <a:avLst/>
            </a:prstGeom>
            <a:noFill/>
          </p:spPr>
          <p:txBody>
            <a:bodyPr wrap="square" rtlCol="0">
              <a:spAutoFit/>
            </a:bodyPr>
            <a:lstStyle/>
            <a:p>
              <a:pPr algn="ctr"/>
              <a:r>
                <a:rPr lang="en-US" sz="2400" dirty="0"/>
                <a:t>If copies are made of a smart pointer, they coordinate and keep track of how many of them refer to the same shared resource.</a:t>
              </a:r>
            </a:p>
          </p:txBody>
        </p:sp>
        <p:pic>
          <p:nvPicPr>
            <p:cNvPr id="81" name="Picture 80">
              <a:extLst>
                <a:ext uri="{FF2B5EF4-FFF2-40B4-BE49-F238E27FC236}">
                  <a16:creationId xmlns:a16="http://schemas.microsoft.com/office/drawing/2014/main" id="{490EECBB-2C59-4928-B2FD-EABB52E33F5A}"/>
                </a:ext>
              </a:extLst>
            </p:cNvPr>
            <p:cNvPicPr>
              <a:picLocks noChangeAspect="1"/>
            </p:cNvPicPr>
            <p:nvPr/>
          </p:nvPicPr>
          <p:blipFill>
            <a:blip r:embed="rId4"/>
            <a:stretch>
              <a:fillRect/>
            </a:stretch>
          </p:blipFill>
          <p:spPr>
            <a:xfrm>
              <a:off x="8503179" y="4101657"/>
              <a:ext cx="2703513" cy="1386417"/>
            </a:xfrm>
            <a:prstGeom prst="rect">
              <a:avLst/>
            </a:prstGeom>
          </p:spPr>
        </p:pic>
      </p:grpSp>
      <p:grpSp>
        <p:nvGrpSpPr>
          <p:cNvPr id="11" name="Group 10">
            <a:extLst>
              <a:ext uri="{FF2B5EF4-FFF2-40B4-BE49-F238E27FC236}">
                <a16:creationId xmlns:a16="http://schemas.microsoft.com/office/drawing/2014/main" id="{7AD08AFE-B5C5-4F18-B3FE-23FA212161E8}"/>
              </a:ext>
            </a:extLst>
          </p:cNvPr>
          <p:cNvGrpSpPr/>
          <p:nvPr/>
        </p:nvGrpSpPr>
        <p:grpSpPr>
          <a:xfrm>
            <a:off x="1123004" y="2125129"/>
            <a:ext cx="9532936" cy="830997"/>
            <a:chOff x="1123004" y="2125129"/>
            <a:chExt cx="9532936" cy="830997"/>
          </a:xfrm>
        </p:grpSpPr>
        <p:grpSp>
          <p:nvGrpSpPr>
            <p:cNvPr id="7" name="Group 6">
              <a:extLst>
                <a:ext uri="{FF2B5EF4-FFF2-40B4-BE49-F238E27FC236}">
                  <a16:creationId xmlns:a16="http://schemas.microsoft.com/office/drawing/2014/main" id="{52183511-56B7-419F-82EA-FF467AB61756}"/>
                </a:ext>
              </a:extLst>
            </p:cNvPr>
            <p:cNvGrpSpPr/>
            <p:nvPr/>
          </p:nvGrpSpPr>
          <p:grpSpPr>
            <a:xfrm>
              <a:off x="1123004" y="2125129"/>
              <a:ext cx="9532936" cy="830997"/>
              <a:chOff x="1123004" y="2125129"/>
              <a:chExt cx="9532936" cy="830997"/>
            </a:xfrm>
          </p:grpSpPr>
          <p:grpSp>
            <p:nvGrpSpPr>
              <p:cNvPr id="84" name="Group 83">
                <a:extLst>
                  <a:ext uri="{FF2B5EF4-FFF2-40B4-BE49-F238E27FC236}">
                    <a16:creationId xmlns:a16="http://schemas.microsoft.com/office/drawing/2014/main" id="{5B40D2FF-A1A8-4A42-8A13-3E892365A153}"/>
                  </a:ext>
                </a:extLst>
              </p:cNvPr>
              <p:cNvGrpSpPr/>
              <p:nvPr/>
            </p:nvGrpSpPr>
            <p:grpSpPr>
              <a:xfrm>
                <a:off x="1123004" y="2125129"/>
                <a:ext cx="9532936" cy="830997"/>
                <a:chOff x="403337" y="1835902"/>
                <a:chExt cx="9532936" cy="830997"/>
              </a:xfrm>
            </p:grpSpPr>
            <p:sp>
              <p:nvSpPr>
                <p:cNvPr id="40" name="TextBox 39">
                  <a:extLst>
                    <a:ext uri="{FF2B5EF4-FFF2-40B4-BE49-F238E27FC236}">
                      <a16:creationId xmlns:a16="http://schemas.microsoft.com/office/drawing/2014/main" id="{529FA744-23F8-4E52-B61E-993F366947E2}"/>
                    </a:ext>
                  </a:extLst>
                </p:cNvPr>
                <p:cNvSpPr txBox="1"/>
                <p:nvPr/>
              </p:nvSpPr>
              <p:spPr>
                <a:xfrm>
                  <a:off x="403337" y="1835902"/>
                  <a:ext cx="7111848" cy="830997"/>
                </a:xfrm>
                <a:prstGeom prst="rect">
                  <a:avLst/>
                </a:prstGeom>
                <a:noFill/>
              </p:spPr>
              <p:txBody>
                <a:bodyPr wrap="square" rtlCol="0">
                  <a:spAutoFit/>
                </a:bodyPr>
                <a:lstStyle/>
                <a:p>
                  <a:pPr algn="ctr"/>
                  <a:r>
                    <a:rPr lang="en-US" sz="2400" dirty="0"/>
                    <a:t>Each smart pointer object holds a </a:t>
                  </a:r>
                  <a:r>
                    <a:rPr lang="en-US" sz="2400" dirty="0">
                      <a:solidFill>
                        <a:srgbClr val="00B0F0"/>
                      </a:solidFill>
                    </a:rPr>
                    <a:t>traditional pointer </a:t>
                  </a:r>
                  <a:r>
                    <a:rPr lang="en-US" sz="2400" dirty="0"/>
                    <a:t>that refers to a </a:t>
                  </a:r>
                  <a:r>
                    <a:rPr lang="en-US" sz="2400" dirty="0">
                      <a:solidFill>
                        <a:srgbClr val="00B050"/>
                      </a:solidFill>
                    </a:rPr>
                    <a:t>dynamically allocated object or array</a:t>
                  </a:r>
                  <a:r>
                    <a:rPr lang="en-US" sz="2400" dirty="0"/>
                    <a:t>.</a:t>
                  </a:r>
                </a:p>
              </p:txBody>
            </p:sp>
            <p:pic>
              <p:nvPicPr>
                <p:cNvPr id="83" name="Picture 82">
                  <a:extLst>
                    <a:ext uri="{FF2B5EF4-FFF2-40B4-BE49-F238E27FC236}">
                      <a16:creationId xmlns:a16="http://schemas.microsoft.com/office/drawing/2014/main" id="{D196D994-E6B9-408C-9621-2DE625451812}"/>
                    </a:ext>
                  </a:extLst>
                </p:cNvPr>
                <p:cNvPicPr>
                  <a:picLocks noChangeAspect="1"/>
                </p:cNvPicPr>
                <p:nvPr/>
              </p:nvPicPr>
              <p:blipFill>
                <a:blip r:embed="rId5"/>
                <a:stretch>
                  <a:fillRect/>
                </a:stretch>
              </p:blipFill>
              <p:spPr>
                <a:xfrm>
                  <a:off x="7435431" y="1835902"/>
                  <a:ext cx="2500842" cy="773207"/>
                </a:xfrm>
                <a:prstGeom prst="rect">
                  <a:avLst/>
                </a:prstGeom>
              </p:spPr>
            </p:pic>
          </p:grpSp>
          <p:sp>
            <p:nvSpPr>
              <p:cNvPr id="3" name="Rectangle 2">
                <a:extLst>
                  <a:ext uri="{FF2B5EF4-FFF2-40B4-BE49-F238E27FC236}">
                    <a16:creationId xmlns:a16="http://schemas.microsoft.com/office/drawing/2014/main" id="{8A64B659-9DF6-462B-97EF-F3D6BE2D2FA1}"/>
                  </a:ext>
                </a:extLst>
              </p:cNvPr>
              <p:cNvSpPr/>
              <p:nvPr/>
            </p:nvSpPr>
            <p:spPr>
              <a:xfrm>
                <a:off x="8776490" y="2305688"/>
                <a:ext cx="376260" cy="122503"/>
              </a:xfrm>
              <a:prstGeom prst="rect">
                <a:avLst/>
              </a:prstGeom>
              <a:solidFill>
                <a:srgbClr val="00FFFF"/>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EC4917B4-E399-4162-BFAC-2C0534FFDDA5}"/>
                  </a:ext>
                </a:extLst>
              </p:cNvPr>
              <p:cNvCxnSpPr/>
              <p:nvPr/>
            </p:nvCxnSpPr>
            <p:spPr>
              <a:xfrm>
                <a:off x="9082748" y="2357011"/>
                <a:ext cx="41126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2A65E5E-577B-470B-8D6B-21993B225AE3}"/>
                </a:ext>
              </a:extLst>
            </p:cNvPr>
            <p:cNvGrpSpPr/>
            <p:nvPr/>
          </p:nvGrpSpPr>
          <p:grpSpPr>
            <a:xfrm>
              <a:off x="8339079" y="2458062"/>
              <a:ext cx="940549" cy="253916"/>
              <a:chOff x="8464970" y="2872920"/>
              <a:chExt cx="940549" cy="253916"/>
            </a:xfrm>
          </p:grpSpPr>
          <p:sp>
            <p:nvSpPr>
              <p:cNvPr id="8" name="TextBox 7">
                <a:extLst>
                  <a:ext uri="{FF2B5EF4-FFF2-40B4-BE49-F238E27FC236}">
                    <a16:creationId xmlns:a16="http://schemas.microsoft.com/office/drawing/2014/main" id="{E471CEEF-FB7F-4EFB-BBBE-541966810526}"/>
                  </a:ext>
                </a:extLst>
              </p:cNvPr>
              <p:cNvSpPr txBox="1"/>
              <p:nvPr/>
            </p:nvSpPr>
            <p:spPr>
              <a:xfrm>
                <a:off x="8715340" y="2920860"/>
                <a:ext cx="367408" cy="158036"/>
              </a:xfrm>
              <a:prstGeom prst="rect">
                <a:avLst/>
              </a:prstGeom>
              <a:solidFill>
                <a:srgbClr val="C00000"/>
              </a:solidFill>
            </p:spPr>
            <p:txBody>
              <a:bodyPr wrap="none" rtlCol="0">
                <a:noAutofit/>
              </a:bodyPr>
              <a:lstStyle/>
              <a:p>
                <a:endParaRPr lang="en-US" dirty="0">
                  <a:solidFill>
                    <a:schemeClr val="accent4">
                      <a:lumMod val="40000"/>
                      <a:lumOff val="60000"/>
                    </a:schemeClr>
                  </a:solidFill>
                </a:endParaRPr>
              </a:p>
            </p:txBody>
          </p:sp>
          <p:sp>
            <p:nvSpPr>
              <p:cNvPr id="21" name="TextBox 20">
                <a:extLst>
                  <a:ext uri="{FF2B5EF4-FFF2-40B4-BE49-F238E27FC236}">
                    <a16:creationId xmlns:a16="http://schemas.microsoft.com/office/drawing/2014/main" id="{483CB778-9F41-40A3-AE94-9F7A8950F3A6}"/>
                  </a:ext>
                </a:extLst>
              </p:cNvPr>
              <p:cNvSpPr txBox="1"/>
              <p:nvPr/>
            </p:nvSpPr>
            <p:spPr>
              <a:xfrm>
                <a:off x="8464970" y="2872920"/>
                <a:ext cx="940549" cy="253916"/>
              </a:xfrm>
              <a:prstGeom prst="rect">
                <a:avLst/>
              </a:prstGeom>
              <a:noFill/>
            </p:spPr>
            <p:txBody>
              <a:bodyPr wrap="square">
                <a:spAutoFit/>
              </a:bodyPr>
              <a:lstStyle/>
              <a:p>
                <a:r>
                  <a:rPr lang="en-US" sz="1050" dirty="0">
                    <a:solidFill>
                      <a:schemeClr val="accent4">
                        <a:lumMod val="40000"/>
                        <a:lumOff val="60000"/>
                      </a:schemeClr>
                    </a:solidFill>
                  </a:rPr>
                  <a:t>// other fields</a:t>
                </a:r>
                <a:endParaRPr lang="en-US" sz="1050" dirty="0"/>
              </a:p>
            </p:txBody>
          </p:sp>
        </p:grpSp>
      </p:grpSp>
    </p:spTree>
    <p:extLst>
      <p:ext uri="{BB962C8B-B14F-4D97-AF65-F5344CB8AC3E}">
        <p14:creationId xmlns:p14="http://schemas.microsoft.com/office/powerpoint/2010/main" val="38670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Simplified Smart Pointer Example</a:t>
            </a:r>
          </a:p>
        </p:txBody>
      </p:sp>
      <p:sp>
        <p:nvSpPr>
          <p:cNvPr id="11" name="TextBox 10">
            <a:extLst>
              <a:ext uri="{FF2B5EF4-FFF2-40B4-BE49-F238E27FC236}">
                <a16:creationId xmlns:a16="http://schemas.microsoft.com/office/drawing/2014/main" id="{EF84C6E4-89AD-48DD-AA47-83124AD06CC0}"/>
              </a:ext>
            </a:extLst>
          </p:cNvPr>
          <p:cNvSpPr txBox="1"/>
          <p:nvPr/>
        </p:nvSpPr>
        <p:spPr>
          <a:xfrm>
            <a:off x="3515768" y="908961"/>
            <a:ext cx="5433498" cy="461665"/>
          </a:xfrm>
          <a:prstGeom prst="rect">
            <a:avLst/>
          </a:prstGeom>
          <a:noFill/>
        </p:spPr>
        <p:txBody>
          <a:bodyPr wrap="square" rtlCol="0">
            <a:spAutoFit/>
          </a:bodyPr>
          <a:lstStyle/>
          <a:p>
            <a:pPr algn="ctr"/>
            <a:r>
              <a:rPr lang="en-US" sz="2400" dirty="0"/>
              <a:t>Here's how we used pointers in the past...</a:t>
            </a:r>
          </a:p>
        </p:txBody>
      </p:sp>
      <p:sp>
        <p:nvSpPr>
          <p:cNvPr id="21" name="TextBox 20">
            <a:extLst>
              <a:ext uri="{FF2B5EF4-FFF2-40B4-BE49-F238E27FC236}">
                <a16:creationId xmlns:a16="http://schemas.microsoft.com/office/drawing/2014/main" id="{3BD21744-809D-4F6B-B057-073BBC49B630}"/>
              </a:ext>
            </a:extLst>
          </p:cNvPr>
          <p:cNvSpPr txBox="1"/>
          <p:nvPr/>
        </p:nvSpPr>
        <p:spPr>
          <a:xfrm>
            <a:off x="508822" y="4562607"/>
            <a:ext cx="3360445" cy="2246769"/>
          </a:xfrm>
          <a:prstGeom prst="rect">
            <a:avLst/>
          </a:prstGeom>
          <a:solidFill>
            <a:srgbClr val="FDF1E9"/>
          </a:solidFill>
          <a:ln>
            <a:solidFill>
              <a:schemeClr val="tx1"/>
            </a:solidFill>
          </a:ln>
        </p:spPr>
        <p:txBody>
          <a:bodyPr wrap="square">
            <a:spAutoFit/>
          </a:bodyPr>
          <a:lstStyle/>
          <a:p>
            <a:r>
              <a:rPr lang="en-US" sz="2000" dirty="0">
                <a:latin typeface="Consolas" panose="020B0609020204030204" pitchFamily="49" charset="0"/>
              </a:rPr>
              <a:t>// the old way...</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Nerd</a:t>
            </a:r>
            <a:r>
              <a:rPr lang="en-US" sz="2000" dirty="0">
                <a:latin typeface="Consolas" panose="020B0609020204030204" pitchFamily="49" charset="0"/>
              </a:rPr>
              <a:t> *p = </a:t>
            </a:r>
            <a:r>
              <a:rPr lang="en-US" sz="2000" dirty="0">
                <a:solidFill>
                  <a:srgbClr val="7030A0"/>
                </a:solidFill>
                <a:latin typeface="Consolas" panose="020B0609020204030204" pitchFamily="49" charset="0"/>
              </a:rPr>
              <a:t>new Nerd</a:t>
            </a:r>
            <a:r>
              <a:rPr lang="en-US" sz="2000" dirty="0">
                <a:latin typeface="Consolas" panose="020B0609020204030204" pitchFamily="49" charset="0"/>
              </a:rPr>
              <a:t>;</a:t>
            </a:r>
          </a:p>
          <a:p>
            <a:r>
              <a:rPr lang="en-US" sz="2000" dirty="0">
                <a:latin typeface="Consolas" panose="020B0609020204030204" pitchFamily="49" charset="0"/>
              </a:rPr>
              <a:t>   p</a:t>
            </a:r>
            <a:r>
              <a:rPr lang="en-US" sz="2000" dirty="0">
                <a:solidFill>
                  <a:srgbClr val="00B050"/>
                </a:solidFill>
                <a:latin typeface="Consolas" panose="020B0609020204030204" pitchFamily="49" charset="0"/>
              </a:rPr>
              <a:t>-&gt;study</a:t>
            </a:r>
            <a:r>
              <a:rPr lang="en-US" sz="2000" dirty="0">
                <a:latin typeface="Consolas" panose="020B0609020204030204" pitchFamily="49" charset="0"/>
              </a:rPr>
              <a:t>();</a:t>
            </a:r>
          </a:p>
          <a:p>
            <a:r>
              <a:rPr lang="en-US" sz="2000" dirty="0">
                <a:latin typeface="Consolas" panose="020B0609020204030204" pitchFamily="49" charset="0"/>
              </a:rPr>
              <a:t>   delete p;   </a:t>
            </a:r>
          </a:p>
          <a:p>
            <a:r>
              <a:rPr lang="en-US" sz="2000" dirty="0">
                <a:latin typeface="Consolas" panose="020B0609020204030204" pitchFamily="49" charset="0"/>
              </a:rPr>
              <a:t>}  </a:t>
            </a:r>
          </a:p>
        </p:txBody>
      </p:sp>
      <p:sp>
        <p:nvSpPr>
          <p:cNvPr id="23" name="Speech Bubble: Rectangle with Corners Rounded 22">
            <a:extLst>
              <a:ext uri="{FF2B5EF4-FFF2-40B4-BE49-F238E27FC236}">
                <a16:creationId xmlns:a16="http://schemas.microsoft.com/office/drawing/2014/main" id="{7213FA52-7100-43BD-8058-A4B3946AB42A}"/>
              </a:ext>
            </a:extLst>
          </p:cNvPr>
          <p:cNvSpPr/>
          <p:nvPr/>
        </p:nvSpPr>
        <p:spPr>
          <a:xfrm>
            <a:off x="5204372" y="4471710"/>
            <a:ext cx="3744894" cy="1015664"/>
          </a:xfrm>
          <a:prstGeom prst="wedgeRoundRectCallout">
            <a:avLst>
              <a:gd name="adj1" fmla="val -118992"/>
              <a:gd name="adj2" fmla="val 5885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use the new command to allocate a Nerd object...</a:t>
            </a:r>
          </a:p>
        </p:txBody>
      </p:sp>
      <p:sp>
        <p:nvSpPr>
          <p:cNvPr id="24" name="Speech Bubble: Rectangle with Corners Rounded 23">
            <a:extLst>
              <a:ext uri="{FF2B5EF4-FFF2-40B4-BE49-F238E27FC236}">
                <a16:creationId xmlns:a16="http://schemas.microsoft.com/office/drawing/2014/main" id="{12CF5A90-FF4A-40E9-8820-B13766BFF53A}"/>
              </a:ext>
            </a:extLst>
          </p:cNvPr>
          <p:cNvSpPr/>
          <p:nvPr/>
        </p:nvSpPr>
        <p:spPr>
          <a:xfrm>
            <a:off x="2275452" y="2921168"/>
            <a:ext cx="3744894" cy="1015664"/>
          </a:xfrm>
          <a:prstGeom prst="wedgeRoundRectCallout">
            <a:avLst>
              <a:gd name="adj1" fmla="val -58627"/>
              <a:gd name="adj2" fmla="val 2047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store the object's address in the pointer variable p.</a:t>
            </a:r>
          </a:p>
        </p:txBody>
      </p:sp>
      <p:sp>
        <p:nvSpPr>
          <p:cNvPr id="25" name="Speech Bubble: Rectangle with Corners Rounded 24">
            <a:extLst>
              <a:ext uri="{FF2B5EF4-FFF2-40B4-BE49-F238E27FC236}">
                <a16:creationId xmlns:a16="http://schemas.microsoft.com/office/drawing/2014/main" id="{AB3DBA11-4ED8-4439-8AA6-BC502553482D}"/>
              </a:ext>
            </a:extLst>
          </p:cNvPr>
          <p:cNvSpPr/>
          <p:nvPr/>
        </p:nvSpPr>
        <p:spPr>
          <a:xfrm>
            <a:off x="5023721" y="5743366"/>
            <a:ext cx="3744894" cy="1015664"/>
          </a:xfrm>
          <a:prstGeom prst="wedgeRoundRectCallout">
            <a:avLst>
              <a:gd name="adj1" fmla="val -116403"/>
              <a:gd name="adj2" fmla="val -285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we use the pointer to access the object it points to.</a:t>
            </a:r>
          </a:p>
        </p:txBody>
      </p:sp>
      <p:sp>
        <p:nvSpPr>
          <p:cNvPr id="26" name="Speech Bubble: Rectangle with Corners Rounded 25">
            <a:extLst>
              <a:ext uri="{FF2B5EF4-FFF2-40B4-BE49-F238E27FC236}">
                <a16:creationId xmlns:a16="http://schemas.microsoft.com/office/drawing/2014/main" id="{3A590236-4ADD-44E0-81FA-0CD9FA6454EC}"/>
              </a:ext>
            </a:extLst>
          </p:cNvPr>
          <p:cNvSpPr/>
          <p:nvPr/>
        </p:nvSpPr>
        <p:spPr>
          <a:xfrm>
            <a:off x="4764654" y="5816996"/>
            <a:ext cx="3744894" cy="1015664"/>
          </a:xfrm>
          <a:prstGeom prst="wedgeRoundRectCallout">
            <a:avLst>
              <a:gd name="adj1" fmla="val -118008"/>
              <a:gd name="adj2" fmla="val -15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we manually delete our object to free its memory.</a:t>
            </a:r>
          </a:p>
        </p:txBody>
      </p:sp>
      <p:sp>
        <p:nvSpPr>
          <p:cNvPr id="3" name="Rectangle 2">
            <a:extLst>
              <a:ext uri="{FF2B5EF4-FFF2-40B4-BE49-F238E27FC236}">
                <a16:creationId xmlns:a16="http://schemas.microsoft.com/office/drawing/2014/main" id="{D3728534-3673-4D92-B615-03539863C029}"/>
              </a:ext>
            </a:extLst>
          </p:cNvPr>
          <p:cNvSpPr/>
          <p:nvPr/>
        </p:nvSpPr>
        <p:spPr>
          <a:xfrm>
            <a:off x="994833" y="6193823"/>
            <a:ext cx="1422400" cy="262010"/>
          </a:xfrm>
          <a:prstGeom prst="rect">
            <a:avLst/>
          </a:prstGeom>
          <a:solidFill>
            <a:srgbClr val="FDF1E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peech Bubble: Rectangle with Corners Rounded 26">
            <a:extLst>
              <a:ext uri="{FF2B5EF4-FFF2-40B4-BE49-F238E27FC236}">
                <a16:creationId xmlns:a16="http://schemas.microsoft.com/office/drawing/2014/main" id="{69D85485-031B-4832-87DD-03731FB4DF35}"/>
              </a:ext>
            </a:extLst>
          </p:cNvPr>
          <p:cNvSpPr/>
          <p:nvPr/>
        </p:nvSpPr>
        <p:spPr>
          <a:xfrm>
            <a:off x="3702087" y="3429000"/>
            <a:ext cx="3270213" cy="1059471"/>
          </a:xfrm>
          <a:prstGeom prst="wedgeRoundRectCallout">
            <a:avLst>
              <a:gd name="adj1" fmla="val -94043"/>
              <a:gd name="adj2" fmla="val 2206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Unfortunately we often forget to use delete, which causes memory leaks!</a:t>
            </a:r>
          </a:p>
        </p:txBody>
      </p:sp>
    </p:spTree>
    <p:extLst>
      <p:ext uri="{BB962C8B-B14F-4D97-AF65-F5344CB8AC3E}">
        <p14:creationId xmlns:p14="http://schemas.microsoft.com/office/powerpoint/2010/main" val="175313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3" grpId="0" animBg="1"/>
      <p:bldP spid="23" grpId="1" animBg="1"/>
      <p:bldP spid="24" grpId="0" animBg="1"/>
      <p:bldP spid="24" grpId="1" animBg="1"/>
      <p:bldP spid="25" grpId="0" animBg="1"/>
      <p:bldP spid="25" grpId="1" animBg="1"/>
      <p:bldP spid="26" grpId="0" animBg="1"/>
      <p:bldP spid="26" grpId="1" animBg="1"/>
      <p:bldP spid="3" grpId="0" animBg="1"/>
      <p:bldP spid="3" grpId="1" animBg="1"/>
      <p:bldP spid="27" grpId="0" animBg="1"/>
      <p:bldP spid="27" grpId="1" animBg="1"/>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0D88027D-4D41-4114-AB4F-6B239E2219B9}"/>
              </a:ext>
            </a:extLst>
          </p:cNvPr>
          <p:cNvSpPr txBox="1"/>
          <p:nvPr/>
        </p:nvSpPr>
        <p:spPr>
          <a:xfrm>
            <a:off x="4017863" y="4562606"/>
            <a:ext cx="7403670" cy="2244593"/>
          </a:xfrm>
          <a:prstGeom prst="rect">
            <a:avLst/>
          </a:prstGeom>
          <a:solidFill>
            <a:srgbClr val="FDF1E9"/>
          </a:solidFill>
          <a:ln>
            <a:solidFill>
              <a:schemeClr val="tx1"/>
            </a:solidFill>
          </a:ln>
        </p:spPr>
        <p:txBody>
          <a:bodyPr wrap="square">
            <a:noAutofit/>
          </a:bodyPr>
          <a:lstStyle/>
          <a:p>
            <a:r>
              <a:rPr lang="en-US" sz="2000" dirty="0">
                <a:latin typeface="Consolas" panose="020B0609020204030204" pitchFamily="49" charset="0"/>
              </a:rPr>
              <a:t>// new way</a:t>
            </a:r>
          </a:p>
          <a:p>
            <a:r>
              <a:rPr lang="en-US" sz="2000" dirty="0">
                <a:latin typeface="Consolas" panose="020B0609020204030204" pitchFamily="49" charset="0"/>
              </a:rPr>
              <a:t>#include "</a:t>
            </a:r>
            <a:r>
              <a:rPr lang="en-US" sz="2000" dirty="0" err="1">
                <a:latin typeface="Consolas" panose="020B0609020204030204" pitchFamily="49" charset="0"/>
              </a:rPr>
              <a:t>smart_pointer.h</a:t>
            </a:r>
            <a:r>
              <a:rPr lang="en-US" sz="2000" dirty="0">
                <a:latin typeface="Consolas" panose="020B0609020204030204" pitchFamily="49" charset="0"/>
              </a:rPr>
              <a:t>"</a:t>
            </a:r>
          </a:p>
          <a:p>
            <a:endParaRPr lang="en-US" sz="2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err="1">
                <a:latin typeface="Consolas" panose="020B0609020204030204" pitchFamily="49" charset="0"/>
              </a:rPr>
              <a:t>SmartPointer</a:t>
            </a:r>
            <a:r>
              <a:rPr lang="en-US" sz="2000" dirty="0">
                <a:latin typeface="Consolas" panose="020B0609020204030204" pitchFamily="49" charset="0"/>
              </a:rPr>
              <a:t>&lt;</a:t>
            </a:r>
            <a:r>
              <a:rPr lang="en-US" sz="2000" dirty="0">
                <a:solidFill>
                  <a:srgbClr val="0070C0"/>
                </a:solidFill>
                <a:latin typeface="Consolas" panose="020B0609020204030204" pitchFamily="49" charset="0"/>
              </a:rPr>
              <a:t>Nerd</a:t>
            </a:r>
            <a:r>
              <a:rPr lang="en-US" sz="2000" dirty="0">
                <a:latin typeface="Consolas" panose="020B0609020204030204" pitchFamily="49" charset="0"/>
              </a:rPr>
              <a:t>&gt; p(</a:t>
            </a:r>
            <a:r>
              <a:rPr lang="en-US" sz="2000" dirty="0">
                <a:solidFill>
                  <a:srgbClr val="7030A0"/>
                </a:solidFill>
                <a:latin typeface="Consolas" panose="020B0609020204030204" pitchFamily="49" charset="0"/>
              </a:rPr>
              <a:t>new Nerd</a:t>
            </a:r>
            <a:r>
              <a:rPr lang="en-US" sz="2000" dirty="0">
                <a:latin typeface="Consolas" panose="020B0609020204030204" pitchFamily="49" charset="0"/>
              </a:rPr>
              <a:t>); </a:t>
            </a:r>
          </a:p>
          <a:p>
            <a:r>
              <a:rPr lang="en-US" sz="2000" dirty="0">
                <a:latin typeface="Consolas" panose="020B0609020204030204" pitchFamily="49" charset="0"/>
              </a:rPr>
              <a:t>   p</a:t>
            </a:r>
            <a:r>
              <a:rPr lang="en-US" sz="2000" dirty="0">
                <a:solidFill>
                  <a:srgbClr val="00B050"/>
                </a:solidFill>
                <a:latin typeface="Consolas" panose="020B0609020204030204" pitchFamily="49" charset="0"/>
              </a:rPr>
              <a:t>-&gt;study</a:t>
            </a:r>
            <a:r>
              <a:rPr lang="en-US" sz="2000" dirty="0">
                <a:latin typeface="Consolas" panose="020B0609020204030204" pitchFamily="49" charset="0"/>
              </a:rPr>
              <a:t>(); // Same!</a:t>
            </a:r>
            <a:endParaRPr lang="en-US" sz="1600" dirty="0">
              <a:latin typeface="Consolas" panose="020B0609020204030204" pitchFamily="49" charset="0"/>
            </a:endParaRP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Simplified Smart Pointer Example</a:t>
            </a:r>
          </a:p>
        </p:txBody>
      </p:sp>
      <p:sp>
        <p:nvSpPr>
          <p:cNvPr id="8" name="TextBox 7">
            <a:extLst>
              <a:ext uri="{FF2B5EF4-FFF2-40B4-BE49-F238E27FC236}">
                <a16:creationId xmlns:a16="http://schemas.microsoft.com/office/drawing/2014/main" id="{50A6B391-5E7D-45FE-8242-7F22BFB74330}"/>
              </a:ext>
            </a:extLst>
          </p:cNvPr>
          <p:cNvSpPr txBox="1"/>
          <p:nvPr/>
        </p:nvSpPr>
        <p:spPr>
          <a:xfrm>
            <a:off x="508822" y="901818"/>
            <a:ext cx="6868581" cy="3477875"/>
          </a:xfrm>
          <a:prstGeom prst="rect">
            <a:avLst/>
          </a:prstGeom>
          <a:solidFill>
            <a:srgbClr val="FDF1E9"/>
          </a:solidFill>
          <a:ln>
            <a:solidFill>
              <a:schemeClr val="tx1"/>
            </a:solidFill>
          </a:ln>
        </p:spPr>
        <p:txBody>
          <a:bodyPr wrap="square">
            <a:spAutoFit/>
          </a:bodyPr>
          <a:lstStyle/>
          <a:p>
            <a:r>
              <a:rPr lang="en-US" sz="2000" dirty="0">
                <a:latin typeface="Consolas" panose="020B0609020204030204" pitchFamily="49" charset="0"/>
              </a:rPr>
              <a:t>// </a:t>
            </a:r>
            <a:r>
              <a:rPr lang="en-US" sz="2000" dirty="0" err="1">
                <a:latin typeface="Consolas" panose="020B0609020204030204" pitchFamily="49" charset="0"/>
              </a:rPr>
              <a:t>smart_pointer.h</a:t>
            </a:r>
            <a:r>
              <a:rPr lang="en-US" sz="2000" dirty="0">
                <a:latin typeface="Consolas" panose="020B0609020204030204" pitchFamily="49" charset="0"/>
              </a:rPr>
              <a:t>: Simple smart pointer</a:t>
            </a:r>
          </a:p>
          <a:p>
            <a:r>
              <a:rPr lang="en-US" sz="2000" dirty="0">
                <a:latin typeface="Consolas" panose="020B0609020204030204" pitchFamily="49" charset="0"/>
              </a:rPr>
              <a:t>template &lt;</a:t>
            </a:r>
            <a:r>
              <a:rPr lang="en-US" sz="2000" dirty="0" err="1">
                <a:latin typeface="Consolas" panose="020B0609020204030204" pitchFamily="49" charset="0"/>
              </a:rPr>
              <a:t>typename</a:t>
            </a:r>
            <a:r>
              <a:rPr lang="en-US" sz="2000" dirty="0">
                <a:latin typeface="Consolas" panose="020B0609020204030204" pitchFamily="49" charset="0"/>
              </a:rPr>
              <a:t> T&gt;</a:t>
            </a:r>
          </a:p>
          <a:p>
            <a:r>
              <a:rPr lang="en-US" sz="2000" dirty="0">
                <a:latin typeface="Consolas" panose="020B0609020204030204" pitchFamily="49" charset="0"/>
              </a:rPr>
              <a:t>class </a:t>
            </a:r>
            <a:r>
              <a:rPr lang="en-US" sz="2000" dirty="0" err="1">
                <a:latin typeface="Consolas" panose="020B0609020204030204" pitchFamily="49" charset="0"/>
              </a:rPr>
              <a:t>SmartPointer</a:t>
            </a:r>
            <a:r>
              <a:rPr lang="en-US" sz="2000" dirty="0">
                <a:latin typeface="Consolas" panose="020B0609020204030204" pitchFamily="49" charset="0"/>
              </a:rPr>
              <a:t> {</a:t>
            </a:r>
          </a:p>
          <a:p>
            <a:r>
              <a:rPr lang="en-US" sz="2000" dirty="0">
                <a:latin typeface="Consolas" panose="020B0609020204030204" pitchFamily="49" charset="0"/>
              </a:rPr>
              <a:t>public:</a:t>
            </a:r>
          </a:p>
          <a:p>
            <a:r>
              <a:rPr lang="en-US" sz="2000" dirty="0">
                <a:latin typeface="Consolas" panose="020B0609020204030204" pitchFamily="49" charset="0"/>
              </a:rPr>
              <a:t>  </a:t>
            </a:r>
            <a:r>
              <a:rPr lang="en-US" sz="2000" dirty="0" err="1">
                <a:latin typeface="Consolas" panose="020B0609020204030204" pitchFamily="49" charset="0"/>
              </a:rPr>
              <a:t>SmartPointer</a:t>
            </a:r>
            <a:r>
              <a:rPr lang="en-US" sz="2000" dirty="0">
                <a:latin typeface="Consolas" panose="020B0609020204030204" pitchFamily="49" charset="0"/>
              </a:rPr>
              <a:t>(T *</a:t>
            </a:r>
            <a:r>
              <a:rPr lang="en-US" sz="2000" dirty="0" err="1">
                <a:latin typeface="Consolas" panose="020B0609020204030204" pitchFamily="49" charset="0"/>
              </a:rPr>
              <a:t>ptr</a:t>
            </a:r>
            <a:r>
              <a:rPr lang="en-US" sz="2000" dirty="0">
                <a:latin typeface="Consolas" panose="020B0609020204030204" pitchFamily="49" charset="0"/>
              </a:rPr>
              <a:t>) { </a:t>
            </a:r>
            <a:r>
              <a:rPr lang="en-US" sz="2000" dirty="0" err="1">
                <a:latin typeface="Consolas" panose="020B0609020204030204" pitchFamily="49" charset="0"/>
              </a:rPr>
              <a:t>ptr</a:t>
            </a:r>
            <a:r>
              <a:rPr lang="en-US" sz="2000" dirty="0">
                <a:latin typeface="Consolas" panose="020B0609020204030204" pitchFamily="49" charset="0"/>
              </a:rPr>
              <a:t>_ = </a:t>
            </a:r>
            <a:r>
              <a:rPr lang="en-US" sz="2000" dirty="0" err="1">
                <a:latin typeface="Consolas" panose="020B0609020204030204" pitchFamily="49" charset="0"/>
              </a:rPr>
              <a:t>ptr</a:t>
            </a:r>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SmartPointer</a:t>
            </a:r>
            <a:r>
              <a:rPr lang="en-US" sz="2000" dirty="0">
                <a:latin typeface="Consolas" panose="020B0609020204030204" pitchFamily="49" charset="0"/>
              </a:rPr>
              <a:t>() { delete </a:t>
            </a:r>
            <a:r>
              <a:rPr lang="en-US" sz="2000" dirty="0" err="1">
                <a:latin typeface="Consolas" panose="020B0609020204030204" pitchFamily="49" charset="0"/>
              </a:rPr>
              <a:t>ptr</a:t>
            </a:r>
            <a:r>
              <a:rPr lang="en-US" sz="2000" dirty="0">
                <a:latin typeface="Consolas" panose="020B0609020204030204" pitchFamily="49" charset="0"/>
              </a:rPr>
              <a:t>_; }</a:t>
            </a:r>
          </a:p>
          <a:p>
            <a:r>
              <a:rPr lang="en-US" sz="2000" dirty="0">
                <a:latin typeface="Consolas" panose="020B0609020204030204" pitchFamily="49" charset="0"/>
              </a:rPr>
              <a:t>  T &amp;operator*() const { return *</a:t>
            </a:r>
            <a:r>
              <a:rPr lang="en-US" sz="2000" dirty="0" err="1">
                <a:latin typeface="Consolas" panose="020B0609020204030204" pitchFamily="49" charset="0"/>
              </a:rPr>
              <a:t>ptr</a:t>
            </a:r>
            <a:r>
              <a:rPr lang="en-US" sz="2000" dirty="0">
                <a:latin typeface="Consolas" panose="020B0609020204030204" pitchFamily="49" charset="0"/>
              </a:rPr>
              <a:t>_; }</a:t>
            </a:r>
          </a:p>
          <a:p>
            <a:r>
              <a:rPr lang="en-US" sz="2000" dirty="0">
                <a:latin typeface="Consolas" panose="020B0609020204030204" pitchFamily="49" charset="0"/>
              </a:rPr>
              <a:t>  T* operator-&gt;() const { return </a:t>
            </a:r>
            <a:r>
              <a:rPr lang="en-US" sz="2000" dirty="0" err="1">
                <a:latin typeface="Consolas" panose="020B0609020204030204" pitchFamily="49" charset="0"/>
              </a:rPr>
              <a:t>ptr</a:t>
            </a:r>
            <a:r>
              <a:rPr lang="en-US" sz="2000" dirty="0">
                <a:latin typeface="Consolas" panose="020B0609020204030204" pitchFamily="49" charset="0"/>
              </a:rPr>
              <a:t>_; }</a:t>
            </a:r>
          </a:p>
          <a:p>
            <a:r>
              <a:rPr lang="en-US" sz="2000" dirty="0">
                <a:latin typeface="Consolas" panose="020B0609020204030204" pitchFamily="49" charset="0"/>
              </a:rPr>
              <a:t>private:</a:t>
            </a:r>
          </a:p>
          <a:p>
            <a:r>
              <a:rPr lang="en-US" sz="2000" dirty="0">
                <a:latin typeface="Consolas" panose="020B0609020204030204" pitchFamily="49" charset="0"/>
              </a:rPr>
              <a:t>  T *</a:t>
            </a:r>
            <a:r>
              <a:rPr lang="en-US" sz="2000" dirty="0" err="1">
                <a:solidFill>
                  <a:srgbClr val="7030A0"/>
                </a:solidFill>
                <a:latin typeface="Consolas" panose="020B0609020204030204" pitchFamily="49" charset="0"/>
              </a:rPr>
              <a:t>ptr</a:t>
            </a:r>
            <a:r>
              <a:rPr lang="en-US" sz="2000" dirty="0">
                <a:solidFill>
                  <a:srgbClr val="7030A0"/>
                </a:solidFill>
                <a:latin typeface="Consolas" panose="020B0609020204030204" pitchFamily="49" charset="0"/>
              </a:rPr>
              <a:t>_</a:t>
            </a:r>
            <a:r>
              <a:rPr lang="en-US" sz="2000" dirty="0">
                <a:latin typeface="Consolas" panose="020B0609020204030204" pitchFamily="49" charset="0"/>
              </a:rPr>
              <a:t>;</a:t>
            </a:r>
          </a:p>
          <a:p>
            <a:r>
              <a:rPr lang="en-US" sz="2000" dirty="0">
                <a:latin typeface="Consolas" panose="020B0609020204030204" pitchFamily="49" charset="0"/>
              </a:rPr>
              <a:t>};</a:t>
            </a:r>
          </a:p>
        </p:txBody>
      </p:sp>
      <p:sp>
        <p:nvSpPr>
          <p:cNvPr id="11" name="TextBox 10">
            <a:extLst>
              <a:ext uri="{FF2B5EF4-FFF2-40B4-BE49-F238E27FC236}">
                <a16:creationId xmlns:a16="http://schemas.microsoft.com/office/drawing/2014/main" id="{EF84C6E4-89AD-48DD-AA47-83124AD06CC0}"/>
              </a:ext>
            </a:extLst>
          </p:cNvPr>
          <p:cNvSpPr txBox="1"/>
          <p:nvPr/>
        </p:nvSpPr>
        <p:spPr>
          <a:xfrm>
            <a:off x="7832213" y="1023260"/>
            <a:ext cx="3706818" cy="1015663"/>
          </a:xfrm>
          <a:prstGeom prst="rect">
            <a:avLst/>
          </a:prstGeom>
          <a:noFill/>
        </p:spPr>
        <p:txBody>
          <a:bodyPr wrap="square" rtlCol="0">
            <a:spAutoFit/>
          </a:bodyPr>
          <a:lstStyle/>
          <a:p>
            <a:pPr algn="ctr"/>
            <a:r>
              <a:rPr lang="en-US" sz="2000" dirty="0"/>
              <a:t>Let's define a simplified smart pointer of our own and use it to improve our program!</a:t>
            </a:r>
          </a:p>
        </p:txBody>
      </p:sp>
      <p:sp>
        <p:nvSpPr>
          <p:cNvPr id="12" name="TextBox 11">
            <a:extLst>
              <a:ext uri="{FF2B5EF4-FFF2-40B4-BE49-F238E27FC236}">
                <a16:creationId xmlns:a16="http://schemas.microsoft.com/office/drawing/2014/main" id="{DDE3C771-F3D1-40C1-8693-BD18C7810DA8}"/>
              </a:ext>
            </a:extLst>
          </p:cNvPr>
          <p:cNvSpPr txBox="1"/>
          <p:nvPr/>
        </p:nvSpPr>
        <p:spPr>
          <a:xfrm>
            <a:off x="7568710" y="2146360"/>
            <a:ext cx="4233824" cy="1015663"/>
          </a:xfrm>
          <a:prstGeom prst="rect">
            <a:avLst/>
          </a:prstGeom>
          <a:noFill/>
        </p:spPr>
        <p:txBody>
          <a:bodyPr wrap="square" rtlCol="0">
            <a:spAutoFit/>
          </a:bodyPr>
          <a:lstStyle/>
          <a:p>
            <a:pPr algn="ctr"/>
            <a:r>
              <a:rPr lang="en-US" sz="2000" dirty="0"/>
              <a:t>You can see that a simple smart pointer is just a class that manages its own </a:t>
            </a:r>
            <a:r>
              <a:rPr lang="en-US" sz="2000" dirty="0">
                <a:solidFill>
                  <a:srgbClr val="7030A0"/>
                </a:solidFill>
              </a:rPr>
              <a:t>internal regular pointer</a:t>
            </a:r>
            <a:r>
              <a:rPr lang="en-US" sz="2000" dirty="0"/>
              <a:t>.</a:t>
            </a:r>
          </a:p>
        </p:txBody>
      </p:sp>
      <p:sp>
        <p:nvSpPr>
          <p:cNvPr id="14" name="Speech Bubble: Rectangle with Corners Rounded 13">
            <a:extLst>
              <a:ext uri="{FF2B5EF4-FFF2-40B4-BE49-F238E27FC236}">
                <a16:creationId xmlns:a16="http://schemas.microsoft.com/office/drawing/2014/main" id="{3D09BDC8-274A-4289-947A-581E5EE55279}"/>
              </a:ext>
            </a:extLst>
          </p:cNvPr>
          <p:cNvSpPr/>
          <p:nvPr/>
        </p:nvSpPr>
        <p:spPr>
          <a:xfrm>
            <a:off x="4028052" y="3746064"/>
            <a:ext cx="3744894" cy="1015664"/>
          </a:xfrm>
          <a:prstGeom prst="wedgeRoundRectCallout">
            <a:avLst>
              <a:gd name="adj1" fmla="val -108705"/>
              <a:gd name="adj2" fmla="val -365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Every smart pointer object holds a regular pointer variable.</a:t>
            </a:r>
          </a:p>
        </p:txBody>
      </p:sp>
      <p:sp>
        <p:nvSpPr>
          <p:cNvPr id="16" name="Speech Bubble: Rectangle with Corners Rounded 15">
            <a:extLst>
              <a:ext uri="{FF2B5EF4-FFF2-40B4-BE49-F238E27FC236}">
                <a16:creationId xmlns:a16="http://schemas.microsoft.com/office/drawing/2014/main" id="{1061D342-D095-4D42-8202-31DC84D44F47}"/>
              </a:ext>
            </a:extLst>
          </p:cNvPr>
          <p:cNvSpPr/>
          <p:nvPr/>
        </p:nvSpPr>
        <p:spPr>
          <a:xfrm>
            <a:off x="3764549" y="3049305"/>
            <a:ext cx="3744894" cy="1397284"/>
          </a:xfrm>
          <a:prstGeom prst="wedgeRoundRectCallout">
            <a:avLst>
              <a:gd name="adj1" fmla="val -109032"/>
              <a:gd name="adj2" fmla="val -700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our smart pointer object goes out of scope, its destructor automatically deletes the allocated memory!</a:t>
            </a:r>
          </a:p>
        </p:txBody>
      </p:sp>
      <p:sp>
        <p:nvSpPr>
          <p:cNvPr id="23" name="Speech Bubble: Rectangle with Corners Rounded 22">
            <a:extLst>
              <a:ext uri="{FF2B5EF4-FFF2-40B4-BE49-F238E27FC236}">
                <a16:creationId xmlns:a16="http://schemas.microsoft.com/office/drawing/2014/main" id="{C20D44FC-1A6E-42C6-9701-F7017554C0D5}"/>
              </a:ext>
            </a:extLst>
          </p:cNvPr>
          <p:cNvSpPr/>
          <p:nvPr/>
        </p:nvSpPr>
        <p:spPr>
          <a:xfrm>
            <a:off x="6248259" y="727256"/>
            <a:ext cx="3903693" cy="1257283"/>
          </a:xfrm>
          <a:prstGeom prst="wedgeRoundRectCallout">
            <a:avLst>
              <a:gd name="adj1" fmla="val -94701"/>
              <a:gd name="adj2" fmla="val 711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smart pointer takes ownership of the memory pointed to by the passed-in pointer.</a:t>
            </a:r>
          </a:p>
        </p:txBody>
      </p:sp>
      <p:sp>
        <p:nvSpPr>
          <p:cNvPr id="25" name="TextBox 24">
            <a:extLst>
              <a:ext uri="{FF2B5EF4-FFF2-40B4-BE49-F238E27FC236}">
                <a16:creationId xmlns:a16="http://schemas.microsoft.com/office/drawing/2014/main" id="{A2DC89E7-569B-4FA6-B002-D635EC7DAC82}"/>
              </a:ext>
            </a:extLst>
          </p:cNvPr>
          <p:cNvSpPr txBox="1"/>
          <p:nvPr/>
        </p:nvSpPr>
        <p:spPr>
          <a:xfrm>
            <a:off x="508822" y="4562607"/>
            <a:ext cx="3360445" cy="2246769"/>
          </a:xfrm>
          <a:prstGeom prst="rect">
            <a:avLst/>
          </a:prstGeom>
          <a:solidFill>
            <a:srgbClr val="FDF1E9"/>
          </a:solidFill>
          <a:ln>
            <a:solidFill>
              <a:schemeClr val="tx1"/>
            </a:solidFill>
          </a:ln>
        </p:spPr>
        <p:txBody>
          <a:bodyPr wrap="square">
            <a:spAutoFit/>
          </a:bodyPr>
          <a:lstStyle/>
          <a:p>
            <a:r>
              <a:rPr lang="en-US" sz="2000" dirty="0">
                <a:latin typeface="Consolas" panose="020B0609020204030204" pitchFamily="49" charset="0"/>
              </a:rPr>
              <a:t>// the old way...</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Nerd</a:t>
            </a:r>
            <a:r>
              <a:rPr lang="en-US" sz="2000" dirty="0">
                <a:latin typeface="Consolas" panose="020B0609020204030204" pitchFamily="49" charset="0"/>
              </a:rPr>
              <a:t> *p = </a:t>
            </a:r>
            <a:r>
              <a:rPr lang="en-US" sz="2000" dirty="0">
                <a:solidFill>
                  <a:srgbClr val="7030A0"/>
                </a:solidFill>
                <a:latin typeface="Consolas" panose="020B0609020204030204" pitchFamily="49" charset="0"/>
              </a:rPr>
              <a:t>new Nerd</a:t>
            </a:r>
            <a:r>
              <a:rPr lang="en-US" sz="2000" dirty="0">
                <a:latin typeface="Consolas" panose="020B0609020204030204" pitchFamily="49" charset="0"/>
              </a:rPr>
              <a:t>;</a:t>
            </a:r>
          </a:p>
          <a:p>
            <a:r>
              <a:rPr lang="en-US" sz="2000" dirty="0">
                <a:latin typeface="Consolas" panose="020B0609020204030204" pitchFamily="49" charset="0"/>
              </a:rPr>
              <a:t>   p</a:t>
            </a:r>
            <a:r>
              <a:rPr lang="en-US" sz="2000" dirty="0">
                <a:solidFill>
                  <a:srgbClr val="00B050"/>
                </a:solidFill>
                <a:latin typeface="Consolas" panose="020B0609020204030204" pitchFamily="49" charset="0"/>
              </a:rPr>
              <a:t>-&gt;study</a:t>
            </a:r>
            <a:r>
              <a:rPr lang="en-US" sz="2000" dirty="0">
                <a:latin typeface="Consolas" panose="020B0609020204030204" pitchFamily="49" charset="0"/>
              </a:rPr>
              <a:t>();</a:t>
            </a:r>
          </a:p>
          <a:p>
            <a:r>
              <a:rPr lang="en-US" sz="2000" dirty="0">
                <a:latin typeface="Consolas" panose="020B0609020204030204" pitchFamily="49" charset="0"/>
              </a:rPr>
              <a:t>   delete p;   </a:t>
            </a:r>
          </a:p>
          <a:p>
            <a:r>
              <a:rPr lang="en-US" sz="2000" dirty="0">
                <a:latin typeface="Consolas" panose="020B0609020204030204" pitchFamily="49" charset="0"/>
              </a:rPr>
              <a:t>}  </a:t>
            </a:r>
          </a:p>
        </p:txBody>
      </p:sp>
      <p:sp>
        <p:nvSpPr>
          <p:cNvPr id="3" name="Arrow: Right 2">
            <a:extLst>
              <a:ext uri="{FF2B5EF4-FFF2-40B4-BE49-F238E27FC236}">
                <a16:creationId xmlns:a16="http://schemas.microsoft.com/office/drawing/2014/main" id="{DF11E1D4-DF6E-48C1-86DA-D1E7E0D8946F}"/>
              </a:ext>
            </a:extLst>
          </p:cNvPr>
          <p:cNvSpPr/>
          <p:nvPr/>
        </p:nvSpPr>
        <p:spPr>
          <a:xfrm>
            <a:off x="3331633" y="4906433"/>
            <a:ext cx="762000" cy="3446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9D55C55-24CA-4AE4-AE23-51313459B311}"/>
              </a:ext>
            </a:extLst>
          </p:cNvPr>
          <p:cNvSpPr/>
          <p:nvPr/>
        </p:nvSpPr>
        <p:spPr>
          <a:xfrm>
            <a:off x="3699933" y="5528733"/>
            <a:ext cx="762000" cy="3446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42A4B248-3D70-4E12-AA5F-5773EDA91372}"/>
              </a:ext>
            </a:extLst>
          </p:cNvPr>
          <p:cNvSpPr/>
          <p:nvPr/>
        </p:nvSpPr>
        <p:spPr>
          <a:xfrm>
            <a:off x="2377409" y="6158467"/>
            <a:ext cx="1772632" cy="3446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D88B9374-463F-4C9B-B5C0-14CEB8F0DA50}"/>
              </a:ext>
            </a:extLst>
          </p:cNvPr>
          <p:cNvSpPr/>
          <p:nvPr/>
        </p:nvSpPr>
        <p:spPr>
          <a:xfrm>
            <a:off x="2685439" y="5843600"/>
            <a:ext cx="1776494" cy="3446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0E33E35-2480-4511-B5BA-508D29AD70BE}"/>
              </a:ext>
            </a:extLst>
          </p:cNvPr>
          <p:cNvSpPr txBox="1"/>
          <p:nvPr/>
        </p:nvSpPr>
        <p:spPr>
          <a:xfrm>
            <a:off x="4228896" y="6437866"/>
            <a:ext cx="7120241" cy="400110"/>
          </a:xfrm>
          <a:prstGeom prst="rect">
            <a:avLst/>
          </a:prstGeom>
          <a:noFill/>
        </p:spPr>
        <p:txBody>
          <a:bodyPr wrap="square">
            <a:spAutoFit/>
          </a:bodyPr>
          <a:lstStyle/>
          <a:p>
            <a:r>
              <a:rPr lang="en-US" sz="2000" dirty="0">
                <a:latin typeface="Consolas" panose="020B0609020204030204" pitchFamily="49" charset="0"/>
              </a:rPr>
              <a:t>// p's destructor frees the memory automagically!</a:t>
            </a:r>
            <a:endParaRPr lang="en-US" sz="2000" dirty="0"/>
          </a:p>
        </p:txBody>
      </p:sp>
      <p:sp>
        <p:nvSpPr>
          <p:cNvPr id="17" name="Speech Bubble: Rectangle with Corners Rounded 16">
            <a:extLst>
              <a:ext uri="{FF2B5EF4-FFF2-40B4-BE49-F238E27FC236}">
                <a16:creationId xmlns:a16="http://schemas.microsoft.com/office/drawing/2014/main" id="{3D81E4D4-2A50-4118-ACE3-5FB70188535C}"/>
              </a:ext>
            </a:extLst>
          </p:cNvPr>
          <p:cNvSpPr/>
          <p:nvPr/>
        </p:nvSpPr>
        <p:spPr>
          <a:xfrm>
            <a:off x="3245272" y="1124808"/>
            <a:ext cx="3384128" cy="1632086"/>
          </a:xfrm>
          <a:prstGeom prst="wedgeRoundRectCallout">
            <a:avLst>
              <a:gd name="adj1" fmla="val -75503"/>
              <a:gd name="adj2" fmla="val 5518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the smart pointer object provides overloaded * and -&gt; operators so it works like a regular pointer would!</a:t>
            </a:r>
          </a:p>
        </p:txBody>
      </p:sp>
      <p:sp>
        <p:nvSpPr>
          <p:cNvPr id="32" name="TextBox 31">
            <a:extLst>
              <a:ext uri="{FF2B5EF4-FFF2-40B4-BE49-F238E27FC236}">
                <a16:creationId xmlns:a16="http://schemas.microsoft.com/office/drawing/2014/main" id="{FA5AE30A-9030-47C5-9421-5D6AF834EEA0}"/>
              </a:ext>
            </a:extLst>
          </p:cNvPr>
          <p:cNvSpPr txBox="1"/>
          <p:nvPr/>
        </p:nvSpPr>
        <p:spPr>
          <a:xfrm>
            <a:off x="4377492" y="6151033"/>
            <a:ext cx="7120241" cy="400110"/>
          </a:xfrm>
          <a:prstGeom prst="rect">
            <a:avLst/>
          </a:prstGeom>
          <a:noFill/>
        </p:spPr>
        <p:txBody>
          <a:bodyPr wrap="square">
            <a:spAutoFit/>
          </a:bodyPr>
          <a:lstStyle/>
          <a:p>
            <a:r>
              <a:rPr lang="en-US" sz="2000" dirty="0">
                <a:latin typeface="Consolas" panose="020B0609020204030204" pitchFamily="49" charset="0"/>
              </a:rPr>
              <a:t>// We have no need for an explicit delete anymore</a:t>
            </a:r>
            <a:endParaRPr lang="en-US" sz="2000" dirty="0"/>
          </a:p>
        </p:txBody>
      </p:sp>
      <p:sp>
        <p:nvSpPr>
          <p:cNvPr id="34" name="Speech Bubble: Rectangle with Corners Rounded 33">
            <a:extLst>
              <a:ext uri="{FF2B5EF4-FFF2-40B4-BE49-F238E27FC236}">
                <a16:creationId xmlns:a16="http://schemas.microsoft.com/office/drawing/2014/main" id="{7CAE29F9-791E-4B38-9EFD-E1DA1ED17666}"/>
              </a:ext>
            </a:extLst>
          </p:cNvPr>
          <p:cNvSpPr/>
          <p:nvPr/>
        </p:nvSpPr>
        <p:spPr>
          <a:xfrm>
            <a:off x="755115" y="75141"/>
            <a:ext cx="3706818" cy="1381125"/>
          </a:xfrm>
          <a:prstGeom prst="wedgeRoundRectCallout">
            <a:avLst>
              <a:gd name="adj1" fmla="val 22881"/>
              <a:gd name="adj2" fmla="val 1035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the simplest version of a smart pointer, the programmer passes in a regular pointer for the smart pointer to manage.</a:t>
            </a:r>
          </a:p>
        </p:txBody>
      </p:sp>
      <p:sp>
        <p:nvSpPr>
          <p:cNvPr id="35" name="TextBox 34">
            <a:extLst>
              <a:ext uri="{FF2B5EF4-FFF2-40B4-BE49-F238E27FC236}">
                <a16:creationId xmlns:a16="http://schemas.microsoft.com/office/drawing/2014/main" id="{F646F4D2-4263-49CE-9999-69059A00A39F}"/>
              </a:ext>
            </a:extLst>
          </p:cNvPr>
          <p:cNvSpPr txBox="1"/>
          <p:nvPr/>
        </p:nvSpPr>
        <p:spPr>
          <a:xfrm>
            <a:off x="7620855" y="3269460"/>
            <a:ext cx="4129534" cy="707886"/>
          </a:xfrm>
          <a:prstGeom prst="rect">
            <a:avLst/>
          </a:prstGeom>
          <a:noFill/>
        </p:spPr>
        <p:txBody>
          <a:bodyPr wrap="square" rtlCol="0">
            <a:spAutoFit/>
          </a:bodyPr>
          <a:lstStyle/>
          <a:p>
            <a:pPr algn="ctr"/>
            <a:r>
              <a:rPr lang="en-US" sz="2000" dirty="0"/>
              <a:t>Ok let's see how we might use a smart pointer in our program.</a:t>
            </a:r>
          </a:p>
        </p:txBody>
      </p:sp>
      <p:sp>
        <p:nvSpPr>
          <p:cNvPr id="30" name="Speech Bubble: Rectangle with Corners Rounded 29">
            <a:extLst>
              <a:ext uri="{FF2B5EF4-FFF2-40B4-BE49-F238E27FC236}">
                <a16:creationId xmlns:a16="http://schemas.microsoft.com/office/drawing/2014/main" id="{547DF581-F039-4543-ACC1-FCE033A7057C}"/>
              </a:ext>
            </a:extLst>
          </p:cNvPr>
          <p:cNvSpPr/>
          <p:nvPr/>
        </p:nvSpPr>
        <p:spPr>
          <a:xfrm>
            <a:off x="7038340" y="3478588"/>
            <a:ext cx="4111608" cy="1216364"/>
          </a:xfrm>
          <a:prstGeom prst="wedgeRoundRectCallout">
            <a:avLst>
              <a:gd name="adj1" fmla="val -58887"/>
              <a:gd name="adj2" fmla="val 1248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specify what type of pointer the smart pointer must manage, in this case a pointer to a Nerd object.</a:t>
            </a:r>
          </a:p>
        </p:txBody>
      </p:sp>
      <p:sp>
        <p:nvSpPr>
          <p:cNvPr id="31" name="Speech Bubble: Rectangle with Corners Rounded 30">
            <a:extLst>
              <a:ext uri="{FF2B5EF4-FFF2-40B4-BE49-F238E27FC236}">
                <a16:creationId xmlns:a16="http://schemas.microsoft.com/office/drawing/2014/main" id="{BCAC1D9D-3523-45D8-A6F6-313510EA8633}"/>
              </a:ext>
            </a:extLst>
          </p:cNvPr>
          <p:cNvSpPr/>
          <p:nvPr/>
        </p:nvSpPr>
        <p:spPr>
          <a:xfrm>
            <a:off x="7825740" y="3441930"/>
            <a:ext cx="4111608" cy="1062668"/>
          </a:xfrm>
          <a:prstGeom prst="wedgeRoundRectCallout">
            <a:avLst>
              <a:gd name="adj1" fmla="val -44267"/>
              <a:gd name="adj2" fmla="val 1503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we pass in a pointer to the object we want the smart pointer to own (and eventually release).</a:t>
            </a:r>
          </a:p>
        </p:txBody>
      </p:sp>
      <p:sp>
        <p:nvSpPr>
          <p:cNvPr id="36" name="Speech Bubble: Rectangle with Corners Rounded 35">
            <a:extLst>
              <a:ext uri="{FF2B5EF4-FFF2-40B4-BE49-F238E27FC236}">
                <a16:creationId xmlns:a16="http://schemas.microsoft.com/office/drawing/2014/main" id="{8D27FCBF-BA73-42EE-810B-6B49FE2F4584}"/>
              </a:ext>
            </a:extLst>
          </p:cNvPr>
          <p:cNvSpPr/>
          <p:nvPr/>
        </p:nvSpPr>
        <p:spPr>
          <a:xfrm>
            <a:off x="646435" y="4620369"/>
            <a:ext cx="3384128" cy="1397284"/>
          </a:xfrm>
          <a:prstGeom prst="wedgeRoundRectCallout">
            <a:avLst>
              <a:gd name="adj1" fmla="val 52612"/>
              <a:gd name="adj2" fmla="val 966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our smart pointer object goes out of scope, its destructor automatically frees the memory it owns.</a:t>
            </a:r>
          </a:p>
        </p:txBody>
      </p:sp>
    </p:spTree>
    <p:extLst>
      <p:ext uri="{BB962C8B-B14F-4D97-AF65-F5344CB8AC3E}">
        <p14:creationId xmlns:p14="http://schemas.microsoft.com/office/powerpoint/2010/main" val="189282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animEffect transition="in" filter="wipe(up)">
                                      <p:cBhvr>
                                        <p:cTn id="11" dur="500"/>
                                        <p:tgtEl>
                                          <p:spTgt spid="8">
                                            <p:bg/>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xEl>
                                              <p:pRg st="8" end="8"/>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down)">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grpId="2" nodeType="clickEffect">
                                  <p:stCondLst>
                                    <p:cond delay="0"/>
                                  </p:stCondLst>
                                  <p:childTnLst>
                                    <p:animMotion origin="layout" path="M 4.16667E-7 2.22222E-6 L 0.21133 -0.00394 " pathEditMode="relative" rAng="0" ptsTypes="AA">
                                      <p:cBhvr>
                                        <p:cTn id="75" dur="2000" fill="hold"/>
                                        <p:tgtEl>
                                          <p:spTgt spid="16"/>
                                        </p:tgtEl>
                                        <p:attrNameLst>
                                          <p:attrName>ppt_x</p:attrName>
                                          <p:attrName>ppt_y</p:attrName>
                                        </p:attrNameLst>
                                      </p:cBhvr>
                                      <p:rCtr x="10560" y="-208"/>
                                    </p:animMotion>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1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down)">
                                      <p:cBhvr>
                                        <p:cTn id="92" dur="5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4">
                                            <p:bg/>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4">
                                            <p:txEl>
                                              <p:pRg st="1" end="1"/>
                                            </p:txEl>
                                          </p:spTgt>
                                        </p:tgtEl>
                                        <p:attrNameLst>
                                          <p:attrName>style.visibility</p:attrName>
                                        </p:attrNameLst>
                                      </p:cBhvr>
                                      <p:to>
                                        <p:strVal val="visible"/>
                                      </p:to>
                                    </p:set>
                                    <p:animEffect transition="in" filter="wipe(left)">
                                      <p:cBhvr>
                                        <p:cTn id="117" dur="500"/>
                                        <p:tgtEl>
                                          <p:spTgt spid="24">
                                            <p:txEl>
                                              <p:pRg st="1" end="1"/>
                                            </p:txEl>
                                          </p:spTgt>
                                        </p:tgtEl>
                                      </p:cBhvr>
                                    </p:animEffect>
                                  </p:childTnLst>
                                </p:cTn>
                              </p:par>
                              <p:par>
                                <p:cTn id="118" presetID="1" presetClass="entr" presetSubtype="0" fill="hold" grpId="0" nodeType="withEffect">
                                  <p:stCondLst>
                                    <p:cond delay="0"/>
                                  </p:stCondLst>
                                  <p:childTnLst>
                                    <p:set>
                                      <p:cBhvr>
                                        <p:cTn id="119" dur="1" fill="hold">
                                          <p:stCondLst>
                                            <p:cond delay="0"/>
                                          </p:stCondLst>
                                        </p:cTn>
                                        <p:tgtEl>
                                          <p:spTgt spid="24">
                                            <p:txEl>
                                              <p:pRg st="3" end="3"/>
                                            </p:txEl>
                                          </p:spTgt>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24">
                                            <p:txEl>
                                              <p:pRg st="6" end="6"/>
                                            </p:txEl>
                                          </p:spTgt>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left)">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4">
                                            <p:txEl>
                                              <p:pRg st="4" end="4"/>
                                            </p:txEl>
                                          </p:spTgt>
                                        </p:tgtEl>
                                        <p:attrNameLst>
                                          <p:attrName>style.visibility</p:attrName>
                                        </p:attrNameLst>
                                      </p:cBhvr>
                                      <p:to>
                                        <p:strVal val="visible"/>
                                      </p:to>
                                    </p:set>
                                    <p:animEffect transition="in" filter="wipe(left)">
                                      <p:cBhvr>
                                        <p:cTn id="133" dur="500"/>
                                        <p:tgtEl>
                                          <p:spTgt spid="24">
                                            <p:txEl>
                                              <p:pRg st="4" end="4"/>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wipe(left)">
                                      <p:cBhvr>
                                        <p:cTn id="138" dur="500"/>
                                        <p:tgtEl>
                                          <p:spTgt spid="2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down)">
                                      <p:cBhvr>
                                        <p:cTn id="143" dur="500"/>
                                        <p:tgtEl>
                                          <p:spTgt spid="3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grpId="1" nodeType="clickEffect">
                                  <p:stCondLst>
                                    <p:cond delay="0"/>
                                  </p:stCondLst>
                                  <p:childTnLst>
                                    <p:set>
                                      <p:cBhvr>
                                        <p:cTn id="147" dur="1" fill="hold">
                                          <p:stCondLst>
                                            <p:cond delay="0"/>
                                          </p:stCondLst>
                                        </p:cTn>
                                        <p:tgtEl>
                                          <p:spTgt spid="30"/>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wipe(down)">
                                      <p:cBhvr>
                                        <p:cTn id="152" dur="500"/>
                                        <p:tgtEl>
                                          <p:spTgt spid="31"/>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31"/>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wipe(left)">
                                      <p:cBhvr>
                                        <p:cTn id="161" dur="500"/>
                                        <p:tgtEl>
                                          <p:spTgt spid="2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24">
                                            <p:txEl>
                                              <p:pRg st="5" end="5"/>
                                            </p:txEl>
                                          </p:spTgt>
                                        </p:tgtEl>
                                        <p:attrNameLst>
                                          <p:attrName>style.visibility</p:attrName>
                                        </p:attrNameLst>
                                      </p:cBhvr>
                                      <p:to>
                                        <p:strVal val="visible"/>
                                      </p:to>
                                    </p:set>
                                    <p:animEffect transition="in" filter="wipe(left)">
                                      <p:cBhvr>
                                        <p:cTn id="166" dur="500"/>
                                        <p:tgtEl>
                                          <p:spTgt spid="24">
                                            <p:txEl>
                                              <p:pRg st="5" end="5"/>
                                            </p:txEl>
                                          </p:spTgt>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27"/>
                                        </p:tgtEl>
                                        <p:attrNameLst>
                                          <p:attrName>style.visibility</p:attrName>
                                        </p:attrNameLst>
                                      </p:cBhvr>
                                      <p:to>
                                        <p:strVal val="visible"/>
                                      </p:to>
                                    </p:set>
                                    <p:animEffect transition="in" filter="wipe(left)">
                                      <p:cBhvr>
                                        <p:cTn id="171" dur="500"/>
                                        <p:tgtEl>
                                          <p:spTgt spid="27"/>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32"/>
                                        </p:tgtEl>
                                        <p:attrNameLst>
                                          <p:attrName>style.visibility</p:attrName>
                                        </p:attrNameLst>
                                      </p:cBhvr>
                                      <p:to>
                                        <p:strVal val="visible"/>
                                      </p:to>
                                    </p:set>
                                    <p:animEffect transition="in" filter="wipe(left)">
                                      <p:cBhvr>
                                        <p:cTn id="176" dur="500"/>
                                        <p:tgtEl>
                                          <p:spTgt spid="32"/>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29"/>
                                        </p:tgtEl>
                                        <p:attrNameLst>
                                          <p:attrName>style.visibility</p:attrName>
                                        </p:attrNameLst>
                                      </p:cBhvr>
                                      <p:to>
                                        <p:strVal val="visible"/>
                                      </p:to>
                                    </p:set>
                                    <p:animEffect transition="in" filter="wipe(left)">
                                      <p:cBhvr>
                                        <p:cTn id="181" dur="500"/>
                                        <p:tgtEl>
                                          <p:spTgt spid="29"/>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36"/>
                                        </p:tgtEl>
                                        <p:attrNameLst>
                                          <p:attrName>style.visibility</p:attrName>
                                        </p:attrNameLst>
                                      </p:cBhvr>
                                      <p:to>
                                        <p:strVal val="visible"/>
                                      </p:to>
                                    </p:set>
                                    <p:animEffect transition="in" filter="wipe(down)">
                                      <p:cBhvr>
                                        <p:cTn id="186" dur="500"/>
                                        <p:tgtEl>
                                          <p:spTgt spid="36"/>
                                        </p:tgtEl>
                                      </p:cBhvr>
                                    </p:animEffect>
                                  </p:childTnLst>
                                </p:cTn>
                              </p:par>
                            </p:childTnLst>
                          </p:cTn>
                        </p:par>
                      </p:childTnLst>
                    </p:cTn>
                  </p:par>
                  <p:par>
                    <p:cTn id="187" fill="hold">
                      <p:stCondLst>
                        <p:cond delay="indefinite"/>
                      </p:stCondLst>
                      <p:childTnLst>
                        <p:par>
                          <p:cTn id="188" fill="hold">
                            <p:stCondLst>
                              <p:cond delay="0"/>
                            </p:stCondLst>
                            <p:childTnLst>
                              <p:par>
                                <p:cTn id="189" presetID="42" presetClass="path" presetSubtype="0" accel="50000" decel="50000" fill="hold" grpId="2" nodeType="clickEffect">
                                  <p:stCondLst>
                                    <p:cond delay="0"/>
                                  </p:stCondLst>
                                  <p:childTnLst>
                                    <p:animMotion origin="layout" path="M 3.125E-6 -2.96296E-6 L -0.00222 -0.59861 " pathEditMode="relative" rAng="0" ptsTypes="AA">
                                      <p:cBhvr>
                                        <p:cTn id="190" dur="2000" fill="hold"/>
                                        <p:tgtEl>
                                          <p:spTgt spid="36"/>
                                        </p:tgtEl>
                                        <p:attrNameLst>
                                          <p:attrName>ppt_x</p:attrName>
                                          <p:attrName>ppt_y</p:attrName>
                                        </p:attrNameLst>
                                      </p:cBhvr>
                                      <p:rCtr x="-117" y="-29931"/>
                                    </p:animMotion>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P spid="8" grpId="0" uiExpand="1" build="p" animBg="1"/>
      <p:bldP spid="11" grpId="0"/>
      <p:bldP spid="12" grpId="0"/>
      <p:bldP spid="14" grpId="0" animBg="1"/>
      <p:bldP spid="14" grpId="1" animBg="1"/>
      <p:bldP spid="16" grpId="0" animBg="1"/>
      <p:bldP spid="16" grpId="1" animBg="1"/>
      <p:bldP spid="16" grpId="2" animBg="1"/>
      <p:bldP spid="23" grpId="0" animBg="1"/>
      <p:bldP spid="23" grpId="1" animBg="1"/>
      <p:bldP spid="3" grpId="0" animBg="1"/>
      <p:bldP spid="26" grpId="0" animBg="1"/>
      <p:bldP spid="27" grpId="0" animBg="1"/>
      <p:bldP spid="28" grpId="0" animBg="1"/>
      <p:bldP spid="29" grpId="0"/>
      <p:bldP spid="17" grpId="0" animBg="1"/>
      <p:bldP spid="17" grpId="1" animBg="1"/>
      <p:bldP spid="32" grpId="0"/>
      <p:bldP spid="34" grpId="0" animBg="1"/>
      <p:bldP spid="34" grpId="1" animBg="1"/>
      <p:bldP spid="35" grpId="0"/>
      <p:bldP spid="30" grpId="0" animBg="1"/>
      <p:bldP spid="30" grpId="1" animBg="1"/>
      <p:bldP spid="31" grpId="0" animBg="1"/>
      <p:bldP spid="31" grpId="1" animBg="1"/>
      <p:bldP spid="36" grpId="0" animBg="1"/>
      <p:bldP spid="36" grpId="1" animBg="1"/>
      <p:bldP spid="36" grpId="2" animBg="1"/>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Simplified Smart Pointer Example</a:t>
            </a:r>
          </a:p>
        </p:txBody>
      </p:sp>
      <p:sp>
        <p:nvSpPr>
          <p:cNvPr id="11" name="TextBox 10">
            <a:extLst>
              <a:ext uri="{FF2B5EF4-FFF2-40B4-BE49-F238E27FC236}">
                <a16:creationId xmlns:a16="http://schemas.microsoft.com/office/drawing/2014/main" id="{EF84C6E4-89AD-48DD-AA47-83124AD06CC0}"/>
              </a:ext>
            </a:extLst>
          </p:cNvPr>
          <p:cNvSpPr txBox="1"/>
          <p:nvPr/>
        </p:nvSpPr>
        <p:spPr>
          <a:xfrm>
            <a:off x="7505559" y="1023260"/>
            <a:ext cx="4360126" cy="707886"/>
          </a:xfrm>
          <a:prstGeom prst="rect">
            <a:avLst/>
          </a:prstGeom>
          <a:noFill/>
        </p:spPr>
        <p:txBody>
          <a:bodyPr wrap="square" rtlCol="0">
            <a:spAutoFit/>
          </a:bodyPr>
          <a:lstStyle/>
          <a:p>
            <a:pPr algn="ctr"/>
            <a:r>
              <a:rPr lang="en-US" sz="2000" dirty="0"/>
              <a:t>Smart pointers also eliminate the possibility of using </a:t>
            </a:r>
            <a:r>
              <a:rPr lang="en-US" sz="2000" dirty="0">
                <a:solidFill>
                  <a:srgbClr val="FF0000"/>
                </a:solidFill>
              </a:rPr>
              <a:t>dangling pointers</a:t>
            </a:r>
            <a:r>
              <a:rPr lang="en-US" sz="2000" dirty="0"/>
              <a:t>!</a:t>
            </a:r>
          </a:p>
        </p:txBody>
      </p:sp>
      <p:grpSp>
        <p:nvGrpSpPr>
          <p:cNvPr id="4" name="Group 3">
            <a:extLst>
              <a:ext uri="{FF2B5EF4-FFF2-40B4-BE49-F238E27FC236}">
                <a16:creationId xmlns:a16="http://schemas.microsoft.com/office/drawing/2014/main" id="{CDDD6465-D8DD-466D-948C-69E130F9297C}"/>
              </a:ext>
            </a:extLst>
          </p:cNvPr>
          <p:cNvGrpSpPr/>
          <p:nvPr/>
        </p:nvGrpSpPr>
        <p:grpSpPr>
          <a:xfrm>
            <a:off x="508822" y="901818"/>
            <a:ext cx="10912711" cy="5907558"/>
            <a:chOff x="508822" y="901818"/>
            <a:chExt cx="10912711" cy="5907558"/>
          </a:xfrm>
        </p:grpSpPr>
        <p:sp>
          <p:nvSpPr>
            <p:cNvPr id="24" name="TextBox 23">
              <a:extLst>
                <a:ext uri="{FF2B5EF4-FFF2-40B4-BE49-F238E27FC236}">
                  <a16:creationId xmlns:a16="http://schemas.microsoft.com/office/drawing/2014/main" id="{0D88027D-4D41-4114-AB4F-6B239E2219B9}"/>
                </a:ext>
              </a:extLst>
            </p:cNvPr>
            <p:cNvSpPr txBox="1"/>
            <p:nvPr/>
          </p:nvSpPr>
          <p:spPr>
            <a:xfrm>
              <a:off x="4017863" y="4562606"/>
              <a:ext cx="7403670" cy="2244593"/>
            </a:xfrm>
            <a:prstGeom prst="rect">
              <a:avLst/>
            </a:prstGeom>
            <a:solidFill>
              <a:srgbClr val="FDF1E9"/>
            </a:solidFill>
            <a:ln>
              <a:solidFill>
                <a:schemeClr val="tx1"/>
              </a:solidFill>
            </a:ln>
          </p:spPr>
          <p:txBody>
            <a:bodyPr wrap="square">
              <a:noAutofit/>
            </a:bodyPr>
            <a:lstStyle/>
            <a:p>
              <a:r>
                <a:rPr lang="en-US" sz="2000" dirty="0">
                  <a:latin typeface="Consolas" panose="020B0609020204030204" pitchFamily="49" charset="0"/>
                </a:rPr>
                <a:t>// new way</a:t>
              </a:r>
            </a:p>
            <a:p>
              <a:r>
                <a:rPr lang="en-US" sz="2000" dirty="0">
                  <a:latin typeface="Consolas" panose="020B0609020204030204" pitchFamily="49" charset="0"/>
                </a:rPr>
                <a:t>#include "</a:t>
              </a:r>
              <a:r>
                <a:rPr lang="en-US" sz="2000" dirty="0" err="1">
                  <a:latin typeface="Consolas" panose="020B0609020204030204" pitchFamily="49" charset="0"/>
                </a:rPr>
                <a:t>smart_pointer.h</a:t>
              </a:r>
              <a:r>
                <a:rPr lang="en-US" sz="2000" dirty="0">
                  <a:latin typeface="Consolas" panose="020B0609020204030204" pitchFamily="49" charset="0"/>
                </a:rPr>
                <a:t>"</a:t>
              </a:r>
            </a:p>
            <a:p>
              <a:endParaRPr lang="en-US" sz="2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err="1">
                  <a:latin typeface="Consolas" panose="020B0609020204030204" pitchFamily="49" charset="0"/>
                </a:rPr>
                <a:t>SmartPointer</a:t>
              </a:r>
              <a:r>
                <a:rPr lang="en-US" sz="2000" dirty="0">
                  <a:latin typeface="Consolas" panose="020B0609020204030204" pitchFamily="49" charset="0"/>
                </a:rPr>
                <a:t>&lt;</a:t>
              </a:r>
              <a:r>
                <a:rPr lang="en-US" sz="2000" dirty="0">
                  <a:solidFill>
                    <a:srgbClr val="0070C0"/>
                  </a:solidFill>
                  <a:latin typeface="Consolas" panose="020B0609020204030204" pitchFamily="49" charset="0"/>
                </a:rPr>
                <a:t>Nerd</a:t>
              </a:r>
              <a:r>
                <a:rPr lang="en-US" sz="2000" dirty="0">
                  <a:latin typeface="Consolas" panose="020B0609020204030204" pitchFamily="49" charset="0"/>
                </a:rPr>
                <a:t>&gt; p(</a:t>
              </a:r>
              <a:r>
                <a:rPr lang="en-US" sz="2000" dirty="0">
                  <a:solidFill>
                    <a:srgbClr val="7030A0"/>
                  </a:solidFill>
                  <a:latin typeface="Consolas" panose="020B0609020204030204" pitchFamily="49" charset="0"/>
                </a:rPr>
                <a:t>new Nerd</a:t>
              </a:r>
              <a:r>
                <a:rPr lang="en-US" sz="2000" dirty="0">
                  <a:latin typeface="Consolas" panose="020B0609020204030204" pitchFamily="49" charset="0"/>
                </a:rPr>
                <a:t>); </a:t>
              </a:r>
            </a:p>
            <a:p>
              <a:r>
                <a:rPr lang="en-US" sz="2000" dirty="0">
                  <a:latin typeface="Consolas" panose="020B0609020204030204" pitchFamily="49" charset="0"/>
                </a:rPr>
                <a:t>   p</a:t>
              </a:r>
              <a:r>
                <a:rPr lang="en-US" sz="2000" dirty="0">
                  <a:solidFill>
                    <a:srgbClr val="00B050"/>
                  </a:solidFill>
                  <a:latin typeface="Consolas" panose="020B0609020204030204" pitchFamily="49" charset="0"/>
                </a:rPr>
                <a:t>-&gt;study</a:t>
              </a:r>
              <a:r>
                <a:rPr lang="en-US" sz="2000" dirty="0">
                  <a:latin typeface="Consolas" panose="020B0609020204030204" pitchFamily="49" charset="0"/>
                </a:rPr>
                <a:t>(); // Same!</a:t>
              </a:r>
              <a:endParaRPr lang="en-US" sz="1600" dirty="0">
                <a:latin typeface="Consolas" panose="020B0609020204030204" pitchFamily="49" charset="0"/>
              </a:endParaRP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8" name="TextBox 7">
              <a:extLst>
                <a:ext uri="{FF2B5EF4-FFF2-40B4-BE49-F238E27FC236}">
                  <a16:creationId xmlns:a16="http://schemas.microsoft.com/office/drawing/2014/main" id="{50A6B391-5E7D-45FE-8242-7F22BFB74330}"/>
                </a:ext>
              </a:extLst>
            </p:cNvPr>
            <p:cNvSpPr txBox="1"/>
            <p:nvPr/>
          </p:nvSpPr>
          <p:spPr>
            <a:xfrm>
              <a:off x="508822" y="901818"/>
              <a:ext cx="6868581" cy="3477875"/>
            </a:xfrm>
            <a:prstGeom prst="rect">
              <a:avLst/>
            </a:prstGeom>
            <a:solidFill>
              <a:srgbClr val="FDF1E9"/>
            </a:solidFill>
            <a:ln>
              <a:solidFill>
                <a:schemeClr val="tx1"/>
              </a:solidFill>
            </a:ln>
          </p:spPr>
          <p:txBody>
            <a:bodyPr wrap="square">
              <a:spAutoFit/>
            </a:bodyPr>
            <a:lstStyle/>
            <a:p>
              <a:r>
                <a:rPr lang="en-US" sz="2000" dirty="0">
                  <a:latin typeface="Consolas" panose="020B0609020204030204" pitchFamily="49" charset="0"/>
                </a:rPr>
                <a:t>// </a:t>
              </a:r>
              <a:r>
                <a:rPr lang="en-US" sz="2000" dirty="0" err="1">
                  <a:latin typeface="Consolas" panose="020B0609020204030204" pitchFamily="49" charset="0"/>
                </a:rPr>
                <a:t>smart_pointer.h</a:t>
              </a:r>
              <a:r>
                <a:rPr lang="en-US" sz="2000" dirty="0">
                  <a:latin typeface="Consolas" panose="020B0609020204030204" pitchFamily="49" charset="0"/>
                </a:rPr>
                <a:t>: Simple smart pointer</a:t>
              </a:r>
            </a:p>
            <a:p>
              <a:r>
                <a:rPr lang="en-US" sz="2000" dirty="0">
                  <a:latin typeface="Consolas" panose="020B0609020204030204" pitchFamily="49" charset="0"/>
                </a:rPr>
                <a:t>template &lt;</a:t>
              </a:r>
              <a:r>
                <a:rPr lang="en-US" sz="2000" dirty="0" err="1">
                  <a:latin typeface="Consolas" panose="020B0609020204030204" pitchFamily="49" charset="0"/>
                </a:rPr>
                <a:t>typename</a:t>
              </a:r>
              <a:r>
                <a:rPr lang="en-US" sz="2000" dirty="0">
                  <a:latin typeface="Consolas" panose="020B0609020204030204" pitchFamily="49" charset="0"/>
                </a:rPr>
                <a:t> T&gt;</a:t>
              </a:r>
            </a:p>
            <a:p>
              <a:r>
                <a:rPr lang="en-US" sz="2000" dirty="0">
                  <a:latin typeface="Consolas" panose="020B0609020204030204" pitchFamily="49" charset="0"/>
                </a:rPr>
                <a:t>class </a:t>
              </a:r>
              <a:r>
                <a:rPr lang="en-US" sz="2000" dirty="0" err="1">
                  <a:latin typeface="Consolas" panose="020B0609020204030204" pitchFamily="49" charset="0"/>
                </a:rPr>
                <a:t>SmartPointer</a:t>
              </a:r>
              <a:r>
                <a:rPr lang="en-US" sz="2000" dirty="0">
                  <a:latin typeface="Consolas" panose="020B0609020204030204" pitchFamily="49" charset="0"/>
                </a:rPr>
                <a:t> {</a:t>
              </a:r>
            </a:p>
            <a:p>
              <a:r>
                <a:rPr lang="en-US" sz="2000" dirty="0">
                  <a:latin typeface="Consolas" panose="020B0609020204030204" pitchFamily="49" charset="0"/>
                </a:rPr>
                <a:t>public:</a:t>
              </a:r>
            </a:p>
            <a:p>
              <a:r>
                <a:rPr lang="en-US" sz="2000" dirty="0">
                  <a:latin typeface="Consolas" panose="020B0609020204030204" pitchFamily="49" charset="0"/>
                </a:rPr>
                <a:t>  </a:t>
              </a:r>
              <a:r>
                <a:rPr lang="en-US" sz="2000" dirty="0" err="1">
                  <a:latin typeface="Consolas" panose="020B0609020204030204" pitchFamily="49" charset="0"/>
                </a:rPr>
                <a:t>SmartPointer</a:t>
              </a:r>
              <a:r>
                <a:rPr lang="en-US" sz="2000" dirty="0">
                  <a:latin typeface="Consolas" panose="020B0609020204030204" pitchFamily="49" charset="0"/>
                </a:rPr>
                <a:t>(T *</a:t>
              </a:r>
              <a:r>
                <a:rPr lang="en-US" sz="2000" dirty="0" err="1">
                  <a:latin typeface="Consolas" panose="020B0609020204030204" pitchFamily="49" charset="0"/>
                </a:rPr>
                <a:t>ptr</a:t>
              </a:r>
              <a:r>
                <a:rPr lang="en-US" sz="2000" dirty="0">
                  <a:latin typeface="Consolas" panose="020B0609020204030204" pitchFamily="49" charset="0"/>
                </a:rPr>
                <a:t>) { </a:t>
              </a:r>
              <a:r>
                <a:rPr lang="en-US" sz="2000" dirty="0" err="1">
                  <a:latin typeface="Consolas" panose="020B0609020204030204" pitchFamily="49" charset="0"/>
                </a:rPr>
                <a:t>ptr</a:t>
              </a:r>
              <a:r>
                <a:rPr lang="en-US" sz="2000" dirty="0">
                  <a:latin typeface="Consolas" panose="020B0609020204030204" pitchFamily="49" charset="0"/>
                </a:rPr>
                <a:t>_ = </a:t>
              </a:r>
              <a:r>
                <a:rPr lang="en-US" sz="2000" dirty="0" err="1">
                  <a:latin typeface="Consolas" panose="020B0609020204030204" pitchFamily="49" charset="0"/>
                </a:rPr>
                <a:t>ptr</a:t>
              </a:r>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SmartPointer</a:t>
              </a:r>
              <a:r>
                <a:rPr lang="en-US" sz="2000" dirty="0">
                  <a:latin typeface="Consolas" panose="020B0609020204030204" pitchFamily="49" charset="0"/>
                </a:rPr>
                <a:t>() { delete </a:t>
              </a:r>
              <a:r>
                <a:rPr lang="en-US" sz="2000" dirty="0" err="1">
                  <a:latin typeface="Consolas" panose="020B0609020204030204" pitchFamily="49" charset="0"/>
                </a:rPr>
                <a:t>ptr</a:t>
              </a:r>
              <a:r>
                <a:rPr lang="en-US" sz="2000" dirty="0">
                  <a:latin typeface="Consolas" panose="020B0609020204030204" pitchFamily="49" charset="0"/>
                </a:rPr>
                <a:t>_; }</a:t>
              </a:r>
            </a:p>
            <a:p>
              <a:r>
                <a:rPr lang="en-US" sz="2000" dirty="0">
                  <a:latin typeface="Consolas" panose="020B0609020204030204" pitchFamily="49" charset="0"/>
                </a:rPr>
                <a:t>  T &amp;operator*() const { return *</a:t>
              </a:r>
              <a:r>
                <a:rPr lang="en-US" sz="2000" dirty="0" err="1">
                  <a:latin typeface="Consolas" panose="020B0609020204030204" pitchFamily="49" charset="0"/>
                </a:rPr>
                <a:t>ptr</a:t>
              </a:r>
              <a:r>
                <a:rPr lang="en-US" sz="2000" dirty="0">
                  <a:latin typeface="Consolas" panose="020B0609020204030204" pitchFamily="49" charset="0"/>
                </a:rPr>
                <a:t>_; }</a:t>
              </a:r>
            </a:p>
            <a:p>
              <a:r>
                <a:rPr lang="en-US" sz="2000" dirty="0">
                  <a:latin typeface="Consolas" panose="020B0609020204030204" pitchFamily="49" charset="0"/>
                </a:rPr>
                <a:t>  T* operator-&gt;() const { return </a:t>
              </a:r>
              <a:r>
                <a:rPr lang="en-US" sz="2000" dirty="0" err="1">
                  <a:latin typeface="Consolas" panose="020B0609020204030204" pitchFamily="49" charset="0"/>
                </a:rPr>
                <a:t>ptr</a:t>
              </a:r>
              <a:r>
                <a:rPr lang="en-US" sz="2000" dirty="0">
                  <a:latin typeface="Consolas" panose="020B0609020204030204" pitchFamily="49" charset="0"/>
                </a:rPr>
                <a:t>_; }</a:t>
              </a:r>
            </a:p>
            <a:p>
              <a:r>
                <a:rPr lang="en-US" sz="2000" dirty="0">
                  <a:latin typeface="Consolas" panose="020B0609020204030204" pitchFamily="49" charset="0"/>
                </a:rPr>
                <a:t>private:</a:t>
              </a:r>
            </a:p>
            <a:p>
              <a:r>
                <a:rPr lang="en-US" sz="2000" dirty="0">
                  <a:latin typeface="Consolas" panose="020B0609020204030204" pitchFamily="49" charset="0"/>
                </a:rPr>
                <a:t>  T *</a:t>
              </a:r>
              <a:r>
                <a:rPr lang="en-US" sz="2000" dirty="0" err="1">
                  <a:solidFill>
                    <a:srgbClr val="7030A0"/>
                  </a:solidFill>
                  <a:latin typeface="Consolas" panose="020B0609020204030204" pitchFamily="49" charset="0"/>
                </a:rPr>
                <a:t>ptr</a:t>
              </a:r>
              <a:r>
                <a:rPr lang="en-US" sz="2000" dirty="0">
                  <a:solidFill>
                    <a:srgbClr val="7030A0"/>
                  </a:solidFill>
                  <a:latin typeface="Consolas" panose="020B0609020204030204" pitchFamily="49" charset="0"/>
                </a:rPr>
                <a:t>_</a:t>
              </a:r>
              <a:r>
                <a:rPr lang="en-US" sz="2000" dirty="0">
                  <a:latin typeface="Consolas" panose="020B0609020204030204" pitchFamily="49" charset="0"/>
                </a:rPr>
                <a:t>;</a:t>
              </a:r>
            </a:p>
            <a:p>
              <a:r>
                <a:rPr lang="en-US" sz="2000" dirty="0">
                  <a:latin typeface="Consolas" panose="020B0609020204030204" pitchFamily="49" charset="0"/>
                </a:rPr>
                <a:t>};</a:t>
              </a:r>
            </a:p>
          </p:txBody>
        </p:sp>
        <p:sp>
          <p:nvSpPr>
            <p:cNvPr id="25" name="TextBox 24">
              <a:extLst>
                <a:ext uri="{FF2B5EF4-FFF2-40B4-BE49-F238E27FC236}">
                  <a16:creationId xmlns:a16="http://schemas.microsoft.com/office/drawing/2014/main" id="{A2DC89E7-569B-4FA6-B002-D635EC7DAC82}"/>
                </a:ext>
              </a:extLst>
            </p:cNvPr>
            <p:cNvSpPr txBox="1"/>
            <p:nvPr/>
          </p:nvSpPr>
          <p:spPr>
            <a:xfrm>
              <a:off x="508822" y="4562607"/>
              <a:ext cx="3360445" cy="2246769"/>
            </a:xfrm>
            <a:prstGeom prst="rect">
              <a:avLst/>
            </a:prstGeom>
            <a:solidFill>
              <a:srgbClr val="FDF1E9"/>
            </a:solidFill>
            <a:ln>
              <a:solidFill>
                <a:schemeClr val="tx1"/>
              </a:solidFill>
            </a:ln>
          </p:spPr>
          <p:txBody>
            <a:bodyPr wrap="square">
              <a:spAutoFit/>
            </a:bodyPr>
            <a:lstStyle/>
            <a:p>
              <a:r>
                <a:rPr lang="en-US" sz="2000" dirty="0">
                  <a:latin typeface="Consolas" panose="020B0609020204030204" pitchFamily="49" charset="0"/>
                </a:rPr>
                <a:t>// the old way...</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Nerd</a:t>
              </a:r>
              <a:r>
                <a:rPr lang="en-US" sz="2000" dirty="0">
                  <a:latin typeface="Consolas" panose="020B0609020204030204" pitchFamily="49" charset="0"/>
                </a:rPr>
                <a:t> *p = </a:t>
              </a:r>
              <a:r>
                <a:rPr lang="en-US" sz="2000" dirty="0">
                  <a:solidFill>
                    <a:srgbClr val="7030A0"/>
                  </a:solidFill>
                  <a:latin typeface="Consolas" panose="020B0609020204030204" pitchFamily="49" charset="0"/>
                </a:rPr>
                <a:t>new Nerd</a:t>
              </a:r>
              <a:r>
                <a:rPr lang="en-US" sz="2000" dirty="0">
                  <a:latin typeface="Consolas" panose="020B0609020204030204" pitchFamily="49" charset="0"/>
                </a:rPr>
                <a:t>;</a:t>
              </a:r>
            </a:p>
            <a:p>
              <a:r>
                <a:rPr lang="en-US" sz="2000" dirty="0">
                  <a:latin typeface="Consolas" panose="020B0609020204030204" pitchFamily="49" charset="0"/>
                </a:rPr>
                <a:t>   p</a:t>
              </a:r>
              <a:r>
                <a:rPr lang="en-US" sz="2000" dirty="0">
                  <a:solidFill>
                    <a:srgbClr val="00B050"/>
                  </a:solidFill>
                  <a:latin typeface="Consolas" panose="020B0609020204030204" pitchFamily="49" charset="0"/>
                </a:rPr>
                <a:t>-&gt;study</a:t>
              </a:r>
              <a:r>
                <a:rPr lang="en-US" sz="2000" dirty="0">
                  <a:latin typeface="Consolas" panose="020B0609020204030204" pitchFamily="49" charset="0"/>
                </a:rPr>
                <a:t>();</a:t>
              </a:r>
            </a:p>
            <a:p>
              <a:r>
                <a:rPr lang="en-US" sz="2000" dirty="0">
                  <a:latin typeface="Consolas" panose="020B0609020204030204" pitchFamily="49" charset="0"/>
                </a:rPr>
                <a:t>   delete p;   </a:t>
              </a:r>
            </a:p>
            <a:p>
              <a:r>
                <a:rPr lang="en-US" sz="2000" dirty="0">
                  <a:latin typeface="Consolas" panose="020B0609020204030204" pitchFamily="49" charset="0"/>
                </a:rPr>
                <a:t>}  </a:t>
              </a:r>
            </a:p>
          </p:txBody>
        </p:sp>
      </p:grpSp>
      <p:sp>
        <p:nvSpPr>
          <p:cNvPr id="33" name="TextBox 32">
            <a:extLst>
              <a:ext uri="{FF2B5EF4-FFF2-40B4-BE49-F238E27FC236}">
                <a16:creationId xmlns:a16="http://schemas.microsoft.com/office/drawing/2014/main" id="{EC5306DA-E319-4CC3-8B7B-EE8C1DFC8434}"/>
              </a:ext>
            </a:extLst>
          </p:cNvPr>
          <p:cNvSpPr txBox="1"/>
          <p:nvPr/>
        </p:nvSpPr>
        <p:spPr>
          <a:xfrm>
            <a:off x="509800" y="4560430"/>
            <a:ext cx="3360445" cy="2246769"/>
          </a:xfrm>
          <a:prstGeom prst="rect">
            <a:avLst/>
          </a:prstGeom>
          <a:solidFill>
            <a:srgbClr val="FDF1E9"/>
          </a:solidFill>
          <a:ln>
            <a:solidFill>
              <a:schemeClr val="tx1"/>
            </a:solidFill>
          </a:ln>
        </p:spPr>
        <p:txBody>
          <a:bodyPr wrap="square">
            <a:spAutoFit/>
          </a:bodyPr>
          <a:lstStyle/>
          <a:p>
            <a:r>
              <a:rPr lang="en-US" sz="2000" dirty="0">
                <a:latin typeface="Consolas" panose="020B0609020204030204" pitchFamily="49" charset="0"/>
              </a:rPr>
              <a:t>// the old way...</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Nerd</a:t>
            </a:r>
            <a:r>
              <a:rPr lang="en-US" sz="2000" dirty="0">
                <a:latin typeface="Consolas" panose="020B0609020204030204" pitchFamily="49" charset="0"/>
              </a:rPr>
              <a:t> *p = </a:t>
            </a:r>
            <a:r>
              <a:rPr lang="en-US" sz="2000" dirty="0">
                <a:solidFill>
                  <a:srgbClr val="7030A0"/>
                </a:solidFill>
                <a:latin typeface="Consolas" panose="020B0609020204030204" pitchFamily="49" charset="0"/>
              </a:rPr>
              <a:t>new Nerd</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rgbClr val="FF0000"/>
                </a:solidFill>
                <a:latin typeface="Consolas" panose="020B0609020204030204" pitchFamily="49" charset="0"/>
              </a:rPr>
              <a:t>delete p;   </a:t>
            </a:r>
          </a:p>
          <a:p>
            <a:r>
              <a:rPr lang="en-US" sz="2000" dirty="0">
                <a:latin typeface="Consolas" panose="020B0609020204030204" pitchFamily="49" charset="0"/>
              </a:rPr>
              <a:t>   p</a:t>
            </a:r>
            <a:r>
              <a:rPr lang="en-US" sz="2000" dirty="0">
                <a:solidFill>
                  <a:srgbClr val="00B050"/>
                </a:solidFill>
                <a:latin typeface="Consolas" panose="020B0609020204030204" pitchFamily="49" charset="0"/>
              </a:rPr>
              <a:t>-&gt;study</a:t>
            </a:r>
            <a:r>
              <a:rPr lang="en-US" sz="2000" dirty="0">
                <a:latin typeface="Consolas" panose="020B0609020204030204" pitchFamily="49" charset="0"/>
              </a:rPr>
              <a:t>(); </a:t>
            </a:r>
          </a:p>
          <a:p>
            <a:r>
              <a:rPr lang="en-US" sz="2000" dirty="0">
                <a:latin typeface="Consolas" panose="020B0609020204030204" pitchFamily="49" charset="0"/>
              </a:rPr>
              <a:t>}  </a:t>
            </a:r>
          </a:p>
        </p:txBody>
      </p:sp>
      <p:sp>
        <p:nvSpPr>
          <p:cNvPr id="37" name="Speech Bubble: Rectangle with Corners Rounded 36">
            <a:extLst>
              <a:ext uri="{FF2B5EF4-FFF2-40B4-BE49-F238E27FC236}">
                <a16:creationId xmlns:a16="http://schemas.microsoft.com/office/drawing/2014/main" id="{EE974758-0B93-4DCB-956A-6F21D81C6687}"/>
              </a:ext>
            </a:extLst>
          </p:cNvPr>
          <p:cNvSpPr/>
          <p:nvPr/>
        </p:nvSpPr>
        <p:spPr>
          <a:xfrm>
            <a:off x="3277160" y="3763432"/>
            <a:ext cx="4360126" cy="1059471"/>
          </a:xfrm>
          <a:prstGeom prst="wedgeRoundRectCallout">
            <a:avLst>
              <a:gd name="adj1" fmla="val -72215"/>
              <a:gd name="adj2" fmla="val 1850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the past, we could inadvertently </a:t>
            </a:r>
            <a:r>
              <a:rPr lang="en-US" sz="2000" dirty="0">
                <a:solidFill>
                  <a:schemeClr val="accent6">
                    <a:lumMod val="40000"/>
                    <a:lumOff val="60000"/>
                  </a:schemeClr>
                </a:solidFill>
                <a:latin typeface="Corbel" panose="020B0503020204020204" pitchFamily="34" charset="0"/>
              </a:rPr>
              <a:t>use a dangling pointer </a:t>
            </a:r>
            <a:r>
              <a:rPr lang="en-US" sz="2000" dirty="0">
                <a:solidFill>
                  <a:schemeClr val="bg1"/>
                </a:solidFill>
                <a:latin typeface="Corbel" panose="020B0503020204020204" pitchFamily="34" charset="0"/>
              </a:rPr>
              <a:t>after </a:t>
            </a:r>
            <a:r>
              <a:rPr lang="en-US" sz="2000" dirty="0">
                <a:solidFill>
                  <a:srgbClr val="FFC9C9"/>
                </a:solidFill>
                <a:latin typeface="Corbel" panose="020B0503020204020204" pitchFamily="34" charset="0"/>
              </a:rPr>
              <a:t>deletion</a:t>
            </a:r>
            <a:r>
              <a:rPr lang="en-US" sz="2000" dirty="0">
                <a:latin typeface="Corbel" panose="020B0503020204020204" pitchFamily="34" charset="0"/>
              </a:rPr>
              <a:t>!</a:t>
            </a:r>
          </a:p>
        </p:txBody>
      </p:sp>
      <p:sp>
        <p:nvSpPr>
          <p:cNvPr id="38" name="Speech Bubble: Rectangle with Corners Rounded 37">
            <a:extLst>
              <a:ext uri="{FF2B5EF4-FFF2-40B4-BE49-F238E27FC236}">
                <a16:creationId xmlns:a16="http://schemas.microsoft.com/office/drawing/2014/main" id="{402ACCE0-BC8E-4210-BD57-BD6062829DBA}"/>
              </a:ext>
            </a:extLst>
          </p:cNvPr>
          <p:cNvSpPr/>
          <p:nvPr/>
        </p:nvSpPr>
        <p:spPr>
          <a:xfrm>
            <a:off x="9133242" y="5238974"/>
            <a:ext cx="2948744" cy="1504311"/>
          </a:xfrm>
          <a:prstGeom prst="wedgeRoundRectCallout">
            <a:avLst>
              <a:gd name="adj1" fmla="val -215006"/>
              <a:gd name="adj2" fmla="val 427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with smart pointers, this is no longer possible – there's no </a:t>
            </a:r>
            <a:r>
              <a:rPr lang="en-US" sz="2000" dirty="0">
                <a:solidFill>
                  <a:srgbClr val="FFC9C9"/>
                </a:solidFill>
                <a:latin typeface="Corbel" panose="020B0503020204020204" pitchFamily="34" charset="0"/>
              </a:rPr>
              <a:t>delete</a:t>
            </a:r>
            <a:r>
              <a:rPr lang="en-US" sz="2000" dirty="0">
                <a:latin typeface="Corbel" panose="020B0503020204020204" pitchFamily="34" charset="0"/>
              </a:rPr>
              <a:t> to cause problems!</a:t>
            </a:r>
          </a:p>
        </p:txBody>
      </p:sp>
    </p:spTree>
    <p:extLst>
      <p:ext uri="{BB962C8B-B14F-4D97-AF65-F5344CB8AC3E}">
        <p14:creationId xmlns:p14="http://schemas.microsoft.com/office/powerpoint/2010/main" val="343593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40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down)">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38"/>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3" grpId="0" animBg="1"/>
      <p:bldP spid="37" grpId="0" animBg="1"/>
      <p:bldP spid="37" grpId="1" animBg="1"/>
      <p:bldP spid="38" grpId="0" animBg="1"/>
      <p:bldP spid="38" grpId="1" animBg="1"/>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 name="TextBox 131">
            <a:extLst>
              <a:ext uri="{FF2B5EF4-FFF2-40B4-BE49-F238E27FC236}">
                <a16:creationId xmlns:a16="http://schemas.microsoft.com/office/drawing/2014/main" id="{4B6ABD01-7A2F-4A45-BC9E-86E4410AB52B}"/>
              </a:ext>
            </a:extLst>
          </p:cNvPr>
          <p:cNvSpPr txBox="1"/>
          <p:nvPr/>
        </p:nvSpPr>
        <p:spPr>
          <a:xfrm>
            <a:off x="6036735" y="3206705"/>
            <a:ext cx="5880581" cy="1589662"/>
          </a:xfrm>
          <a:prstGeom prst="rect">
            <a:avLst/>
          </a:prstGeom>
          <a:solidFill>
            <a:srgbClr val="FDF1E9"/>
          </a:solidFill>
          <a:ln>
            <a:solidFill>
              <a:schemeClr val="tx1"/>
            </a:solidFill>
          </a:ln>
        </p:spPr>
        <p:txBody>
          <a:bodyPr wrap="square">
            <a:noAutofit/>
          </a:bodyPr>
          <a:lstStyle/>
          <a:p>
            <a:r>
              <a:rPr lang="en-US" sz="2000" dirty="0">
                <a:latin typeface="Consolas" panose="020B0609020204030204" pitchFamily="49" charset="0"/>
              </a:rPr>
              <a:t>int main() {</a:t>
            </a:r>
          </a:p>
          <a:p>
            <a:r>
              <a:rPr lang="en-US" sz="2000" dirty="0">
                <a:latin typeface="Consolas" panose="020B0609020204030204" pitchFamily="49" charset="0"/>
              </a:rPr>
              <a:t>  std::</a:t>
            </a:r>
            <a:r>
              <a:rPr lang="en-US" sz="2000" dirty="0" err="1">
                <a:latin typeface="Consolas" panose="020B0609020204030204" pitchFamily="49" charset="0"/>
              </a:rPr>
              <a:t>shared_ptr</a:t>
            </a:r>
            <a:r>
              <a:rPr lang="en-US" sz="2000" dirty="0">
                <a:latin typeface="Consolas" panose="020B0609020204030204" pitchFamily="49" charset="0"/>
              </a:rPr>
              <a:t>&lt;</a:t>
            </a:r>
            <a:r>
              <a:rPr lang="en-US" sz="2000" dirty="0">
                <a:solidFill>
                  <a:srgbClr val="A163CF"/>
                </a:solidFill>
                <a:latin typeface="Consolas" panose="020B0609020204030204" pitchFamily="49" charset="0"/>
              </a:rPr>
              <a:t>Nerd</a:t>
            </a:r>
            <a:r>
              <a:rPr lang="en-US" sz="2000" dirty="0">
                <a:latin typeface="Consolas" panose="020B0609020204030204" pitchFamily="49" charset="0"/>
              </a:rPr>
              <a:t>&gt; p1 = ...;</a:t>
            </a:r>
          </a:p>
          <a:p>
            <a:r>
              <a:rPr lang="en-US" sz="2000" dirty="0">
                <a:latin typeface="Consolas" panose="020B0609020204030204" pitchFamily="49" charset="0"/>
              </a:rPr>
              <a:t>  std::</a:t>
            </a:r>
            <a:r>
              <a:rPr lang="en-US" sz="2000" dirty="0" err="1">
                <a:latin typeface="Consolas" panose="020B0609020204030204" pitchFamily="49" charset="0"/>
              </a:rPr>
              <a:t>shared_ptr</a:t>
            </a:r>
            <a:r>
              <a:rPr lang="en-US" sz="2000" dirty="0">
                <a:latin typeface="Consolas" panose="020B0609020204030204" pitchFamily="49" charset="0"/>
              </a:rPr>
              <a:t>&lt;</a:t>
            </a:r>
            <a:r>
              <a:rPr lang="en-US" sz="2000" dirty="0">
                <a:solidFill>
                  <a:srgbClr val="A163CF"/>
                </a:solidFill>
                <a:latin typeface="Consolas" panose="020B0609020204030204" pitchFamily="49" charset="0"/>
              </a:rPr>
              <a:t>Nerd</a:t>
            </a:r>
            <a:r>
              <a:rPr lang="en-US" sz="2000" dirty="0">
                <a:latin typeface="Consolas" panose="020B0609020204030204" pitchFamily="49" charset="0"/>
              </a:rPr>
              <a:t>&gt; p2 = p1;</a:t>
            </a:r>
          </a:p>
          <a:p>
            <a:r>
              <a:rPr lang="en-US" sz="2000" dirty="0">
                <a:latin typeface="Consolas" panose="020B0609020204030204" pitchFamily="49" charset="0"/>
              </a:rPr>
              <a:t>}</a:t>
            </a:r>
          </a:p>
        </p:txBody>
      </p:sp>
      <p:sp>
        <p:nvSpPr>
          <p:cNvPr id="129" name="TextBox 128">
            <a:extLst>
              <a:ext uri="{FF2B5EF4-FFF2-40B4-BE49-F238E27FC236}">
                <a16:creationId xmlns:a16="http://schemas.microsoft.com/office/drawing/2014/main" id="{6E217397-303A-4294-95BD-F49755C46D45}"/>
              </a:ext>
            </a:extLst>
          </p:cNvPr>
          <p:cNvSpPr txBox="1"/>
          <p:nvPr/>
        </p:nvSpPr>
        <p:spPr>
          <a:xfrm>
            <a:off x="48696" y="3206705"/>
            <a:ext cx="5880581" cy="1585428"/>
          </a:xfrm>
          <a:prstGeom prst="rect">
            <a:avLst/>
          </a:prstGeom>
          <a:solidFill>
            <a:srgbClr val="FDF1E9"/>
          </a:solidFill>
          <a:ln>
            <a:solidFill>
              <a:schemeClr val="tx1"/>
            </a:solidFill>
          </a:ln>
        </p:spPr>
        <p:txBody>
          <a:bodyPr wrap="square">
            <a:noAutofit/>
          </a:bodyPr>
          <a:lstStyle/>
          <a:p>
            <a:r>
              <a:rPr lang="en-US" sz="2000" dirty="0">
                <a:latin typeface="Consolas" panose="020B0609020204030204" pitchFamily="49" charset="0"/>
              </a:rPr>
              <a:t>int main() {</a:t>
            </a:r>
          </a:p>
          <a:p>
            <a:r>
              <a:rPr lang="en-US" sz="2000" dirty="0">
                <a:latin typeface="Consolas" panose="020B0609020204030204" pitchFamily="49" charset="0"/>
              </a:rPr>
              <a:t>  std::</a:t>
            </a:r>
            <a:r>
              <a:rPr lang="en-US" sz="2000" dirty="0" err="1">
                <a:latin typeface="Consolas" panose="020B0609020204030204" pitchFamily="49" charset="0"/>
              </a:rPr>
              <a:t>unique_ptr</a:t>
            </a:r>
            <a:r>
              <a:rPr lang="en-US" sz="2000" dirty="0">
                <a:latin typeface="Consolas" panose="020B0609020204030204" pitchFamily="49" charset="0"/>
              </a:rPr>
              <a:t>&lt;</a:t>
            </a:r>
            <a:r>
              <a:rPr lang="en-US" sz="2000" dirty="0">
                <a:solidFill>
                  <a:srgbClr val="A163CF"/>
                </a:solidFill>
                <a:latin typeface="Consolas" panose="020B0609020204030204" pitchFamily="49" charset="0"/>
              </a:rPr>
              <a:t>Nerd</a:t>
            </a:r>
            <a:r>
              <a:rPr lang="en-US" sz="2000" dirty="0">
                <a:latin typeface="Consolas" panose="020B0609020204030204" pitchFamily="49" charset="0"/>
              </a:rPr>
              <a:t>&gt; p = ...;</a:t>
            </a:r>
          </a:p>
          <a:p>
            <a:r>
              <a:rPr lang="en-US" sz="2000" dirty="0">
                <a:latin typeface="Consolas" panose="020B0609020204030204" pitchFamily="49" charset="0"/>
              </a:rPr>
              <a:t>  std::</a:t>
            </a:r>
            <a:r>
              <a:rPr lang="en-US" sz="2000" dirty="0" err="1">
                <a:latin typeface="Consolas" panose="020B0609020204030204" pitchFamily="49" charset="0"/>
              </a:rPr>
              <a:t>unique_ptr</a:t>
            </a:r>
            <a:r>
              <a:rPr lang="en-US" sz="2000" dirty="0">
                <a:latin typeface="Consolas" panose="020B0609020204030204" pitchFamily="49" charset="0"/>
              </a:rPr>
              <a:t>&lt;</a:t>
            </a:r>
            <a:r>
              <a:rPr lang="en-US" sz="2000" dirty="0">
                <a:solidFill>
                  <a:srgbClr val="A163CF"/>
                </a:solidFill>
                <a:latin typeface="Consolas" panose="020B0609020204030204" pitchFamily="49" charset="0"/>
              </a:rPr>
              <a:t>Nerd</a:t>
            </a:r>
            <a:r>
              <a:rPr lang="en-US" sz="2000" dirty="0">
                <a:latin typeface="Consolas" panose="020B0609020204030204" pitchFamily="49" charset="0"/>
              </a:rPr>
              <a:t>&gt; p2 = p;</a:t>
            </a:r>
          </a:p>
          <a:p>
            <a:r>
              <a:rPr lang="en-US" sz="2000" dirty="0">
                <a:latin typeface="Consolas" panose="020B0609020204030204" pitchFamily="49" charset="0"/>
              </a:rPr>
              <a:t>  </a:t>
            </a:r>
            <a:r>
              <a:rPr lang="en-US" sz="2000" dirty="0" err="1">
                <a:latin typeface="Consolas" panose="020B0609020204030204" pitchFamily="49" charset="0"/>
              </a:rPr>
              <a:t>pass_pointer_to_func</a:t>
            </a:r>
            <a:r>
              <a:rPr lang="en-US" sz="2000" dirty="0">
                <a:latin typeface="Consolas" panose="020B0609020204030204" pitchFamily="49" charset="0"/>
              </a:rPr>
              <a:t>(p);</a:t>
            </a:r>
          </a:p>
          <a:p>
            <a:r>
              <a:rPr lang="en-US" sz="2000" dirty="0">
                <a:latin typeface="Consolas" panose="020B0609020204030204" pitchFamily="49" charset="0"/>
              </a:rPr>
              <a:t>}</a:t>
            </a:r>
          </a:p>
        </p:txBody>
      </p:sp>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a:xfrm>
            <a:off x="914400" y="-242924"/>
            <a:ext cx="10363200" cy="1143000"/>
          </a:xfrm>
        </p:spPr>
        <p:txBody>
          <a:bodyPr/>
          <a:lstStyle/>
          <a:p>
            <a:r>
              <a:rPr lang="en-US" dirty="0"/>
              <a:t>The Real Thing: C++ Smart Pointers</a:t>
            </a:r>
          </a:p>
        </p:txBody>
      </p:sp>
      <p:grpSp>
        <p:nvGrpSpPr>
          <p:cNvPr id="133" name="Group 132">
            <a:extLst>
              <a:ext uri="{FF2B5EF4-FFF2-40B4-BE49-F238E27FC236}">
                <a16:creationId xmlns:a16="http://schemas.microsoft.com/office/drawing/2014/main" id="{5C049AFF-D265-4700-B3EA-F89728D3A957}"/>
              </a:ext>
            </a:extLst>
          </p:cNvPr>
          <p:cNvGrpSpPr/>
          <p:nvPr/>
        </p:nvGrpSpPr>
        <p:grpSpPr>
          <a:xfrm>
            <a:off x="-165735" y="1284671"/>
            <a:ext cx="6096000" cy="1859785"/>
            <a:chOff x="-165735" y="1284671"/>
            <a:chExt cx="6096000" cy="1859785"/>
          </a:xfrm>
        </p:grpSpPr>
        <p:grpSp>
          <p:nvGrpSpPr>
            <p:cNvPr id="5" name="Group 4">
              <a:extLst>
                <a:ext uri="{FF2B5EF4-FFF2-40B4-BE49-F238E27FC236}">
                  <a16:creationId xmlns:a16="http://schemas.microsoft.com/office/drawing/2014/main" id="{73BD505B-6EDA-4413-BAD4-32809C524C53}"/>
                </a:ext>
              </a:extLst>
            </p:cNvPr>
            <p:cNvGrpSpPr/>
            <p:nvPr/>
          </p:nvGrpSpPr>
          <p:grpSpPr>
            <a:xfrm>
              <a:off x="-165735" y="1284671"/>
              <a:ext cx="6096000" cy="1859785"/>
              <a:chOff x="-101603" y="1420035"/>
              <a:chExt cx="6096000" cy="1499176"/>
            </a:xfrm>
          </p:grpSpPr>
          <p:sp>
            <p:nvSpPr>
              <p:cNvPr id="21" name="Rectangle 20">
                <a:extLst>
                  <a:ext uri="{FF2B5EF4-FFF2-40B4-BE49-F238E27FC236}">
                    <a16:creationId xmlns:a16="http://schemas.microsoft.com/office/drawing/2014/main" id="{4F98428C-2C16-4DB7-8618-9E94E444B24C}"/>
                  </a:ext>
                </a:extLst>
              </p:cNvPr>
              <p:cNvSpPr/>
              <p:nvPr/>
            </p:nvSpPr>
            <p:spPr>
              <a:xfrm>
                <a:off x="112185" y="1420035"/>
                <a:ext cx="5882212" cy="1499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F85F1EB-46B5-446B-AD96-C67B1C1072DE}"/>
                  </a:ext>
                </a:extLst>
              </p:cNvPr>
              <p:cNvSpPr txBox="1"/>
              <p:nvPr/>
            </p:nvSpPr>
            <p:spPr>
              <a:xfrm>
                <a:off x="-101603" y="1529626"/>
                <a:ext cx="6096000" cy="372149"/>
              </a:xfrm>
              <a:prstGeom prst="rect">
                <a:avLst/>
              </a:prstGeom>
              <a:noFill/>
            </p:spPr>
            <p:txBody>
              <a:bodyPr wrap="square">
                <a:spAutoFit/>
              </a:bodyPr>
              <a:lstStyle/>
              <a:p>
                <a:pPr algn="ctr"/>
                <a:r>
                  <a:rPr lang="en-US" sz="2400" dirty="0">
                    <a:solidFill>
                      <a:schemeClr val="accent4">
                        <a:lumMod val="40000"/>
                        <a:lumOff val="60000"/>
                      </a:schemeClr>
                    </a:solidFill>
                  </a:rPr>
                  <a:t>Unique Pointers: </a:t>
                </a:r>
                <a:r>
                  <a:rPr lang="en-US" sz="2400" dirty="0" err="1">
                    <a:solidFill>
                      <a:schemeClr val="accent4">
                        <a:lumMod val="40000"/>
                        <a:lumOff val="60000"/>
                      </a:schemeClr>
                    </a:solidFill>
                  </a:rPr>
                  <a:t>unique_ptr</a:t>
                </a:r>
                <a:endParaRPr lang="en-US" sz="2400" dirty="0">
                  <a:solidFill>
                    <a:schemeClr val="accent4">
                      <a:lumMod val="40000"/>
                      <a:lumOff val="60000"/>
                    </a:schemeClr>
                  </a:solidFill>
                </a:endParaRPr>
              </a:p>
            </p:txBody>
          </p:sp>
        </p:grpSp>
        <p:sp>
          <p:nvSpPr>
            <p:cNvPr id="33" name="TextBox 32">
              <a:extLst>
                <a:ext uri="{FF2B5EF4-FFF2-40B4-BE49-F238E27FC236}">
                  <a16:creationId xmlns:a16="http://schemas.microsoft.com/office/drawing/2014/main" id="{7927335E-94E7-459B-A180-B98A5EC6DFB0}"/>
                </a:ext>
              </a:extLst>
            </p:cNvPr>
            <p:cNvSpPr txBox="1"/>
            <p:nvPr/>
          </p:nvSpPr>
          <p:spPr>
            <a:xfrm>
              <a:off x="29514" y="1944685"/>
              <a:ext cx="5705502" cy="923330"/>
            </a:xfrm>
            <a:prstGeom prst="rect">
              <a:avLst/>
            </a:prstGeom>
            <a:noFill/>
          </p:spPr>
          <p:txBody>
            <a:bodyPr wrap="square" rtlCol="0">
              <a:spAutoFit/>
            </a:bodyPr>
            <a:lstStyle/>
            <a:p>
              <a:pPr algn="ctr"/>
              <a:r>
                <a:rPr lang="en-US" dirty="0">
                  <a:solidFill>
                    <a:schemeClr val="bg1"/>
                  </a:solidFill>
                </a:rPr>
                <a:t>Use </a:t>
              </a:r>
              <a:r>
                <a:rPr lang="en-US" dirty="0" err="1">
                  <a:solidFill>
                    <a:schemeClr val="bg1"/>
                  </a:solidFill>
                </a:rPr>
                <a:t>unique_ptr</a:t>
              </a:r>
              <a:r>
                <a:rPr lang="en-US" dirty="0">
                  <a:solidFill>
                    <a:schemeClr val="bg1"/>
                  </a:solidFill>
                </a:rPr>
                <a:t> when you need to allocate a </a:t>
              </a:r>
              <a:r>
                <a:rPr lang="en-US" dirty="0">
                  <a:solidFill>
                    <a:schemeClr val="accent6">
                      <a:lumMod val="40000"/>
                      <a:lumOff val="60000"/>
                    </a:schemeClr>
                  </a:solidFill>
                </a:rPr>
                <a:t>dynamic object </a:t>
              </a:r>
              <a:r>
                <a:rPr lang="en-US" dirty="0">
                  <a:solidFill>
                    <a:schemeClr val="bg1"/>
                  </a:solidFill>
                </a:rPr>
                <a:t>and won't ever need to make a copy of the </a:t>
              </a:r>
              <a:r>
                <a:rPr lang="en-US" dirty="0">
                  <a:solidFill>
                    <a:srgbClr val="FFABAB"/>
                  </a:solidFill>
                </a:rPr>
                <a:t>pointer </a:t>
              </a:r>
              <a:r>
                <a:rPr lang="en-US" dirty="0">
                  <a:solidFill>
                    <a:schemeClr val="bg1"/>
                  </a:solidFill>
                </a:rPr>
                <a:t>to it (e.g., so multiple functions can point at it).</a:t>
              </a:r>
            </a:p>
          </p:txBody>
        </p:sp>
      </p:grpSp>
      <p:sp>
        <p:nvSpPr>
          <p:cNvPr id="38" name="TextBox 37">
            <a:extLst>
              <a:ext uri="{FF2B5EF4-FFF2-40B4-BE49-F238E27FC236}">
                <a16:creationId xmlns:a16="http://schemas.microsoft.com/office/drawing/2014/main" id="{833D6D9E-3459-4B93-AC9D-19AB595A8092}"/>
              </a:ext>
            </a:extLst>
          </p:cNvPr>
          <p:cNvSpPr txBox="1"/>
          <p:nvPr/>
        </p:nvSpPr>
        <p:spPr>
          <a:xfrm>
            <a:off x="1150402" y="742237"/>
            <a:ext cx="10164230" cy="461665"/>
          </a:xfrm>
          <a:prstGeom prst="rect">
            <a:avLst/>
          </a:prstGeom>
          <a:noFill/>
        </p:spPr>
        <p:txBody>
          <a:bodyPr wrap="square" rtlCol="0">
            <a:spAutoFit/>
          </a:bodyPr>
          <a:lstStyle/>
          <a:p>
            <a:pPr algn="ctr"/>
            <a:r>
              <a:rPr lang="en-US" sz="2400" dirty="0"/>
              <a:t>There are two primary types of Smart Pointers in C++:</a:t>
            </a:r>
          </a:p>
        </p:txBody>
      </p:sp>
      <p:grpSp>
        <p:nvGrpSpPr>
          <p:cNvPr id="134" name="Group 133">
            <a:extLst>
              <a:ext uri="{FF2B5EF4-FFF2-40B4-BE49-F238E27FC236}">
                <a16:creationId xmlns:a16="http://schemas.microsoft.com/office/drawing/2014/main" id="{8B7BF722-4F85-4977-A961-61A78CD76730}"/>
              </a:ext>
            </a:extLst>
          </p:cNvPr>
          <p:cNvGrpSpPr/>
          <p:nvPr/>
        </p:nvGrpSpPr>
        <p:grpSpPr>
          <a:xfrm>
            <a:off x="5822947" y="1278365"/>
            <a:ext cx="6096000" cy="1859785"/>
            <a:chOff x="5822947" y="1278365"/>
            <a:chExt cx="6096000" cy="1859785"/>
          </a:xfrm>
        </p:grpSpPr>
        <p:grpSp>
          <p:nvGrpSpPr>
            <p:cNvPr id="6" name="Group 5">
              <a:extLst>
                <a:ext uri="{FF2B5EF4-FFF2-40B4-BE49-F238E27FC236}">
                  <a16:creationId xmlns:a16="http://schemas.microsoft.com/office/drawing/2014/main" id="{4D48B885-6626-4026-B329-02AA9B9AD87D}"/>
                </a:ext>
              </a:extLst>
            </p:cNvPr>
            <p:cNvGrpSpPr/>
            <p:nvPr/>
          </p:nvGrpSpPr>
          <p:grpSpPr>
            <a:xfrm>
              <a:off x="5822947" y="1278365"/>
              <a:ext cx="6096000" cy="1859785"/>
              <a:chOff x="5822947" y="1420035"/>
              <a:chExt cx="6096000" cy="1499176"/>
            </a:xfrm>
          </p:grpSpPr>
          <p:sp>
            <p:nvSpPr>
              <p:cNvPr id="39" name="Rectangle 38">
                <a:extLst>
                  <a:ext uri="{FF2B5EF4-FFF2-40B4-BE49-F238E27FC236}">
                    <a16:creationId xmlns:a16="http://schemas.microsoft.com/office/drawing/2014/main" id="{1776D950-7755-4F83-984D-8ECEF1F31ACD}"/>
                  </a:ext>
                </a:extLst>
              </p:cNvPr>
              <p:cNvSpPr/>
              <p:nvPr/>
            </p:nvSpPr>
            <p:spPr>
              <a:xfrm>
                <a:off x="6036735" y="1420035"/>
                <a:ext cx="5882212" cy="1499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1F81595-FAD9-423A-B5C6-FD34B1DE7A0D}"/>
                  </a:ext>
                </a:extLst>
              </p:cNvPr>
              <p:cNvSpPr txBox="1"/>
              <p:nvPr/>
            </p:nvSpPr>
            <p:spPr>
              <a:xfrm>
                <a:off x="5822947" y="1529626"/>
                <a:ext cx="6096000" cy="372149"/>
              </a:xfrm>
              <a:prstGeom prst="rect">
                <a:avLst/>
              </a:prstGeom>
              <a:noFill/>
            </p:spPr>
            <p:txBody>
              <a:bodyPr wrap="square">
                <a:spAutoFit/>
              </a:bodyPr>
              <a:lstStyle/>
              <a:p>
                <a:pPr algn="ctr"/>
                <a:r>
                  <a:rPr lang="en-US" sz="2400" dirty="0">
                    <a:solidFill>
                      <a:schemeClr val="accent4">
                        <a:lumMod val="40000"/>
                        <a:lumOff val="60000"/>
                      </a:schemeClr>
                    </a:solidFill>
                  </a:rPr>
                  <a:t>Shared Pointers: </a:t>
                </a:r>
                <a:r>
                  <a:rPr lang="en-US" sz="2400" dirty="0" err="1">
                    <a:solidFill>
                      <a:schemeClr val="accent4">
                        <a:lumMod val="40000"/>
                        <a:lumOff val="60000"/>
                      </a:schemeClr>
                    </a:solidFill>
                  </a:rPr>
                  <a:t>shared_ptr</a:t>
                </a:r>
                <a:endParaRPr lang="en-US" sz="2400" dirty="0">
                  <a:solidFill>
                    <a:schemeClr val="accent4">
                      <a:lumMod val="40000"/>
                      <a:lumOff val="60000"/>
                    </a:schemeClr>
                  </a:solidFill>
                </a:endParaRPr>
              </a:p>
            </p:txBody>
          </p:sp>
        </p:grpSp>
        <p:sp>
          <p:nvSpPr>
            <p:cNvPr id="40" name="TextBox 39">
              <a:extLst>
                <a:ext uri="{FF2B5EF4-FFF2-40B4-BE49-F238E27FC236}">
                  <a16:creationId xmlns:a16="http://schemas.microsoft.com/office/drawing/2014/main" id="{2E586295-E793-43E5-B0FA-4A660FE43052}"/>
                </a:ext>
              </a:extLst>
            </p:cNvPr>
            <p:cNvSpPr txBox="1"/>
            <p:nvPr/>
          </p:nvSpPr>
          <p:spPr>
            <a:xfrm>
              <a:off x="6131841" y="1938379"/>
              <a:ext cx="5469470" cy="923330"/>
            </a:xfrm>
            <a:prstGeom prst="rect">
              <a:avLst/>
            </a:prstGeom>
            <a:noFill/>
          </p:spPr>
          <p:txBody>
            <a:bodyPr wrap="square" rtlCol="0">
              <a:spAutoFit/>
            </a:bodyPr>
            <a:lstStyle/>
            <a:p>
              <a:pPr algn="ctr"/>
              <a:r>
                <a:rPr lang="en-US" dirty="0">
                  <a:solidFill>
                    <a:schemeClr val="bg1"/>
                  </a:solidFill>
                </a:rPr>
                <a:t>Use a </a:t>
              </a:r>
              <a:r>
                <a:rPr lang="en-US" dirty="0" err="1">
                  <a:solidFill>
                    <a:schemeClr val="bg1"/>
                  </a:solidFill>
                </a:rPr>
                <a:t>shared_pointer</a:t>
              </a:r>
              <a:r>
                <a:rPr lang="en-US" dirty="0">
                  <a:solidFill>
                    <a:schemeClr val="bg1"/>
                  </a:solidFill>
                </a:rPr>
                <a:t> when you need to have </a:t>
              </a:r>
              <a:r>
                <a:rPr lang="en-US" dirty="0">
                  <a:solidFill>
                    <a:srgbClr val="FFABAB"/>
                  </a:solidFill>
                </a:rPr>
                <a:t>multiple copies of the same pointer </a:t>
              </a:r>
              <a:r>
                <a:rPr lang="en-US" dirty="0">
                  <a:solidFill>
                    <a:schemeClr val="bg1"/>
                  </a:solidFill>
                </a:rPr>
                <a:t>pointing to the same </a:t>
              </a:r>
              <a:r>
                <a:rPr lang="en-US" dirty="0">
                  <a:solidFill>
                    <a:schemeClr val="accent6">
                      <a:lumMod val="40000"/>
                      <a:lumOff val="60000"/>
                    </a:schemeClr>
                  </a:solidFill>
                </a:rPr>
                <a:t>dynamically-allocated object.</a:t>
              </a:r>
            </a:p>
          </p:txBody>
        </p:sp>
      </p:grpSp>
      <p:grpSp>
        <p:nvGrpSpPr>
          <p:cNvPr id="130" name="Group 129">
            <a:extLst>
              <a:ext uri="{FF2B5EF4-FFF2-40B4-BE49-F238E27FC236}">
                <a16:creationId xmlns:a16="http://schemas.microsoft.com/office/drawing/2014/main" id="{59F1460D-A0FD-4878-BFE4-671D85915E8F}"/>
              </a:ext>
            </a:extLst>
          </p:cNvPr>
          <p:cNvGrpSpPr/>
          <p:nvPr/>
        </p:nvGrpSpPr>
        <p:grpSpPr>
          <a:xfrm>
            <a:off x="1084455" y="5064870"/>
            <a:ext cx="3870598" cy="1110180"/>
            <a:chOff x="1349731" y="3648955"/>
            <a:chExt cx="3870598" cy="1110180"/>
          </a:xfrm>
        </p:grpSpPr>
        <p:grpSp>
          <p:nvGrpSpPr>
            <p:cNvPr id="59" name="Group 58">
              <a:extLst>
                <a:ext uri="{FF2B5EF4-FFF2-40B4-BE49-F238E27FC236}">
                  <a16:creationId xmlns:a16="http://schemas.microsoft.com/office/drawing/2014/main" id="{AAB70722-BD00-4E76-A628-028D488C1C13}"/>
                </a:ext>
              </a:extLst>
            </p:cNvPr>
            <p:cNvGrpSpPr/>
            <p:nvPr/>
          </p:nvGrpSpPr>
          <p:grpSpPr>
            <a:xfrm>
              <a:off x="1349731" y="3648955"/>
              <a:ext cx="1557048" cy="682645"/>
              <a:chOff x="10584161" y="4694303"/>
              <a:chExt cx="1557048" cy="682645"/>
            </a:xfrm>
          </p:grpSpPr>
          <p:grpSp>
            <p:nvGrpSpPr>
              <p:cNvPr id="60" name="Group 59">
                <a:extLst>
                  <a:ext uri="{FF2B5EF4-FFF2-40B4-BE49-F238E27FC236}">
                    <a16:creationId xmlns:a16="http://schemas.microsoft.com/office/drawing/2014/main" id="{9CDD840C-E71D-459F-97B0-09FEAAB7C221}"/>
                  </a:ext>
                </a:extLst>
              </p:cNvPr>
              <p:cNvGrpSpPr/>
              <p:nvPr/>
            </p:nvGrpSpPr>
            <p:grpSpPr>
              <a:xfrm>
                <a:off x="10584161" y="4694303"/>
                <a:ext cx="1557048" cy="682645"/>
                <a:chOff x="8728760" y="-825033"/>
                <a:chExt cx="1461597" cy="682645"/>
              </a:xfrm>
            </p:grpSpPr>
            <p:sp>
              <p:nvSpPr>
                <p:cNvPr id="65" name="TextBox 64">
                  <a:extLst>
                    <a:ext uri="{FF2B5EF4-FFF2-40B4-BE49-F238E27FC236}">
                      <a16:creationId xmlns:a16="http://schemas.microsoft.com/office/drawing/2014/main" id="{5CEC212A-3BD5-41C1-BF06-F370486902F5}"/>
                    </a:ext>
                  </a:extLst>
                </p:cNvPr>
                <p:cNvSpPr txBox="1"/>
                <p:nvPr/>
              </p:nvSpPr>
              <p:spPr>
                <a:xfrm>
                  <a:off x="8728760" y="-825033"/>
                  <a:ext cx="320922" cy="400110"/>
                </a:xfrm>
                <a:prstGeom prst="rect">
                  <a:avLst/>
                </a:prstGeom>
                <a:noFill/>
              </p:spPr>
              <p:txBody>
                <a:bodyPr wrap="none" rtlCol="0">
                  <a:spAutoFit/>
                </a:bodyPr>
                <a:lstStyle/>
                <a:p>
                  <a:r>
                    <a:rPr lang="en-US" sz="2000" dirty="0">
                      <a:solidFill>
                        <a:srgbClr val="7030A0"/>
                      </a:solidFill>
                    </a:rPr>
                    <a:t>p</a:t>
                  </a:r>
                </a:p>
              </p:txBody>
            </p:sp>
            <p:sp>
              <p:nvSpPr>
                <p:cNvPr id="66" name="Rectangle 65">
                  <a:extLst>
                    <a:ext uri="{FF2B5EF4-FFF2-40B4-BE49-F238E27FC236}">
                      <a16:creationId xmlns:a16="http://schemas.microsoft.com/office/drawing/2014/main" id="{8E454825-AFDD-420C-AC15-50C7FEDDFF7B}"/>
                    </a:ext>
                  </a:extLst>
                </p:cNvPr>
                <p:cNvSpPr/>
                <p:nvPr/>
              </p:nvSpPr>
              <p:spPr>
                <a:xfrm>
                  <a:off x="9008023" y="-708303"/>
                  <a:ext cx="1182334" cy="56591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TextBox 62">
                <a:extLst>
                  <a:ext uri="{FF2B5EF4-FFF2-40B4-BE49-F238E27FC236}">
                    <a16:creationId xmlns:a16="http://schemas.microsoft.com/office/drawing/2014/main" id="{105141E9-EFEC-41E1-803D-6A41DA7C2E77}"/>
                  </a:ext>
                </a:extLst>
              </p:cNvPr>
              <p:cNvSpPr txBox="1"/>
              <p:nvPr/>
            </p:nvSpPr>
            <p:spPr>
              <a:xfrm>
                <a:off x="10916430" y="4843818"/>
                <a:ext cx="622286" cy="400110"/>
              </a:xfrm>
              <a:prstGeom prst="rect">
                <a:avLst/>
              </a:prstGeom>
              <a:noFill/>
            </p:spPr>
            <p:txBody>
              <a:bodyPr wrap="none" rtlCol="0">
                <a:spAutoFit/>
              </a:bodyPr>
              <a:lstStyle/>
              <a:p>
                <a:r>
                  <a:rPr lang="en-US" sz="2000" dirty="0" err="1">
                    <a:solidFill>
                      <a:schemeClr val="bg1"/>
                    </a:solidFill>
                  </a:rPr>
                  <a:t>ptr</a:t>
                </a:r>
                <a:r>
                  <a:rPr lang="en-US" sz="2000" dirty="0">
                    <a:solidFill>
                      <a:schemeClr val="bg1"/>
                    </a:solidFill>
                  </a:rPr>
                  <a:t>_</a:t>
                </a:r>
              </a:p>
            </p:txBody>
          </p:sp>
          <p:sp>
            <p:nvSpPr>
              <p:cNvPr id="64" name="Rectangle 63">
                <a:extLst>
                  <a:ext uri="{FF2B5EF4-FFF2-40B4-BE49-F238E27FC236}">
                    <a16:creationId xmlns:a16="http://schemas.microsoft.com/office/drawing/2014/main" id="{9AFFF044-FC00-4823-806E-E97584DD4483}"/>
                  </a:ext>
                </a:extLst>
              </p:cNvPr>
              <p:cNvSpPr/>
              <p:nvPr/>
            </p:nvSpPr>
            <p:spPr>
              <a:xfrm>
                <a:off x="11487260" y="4932583"/>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2C34D8BD-4549-417A-A188-7A06088D559D}"/>
                </a:ext>
              </a:extLst>
            </p:cNvPr>
            <p:cNvGrpSpPr/>
            <p:nvPr/>
          </p:nvGrpSpPr>
          <p:grpSpPr>
            <a:xfrm>
              <a:off x="3361807" y="3965739"/>
              <a:ext cx="1858522" cy="793396"/>
              <a:chOff x="10282687" y="4811032"/>
              <a:chExt cx="1858522" cy="793396"/>
            </a:xfrm>
          </p:grpSpPr>
          <p:sp>
            <p:nvSpPr>
              <p:cNvPr id="68" name="Rectangle 67">
                <a:extLst>
                  <a:ext uri="{FF2B5EF4-FFF2-40B4-BE49-F238E27FC236}">
                    <a16:creationId xmlns:a16="http://schemas.microsoft.com/office/drawing/2014/main" id="{A1CE495A-9BBE-44A2-BC56-309344409922}"/>
                  </a:ext>
                </a:extLst>
              </p:cNvPr>
              <p:cNvSpPr/>
              <p:nvPr/>
            </p:nvSpPr>
            <p:spPr>
              <a:xfrm>
                <a:off x="10287904" y="4811033"/>
                <a:ext cx="1853305" cy="79339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FF6A88C7-A6C1-40FF-A133-93BD07F12886}"/>
                  </a:ext>
                </a:extLst>
              </p:cNvPr>
              <p:cNvSpPr txBox="1"/>
              <p:nvPr/>
            </p:nvSpPr>
            <p:spPr>
              <a:xfrm>
                <a:off x="10282687" y="4811032"/>
                <a:ext cx="910827" cy="400110"/>
              </a:xfrm>
              <a:prstGeom prst="rect">
                <a:avLst/>
              </a:prstGeom>
              <a:noFill/>
            </p:spPr>
            <p:txBody>
              <a:bodyPr wrap="none" rtlCol="0">
                <a:spAutoFit/>
              </a:bodyPr>
              <a:lstStyle/>
              <a:p>
                <a:r>
                  <a:rPr lang="en-US" sz="2000" dirty="0">
                    <a:solidFill>
                      <a:schemeClr val="bg1"/>
                    </a:solidFill>
                  </a:rPr>
                  <a:t>name_</a:t>
                </a:r>
              </a:p>
            </p:txBody>
          </p:sp>
          <p:sp>
            <p:nvSpPr>
              <p:cNvPr id="70" name="Rectangle 69">
                <a:extLst>
                  <a:ext uri="{FF2B5EF4-FFF2-40B4-BE49-F238E27FC236}">
                    <a16:creationId xmlns:a16="http://schemas.microsoft.com/office/drawing/2014/main" id="{58FFB8F6-6C27-44F4-B00F-1A68F56405E1}"/>
                  </a:ext>
                </a:extLst>
              </p:cNvPr>
              <p:cNvSpPr/>
              <p:nvPr/>
            </p:nvSpPr>
            <p:spPr>
              <a:xfrm>
                <a:off x="11188036" y="4899797"/>
                <a:ext cx="910827"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"Carey"</a:t>
                </a:r>
              </a:p>
            </p:txBody>
          </p:sp>
          <p:sp>
            <p:nvSpPr>
              <p:cNvPr id="71" name="TextBox 70">
                <a:extLst>
                  <a:ext uri="{FF2B5EF4-FFF2-40B4-BE49-F238E27FC236}">
                    <a16:creationId xmlns:a16="http://schemas.microsoft.com/office/drawing/2014/main" id="{E3589B5F-0E0D-4390-8094-9AC10752AF33}"/>
                  </a:ext>
                </a:extLst>
              </p:cNvPr>
              <p:cNvSpPr txBox="1"/>
              <p:nvPr/>
            </p:nvSpPr>
            <p:spPr>
              <a:xfrm>
                <a:off x="10663689" y="5141232"/>
                <a:ext cx="561372" cy="400110"/>
              </a:xfrm>
              <a:prstGeom prst="rect">
                <a:avLst/>
              </a:prstGeom>
              <a:noFill/>
            </p:spPr>
            <p:txBody>
              <a:bodyPr wrap="none" rtlCol="0">
                <a:spAutoFit/>
              </a:bodyPr>
              <a:lstStyle/>
              <a:p>
                <a:r>
                  <a:rPr lang="en-US" sz="2000" dirty="0">
                    <a:solidFill>
                      <a:schemeClr val="bg1"/>
                    </a:solidFill>
                  </a:rPr>
                  <a:t>IQ_</a:t>
                </a:r>
              </a:p>
            </p:txBody>
          </p:sp>
          <p:sp>
            <p:nvSpPr>
              <p:cNvPr id="72" name="Rectangle 71">
                <a:extLst>
                  <a:ext uri="{FF2B5EF4-FFF2-40B4-BE49-F238E27FC236}">
                    <a16:creationId xmlns:a16="http://schemas.microsoft.com/office/drawing/2014/main" id="{EEA5EE2A-E366-4FEA-9FAE-B3B155516044}"/>
                  </a:ext>
                </a:extLst>
              </p:cNvPr>
              <p:cNvSpPr/>
              <p:nvPr/>
            </p:nvSpPr>
            <p:spPr>
              <a:xfrm>
                <a:off x="11188036" y="5255397"/>
                <a:ext cx="910827"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100</a:t>
                </a:r>
              </a:p>
            </p:txBody>
          </p:sp>
        </p:grpSp>
        <p:cxnSp>
          <p:nvCxnSpPr>
            <p:cNvPr id="73" name="Straight Arrow Connector 72">
              <a:extLst>
                <a:ext uri="{FF2B5EF4-FFF2-40B4-BE49-F238E27FC236}">
                  <a16:creationId xmlns:a16="http://schemas.microsoft.com/office/drawing/2014/main" id="{CE2C4787-7B62-4AEB-B18E-F7A68906EF6E}"/>
                </a:ext>
              </a:extLst>
            </p:cNvPr>
            <p:cNvCxnSpPr>
              <a:cxnSpLocks/>
            </p:cNvCxnSpPr>
            <p:nvPr/>
          </p:nvCxnSpPr>
          <p:spPr>
            <a:xfrm>
              <a:off x="2553173" y="3982629"/>
              <a:ext cx="837101"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46FD29E5-EEB2-40EC-8F8E-C9F747E4BB16}"/>
              </a:ext>
            </a:extLst>
          </p:cNvPr>
          <p:cNvGrpSpPr/>
          <p:nvPr/>
        </p:nvGrpSpPr>
        <p:grpSpPr>
          <a:xfrm>
            <a:off x="6275115" y="4402861"/>
            <a:ext cx="4755653" cy="2393550"/>
            <a:chOff x="6101548" y="4394395"/>
            <a:chExt cx="4755653" cy="2393550"/>
          </a:xfrm>
        </p:grpSpPr>
        <p:grpSp>
          <p:nvGrpSpPr>
            <p:cNvPr id="74" name="Group 73">
              <a:extLst>
                <a:ext uri="{FF2B5EF4-FFF2-40B4-BE49-F238E27FC236}">
                  <a16:creationId xmlns:a16="http://schemas.microsoft.com/office/drawing/2014/main" id="{D6811706-119D-497F-8908-81D7FDD52E1C}"/>
                </a:ext>
              </a:extLst>
            </p:cNvPr>
            <p:cNvGrpSpPr/>
            <p:nvPr/>
          </p:nvGrpSpPr>
          <p:grpSpPr>
            <a:xfrm>
              <a:off x="6101548" y="4662826"/>
              <a:ext cx="2283347" cy="884760"/>
              <a:chOff x="9857862" y="4719668"/>
              <a:chExt cx="2283347" cy="884760"/>
            </a:xfrm>
          </p:grpSpPr>
          <p:grpSp>
            <p:nvGrpSpPr>
              <p:cNvPr id="75" name="Group 74">
                <a:extLst>
                  <a:ext uri="{FF2B5EF4-FFF2-40B4-BE49-F238E27FC236}">
                    <a16:creationId xmlns:a16="http://schemas.microsoft.com/office/drawing/2014/main" id="{ACBF778A-8412-4D50-85F8-ABDF73CAC3FD}"/>
                  </a:ext>
                </a:extLst>
              </p:cNvPr>
              <p:cNvGrpSpPr/>
              <p:nvPr/>
            </p:nvGrpSpPr>
            <p:grpSpPr>
              <a:xfrm>
                <a:off x="9857862" y="4719668"/>
                <a:ext cx="2283347" cy="884760"/>
                <a:chOff x="8046985" y="-799668"/>
                <a:chExt cx="2143372" cy="884760"/>
              </a:xfrm>
            </p:grpSpPr>
            <p:sp>
              <p:nvSpPr>
                <p:cNvPr id="80" name="TextBox 79">
                  <a:extLst>
                    <a:ext uri="{FF2B5EF4-FFF2-40B4-BE49-F238E27FC236}">
                      <a16:creationId xmlns:a16="http://schemas.microsoft.com/office/drawing/2014/main" id="{5C0BF410-DE6C-43B1-B3B8-20518D9E9947}"/>
                    </a:ext>
                  </a:extLst>
                </p:cNvPr>
                <p:cNvSpPr txBox="1"/>
                <p:nvPr/>
              </p:nvSpPr>
              <p:spPr>
                <a:xfrm>
                  <a:off x="8046985" y="-799668"/>
                  <a:ext cx="409589" cy="400110"/>
                </a:xfrm>
                <a:prstGeom prst="rect">
                  <a:avLst/>
                </a:prstGeom>
                <a:noFill/>
              </p:spPr>
              <p:txBody>
                <a:bodyPr wrap="none" rtlCol="0">
                  <a:spAutoFit/>
                </a:bodyPr>
                <a:lstStyle/>
                <a:p>
                  <a:r>
                    <a:rPr lang="en-US" sz="2000" dirty="0">
                      <a:solidFill>
                        <a:srgbClr val="7030A0"/>
                      </a:solidFill>
                    </a:rPr>
                    <a:t>p1</a:t>
                  </a:r>
                </a:p>
              </p:txBody>
            </p:sp>
            <p:sp>
              <p:nvSpPr>
                <p:cNvPr id="81" name="Rectangle 80">
                  <a:extLst>
                    <a:ext uri="{FF2B5EF4-FFF2-40B4-BE49-F238E27FC236}">
                      <a16:creationId xmlns:a16="http://schemas.microsoft.com/office/drawing/2014/main" id="{DD2B753D-2BD0-4E21-92D0-2CDA8B1CB938}"/>
                    </a:ext>
                  </a:extLst>
                </p:cNvPr>
                <p:cNvSpPr/>
                <p:nvPr/>
              </p:nvSpPr>
              <p:spPr>
                <a:xfrm>
                  <a:off x="8450664" y="-708303"/>
                  <a:ext cx="1739693" cy="79339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TextBox 75">
                <a:extLst>
                  <a:ext uri="{FF2B5EF4-FFF2-40B4-BE49-F238E27FC236}">
                    <a16:creationId xmlns:a16="http://schemas.microsoft.com/office/drawing/2014/main" id="{9820F18F-A058-493B-9265-49BCF96F0A20}"/>
                  </a:ext>
                </a:extLst>
              </p:cNvPr>
              <p:cNvSpPr txBox="1"/>
              <p:nvPr/>
            </p:nvSpPr>
            <p:spPr>
              <a:xfrm>
                <a:off x="10282687" y="4811032"/>
                <a:ext cx="1212191" cy="400110"/>
              </a:xfrm>
              <a:prstGeom prst="rect">
                <a:avLst/>
              </a:prstGeom>
              <a:noFill/>
            </p:spPr>
            <p:txBody>
              <a:bodyPr wrap="none" rtlCol="0">
                <a:spAutoFit/>
              </a:bodyPr>
              <a:lstStyle/>
              <a:p>
                <a:r>
                  <a:rPr lang="en-US" sz="2000" dirty="0" err="1">
                    <a:solidFill>
                      <a:schemeClr val="bg1"/>
                    </a:solidFill>
                  </a:rPr>
                  <a:t>ref_count</a:t>
                </a:r>
                <a:endParaRPr lang="en-US" sz="2000" dirty="0">
                  <a:solidFill>
                    <a:schemeClr val="bg1"/>
                  </a:solidFill>
                </a:endParaRPr>
              </a:p>
            </p:txBody>
          </p:sp>
          <p:sp>
            <p:nvSpPr>
              <p:cNvPr id="77" name="Rectangle 76">
                <a:extLst>
                  <a:ext uri="{FF2B5EF4-FFF2-40B4-BE49-F238E27FC236}">
                    <a16:creationId xmlns:a16="http://schemas.microsoft.com/office/drawing/2014/main" id="{FA227316-5064-4936-9F27-575CF12FDA49}"/>
                  </a:ext>
                </a:extLst>
              </p:cNvPr>
              <p:cNvSpPr/>
              <p:nvPr/>
            </p:nvSpPr>
            <p:spPr>
              <a:xfrm>
                <a:off x="11506413" y="48997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0C5A3550-B599-420D-A1C7-9897D3BF64F0}"/>
                  </a:ext>
                </a:extLst>
              </p:cNvPr>
              <p:cNvSpPr txBox="1"/>
              <p:nvPr/>
            </p:nvSpPr>
            <p:spPr>
              <a:xfrm>
                <a:off x="10923789" y="5166632"/>
                <a:ext cx="622286" cy="400110"/>
              </a:xfrm>
              <a:prstGeom prst="rect">
                <a:avLst/>
              </a:prstGeom>
              <a:noFill/>
            </p:spPr>
            <p:txBody>
              <a:bodyPr wrap="none" rtlCol="0">
                <a:spAutoFit/>
              </a:bodyPr>
              <a:lstStyle/>
              <a:p>
                <a:r>
                  <a:rPr lang="en-US" sz="2000" dirty="0" err="1">
                    <a:solidFill>
                      <a:schemeClr val="bg1"/>
                    </a:solidFill>
                  </a:rPr>
                  <a:t>ptr</a:t>
                </a:r>
                <a:r>
                  <a:rPr lang="en-US" sz="2000" dirty="0">
                    <a:solidFill>
                      <a:schemeClr val="bg1"/>
                    </a:solidFill>
                  </a:rPr>
                  <a:t>_</a:t>
                </a:r>
              </a:p>
            </p:txBody>
          </p:sp>
          <p:sp>
            <p:nvSpPr>
              <p:cNvPr id="79" name="Rectangle 78">
                <a:extLst>
                  <a:ext uri="{FF2B5EF4-FFF2-40B4-BE49-F238E27FC236}">
                    <a16:creationId xmlns:a16="http://schemas.microsoft.com/office/drawing/2014/main" id="{6C52EFA9-F948-4419-85B2-DA145517E4CD}"/>
                  </a:ext>
                </a:extLst>
              </p:cNvPr>
              <p:cNvSpPr/>
              <p:nvPr/>
            </p:nvSpPr>
            <p:spPr>
              <a:xfrm>
                <a:off x="11506413" y="52553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10D5D5BB-E71E-44D2-BBF5-C3F0834F1798}"/>
                </a:ext>
              </a:extLst>
            </p:cNvPr>
            <p:cNvGrpSpPr/>
            <p:nvPr/>
          </p:nvGrpSpPr>
          <p:grpSpPr>
            <a:xfrm>
              <a:off x="8998679" y="5499639"/>
              <a:ext cx="1858522" cy="793396"/>
              <a:chOff x="10282687" y="4811032"/>
              <a:chExt cx="1858522" cy="793396"/>
            </a:xfrm>
          </p:grpSpPr>
          <p:sp>
            <p:nvSpPr>
              <p:cNvPr id="83" name="Rectangle 82">
                <a:extLst>
                  <a:ext uri="{FF2B5EF4-FFF2-40B4-BE49-F238E27FC236}">
                    <a16:creationId xmlns:a16="http://schemas.microsoft.com/office/drawing/2014/main" id="{45146675-700D-4399-B4F8-7C3935525416}"/>
                  </a:ext>
                </a:extLst>
              </p:cNvPr>
              <p:cNvSpPr/>
              <p:nvPr/>
            </p:nvSpPr>
            <p:spPr>
              <a:xfrm>
                <a:off x="10287904" y="4811033"/>
                <a:ext cx="1853305" cy="79339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C4DBF186-8D47-400E-9142-4A74E0249C5C}"/>
                  </a:ext>
                </a:extLst>
              </p:cNvPr>
              <p:cNvSpPr txBox="1"/>
              <p:nvPr/>
            </p:nvSpPr>
            <p:spPr>
              <a:xfrm>
                <a:off x="10282687" y="4811032"/>
                <a:ext cx="910827" cy="400110"/>
              </a:xfrm>
              <a:prstGeom prst="rect">
                <a:avLst/>
              </a:prstGeom>
              <a:noFill/>
            </p:spPr>
            <p:txBody>
              <a:bodyPr wrap="none" rtlCol="0">
                <a:spAutoFit/>
              </a:bodyPr>
              <a:lstStyle/>
              <a:p>
                <a:r>
                  <a:rPr lang="en-US" sz="2000" dirty="0">
                    <a:solidFill>
                      <a:schemeClr val="bg1"/>
                    </a:solidFill>
                  </a:rPr>
                  <a:t>name_</a:t>
                </a:r>
              </a:p>
            </p:txBody>
          </p:sp>
          <p:sp>
            <p:nvSpPr>
              <p:cNvPr id="85" name="Rectangle 84">
                <a:extLst>
                  <a:ext uri="{FF2B5EF4-FFF2-40B4-BE49-F238E27FC236}">
                    <a16:creationId xmlns:a16="http://schemas.microsoft.com/office/drawing/2014/main" id="{D0412E7F-96FE-4A24-B306-5842F5373319}"/>
                  </a:ext>
                </a:extLst>
              </p:cNvPr>
              <p:cNvSpPr/>
              <p:nvPr/>
            </p:nvSpPr>
            <p:spPr>
              <a:xfrm>
                <a:off x="11188036" y="4899797"/>
                <a:ext cx="910827"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"Carey"</a:t>
                </a:r>
              </a:p>
            </p:txBody>
          </p:sp>
          <p:sp>
            <p:nvSpPr>
              <p:cNvPr id="86" name="TextBox 85">
                <a:extLst>
                  <a:ext uri="{FF2B5EF4-FFF2-40B4-BE49-F238E27FC236}">
                    <a16:creationId xmlns:a16="http://schemas.microsoft.com/office/drawing/2014/main" id="{03F942EE-3B3D-4252-8EA6-1399AEFF1CF9}"/>
                  </a:ext>
                </a:extLst>
              </p:cNvPr>
              <p:cNvSpPr txBox="1"/>
              <p:nvPr/>
            </p:nvSpPr>
            <p:spPr>
              <a:xfrm>
                <a:off x="10663689" y="5141232"/>
                <a:ext cx="561372" cy="400110"/>
              </a:xfrm>
              <a:prstGeom prst="rect">
                <a:avLst/>
              </a:prstGeom>
              <a:noFill/>
            </p:spPr>
            <p:txBody>
              <a:bodyPr wrap="none" rtlCol="0">
                <a:spAutoFit/>
              </a:bodyPr>
              <a:lstStyle/>
              <a:p>
                <a:r>
                  <a:rPr lang="en-US" sz="2000" dirty="0">
                    <a:solidFill>
                      <a:schemeClr val="bg1"/>
                    </a:solidFill>
                  </a:rPr>
                  <a:t>IQ_</a:t>
                </a:r>
              </a:p>
            </p:txBody>
          </p:sp>
          <p:sp>
            <p:nvSpPr>
              <p:cNvPr id="87" name="Rectangle 86">
                <a:extLst>
                  <a:ext uri="{FF2B5EF4-FFF2-40B4-BE49-F238E27FC236}">
                    <a16:creationId xmlns:a16="http://schemas.microsoft.com/office/drawing/2014/main" id="{1A96F2E7-B6DB-40E7-86BB-D8E3A8388875}"/>
                  </a:ext>
                </a:extLst>
              </p:cNvPr>
              <p:cNvSpPr/>
              <p:nvPr/>
            </p:nvSpPr>
            <p:spPr>
              <a:xfrm>
                <a:off x="11188036" y="5255397"/>
                <a:ext cx="910827"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100</a:t>
                </a:r>
              </a:p>
            </p:txBody>
          </p:sp>
        </p:grpSp>
        <p:cxnSp>
          <p:nvCxnSpPr>
            <p:cNvPr id="88" name="Straight Arrow Connector 87">
              <a:extLst>
                <a:ext uri="{FF2B5EF4-FFF2-40B4-BE49-F238E27FC236}">
                  <a16:creationId xmlns:a16="http://schemas.microsoft.com/office/drawing/2014/main" id="{ED0A1AC0-BC33-493D-B8A2-0ED5EBB52586}"/>
                </a:ext>
              </a:extLst>
            </p:cNvPr>
            <p:cNvCxnSpPr>
              <a:cxnSpLocks/>
            </p:cNvCxnSpPr>
            <p:nvPr/>
          </p:nvCxnSpPr>
          <p:spPr>
            <a:xfrm>
              <a:off x="7999861" y="5333321"/>
              <a:ext cx="1034971" cy="18290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4443DE07-07EC-4209-BB53-E7D325D2C005}"/>
                </a:ext>
              </a:extLst>
            </p:cNvPr>
            <p:cNvGrpSpPr/>
            <p:nvPr/>
          </p:nvGrpSpPr>
          <p:grpSpPr>
            <a:xfrm>
              <a:off x="6156781" y="5882113"/>
              <a:ext cx="2239628" cy="905832"/>
              <a:chOff x="9901582" y="4698596"/>
              <a:chExt cx="2239628" cy="905832"/>
            </a:xfrm>
          </p:grpSpPr>
          <p:grpSp>
            <p:nvGrpSpPr>
              <p:cNvPr id="105" name="Group 104">
                <a:extLst>
                  <a:ext uri="{FF2B5EF4-FFF2-40B4-BE49-F238E27FC236}">
                    <a16:creationId xmlns:a16="http://schemas.microsoft.com/office/drawing/2014/main" id="{A95336A5-61A9-4DB4-BA6F-96E2D8786D1E}"/>
                  </a:ext>
                </a:extLst>
              </p:cNvPr>
              <p:cNvGrpSpPr/>
              <p:nvPr/>
            </p:nvGrpSpPr>
            <p:grpSpPr>
              <a:xfrm>
                <a:off x="9901582" y="4698596"/>
                <a:ext cx="2239628" cy="905832"/>
                <a:chOff x="8088024" y="-820740"/>
                <a:chExt cx="2102333" cy="905832"/>
              </a:xfrm>
            </p:grpSpPr>
            <p:sp>
              <p:nvSpPr>
                <p:cNvPr id="110" name="TextBox 109">
                  <a:extLst>
                    <a:ext uri="{FF2B5EF4-FFF2-40B4-BE49-F238E27FC236}">
                      <a16:creationId xmlns:a16="http://schemas.microsoft.com/office/drawing/2014/main" id="{EF586733-0D98-45BF-A9E8-2D79867B244F}"/>
                    </a:ext>
                  </a:extLst>
                </p:cNvPr>
                <p:cNvSpPr txBox="1"/>
                <p:nvPr/>
              </p:nvSpPr>
              <p:spPr>
                <a:xfrm>
                  <a:off x="8088024" y="-820740"/>
                  <a:ext cx="424637" cy="400110"/>
                </a:xfrm>
                <a:prstGeom prst="rect">
                  <a:avLst/>
                </a:prstGeom>
                <a:noFill/>
              </p:spPr>
              <p:txBody>
                <a:bodyPr wrap="none" rtlCol="0">
                  <a:spAutoFit/>
                </a:bodyPr>
                <a:lstStyle/>
                <a:p>
                  <a:r>
                    <a:rPr lang="en-US" sz="2000" dirty="0">
                      <a:solidFill>
                        <a:srgbClr val="7030A0"/>
                      </a:solidFill>
                    </a:rPr>
                    <a:t>p2</a:t>
                  </a:r>
                </a:p>
              </p:txBody>
            </p:sp>
            <p:sp>
              <p:nvSpPr>
                <p:cNvPr id="111" name="Rectangle 110">
                  <a:extLst>
                    <a:ext uri="{FF2B5EF4-FFF2-40B4-BE49-F238E27FC236}">
                      <a16:creationId xmlns:a16="http://schemas.microsoft.com/office/drawing/2014/main" id="{B9AE8E78-9236-4598-A92F-7A31A5969E34}"/>
                    </a:ext>
                  </a:extLst>
                </p:cNvPr>
                <p:cNvSpPr/>
                <p:nvPr/>
              </p:nvSpPr>
              <p:spPr>
                <a:xfrm>
                  <a:off x="8450664" y="-708303"/>
                  <a:ext cx="1739693" cy="79339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TextBox 105">
                <a:extLst>
                  <a:ext uri="{FF2B5EF4-FFF2-40B4-BE49-F238E27FC236}">
                    <a16:creationId xmlns:a16="http://schemas.microsoft.com/office/drawing/2014/main" id="{AD4D7375-F72B-42ED-B7CD-EC9A940036EE}"/>
                  </a:ext>
                </a:extLst>
              </p:cNvPr>
              <p:cNvSpPr txBox="1"/>
              <p:nvPr/>
            </p:nvSpPr>
            <p:spPr>
              <a:xfrm>
                <a:off x="10282687" y="4811032"/>
                <a:ext cx="1212191" cy="400110"/>
              </a:xfrm>
              <a:prstGeom prst="rect">
                <a:avLst/>
              </a:prstGeom>
              <a:noFill/>
            </p:spPr>
            <p:txBody>
              <a:bodyPr wrap="none" rtlCol="0">
                <a:spAutoFit/>
              </a:bodyPr>
              <a:lstStyle/>
              <a:p>
                <a:r>
                  <a:rPr lang="en-US" sz="2000" dirty="0" err="1">
                    <a:solidFill>
                      <a:schemeClr val="bg1"/>
                    </a:solidFill>
                  </a:rPr>
                  <a:t>ref_count</a:t>
                </a:r>
                <a:endParaRPr lang="en-US" sz="2000" dirty="0">
                  <a:solidFill>
                    <a:schemeClr val="bg1"/>
                  </a:solidFill>
                </a:endParaRPr>
              </a:p>
            </p:txBody>
          </p:sp>
          <p:sp>
            <p:nvSpPr>
              <p:cNvPr id="107" name="Rectangle 106">
                <a:extLst>
                  <a:ext uri="{FF2B5EF4-FFF2-40B4-BE49-F238E27FC236}">
                    <a16:creationId xmlns:a16="http://schemas.microsoft.com/office/drawing/2014/main" id="{93223396-7136-400A-80F5-C1390E9295E8}"/>
                  </a:ext>
                </a:extLst>
              </p:cNvPr>
              <p:cNvSpPr/>
              <p:nvPr/>
            </p:nvSpPr>
            <p:spPr>
              <a:xfrm>
                <a:off x="11506413" y="48997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70A8D02F-E897-4165-836D-5B2A345D59E6}"/>
                  </a:ext>
                </a:extLst>
              </p:cNvPr>
              <p:cNvSpPr txBox="1"/>
              <p:nvPr/>
            </p:nvSpPr>
            <p:spPr>
              <a:xfrm>
                <a:off x="10875201" y="5152959"/>
                <a:ext cx="622286" cy="400110"/>
              </a:xfrm>
              <a:prstGeom prst="rect">
                <a:avLst/>
              </a:prstGeom>
              <a:noFill/>
            </p:spPr>
            <p:txBody>
              <a:bodyPr wrap="none" rtlCol="0">
                <a:spAutoFit/>
              </a:bodyPr>
              <a:lstStyle/>
              <a:p>
                <a:r>
                  <a:rPr lang="en-US" sz="2000" dirty="0" err="1">
                    <a:solidFill>
                      <a:schemeClr val="bg1"/>
                    </a:solidFill>
                  </a:rPr>
                  <a:t>ptr</a:t>
                </a:r>
                <a:r>
                  <a:rPr lang="en-US" sz="2000" dirty="0">
                    <a:solidFill>
                      <a:schemeClr val="bg1"/>
                    </a:solidFill>
                  </a:rPr>
                  <a:t>_</a:t>
                </a:r>
              </a:p>
            </p:txBody>
          </p:sp>
          <p:sp>
            <p:nvSpPr>
              <p:cNvPr id="109" name="Rectangle 108">
                <a:extLst>
                  <a:ext uri="{FF2B5EF4-FFF2-40B4-BE49-F238E27FC236}">
                    <a16:creationId xmlns:a16="http://schemas.microsoft.com/office/drawing/2014/main" id="{CF50BBBC-6F1A-4F47-916E-38E55CA57EE8}"/>
                  </a:ext>
                </a:extLst>
              </p:cNvPr>
              <p:cNvSpPr/>
              <p:nvPr/>
            </p:nvSpPr>
            <p:spPr>
              <a:xfrm>
                <a:off x="11506413" y="52553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8" name="Straight Arrow Connector 117">
              <a:extLst>
                <a:ext uri="{FF2B5EF4-FFF2-40B4-BE49-F238E27FC236}">
                  <a16:creationId xmlns:a16="http://schemas.microsoft.com/office/drawing/2014/main" id="{2CB5E4C3-D292-41F8-BC48-0BF24AFBF4E7}"/>
                </a:ext>
              </a:extLst>
            </p:cNvPr>
            <p:cNvCxnSpPr>
              <a:cxnSpLocks/>
            </p:cNvCxnSpPr>
            <p:nvPr/>
          </p:nvCxnSpPr>
          <p:spPr>
            <a:xfrm flipV="1">
              <a:off x="8011374" y="5496913"/>
              <a:ext cx="987305" cy="107676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4F68C26-EA6D-45E5-9125-35CB886B2359}"/>
                </a:ext>
              </a:extLst>
            </p:cNvPr>
            <p:cNvCxnSpPr>
              <a:cxnSpLocks/>
            </p:cNvCxnSpPr>
            <p:nvPr/>
          </p:nvCxnSpPr>
          <p:spPr>
            <a:xfrm flipV="1">
              <a:off x="8070695" y="4589106"/>
              <a:ext cx="859158" cy="3599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6FC2F5F2-E758-406A-A9B9-E8058D0C3913}"/>
                </a:ext>
              </a:extLst>
            </p:cNvPr>
            <p:cNvCxnSpPr>
              <a:cxnSpLocks/>
            </p:cNvCxnSpPr>
            <p:nvPr/>
          </p:nvCxnSpPr>
          <p:spPr>
            <a:xfrm flipV="1">
              <a:off x="8021326" y="4636172"/>
              <a:ext cx="893303" cy="15428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6EBD7FC-E443-4907-BF4A-77A287CC01D7}"/>
                </a:ext>
              </a:extLst>
            </p:cNvPr>
            <p:cNvGrpSpPr/>
            <p:nvPr/>
          </p:nvGrpSpPr>
          <p:grpSpPr>
            <a:xfrm>
              <a:off x="8928683" y="4394395"/>
              <a:ext cx="469792" cy="400110"/>
              <a:chOff x="10902939" y="3784601"/>
              <a:chExt cx="469792" cy="400110"/>
            </a:xfrm>
          </p:grpSpPr>
          <p:sp>
            <p:nvSpPr>
              <p:cNvPr id="121" name="Rectangle 120">
                <a:extLst>
                  <a:ext uri="{FF2B5EF4-FFF2-40B4-BE49-F238E27FC236}">
                    <a16:creationId xmlns:a16="http://schemas.microsoft.com/office/drawing/2014/main" id="{B7F2496E-895B-4BE3-A46B-8A87B10DDE65}"/>
                  </a:ext>
                </a:extLst>
              </p:cNvPr>
              <p:cNvSpPr/>
              <p:nvPr/>
            </p:nvSpPr>
            <p:spPr>
              <a:xfrm>
                <a:off x="10902939" y="3887063"/>
                <a:ext cx="469792" cy="22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9784E810-864A-4F0D-B3FB-96CC3C8B83D7}"/>
                  </a:ext>
                </a:extLst>
              </p:cNvPr>
              <p:cNvSpPr txBox="1"/>
              <p:nvPr/>
            </p:nvSpPr>
            <p:spPr>
              <a:xfrm>
                <a:off x="10987606" y="3784601"/>
                <a:ext cx="316112" cy="400110"/>
              </a:xfrm>
              <a:prstGeom prst="rect">
                <a:avLst/>
              </a:prstGeom>
              <a:noFill/>
            </p:spPr>
            <p:txBody>
              <a:bodyPr wrap="none" rtlCol="0">
                <a:spAutoFit/>
              </a:bodyPr>
              <a:lstStyle/>
              <a:p>
                <a:r>
                  <a:rPr lang="en-US" sz="2000" dirty="0">
                    <a:solidFill>
                      <a:schemeClr val="bg1"/>
                    </a:solidFill>
                  </a:rPr>
                  <a:t>2</a:t>
                </a:r>
              </a:p>
            </p:txBody>
          </p:sp>
        </p:grpSp>
      </p:grpSp>
      <p:sp>
        <p:nvSpPr>
          <p:cNvPr id="128" name="Arrow: Left 127">
            <a:extLst>
              <a:ext uri="{FF2B5EF4-FFF2-40B4-BE49-F238E27FC236}">
                <a16:creationId xmlns:a16="http://schemas.microsoft.com/office/drawing/2014/main" id="{D75F20EE-8944-40A6-960C-5B0B9C219E84}"/>
              </a:ext>
            </a:extLst>
          </p:cNvPr>
          <p:cNvSpPr/>
          <p:nvPr/>
        </p:nvSpPr>
        <p:spPr>
          <a:xfrm rot="454150">
            <a:off x="9480285" y="3995194"/>
            <a:ext cx="2461684" cy="1657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of copies of this pointer pointing to the shared object</a:t>
            </a:r>
          </a:p>
        </p:txBody>
      </p:sp>
      <p:sp>
        <p:nvSpPr>
          <p:cNvPr id="135" name="Speech Bubble: Rectangle with Corners Rounded 134" hidden="1">
            <a:extLst>
              <a:ext uri="{FF2B5EF4-FFF2-40B4-BE49-F238E27FC236}">
                <a16:creationId xmlns:a16="http://schemas.microsoft.com/office/drawing/2014/main" id="{7EA3B6DE-C1BC-48D6-A688-6982B2880B8E}"/>
              </a:ext>
            </a:extLst>
          </p:cNvPr>
          <p:cNvSpPr/>
          <p:nvPr/>
        </p:nvSpPr>
        <p:spPr>
          <a:xfrm>
            <a:off x="5069586" y="4087283"/>
            <a:ext cx="5384051" cy="1549920"/>
          </a:xfrm>
          <a:prstGeom prst="wedgeRoundRectCallout">
            <a:avLst>
              <a:gd name="adj1" fmla="val -98127"/>
              <a:gd name="adj2" fmla="val -14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Basically, a </a:t>
            </a:r>
            <a:r>
              <a:rPr lang="en-US" sz="2000" dirty="0" err="1">
                <a:latin typeface="Corbel" panose="020B0503020204020204" pitchFamily="34" charset="0"/>
              </a:rPr>
              <a:t>unique_pointer</a:t>
            </a:r>
            <a:r>
              <a:rPr lang="en-US" sz="2000" dirty="0">
                <a:latin typeface="Corbel" panose="020B0503020204020204" pitchFamily="34" charset="0"/>
              </a:rPr>
              <a:t> is almost identical to a regular pointer except it has a destructor that automatically frees the object when the unique pointer goes out of scope.</a:t>
            </a:r>
          </a:p>
        </p:txBody>
      </p:sp>
      <p:cxnSp>
        <p:nvCxnSpPr>
          <p:cNvPr id="137" name="Straight Connector 136">
            <a:extLst>
              <a:ext uri="{FF2B5EF4-FFF2-40B4-BE49-F238E27FC236}">
                <a16:creationId xmlns:a16="http://schemas.microsoft.com/office/drawing/2014/main" id="{BAC29523-128A-424E-9AC3-AC88AB0E37AA}"/>
              </a:ext>
            </a:extLst>
          </p:cNvPr>
          <p:cNvCxnSpPr>
            <a:cxnSpLocks/>
          </p:cNvCxnSpPr>
          <p:nvPr/>
        </p:nvCxnSpPr>
        <p:spPr>
          <a:xfrm>
            <a:off x="393700" y="3937000"/>
            <a:ext cx="4047067" cy="215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CC84BA2-04EA-441C-8BFB-C966C060325E}"/>
              </a:ext>
            </a:extLst>
          </p:cNvPr>
          <p:cNvCxnSpPr>
            <a:cxnSpLocks/>
          </p:cNvCxnSpPr>
          <p:nvPr/>
        </p:nvCxnSpPr>
        <p:spPr>
          <a:xfrm>
            <a:off x="440267" y="4233333"/>
            <a:ext cx="3293533" cy="207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0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wipe(left)">
                                      <p:cBhvr>
                                        <p:cTn id="18" dur="500"/>
                                        <p:tgtEl>
                                          <p:spTgt spid="137"/>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wipe(left)">
                                      <p:cBhvr>
                                        <p:cTn id="22" dur="500"/>
                                        <p:tgtEl>
                                          <p:spTgt spid="13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wipe(down)">
                                      <p:cBhvr>
                                        <p:cTn id="31" dur="500"/>
                                        <p:tgtEl>
                                          <p:spTgt spid="13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3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3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28"/>
                                        </p:tgtEl>
                                        <p:attrNameLst>
                                          <p:attrName>style.visibility</p:attrName>
                                        </p:attrNameLst>
                                      </p:cBhvr>
                                      <p:to>
                                        <p:strVal val="visible"/>
                                      </p:to>
                                    </p:set>
                                    <p:animEffect transition="in" filter="wipe(right)">
                                      <p:cBhvr>
                                        <p:cTn id="5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29" grpId="0" animBg="1"/>
      <p:bldP spid="38" grpId="0"/>
      <p:bldP spid="128" grpId="0" animBg="1"/>
      <p:bldP spid="135" grpId="0" animBg="1"/>
      <p:bldP spid="135" grpId="1"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std::</a:t>
            </a:r>
            <a:r>
              <a:rPr lang="en-US" dirty="0" err="1"/>
              <a:t>unique_ptr</a:t>
            </a:r>
            <a:endParaRPr lang="en-US" dirty="0"/>
          </a:p>
        </p:txBody>
      </p:sp>
      <p:sp>
        <p:nvSpPr>
          <p:cNvPr id="38" name="TextBox 37">
            <a:extLst>
              <a:ext uri="{FF2B5EF4-FFF2-40B4-BE49-F238E27FC236}">
                <a16:creationId xmlns:a16="http://schemas.microsoft.com/office/drawing/2014/main" id="{833D6D9E-3459-4B93-AC9D-19AB595A8092}"/>
              </a:ext>
            </a:extLst>
          </p:cNvPr>
          <p:cNvSpPr txBox="1"/>
          <p:nvPr/>
        </p:nvSpPr>
        <p:spPr>
          <a:xfrm>
            <a:off x="115909" y="878981"/>
            <a:ext cx="6920393" cy="461665"/>
          </a:xfrm>
          <a:prstGeom prst="rect">
            <a:avLst/>
          </a:prstGeom>
          <a:noFill/>
        </p:spPr>
        <p:txBody>
          <a:bodyPr wrap="square" rtlCol="0">
            <a:spAutoFit/>
          </a:bodyPr>
          <a:lstStyle/>
          <a:p>
            <a:pPr algn="ctr"/>
            <a:r>
              <a:rPr lang="en-US" sz="2400" dirty="0"/>
              <a:t>Let's see how to use </a:t>
            </a:r>
            <a:r>
              <a:rPr lang="en-US" sz="2400"/>
              <a:t>an official </a:t>
            </a:r>
            <a:r>
              <a:rPr lang="en-US" sz="2400" dirty="0" err="1"/>
              <a:t>unique_ptr</a:t>
            </a:r>
            <a:r>
              <a:rPr lang="en-US" sz="2400" dirty="0"/>
              <a:t>.</a:t>
            </a:r>
          </a:p>
        </p:txBody>
      </p:sp>
      <p:sp>
        <p:nvSpPr>
          <p:cNvPr id="46" name="TextBox 45">
            <a:extLst>
              <a:ext uri="{FF2B5EF4-FFF2-40B4-BE49-F238E27FC236}">
                <a16:creationId xmlns:a16="http://schemas.microsoft.com/office/drawing/2014/main" id="{0A2DE27C-5129-424D-A422-BEDAEC612E27}"/>
              </a:ext>
            </a:extLst>
          </p:cNvPr>
          <p:cNvSpPr txBox="1"/>
          <p:nvPr/>
        </p:nvSpPr>
        <p:spPr>
          <a:xfrm>
            <a:off x="70414" y="1830527"/>
            <a:ext cx="8525431" cy="2567096"/>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#include&lt;memory&gt;  // needed for </a:t>
            </a:r>
            <a:r>
              <a:rPr lang="en-US" dirty="0" err="1">
                <a:latin typeface="Consolas" panose="020B0609020204030204" pitchFamily="49" charset="0"/>
              </a:rPr>
              <a:t>unique_ptr</a:t>
            </a:r>
            <a:endParaRPr lang="en-US" dirty="0">
              <a:latin typeface="Consolas" panose="020B0609020204030204" pitchFamily="49" charset="0"/>
            </a:endParaRPr>
          </a:p>
          <a:p>
            <a:endParaRPr lang="en-US" sz="700" dirty="0">
              <a:latin typeface="Consolas" panose="020B0609020204030204" pitchFamily="49" charset="0"/>
            </a:endParaRPr>
          </a:p>
          <a:p>
            <a:r>
              <a:rPr lang="en-US" dirty="0">
                <a:latin typeface="Consolas" panose="020B0609020204030204" pitchFamily="49" charset="0"/>
              </a:rPr>
              <a:t>#include "</a:t>
            </a:r>
            <a:r>
              <a:rPr lang="en-US" dirty="0" err="1">
                <a:latin typeface="Consolas" panose="020B0609020204030204" pitchFamily="49" charset="0"/>
              </a:rPr>
              <a:t>nerd.h</a:t>
            </a:r>
            <a:r>
              <a:rPr lang="en-US" dirty="0">
                <a:latin typeface="Consolas" panose="020B0609020204030204" pitchFamily="49" charset="0"/>
              </a:rPr>
              <a:t>"</a:t>
            </a:r>
          </a:p>
          <a:p>
            <a:endParaRPr lang="en-US" sz="900"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std::</a:t>
            </a:r>
            <a:r>
              <a:rPr lang="en-US" dirty="0" err="1">
                <a:latin typeface="Consolas" panose="020B0609020204030204" pitchFamily="49" charset="0"/>
              </a:rPr>
              <a:t>unique_ptr</a:t>
            </a:r>
            <a:r>
              <a:rPr lang="en-US" dirty="0">
                <a:latin typeface="Consolas" panose="020B0609020204030204" pitchFamily="49" charset="0"/>
              </a:rPr>
              <a:t>&lt;</a:t>
            </a:r>
            <a:r>
              <a:rPr lang="en-US" dirty="0">
                <a:solidFill>
                  <a:srgbClr val="A163CF"/>
                </a:solidFill>
                <a:latin typeface="Consolas" panose="020B0609020204030204" pitchFamily="49" charset="0"/>
              </a:rPr>
              <a:t>Nerd</a:t>
            </a:r>
            <a:r>
              <a:rPr lang="en-US" dirty="0">
                <a:latin typeface="Consolas" panose="020B0609020204030204" pitchFamily="49" charset="0"/>
              </a:rPr>
              <a:t>&gt; p = </a:t>
            </a:r>
            <a:r>
              <a:rPr lang="en-US" dirty="0">
                <a:solidFill>
                  <a:srgbClr val="00B0F0"/>
                </a:solidFill>
                <a:latin typeface="Consolas" panose="020B0609020204030204" pitchFamily="49" charset="0"/>
              </a:rPr>
              <a:t>std::</a:t>
            </a:r>
            <a:r>
              <a:rPr lang="en-US" dirty="0" err="1">
                <a:solidFill>
                  <a:srgbClr val="00B0F0"/>
                </a:solidFill>
                <a:latin typeface="Consolas" panose="020B0609020204030204" pitchFamily="49" charset="0"/>
              </a:rPr>
              <a:t>make_unique</a:t>
            </a:r>
            <a:r>
              <a:rPr lang="en-US" dirty="0">
                <a:latin typeface="Consolas" panose="020B0609020204030204" pitchFamily="49" charset="0"/>
              </a:rPr>
              <a:t>&lt;</a:t>
            </a:r>
            <a:r>
              <a:rPr lang="en-US" dirty="0">
                <a:solidFill>
                  <a:srgbClr val="A163CF"/>
                </a:solidFill>
                <a:latin typeface="Consolas" panose="020B0609020204030204" pitchFamily="49" charset="0"/>
              </a:rPr>
              <a:t>Nerd</a:t>
            </a:r>
            <a:r>
              <a:rPr lang="en-US" dirty="0">
                <a:latin typeface="Consolas" panose="020B0609020204030204" pitchFamily="49" charset="0"/>
              </a:rPr>
              <a:t>&gt;(</a:t>
            </a:r>
            <a:r>
              <a:rPr lang="en-US" dirty="0">
                <a:solidFill>
                  <a:srgbClr val="00B050"/>
                </a:solidFill>
                <a:latin typeface="Consolas" panose="020B0609020204030204" pitchFamily="49" charset="0"/>
              </a:rPr>
              <a:t>"Carey", 100</a:t>
            </a:r>
            <a:r>
              <a:rPr lang="en-US" dirty="0">
                <a:latin typeface="Consolas" panose="020B0609020204030204" pitchFamily="49" charset="0"/>
              </a:rPr>
              <a:t>);</a:t>
            </a:r>
          </a:p>
          <a:p>
            <a:endParaRPr lang="en-US" sz="1000" dirty="0">
              <a:latin typeface="Consolas" panose="020B0609020204030204" pitchFamily="49" charset="0"/>
            </a:endParaRPr>
          </a:p>
          <a:p>
            <a:r>
              <a:rPr lang="en-US" dirty="0">
                <a:latin typeface="Consolas" panose="020B0609020204030204" pitchFamily="49" charset="0"/>
              </a:rPr>
              <a:t>   p-&gt;study(); // p acts like a regular </a:t>
            </a:r>
            <a:r>
              <a:rPr lang="en-US" dirty="0" err="1">
                <a:latin typeface="Consolas" panose="020B0609020204030204" pitchFamily="49" charset="0"/>
              </a:rPr>
              <a:t>ptr</a:t>
            </a:r>
            <a:r>
              <a:rPr lang="en-US" dirty="0">
                <a:latin typeface="Consolas" panose="020B0609020204030204" pitchFamily="49" charset="0"/>
              </a:rPr>
              <a:t>!</a:t>
            </a:r>
            <a:endParaRPr lang="en-US" sz="2800" dirty="0">
              <a:latin typeface="Consolas" panose="020B0609020204030204" pitchFamily="49" charset="0"/>
            </a:endParaRPr>
          </a:p>
          <a:p>
            <a:r>
              <a:rPr lang="en-US" sz="2800" dirty="0">
                <a:latin typeface="Consolas" panose="020B0609020204030204" pitchFamily="49" charset="0"/>
              </a:rPr>
              <a:t> </a:t>
            </a:r>
            <a:endParaRPr lang="en-US" sz="4800" dirty="0">
              <a:solidFill>
                <a:srgbClr val="FF0000"/>
              </a:solidFill>
              <a:latin typeface="Consolas" panose="020B0609020204030204" pitchFamily="49" charset="0"/>
            </a:endParaRPr>
          </a:p>
          <a:p>
            <a:r>
              <a:rPr lang="en-US" dirty="0">
                <a:latin typeface="Consolas" panose="020B0609020204030204" pitchFamily="49" charset="0"/>
              </a:rPr>
              <a:t>}</a:t>
            </a:r>
          </a:p>
        </p:txBody>
      </p:sp>
      <p:sp>
        <p:nvSpPr>
          <p:cNvPr id="48" name="TextBox 47">
            <a:extLst>
              <a:ext uri="{FF2B5EF4-FFF2-40B4-BE49-F238E27FC236}">
                <a16:creationId xmlns:a16="http://schemas.microsoft.com/office/drawing/2014/main" id="{BE483676-5C70-4B19-87C9-7F5BB41C931A}"/>
              </a:ext>
            </a:extLst>
          </p:cNvPr>
          <p:cNvSpPr txBox="1"/>
          <p:nvPr/>
        </p:nvSpPr>
        <p:spPr>
          <a:xfrm>
            <a:off x="7036302" y="0"/>
            <a:ext cx="5122316" cy="1754326"/>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 </a:t>
            </a:r>
            <a:r>
              <a:rPr lang="en-US" dirty="0" err="1">
                <a:latin typeface="Consolas" panose="020B0609020204030204" pitchFamily="49" charset="0"/>
              </a:rPr>
              <a:t>nerd.h</a:t>
            </a:r>
            <a:endParaRPr lang="en-US" dirty="0">
              <a:latin typeface="Consolas" panose="020B0609020204030204" pitchFamily="49" charset="0"/>
            </a:endParaRPr>
          </a:p>
          <a:p>
            <a:r>
              <a:rPr lang="en-US" dirty="0">
                <a:latin typeface="Consolas" panose="020B0609020204030204" pitchFamily="49" charset="0"/>
              </a:rPr>
              <a:t>class </a:t>
            </a:r>
            <a:r>
              <a:rPr lang="en-US" dirty="0">
                <a:solidFill>
                  <a:srgbClr val="A163CF"/>
                </a:solidFill>
                <a:latin typeface="Consolas" panose="020B0609020204030204" pitchFamily="49" charset="0"/>
              </a:rPr>
              <a:t>Nerd</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Nerd(string </a:t>
            </a:r>
            <a:r>
              <a:rPr lang="en-US" dirty="0">
                <a:solidFill>
                  <a:srgbClr val="00B050"/>
                </a:solidFill>
                <a:latin typeface="Consolas" panose="020B0609020204030204" pitchFamily="49" charset="0"/>
              </a:rPr>
              <a:t>name</a:t>
            </a:r>
            <a:r>
              <a:rPr lang="en-US" dirty="0">
                <a:latin typeface="Consolas" panose="020B0609020204030204" pitchFamily="49" charset="0"/>
              </a:rPr>
              <a:t>, int</a:t>
            </a:r>
            <a:r>
              <a:rPr lang="en-US" dirty="0">
                <a:solidFill>
                  <a:srgbClr val="00B050"/>
                </a:solidFill>
                <a:latin typeface="Consolas" panose="020B0609020204030204" pitchFamily="49" charset="0"/>
              </a:rPr>
              <a:t> IQ</a:t>
            </a:r>
            <a:r>
              <a:rPr lang="en-US" dirty="0">
                <a:latin typeface="Consolas" panose="020B0609020204030204" pitchFamily="49" charset="0"/>
              </a:rPr>
              <a:t>) { ... }</a:t>
            </a:r>
          </a:p>
          <a:p>
            <a:r>
              <a:rPr lang="en-US" dirty="0">
                <a:latin typeface="Consolas" panose="020B0609020204030204" pitchFamily="49" charset="0"/>
              </a:rPr>
              <a:t>  void study() { ... }</a:t>
            </a:r>
          </a:p>
          <a:p>
            <a:r>
              <a:rPr lang="en-US" dirty="0">
                <a:latin typeface="Consolas" panose="020B0609020204030204" pitchFamily="49" charset="0"/>
              </a:rPr>
              <a:t>};</a:t>
            </a:r>
          </a:p>
        </p:txBody>
      </p:sp>
      <p:sp>
        <p:nvSpPr>
          <p:cNvPr id="49" name="TextBox 48">
            <a:extLst>
              <a:ext uri="{FF2B5EF4-FFF2-40B4-BE49-F238E27FC236}">
                <a16:creationId xmlns:a16="http://schemas.microsoft.com/office/drawing/2014/main" id="{8E433BD2-A742-4170-9A04-93181261906A}"/>
              </a:ext>
            </a:extLst>
          </p:cNvPr>
          <p:cNvSpPr txBox="1"/>
          <p:nvPr/>
        </p:nvSpPr>
        <p:spPr>
          <a:xfrm>
            <a:off x="446145" y="3706296"/>
            <a:ext cx="6146800" cy="369332"/>
          </a:xfrm>
          <a:prstGeom prst="rect">
            <a:avLst/>
          </a:prstGeom>
          <a:noFill/>
        </p:spPr>
        <p:txBody>
          <a:bodyPr wrap="square">
            <a:spAutoFit/>
          </a:bodyPr>
          <a:lstStyle/>
          <a:p>
            <a:r>
              <a:rPr lang="en-US" dirty="0" err="1">
                <a:latin typeface="Consolas" panose="020B0609020204030204" pitchFamily="49" charset="0"/>
              </a:rPr>
              <a:t>store_in_some_data_structure</a:t>
            </a:r>
            <a:r>
              <a:rPr lang="en-US" dirty="0">
                <a:latin typeface="Consolas" panose="020B0609020204030204" pitchFamily="49" charset="0"/>
              </a:rPr>
              <a:t>(p); </a:t>
            </a:r>
            <a:r>
              <a:rPr lang="en-US" dirty="0">
                <a:solidFill>
                  <a:srgbClr val="FF0000"/>
                </a:solidFill>
                <a:latin typeface="Consolas" panose="020B0609020204030204" pitchFamily="49" charset="0"/>
              </a:rPr>
              <a:t>// ERROR!</a:t>
            </a:r>
            <a:endParaRPr lang="en-US" dirty="0"/>
          </a:p>
        </p:txBody>
      </p:sp>
      <p:sp>
        <p:nvSpPr>
          <p:cNvPr id="22" name="TextBox 21">
            <a:extLst>
              <a:ext uri="{FF2B5EF4-FFF2-40B4-BE49-F238E27FC236}">
                <a16:creationId xmlns:a16="http://schemas.microsoft.com/office/drawing/2014/main" id="{592DE1B0-0190-4B3D-BFB1-1B5519B77826}"/>
              </a:ext>
            </a:extLst>
          </p:cNvPr>
          <p:cNvSpPr txBox="1"/>
          <p:nvPr/>
        </p:nvSpPr>
        <p:spPr>
          <a:xfrm>
            <a:off x="340845" y="4037122"/>
            <a:ext cx="6096000" cy="369332"/>
          </a:xfrm>
          <a:prstGeom prst="rect">
            <a:avLst/>
          </a:prstGeom>
          <a:noFill/>
        </p:spPr>
        <p:txBody>
          <a:bodyPr wrap="square">
            <a:spAutoFit/>
          </a:bodyPr>
          <a:lstStyle/>
          <a:p>
            <a:r>
              <a:rPr lang="en-US" dirty="0">
                <a:latin typeface="Consolas" panose="020B0609020204030204" pitchFamily="49" charset="0"/>
              </a:rPr>
              <a:t>// p goes out of scope </a:t>
            </a:r>
            <a:r>
              <a:rPr lang="en-US" dirty="0">
                <a:latin typeface="Consolas" panose="020B0609020204030204" pitchFamily="49" charset="0"/>
                <a:sym typeface="Wingdings" panose="05000000000000000000" pitchFamily="2" charset="2"/>
              </a:rPr>
              <a:t></a:t>
            </a:r>
            <a:r>
              <a:rPr lang="en-US" dirty="0">
                <a:latin typeface="Consolas" panose="020B0609020204030204" pitchFamily="49" charset="0"/>
              </a:rPr>
              <a:t> frees the Nerd</a:t>
            </a:r>
            <a:endParaRPr lang="en-US" dirty="0"/>
          </a:p>
        </p:txBody>
      </p:sp>
      <p:sp>
        <p:nvSpPr>
          <p:cNvPr id="23" name="Speech Bubble: Rectangle with Corners Rounded 22">
            <a:extLst>
              <a:ext uri="{FF2B5EF4-FFF2-40B4-BE49-F238E27FC236}">
                <a16:creationId xmlns:a16="http://schemas.microsoft.com/office/drawing/2014/main" id="{5F5EBC3D-8990-4CD2-ADCA-B968D65239A0}"/>
              </a:ext>
            </a:extLst>
          </p:cNvPr>
          <p:cNvSpPr/>
          <p:nvPr/>
        </p:nvSpPr>
        <p:spPr>
          <a:xfrm>
            <a:off x="393241" y="1334216"/>
            <a:ext cx="4111608" cy="1062668"/>
          </a:xfrm>
          <a:prstGeom prst="wedgeRoundRectCallout">
            <a:avLst>
              <a:gd name="adj1" fmla="val -44267"/>
              <a:gd name="adj2" fmla="val 1503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use your unique pointer just like a regular pointer with * and -&gt;.</a:t>
            </a:r>
          </a:p>
        </p:txBody>
      </p:sp>
      <p:sp>
        <p:nvSpPr>
          <p:cNvPr id="24" name="Speech Bubble: Rectangle with Corners Rounded 23">
            <a:extLst>
              <a:ext uri="{FF2B5EF4-FFF2-40B4-BE49-F238E27FC236}">
                <a16:creationId xmlns:a16="http://schemas.microsoft.com/office/drawing/2014/main" id="{F60B2386-B115-44C7-97A5-D0025AC90010}"/>
              </a:ext>
            </a:extLst>
          </p:cNvPr>
          <p:cNvSpPr/>
          <p:nvPr/>
        </p:nvSpPr>
        <p:spPr>
          <a:xfrm>
            <a:off x="706967" y="4727135"/>
            <a:ext cx="4111608" cy="1062668"/>
          </a:xfrm>
          <a:prstGeom prst="wedgeRoundRectCallout">
            <a:avLst>
              <a:gd name="adj1" fmla="val -61255"/>
              <a:gd name="adj2" fmla="val -858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when a unique pointer goes out of scope, it auto-deletes the dynamic object it owns.</a:t>
            </a:r>
          </a:p>
        </p:txBody>
      </p:sp>
      <p:sp>
        <p:nvSpPr>
          <p:cNvPr id="27" name="TextBox 26">
            <a:extLst>
              <a:ext uri="{FF2B5EF4-FFF2-40B4-BE49-F238E27FC236}">
                <a16:creationId xmlns:a16="http://schemas.microsoft.com/office/drawing/2014/main" id="{706DA7F2-2C1D-4938-8FAD-425BC05B61FE}"/>
              </a:ext>
            </a:extLst>
          </p:cNvPr>
          <p:cNvSpPr txBox="1"/>
          <p:nvPr/>
        </p:nvSpPr>
        <p:spPr>
          <a:xfrm>
            <a:off x="70413" y="4572702"/>
            <a:ext cx="8525431" cy="2014490"/>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#include&lt;memory&gt;   </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std::</a:t>
            </a:r>
            <a:r>
              <a:rPr lang="en-US" dirty="0" err="1">
                <a:latin typeface="Consolas" panose="020B0609020204030204" pitchFamily="49" charset="0"/>
              </a:rPr>
              <a:t>unique_ptr</a:t>
            </a:r>
            <a:r>
              <a:rPr lang="en-US" dirty="0">
                <a:latin typeface="Consolas" panose="020B0609020204030204" pitchFamily="49" charset="0"/>
              </a:rPr>
              <a:t>&lt;</a:t>
            </a:r>
            <a:r>
              <a:rPr lang="en-US" dirty="0">
                <a:solidFill>
                  <a:srgbClr val="7030A0"/>
                </a:solidFill>
                <a:latin typeface="Consolas" panose="020B0609020204030204" pitchFamily="49" charset="0"/>
              </a:rPr>
              <a:t>int[]</a:t>
            </a:r>
            <a:r>
              <a:rPr lang="en-US" dirty="0">
                <a:latin typeface="Consolas" panose="020B0609020204030204" pitchFamily="49" charset="0"/>
              </a:rPr>
              <a:t>&gt; p = std::</a:t>
            </a:r>
            <a:r>
              <a:rPr lang="en-US" dirty="0" err="1">
                <a:latin typeface="Consolas" panose="020B0609020204030204" pitchFamily="49" charset="0"/>
              </a:rPr>
              <a:t>make_unique</a:t>
            </a:r>
            <a:r>
              <a:rPr lang="en-US" dirty="0">
                <a:latin typeface="Consolas" panose="020B0609020204030204" pitchFamily="49" charset="0"/>
              </a:rPr>
              <a:t>&lt;</a:t>
            </a:r>
            <a:r>
              <a:rPr lang="en-US" dirty="0">
                <a:solidFill>
                  <a:srgbClr val="7030A0"/>
                </a:solidFill>
                <a:latin typeface="Consolas" panose="020B0609020204030204" pitchFamily="49" charset="0"/>
              </a:rPr>
              <a:t>int[]</a:t>
            </a:r>
            <a:r>
              <a:rPr lang="en-US" dirty="0">
                <a:latin typeface="Consolas" panose="020B0609020204030204" pitchFamily="49" charset="0"/>
              </a:rPr>
              <a:t>&gt;(</a:t>
            </a:r>
            <a:r>
              <a:rPr lang="en-US" dirty="0">
                <a:solidFill>
                  <a:srgbClr val="00B0F0"/>
                </a:solidFill>
                <a:latin typeface="Consolas" panose="020B0609020204030204" pitchFamily="49" charset="0"/>
              </a:rPr>
              <a:t>10</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p[5] = 42; // p acts like a regular </a:t>
            </a:r>
            <a:r>
              <a:rPr lang="en-US" dirty="0" err="1">
                <a:latin typeface="Consolas" panose="020B0609020204030204" pitchFamily="49" charset="0"/>
              </a:rPr>
              <a:t>ptr</a:t>
            </a:r>
            <a:r>
              <a:rPr lang="en-US" dirty="0">
                <a:latin typeface="Consolas" panose="020B0609020204030204" pitchFamily="49" charset="0"/>
              </a:rPr>
              <a:t>/array!</a:t>
            </a:r>
            <a:endParaRPr lang="en-US" dirty="0">
              <a:solidFill>
                <a:srgbClr val="FF0000"/>
              </a:solidFill>
              <a:latin typeface="Consolas" panose="020B0609020204030204" pitchFamily="49" charset="0"/>
            </a:endParaRPr>
          </a:p>
          <a:p>
            <a:r>
              <a:rPr lang="en-US" dirty="0">
                <a:latin typeface="Consolas" panose="020B0609020204030204" pitchFamily="49" charset="0"/>
              </a:rPr>
              <a:t>} // p goes out of scope </a:t>
            </a:r>
            <a:r>
              <a:rPr lang="en-US" dirty="0">
                <a:latin typeface="Consolas" panose="020B0609020204030204" pitchFamily="49" charset="0"/>
                <a:sym typeface="Wingdings" panose="05000000000000000000" pitchFamily="2" charset="2"/>
              </a:rPr>
              <a:t></a:t>
            </a:r>
            <a:r>
              <a:rPr lang="en-US" dirty="0">
                <a:latin typeface="Consolas" panose="020B0609020204030204" pitchFamily="49" charset="0"/>
              </a:rPr>
              <a:t> frees the array of 10 items</a:t>
            </a:r>
            <a:endParaRPr lang="en-US" dirty="0"/>
          </a:p>
          <a:p>
            <a:endParaRPr lang="en-US" dirty="0">
              <a:latin typeface="Consolas" panose="020B0609020204030204" pitchFamily="49" charset="0"/>
            </a:endParaRPr>
          </a:p>
        </p:txBody>
      </p:sp>
      <p:sp>
        <p:nvSpPr>
          <p:cNvPr id="31" name="Speech Bubble: Rectangle with Corners Rounded 30">
            <a:extLst>
              <a:ext uri="{FF2B5EF4-FFF2-40B4-BE49-F238E27FC236}">
                <a16:creationId xmlns:a16="http://schemas.microsoft.com/office/drawing/2014/main" id="{4136A68C-8A3C-4DBC-A7B4-D5D456558273}"/>
              </a:ext>
            </a:extLst>
          </p:cNvPr>
          <p:cNvSpPr/>
          <p:nvPr/>
        </p:nvSpPr>
        <p:spPr>
          <a:xfrm>
            <a:off x="501126" y="3843238"/>
            <a:ext cx="4111608" cy="1062668"/>
          </a:xfrm>
          <a:prstGeom prst="wedgeRoundRectCallout">
            <a:avLst>
              <a:gd name="adj1" fmla="val -44267"/>
              <a:gd name="adj2" fmla="val 1503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then use array notation with the pointer just like you would with any normal pointer!</a:t>
            </a:r>
          </a:p>
        </p:txBody>
      </p:sp>
      <p:sp>
        <p:nvSpPr>
          <p:cNvPr id="34" name="TextBox 33">
            <a:extLst>
              <a:ext uri="{FF2B5EF4-FFF2-40B4-BE49-F238E27FC236}">
                <a16:creationId xmlns:a16="http://schemas.microsoft.com/office/drawing/2014/main" id="{C885D56E-4FAF-4CAA-81D8-92938474CE56}"/>
              </a:ext>
            </a:extLst>
          </p:cNvPr>
          <p:cNvSpPr txBox="1"/>
          <p:nvPr/>
        </p:nvSpPr>
        <p:spPr>
          <a:xfrm>
            <a:off x="437981" y="3692821"/>
            <a:ext cx="6146800" cy="369332"/>
          </a:xfrm>
          <a:prstGeom prst="rect">
            <a:avLst/>
          </a:prstGeom>
          <a:noFill/>
        </p:spPr>
        <p:txBody>
          <a:bodyPr wrap="square">
            <a:spAutoFit/>
          </a:bodyPr>
          <a:lstStyle/>
          <a:p>
            <a:r>
              <a:rPr lang="en-US" dirty="0">
                <a:latin typeface="Consolas" panose="020B0609020204030204" pitchFamily="49" charset="0"/>
              </a:rPr>
              <a:t>std::</a:t>
            </a:r>
            <a:r>
              <a:rPr lang="en-US" dirty="0" err="1">
                <a:latin typeface="Consolas" panose="020B0609020204030204" pitchFamily="49" charset="0"/>
              </a:rPr>
              <a:t>unique_ptr</a:t>
            </a:r>
            <a:r>
              <a:rPr lang="en-US" dirty="0">
                <a:latin typeface="Consolas" panose="020B0609020204030204" pitchFamily="49" charset="0"/>
              </a:rPr>
              <a:t>&lt;</a:t>
            </a:r>
            <a:r>
              <a:rPr lang="en-US" dirty="0">
                <a:solidFill>
                  <a:srgbClr val="A163CF"/>
                </a:solidFill>
                <a:latin typeface="Consolas" panose="020B0609020204030204" pitchFamily="49" charset="0"/>
              </a:rPr>
              <a:t>Nerd</a:t>
            </a:r>
            <a:r>
              <a:rPr lang="en-US" dirty="0">
                <a:latin typeface="Consolas" panose="020B0609020204030204" pitchFamily="49" charset="0"/>
              </a:rPr>
              <a:t>&gt; p2 = p; </a:t>
            </a:r>
            <a:r>
              <a:rPr lang="en-US" dirty="0">
                <a:solidFill>
                  <a:srgbClr val="FF0000"/>
                </a:solidFill>
                <a:latin typeface="Consolas" panose="020B0609020204030204" pitchFamily="49" charset="0"/>
              </a:rPr>
              <a:t>// ERROR!</a:t>
            </a:r>
            <a:endParaRPr lang="en-US" dirty="0">
              <a:solidFill>
                <a:srgbClr val="FF0000"/>
              </a:solidFill>
            </a:endParaRPr>
          </a:p>
        </p:txBody>
      </p:sp>
      <p:sp>
        <p:nvSpPr>
          <p:cNvPr id="20" name="Speech Bubble: Rectangle with Corners Rounded 19">
            <a:extLst>
              <a:ext uri="{FF2B5EF4-FFF2-40B4-BE49-F238E27FC236}">
                <a16:creationId xmlns:a16="http://schemas.microsoft.com/office/drawing/2014/main" id="{0597B81B-05A3-4721-AC51-63368F2F3B12}"/>
              </a:ext>
            </a:extLst>
          </p:cNvPr>
          <p:cNvSpPr/>
          <p:nvPr/>
        </p:nvSpPr>
        <p:spPr>
          <a:xfrm>
            <a:off x="6436845" y="3862043"/>
            <a:ext cx="3282888" cy="1780989"/>
          </a:xfrm>
          <a:prstGeom prst="wedgeRoundRectCallout">
            <a:avLst>
              <a:gd name="adj1" fmla="val -29973"/>
              <a:gd name="adj2" fmla="val -858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pass in the parameters for construction of your object to </a:t>
            </a:r>
            <a:r>
              <a:rPr lang="en-US" sz="2000" dirty="0" err="1">
                <a:solidFill>
                  <a:srgbClr val="00FFFF"/>
                </a:solidFill>
                <a:latin typeface="Corbel" panose="020B0503020204020204" pitchFamily="34" charset="0"/>
              </a:rPr>
              <a:t>make_unique</a:t>
            </a:r>
            <a:r>
              <a:rPr lang="en-US" sz="2000" dirty="0">
                <a:solidFill>
                  <a:srgbClr val="00FFFF"/>
                </a:solidFill>
                <a:latin typeface="Corbel" panose="020B0503020204020204" pitchFamily="34" charset="0"/>
              </a:rPr>
              <a:t> </a:t>
            </a:r>
            <a:r>
              <a:rPr lang="en-US" sz="2000" dirty="0">
                <a:latin typeface="Corbel" panose="020B0503020204020204" pitchFamily="34" charset="0"/>
              </a:rPr>
              <a:t>– it'll automagically forward them to your </a:t>
            </a:r>
            <a:r>
              <a:rPr lang="en-US" sz="2000" dirty="0" err="1">
                <a:latin typeface="Corbel" panose="020B0503020204020204" pitchFamily="34" charset="0"/>
              </a:rPr>
              <a:t>c'tor</a:t>
            </a:r>
            <a:r>
              <a:rPr lang="en-US" sz="2000" dirty="0">
                <a:latin typeface="Corbel" panose="020B0503020204020204" pitchFamily="34" charset="0"/>
              </a:rPr>
              <a:t>!</a:t>
            </a:r>
          </a:p>
        </p:txBody>
      </p:sp>
      <p:sp>
        <p:nvSpPr>
          <p:cNvPr id="19" name="Speech Bubble: Rectangle with Corners Rounded 18">
            <a:extLst>
              <a:ext uri="{FF2B5EF4-FFF2-40B4-BE49-F238E27FC236}">
                <a16:creationId xmlns:a16="http://schemas.microsoft.com/office/drawing/2014/main" id="{06574504-F477-4CBE-84AB-6905A55B8F55}"/>
              </a:ext>
            </a:extLst>
          </p:cNvPr>
          <p:cNvSpPr/>
          <p:nvPr/>
        </p:nvSpPr>
        <p:spPr>
          <a:xfrm>
            <a:off x="6329321" y="3388105"/>
            <a:ext cx="4111608" cy="1339030"/>
          </a:xfrm>
          <a:prstGeom prst="wedgeRoundRectCallout">
            <a:avLst>
              <a:gd name="adj1" fmla="val -75670"/>
              <a:gd name="adj2" fmla="val -631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Instead of using the </a:t>
            </a:r>
            <a:r>
              <a:rPr lang="en-US" sz="2000" dirty="0">
                <a:solidFill>
                  <a:srgbClr val="FFC9C9"/>
                </a:solidFill>
                <a:latin typeface="Corbel" panose="020B0503020204020204" pitchFamily="34" charset="0"/>
              </a:rPr>
              <a:t>new</a:t>
            </a:r>
            <a:r>
              <a:rPr lang="en-US" sz="2000" dirty="0">
                <a:solidFill>
                  <a:srgbClr val="FFE5E5"/>
                </a:solidFill>
                <a:latin typeface="Corbel" panose="020B0503020204020204" pitchFamily="34" charset="0"/>
              </a:rPr>
              <a:t> </a:t>
            </a:r>
            <a:r>
              <a:rPr lang="en-US" sz="2000" dirty="0">
                <a:latin typeface="Corbel" panose="020B0503020204020204" pitchFamily="34" charset="0"/>
              </a:rPr>
              <a:t>command, we call the </a:t>
            </a:r>
            <a:r>
              <a:rPr lang="en-US" sz="2000" dirty="0" err="1">
                <a:solidFill>
                  <a:srgbClr val="00FFFF"/>
                </a:solidFill>
                <a:latin typeface="Corbel" panose="020B0503020204020204" pitchFamily="34" charset="0"/>
              </a:rPr>
              <a:t>make_unique</a:t>
            </a:r>
            <a:r>
              <a:rPr lang="en-US" sz="2000" dirty="0">
                <a:solidFill>
                  <a:srgbClr val="00FFFF"/>
                </a:solidFill>
                <a:latin typeface="Corbel" panose="020B0503020204020204" pitchFamily="34" charset="0"/>
              </a:rPr>
              <a:t> </a:t>
            </a:r>
            <a:r>
              <a:rPr lang="en-US" sz="2000" dirty="0">
                <a:latin typeface="Corbel" panose="020B0503020204020204" pitchFamily="34" charset="0"/>
              </a:rPr>
              <a:t>function to dynamically allocate RAM and construct a new object.</a:t>
            </a:r>
          </a:p>
        </p:txBody>
      </p:sp>
      <p:sp>
        <p:nvSpPr>
          <p:cNvPr id="18" name="Speech Bubble: Rectangle with Corners Rounded 17">
            <a:extLst>
              <a:ext uri="{FF2B5EF4-FFF2-40B4-BE49-F238E27FC236}">
                <a16:creationId xmlns:a16="http://schemas.microsoft.com/office/drawing/2014/main" id="{18F1DA87-79C7-403D-8BD7-C6262A8806E1}"/>
              </a:ext>
            </a:extLst>
          </p:cNvPr>
          <p:cNvSpPr/>
          <p:nvPr/>
        </p:nvSpPr>
        <p:spPr>
          <a:xfrm>
            <a:off x="2556930" y="870277"/>
            <a:ext cx="4111608" cy="1062668"/>
          </a:xfrm>
          <a:prstGeom prst="wedgeRoundRectCallout">
            <a:avLst>
              <a:gd name="adj1" fmla="val -44267"/>
              <a:gd name="adj2" fmla="val 1503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To define a unique pointer, just specify the </a:t>
            </a:r>
            <a:r>
              <a:rPr lang="en-US" sz="2000" dirty="0">
                <a:solidFill>
                  <a:srgbClr val="E1CCF0"/>
                </a:solidFill>
                <a:latin typeface="Corbel" panose="020B0503020204020204" pitchFamily="34" charset="0"/>
              </a:rPr>
              <a:t>type of the pointer </a:t>
            </a:r>
            <a:r>
              <a:rPr lang="en-US" sz="2000" dirty="0">
                <a:latin typeface="Corbel" panose="020B0503020204020204" pitchFamily="34" charset="0"/>
              </a:rPr>
              <a:t>in &lt;angled brackets&gt;.</a:t>
            </a:r>
          </a:p>
        </p:txBody>
      </p:sp>
      <p:sp>
        <p:nvSpPr>
          <p:cNvPr id="36" name="Rectangle 35">
            <a:extLst>
              <a:ext uri="{FF2B5EF4-FFF2-40B4-BE49-F238E27FC236}">
                <a16:creationId xmlns:a16="http://schemas.microsoft.com/office/drawing/2014/main" id="{991C0ABC-0A35-4EEC-B03A-4426AFC69926}"/>
              </a:ext>
            </a:extLst>
          </p:cNvPr>
          <p:cNvSpPr/>
          <p:nvPr/>
        </p:nvSpPr>
        <p:spPr>
          <a:xfrm>
            <a:off x="3513667" y="2951090"/>
            <a:ext cx="4813300" cy="262010"/>
          </a:xfrm>
          <a:prstGeom prst="rect">
            <a:avLst/>
          </a:prstGeom>
          <a:solidFill>
            <a:srgbClr val="FDF1E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Rectangle with Corners Rounded 25">
            <a:extLst>
              <a:ext uri="{FF2B5EF4-FFF2-40B4-BE49-F238E27FC236}">
                <a16:creationId xmlns:a16="http://schemas.microsoft.com/office/drawing/2014/main" id="{BBA374D6-4010-4883-9973-EC8F3EF9FA60}"/>
              </a:ext>
            </a:extLst>
          </p:cNvPr>
          <p:cNvSpPr/>
          <p:nvPr/>
        </p:nvSpPr>
        <p:spPr>
          <a:xfrm>
            <a:off x="258082" y="4985295"/>
            <a:ext cx="4351387" cy="1315473"/>
          </a:xfrm>
          <a:prstGeom prst="wedgeRoundRectCallout">
            <a:avLst>
              <a:gd name="adj1" fmla="val 22472"/>
              <a:gd name="adj2" fmla="val -1257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can't make copies of a </a:t>
            </a:r>
            <a:r>
              <a:rPr lang="en-US" sz="2000" dirty="0" err="1">
                <a:latin typeface="Corbel" panose="020B0503020204020204" pitchFamily="34" charset="0"/>
              </a:rPr>
              <a:t>unique_pointer</a:t>
            </a:r>
            <a:r>
              <a:rPr lang="en-US" sz="2000" dirty="0">
                <a:latin typeface="Corbel" panose="020B0503020204020204" pitchFamily="34" charset="0"/>
              </a:rPr>
              <a:t> – no duplicating it, or passing it to other functions!</a:t>
            </a:r>
          </a:p>
        </p:txBody>
      </p:sp>
      <p:sp>
        <p:nvSpPr>
          <p:cNvPr id="28" name="Speech Bubble: Rectangle with Corners Rounded 27">
            <a:extLst>
              <a:ext uri="{FF2B5EF4-FFF2-40B4-BE49-F238E27FC236}">
                <a16:creationId xmlns:a16="http://schemas.microsoft.com/office/drawing/2014/main" id="{2B71E0BC-82D5-4638-8F87-77DE0AF138BA}"/>
              </a:ext>
            </a:extLst>
          </p:cNvPr>
          <p:cNvSpPr/>
          <p:nvPr/>
        </p:nvSpPr>
        <p:spPr>
          <a:xfrm>
            <a:off x="2481337" y="3327751"/>
            <a:ext cx="4111608" cy="1062668"/>
          </a:xfrm>
          <a:prstGeom prst="wedgeRoundRectCallout">
            <a:avLst>
              <a:gd name="adj1" fmla="val -44267"/>
              <a:gd name="adj2" fmla="val 1503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how we define a unique pointer for an </a:t>
            </a:r>
            <a:r>
              <a:rPr lang="en-US" sz="2000" dirty="0">
                <a:solidFill>
                  <a:srgbClr val="E1CCF0"/>
                </a:solidFill>
                <a:latin typeface="Corbel" panose="020B0503020204020204" pitchFamily="34" charset="0"/>
              </a:rPr>
              <a:t>array of integers</a:t>
            </a:r>
            <a:r>
              <a:rPr lang="en-US" sz="2000" dirty="0">
                <a:latin typeface="Corbel" panose="020B0503020204020204" pitchFamily="34" charset="0"/>
              </a:rPr>
              <a:t>.</a:t>
            </a:r>
          </a:p>
        </p:txBody>
      </p:sp>
      <p:sp>
        <p:nvSpPr>
          <p:cNvPr id="29" name="Speech Bubble: Rectangle with Corners Rounded 28">
            <a:extLst>
              <a:ext uri="{FF2B5EF4-FFF2-40B4-BE49-F238E27FC236}">
                <a16:creationId xmlns:a16="http://schemas.microsoft.com/office/drawing/2014/main" id="{2B7AA44A-D52F-43C9-A90F-AA735DA4EDEE}"/>
              </a:ext>
            </a:extLst>
          </p:cNvPr>
          <p:cNvSpPr/>
          <p:nvPr/>
        </p:nvSpPr>
        <p:spPr>
          <a:xfrm>
            <a:off x="6791964" y="3311904"/>
            <a:ext cx="4111608" cy="1062668"/>
          </a:xfrm>
          <a:prstGeom prst="wedgeRoundRectCallout">
            <a:avLst>
              <a:gd name="adj1" fmla="val -44267"/>
              <a:gd name="adj2" fmla="val 1503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then pass the </a:t>
            </a:r>
            <a:r>
              <a:rPr lang="en-US" sz="2000" dirty="0">
                <a:solidFill>
                  <a:srgbClr val="00FFFF"/>
                </a:solidFill>
                <a:latin typeface="Corbel" panose="020B0503020204020204" pitchFamily="34" charset="0"/>
              </a:rPr>
              <a:t>size of the array </a:t>
            </a:r>
            <a:r>
              <a:rPr lang="en-US" sz="2000" dirty="0">
                <a:latin typeface="Corbel" panose="020B0503020204020204" pitchFamily="34" charset="0"/>
              </a:rPr>
              <a:t>to </a:t>
            </a:r>
            <a:r>
              <a:rPr lang="en-US" sz="2000" dirty="0" err="1">
                <a:solidFill>
                  <a:schemeClr val="bg1"/>
                </a:solidFill>
                <a:latin typeface="Corbel" panose="020B0503020204020204" pitchFamily="34" charset="0"/>
              </a:rPr>
              <a:t>make_unique</a:t>
            </a:r>
            <a:r>
              <a:rPr lang="en-US" sz="2000" dirty="0">
                <a:solidFill>
                  <a:schemeClr val="bg1"/>
                </a:solidFill>
                <a:latin typeface="Corbel" panose="020B0503020204020204" pitchFamily="34" charset="0"/>
              </a:rPr>
              <a:t> and </a:t>
            </a:r>
            <a:r>
              <a:rPr lang="en-US" sz="2000" dirty="0">
                <a:latin typeface="Corbel" panose="020B0503020204020204" pitchFamily="34" charset="0"/>
              </a:rPr>
              <a:t>it'll allocate the array for us!</a:t>
            </a:r>
          </a:p>
        </p:txBody>
      </p:sp>
    </p:spTree>
    <p:extLst>
      <p:ext uri="{BB962C8B-B14F-4D97-AF65-F5344CB8AC3E}">
        <p14:creationId xmlns:p14="http://schemas.microsoft.com/office/powerpoint/2010/main" val="317150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10" presetClass="exit" presetSubtype="0" fill="hold" grpId="1" nodeType="withEffect">
                                  <p:stCondLst>
                                    <p:cond delay="0"/>
                                  </p:stCondLst>
                                  <p:childTnLst>
                                    <p:animEffect transition="out" filter="fade">
                                      <p:cBhvr>
                                        <p:cTn id="36" dur="500"/>
                                        <p:tgtEl>
                                          <p:spTgt spid="36"/>
                                        </p:tgtEl>
                                      </p:cBhvr>
                                    </p:animEffect>
                                    <p:set>
                                      <p:cBhvr>
                                        <p:cTn id="37" dur="1" fill="hold">
                                          <p:stCondLst>
                                            <p:cond delay="499"/>
                                          </p:stCondLst>
                                        </p:cTn>
                                        <p:tgtEl>
                                          <p:spTgt spid="3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2" nodeType="clickEffect">
                                  <p:stCondLst>
                                    <p:cond delay="0"/>
                                  </p:stCondLst>
                                  <p:childTnLst>
                                    <p:animMotion origin="layout" path="M -2.08333E-7 4.44444E-6 L 0.1737 -0.30463 " pathEditMode="relative" rAng="0" ptsTypes="AA">
                                      <p:cBhvr>
                                        <p:cTn id="50" dur="2000" fill="hold"/>
                                        <p:tgtEl>
                                          <p:spTgt spid="20"/>
                                        </p:tgtEl>
                                        <p:attrNameLst>
                                          <p:attrName>ppt_x</p:attrName>
                                          <p:attrName>ppt_y</p:attrName>
                                        </p:attrNameLst>
                                      </p:cBhvr>
                                      <p:rCtr x="8685" y="-15231"/>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down)">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down)">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left)">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4"/>
                                        </p:tgtEl>
                                      </p:cBhvr>
                                    </p:animEffect>
                                    <p:set>
                                      <p:cBhvr>
                                        <p:cTn id="92" dur="1" fill="hold">
                                          <p:stCondLst>
                                            <p:cond delay="499"/>
                                          </p:stCondLst>
                                        </p:cTn>
                                        <p:tgtEl>
                                          <p:spTgt spid="3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wipe(left)">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49"/>
                                        </p:tgtEl>
                                      </p:cBhvr>
                                    </p:animEffect>
                                    <p:set>
                                      <p:cBhvr>
                                        <p:cTn id="102" dur="1" fill="hold">
                                          <p:stCondLst>
                                            <p:cond delay="499"/>
                                          </p:stCondLst>
                                        </p:cTn>
                                        <p:tgtEl>
                                          <p:spTgt spid="4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wipe(up)">
                                      <p:cBhvr>
                                        <p:cTn id="111" dur="500"/>
                                        <p:tgtEl>
                                          <p:spTgt spid="2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wipe(down)">
                                      <p:cBhvr>
                                        <p:cTn id="116" dur="500"/>
                                        <p:tgtEl>
                                          <p:spTgt spid="28"/>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8"/>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wipe(down)">
                                      <p:cBhvr>
                                        <p:cTn id="125" dur="5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29"/>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Effect transition="in" filter="wipe(down)">
                                      <p:cBhvr>
                                        <p:cTn id="134" dur="500"/>
                                        <p:tgtEl>
                                          <p:spTgt spid="31"/>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6" grpId="0" animBg="1"/>
      <p:bldP spid="48" grpId="0" animBg="1"/>
      <p:bldP spid="49" grpId="0"/>
      <p:bldP spid="49" grpId="1"/>
      <p:bldP spid="22" grpId="0"/>
      <p:bldP spid="23" grpId="0" animBg="1"/>
      <p:bldP spid="23" grpId="1" animBg="1"/>
      <p:bldP spid="24" grpId="0" animBg="1"/>
      <p:bldP spid="24" grpId="1" animBg="1"/>
      <p:bldP spid="27" grpId="0" animBg="1"/>
      <p:bldP spid="31" grpId="0" animBg="1"/>
      <p:bldP spid="31" grpId="1" animBg="1"/>
      <p:bldP spid="34" grpId="0"/>
      <p:bldP spid="34" grpId="1"/>
      <p:bldP spid="20" grpId="0" animBg="1"/>
      <p:bldP spid="20" grpId="1" animBg="1"/>
      <p:bldP spid="20" grpId="2" animBg="1"/>
      <p:bldP spid="19" grpId="0" animBg="1"/>
      <p:bldP spid="19" grpId="1" animBg="1"/>
      <p:bldP spid="18" grpId="0" animBg="1"/>
      <p:bldP spid="18" grpId="1" animBg="1"/>
      <p:bldP spid="36" grpId="0" animBg="1"/>
      <p:bldP spid="36" grpId="1" animBg="1"/>
      <p:bldP spid="26" grpId="0" animBg="1"/>
      <p:bldP spid="26" grpId="1" animBg="1"/>
      <p:bldP spid="28" grpId="0" animBg="1"/>
      <p:bldP spid="28" grpId="1" animBg="1"/>
      <p:bldP spid="29" grpId="0" animBg="1"/>
      <p:bldP spid="2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F23-0DEC-490C-B40E-2557E35C818D}"/>
              </a:ext>
            </a:extLst>
          </p:cNvPr>
          <p:cNvSpPr>
            <a:spLocks noGrp="1"/>
          </p:cNvSpPr>
          <p:nvPr>
            <p:ph type="title"/>
          </p:nvPr>
        </p:nvSpPr>
        <p:spPr>
          <a:xfrm>
            <a:off x="914400" y="-76200"/>
            <a:ext cx="10363200" cy="1143000"/>
          </a:xfrm>
        </p:spPr>
        <p:txBody>
          <a:bodyPr>
            <a:normAutofit/>
          </a:bodyPr>
          <a:lstStyle/>
          <a:p>
            <a:r>
              <a:rPr lang="en-US" sz="4400" dirty="0"/>
              <a:t>User-defined Types</a:t>
            </a:r>
          </a:p>
        </p:txBody>
      </p:sp>
      <p:sp>
        <p:nvSpPr>
          <p:cNvPr id="5" name="Rectangle 4">
            <a:extLst>
              <a:ext uri="{FF2B5EF4-FFF2-40B4-BE49-F238E27FC236}">
                <a16:creationId xmlns:a16="http://schemas.microsoft.com/office/drawing/2014/main" id="{DA86A7F5-70BD-4FF3-A906-BCF0E24FE3DC}"/>
              </a:ext>
            </a:extLst>
          </p:cNvPr>
          <p:cNvSpPr/>
          <p:nvPr/>
        </p:nvSpPr>
        <p:spPr>
          <a:xfrm>
            <a:off x="1230029" y="3384686"/>
            <a:ext cx="2513316" cy="1929395"/>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class </a:t>
            </a:r>
            <a:r>
              <a:rPr lang="en-US" sz="2000" dirty="0">
                <a:solidFill>
                  <a:srgbClr val="00FFFF"/>
                </a:solidFill>
              </a:rPr>
              <a:t>Circle</a:t>
            </a:r>
            <a:r>
              <a:rPr lang="en-US" sz="2000" dirty="0"/>
              <a:t> {</a:t>
            </a:r>
          </a:p>
          <a:p>
            <a:r>
              <a:rPr lang="en-US" sz="2000" dirty="0"/>
              <a:t> public:</a:t>
            </a:r>
          </a:p>
          <a:p>
            <a:r>
              <a:rPr lang="en-US" sz="2000" dirty="0"/>
              <a:t>   Circle(float rad) { ... }</a:t>
            </a:r>
          </a:p>
          <a:p>
            <a:r>
              <a:rPr lang="en-US" sz="2000" dirty="0"/>
              <a:t>   float </a:t>
            </a:r>
            <a:r>
              <a:rPr lang="en-US" sz="2000" dirty="0" err="1"/>
              <a:t>get_area</a:t>
            </a:r>
            <a:r>
              <a:rPr lang="en-US" sz="2000" dirty="0"/>
              <a:t>() { ... }</a:t>
            </a:r>
          </a:p>
          <a:p>
            <a:r>
              <a:rPr lang="en-US" sz="2000" dirty="0"/>
              <a:t>  private:</a:t>
            </a:r>
          </a:p>
          <a:p>
            <a:r>
              <a:rPr lang="en-US" sz="2000" dirty="0"/>
              <a:t>};</a:t>
            </a:r>
          </a:p>
        </p:txBody>
      </p:sp>
      <p:sp>
        <p:nvSpPr>
          <p:cNvPr id="6" name="Arrow: Right 5">
            <a:extLst>
              <a:ext uri="{FF2B5EF4-FFF2-40B4-BE49-F238E27FC236}">
                <a16:creationId xmlns:a16="http://schemas.microsoft.com/office/drawing/2014/main" id="{AF4E2DD2-D4B1-49B9-84EA-B9FB8E9C1D50}"/>
              </a:ext>
            </a:extLst>
          </p:cNvPr>
          <p:cNvSpPr/>
          <p:nvPr/>
        </p:nvSpPr>
        <p:spPr>
          <a:xfrm>
            <a:off x="4324513" y="3767502"/>
            <a:ext cx="3542974" cy="1163762"/>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7" name="Rectangle 6">
            <a:extLst>
              <a:ext uri="{FF2B5EF4-FFF2-40B4-BE49-F238E27FC236}">
                <a16:creationId xmlns:a16="http://schemas.microsoft.com/office/drawing/2014/main" id="{43ADD8BB-9235-4199-903A-6E1F6BC1F181}"/>
              </a:ext>
            </a:extLst>
          </p:cNvPr>
          <p:cNvSpPr/>
          <p:nvPr/>
        </p:nvSpPr>
        <p:spPr>
          <a:xfrm>
            <a:off x="8212112" y="3384686"/>
            <a:ext cx="2066662" cy="1929395"/>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 type named </a:t>
            </a:r>
            <a:r>
              <a:rPr lang="en-US" sz="2800" dirty="0">
                <a:solidFill>
                  <a:srgbClr val="00FFFF"/>
                </a:solidFill>
              </a:rPr>
              <a:t>Circle</a:t>
            </a:r>
          </a:p>
        </p:txBody>
      </p:sp>
      <p:sp>
        <p:nvSpPr>
          <p:cNvPr id="3" name="TextBox 2">
            <a:extLst>
              <a:ext uri="{FF2B5EF4-FFF2-40B4-BE49-F238E27FC236}">
                <a16:creationId xmlns:a16="http://schemas.microsoft.com/office/drawing/2014/main" id="{F5FCEC1E-FFBB-4655-8321-84D52D04AED9}"/>
              </a:ext>
            </a:extLst>
          </p:cNvPr>
          <p:cNvSpPr txBox="1"/>
          <p:nvPr/>
        </p:nvSpPr>
        <p:spPr>
          <a:xfrm>
            <a:off x="1807241" y="1030393"/>
            <a:ext cx="8577518" cy="461665"/>
          </a:xfrm>
          <a:prstGeom prst="rect">
            <a:avLst/>
          </a:prstGeom>
          <a:noFill/>
        </p:spPr>
        <p:txBody>
          <a:bodyPr wrap="square" rtlCol="0">
            <a:spAutoFit/>
          </a:bodyPr>
          <a:lstStyle/>
          <a:p>
            <a:pPr algn="ctr"/>
            <a:r>
              <a:rPr lang="en-US" sz="2400" dirty="0"/>
              <a:t>Beyond </a:t>
            </a:r>
            <a:r>
              <a:rPr lang="en-US" sz="2400" dirty="0">
                <a:solidFill>
                  <a:srgbClr val="FF0000"/>
                </a:solidFill>
              </a:rPr>
              <a:t>built-in types </a:t>
            </a:r>
            <a:r>
              <a:rPr lang="en-US" sz="2400" dirty="0"/>
              <a:t>like </a:t>
            </a:r>
            <a:r>
              <a:rPr lang="en-US" sz="2400" dirty="0">
                <a:solidFill>
                  <a:srgbClr val="00B050"/>
                </a:solidFill>
              </a:rPr>
              <a:t>int</a:t>
            </a:r>
            <a:r>
              <a:rPr lang="en-US" sz="2400" dirty="0"/>
              <a:t>, </a:t>
            </a:r>
            <a:r>
              <a:rPr lang="en-US" sz="2400" dirty="0">
                <a:solidFill>
                  <a:srgbClr val="00B0F0"/>
                </a:solidFill>
              </a:rPr>
              <a:t>double</a:t>
            </a:r>
            <a:r>
              <a:rPr lang="en-US" sz="2400" dirty="0"/>
              <a:t> and </a:t>
            </a:r>
            <a:r>
              <a:rPr lang="en-US" sz="2400" dirty="0">
                <a:solidFill>
                  <a:srgbClr val="7030A0"/>
                </a:solidFill>
              </a:rPr>
              <a:t>string</a:t>
            </a:r>
            <a:r>
              <a:rPr lang="en-US" sz="2400" dirty="0"/>
              <a:t>...</a:t>
            </a:r>
          </a:p>
        </p:txBody>
      </p:sp>
      <p:sp>
        <p:nvSpPr>
          <p:cNvPr id="8" name="TextBox 7">
            <a:extLst>
              <a:ext uri="{FF2B5EF4-FFF2-40B4-BE49-F238E27FC236}">
                <a16:creationId xmlns:a16="http://schemas.microsoft.com/office/drawing/2014/main" id="{5CAD7F9A-8942-4152-8298-63B57D27316E}"/>
              </a:ext>
            </a:extLst>
          </p:cNvPr>
          <p:cNvSpPr txBox="1"/>
          <p:nvPr/>
        </p:nvSpPr>
        <p:spPr>
          <a:xfrm>
            <a:off x="1172364" y="1507018"/>
            <a:ext cx="9847272" cy="461665"/>
          </a:xfrm>
          <a:prstGeom prst="rect">
            <a:avLst/>
          </a:prstGeom>
          <a:noFill/>
        </p:spPr>
        <p:txBody>
          <a:bodyPr wrap="square">
            <a:spAutoFit/>
          </a:bodyPr>
          <a:lstStyle/>
          <a:p>
            <a:pPr algn="ctr"/>
            <a:r>
              <a:rPr lang="en-US" sz="2400" dirty="0"/>
              <a:t>languages also let users </a:t>
            </a:r>
            <a:r>
              <a:rPr lang="en-US" sz="2400" dirty="0">
                <a:solidFill>
                  <a:schemeClr val="tx1">
                    <a:lumMod val="50000"/>
                    <a:lumOff val="50000"/>
                  </a:schemeClr>
                </a:solidFill>
              </a:rPr>
              <a:t>define new types</a:t>
            </a:r>
            <a:r>
              <a:rPr lang="en-US" sz="2400" dirty="0"/>
              <a:t>.</a:t>
            </a:r>
          </a:p>
        </p:txBody>
      </p:sp>
      <p:sp>
        <p:nvSpPr>
          <p:cNvPr id="10" name="TextBox 9">
            <a:extLst>
              <a:ext uri="{FF2B5EF4-FFF2-40B4-BE49-F238E27FC236}">
                <a16:creationId xmlns:a16="http://schemas.microsoft.com/office/drawing/2014/main" id="{F9A70921-1A6A-4884-866D-41943077409C}"/>
              </a:ext>
            </a:extLst>
          </p:cNvPr>
          <p:cNvSpPr txBox="1"/>
          <p:nvPr/>
        </p:nvSpPr>
        <p:spPr>
          <a:xfrm>
            <a:off x="1096375" y="2445310"/>
            <a:ext cx="2869833" cy="830997"/>
          </a:xfrm>
          <a:prstGeom prst="rect">
            <a:avLst/>
          </a:prstGeom>
          <a:noFill/>
        </p:spPr>
        <p:txBody>
          <a:bodyPr wrap="square">
            <a:spAutoFit/>
          </a:bodyPr>
          <a:lstStyle/>
          <a:p>
            <a:pPr algn="ctr"/>
            <a:r>
              <a:rPr lang="en-US" sz="2400" dirty="0"/>
              <a:t>For example, every time you define a...</a:t>
            </a:r>
          </a:p>
        </p:txBody>
      </p:sp>
      <p:sp>
        <p:nvSpPr>
          <p:cNvPr id="13" name="Rectangle 12">
            <a:extLst>
              <a:ext uri="{FF2B5EF4-FFF2-40B4-BE49-F238E27FC236}">
                <a16:creationId xmlns:a16="http://schemas.microsoft.com/office/drawing/2014/main" id="{85739BD5-B219-40B6-A077-88D08EEEB435}"/>
              </a:ext>
            </a:extLst>
          </p:cNvPr>
          <p:cNvSpPr/>
          <p:nvPr/>
        </p:nvSpPr>
        <p:spPr>
          <a:xfrm>
            <a:off x="1315522" y="3464894"/>
            <a:ext cx="2513316" cy="1929395"/>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struct </a:t>
            </a:r>
            <a:r>
              <a:rPr lang="en-US" sz="2000" dirty="0">
                <a:solidFill>
                  <a:srgbClr val="00FFFF"/>
                </a:solidFill>
              </a:rPr>
              <a:t>Weather</a:t>
            </a:r>
            <a:r>
              <a:rPr lang="en-US" sz="2000" dirty="0"/>
              <a:t> {</a:t>
            </a:r>
          </a:p>
          <a:p>
            <a:r>
              <a:rPr lang="en-US" sz="2000" dirty="0"/>
              <a:t>  double temperature;</a:t>
            </a:r>
          </a:p>
          <a:p>
            <a:r>
              <a:rPr lang="en-US" sz="2000" dirty="0"/>
              <a:t>  double humidity;</a:t>
            </a:r>
          </a:p>
          <a:p>
            <a:r>
              <a:rPr lang="en-US" sz="2000" dirty="0"/>
              <a:t>  bool sunny, cloudy;</a:t>
            </a:r>
          </a:p>
          <a:p>
            <a:r>
              <a:rPr lang="en-US" sz="2000" dirty="0"/>
              <a:t>};</a:t>
            </a:r>
          </a:p>
        </p:txBody>
      </p:sp>
      <p:sp>
        <p:nvSpPr>
          <p:cNvPr id="14" name="Rectangle 13">
            <a:extLst>
              <a:ext uri="{FF2B5EF4-FFF2-40B4-BE49-F238E27FC236}">
                <a16:creationId xmlns:a16="http://schemas.microsoft.com/office/drawing/2014/main" id="{0095CA6B-3566-4249-BAF3-7166B76A912C}"/>
              </a:ext>
            </a:extLst>
          </p:cNvPr>
          <p:cNvSpPr/>
          <p:nvPr/>
        </p:nvSpPr>
        <p:spPr>
          <a:xfrm>
            <a:off x="8297605" y="3464894"/>
            <a:ext cx="2066662" cy="1929395"/>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 type named </a:t>
            </a:r>
            <a:r>
              <a:rPr lang="en-US" sz="2800" dirty="0">
                <a:solidFill>
                  <a:srgbClr val="00FFFF"/>
                </a:solidFill>
              </a:rPr>
              <a:t>Weather</a:t>
            </a:r>
          </a:p>
        </p:txBody>
      </p:sp>
      <p:sp>
        <p:nvSpPr>
          <p:cNvPr id="15" name="Rectangle 14">
            <a:extLst>
              <a:ext uri="{FF2B5EF4-FFF2-40B4-BE49-F238E27FC236}">
                <a16:creationId xmlns:a16="http://schemas.microsoft.com/office/drawing/2014/main" id="{20385C16-5C77-4870-AC8D-B83029C09B3D}"/>
              </a:ext>
            </a:extLst>
          </p:cNvPr>
          <p:cNvSpPr/>
          <p:nvPr/>
        </p:nvSpPr>
        <p:spPr>
          <a:xfrm>
            <a:off x="1401015" y="3557532"/>
            <a:ext cx="2513316" cy="1929395"/>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latin typeface="+mj-lt"/>
              </a:rPr>
              <a:t>enum</a:t>
            </a:r>
            <a:r>
              <a:rPr lang="en-US" sz="2000" dirty="0">
                <a:latin typeface="+mj-lt"/>
              </a:rPr>
              <a:t> </a:t>
            </a:r>
            <a:r>
              <a:rPr lang="en-US" sz="2000" dirty="0">
                <a:solidFill>
                  <a:srgbClr val="00FFFF"/>
                </a:solidFill>
                <a:latin typeface="+mj-lt"/>
                <a:cs typeface="Times New Roman" panose="02020603050405020304" pitchFamily="18" charset="0"/>
              </a:rPr>
              <a:t>Days</a:t>
            </a:r>
            <a:r>
              <a:rPr lang="en-US" sz="2000" dirty="0">
                <a:latin typeface="+mj-lt"/>
              </a:rPr>
              <a:t> {</a:t>
            </a:r>
          </a:p>
          <a:p>
            <a:r>
              <a:rPr lang="en-US" sz="2000" dirty="0">
                <a:latin typeface="+mj-lt"/>
              </a:rPr>
              <a:t>  Mon, Tues, Wed,   </a:t>
            </a:r>
          </a:p>
          <a:p>
            <a:r>
              <a:rPr lang="en-US" sz="2000" dirty="0">
                <a:latin typeface="+mj-lt"/>
              </a:rPr>
              <a:t>  Thurs, Fri, Sat, Sun</a:t>
            </a:r>
          </a:p>
          <a:p>
            <a:r>
              <a:rPr lang="en-US" sz="2000" dirty="0">
                <a:latin typeface="+mj-lt"/>
              </a:rPr>
              <a:t>};</a:t>
            </a:r>
          </a:p>
        </p:txBody>
      </p:sp>
      <p:sp>
        <p:nvSpPr>
          <p:cNvPr id="16" name="Rectangle 15">
            <a:extLst>
              <a:ext uri="{FF2B5EF4-FFF2-40B4-BE49-F238E27FC236}">
                <a16:creationId xmlns:a16="http://schemas.microsoft.com/office/drawing/2014/main" id="{E5F19F61-47C2-47E7-BDBA-2842117A82BC}"/>
              </a:ext>
            </a:extLst>
          </p:cNvPr>
          <p:cNvSpPr/>
          <p:nvPr/>
        </p:nvSpPr>
        <p:spPr>
          <a:xfrm>
            <a:off x="8383098" y="3557532"/>
            <a:ext cx="2066662" cy="1929395"/>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 type named</a:t>
            </a:r>
          </a:p>
          <a:p>
            <a:pPr algn="ctr"/>
            <a:r>
              <a:rPr lang="en-US" sz="2800" dirty="0">
                <a:solidFill>
                  <a:srgbClr val="00FFFF"/>
                </a:solidFill>
                <a:latin typeface="+mj-lt"/>
                <a:cs typeface="Times New Roman" panose="02020603050405020304" pitchFamily="18" charset="0"/>
              </a:rPr>
              <a:t>Days</a:t>
            </a:r>
          </a:p>
        </p:txBody>
      </p:sp>
      <p:sp>
        <p:nvSpPr>
          <p:cNvPr id="17" name="Rectangle 16">
            <a:extLst>
              <a:ext uri="{FF2B5EF4-FFF2-40B4-BE49-F238E27FC236}">
                <a16:creationId xmlns:a16="http://schemas.microsoft.com/office/drawing/2014/main" id="{6978F8FC-5580-49E8-A1C1-C6FBF7ECB4F9}"/>
              </a:ext>
            </a:extLst>
          </p:cNvPr>
          <p:cNvSpPr/>
          <p:nvPr/>
        </p:nvSpPr>
        <p:spPr>
          <a:xfrm>
            <a:off x="1490968" y="3648067"/>
            <a:ext cx="2513316" cy="1929395"/>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00FFFF"/>
                </a:solidFill>
                <a:latin typeface="+mj-lt"/>
              </a:rPr>
              <a:t>interface</a:t>
            </a:r>
            <a:r>
              <a:rPr lang="en-US" sz="2000" dirty="0">
                <a:latin typeface="+mj-lt"/>
              </a:rPr>
              <a:t> </a:t>
            </a:r>
            <a:r>
              <a:rPr lang="en-US" sz="2000" dirty="0">
                <a:latin typeface="+mj-lt"/>
                <a:cs typeface="Times New Roman" panose="02020603050405020304" pitchFamily="18" charset="0"/>
              </a:rPr>
              <a:t>Drivable</a:t>
            </a:r>
            <a:r>
              <a:rPr lang="en-US" sz="2000" dirty="0">
                <a:latin typeface="+mj-lt"/>
              </a:rPr>
              <a:t> {</a:t>
            </a:r>
          </a:p>
          <a:p>
            <a:r>
              <a:rPr lang="en-US" sz="2000" dirty="0">
                <a:latin typeface="+mj-lt"/>
              </a:rPr>
              <a:t>  void accel(int amt);</a:t>
            </a:r>
          </a:p>
          <a:p>
            <a:r>
              <a:rPr lang="en-US" sz="2000" dirty="0">
                <a:latin typeface="+mj-lt"/>
              </a:rPr>
              <a:t>  void brake();</a:t>
            </a:r>
          </a:p>
          <a:p>
            <a:r>
              <a:rPr lang="en-US" sz="2000" dirty="0">
                <a:latin typeface="+mj-lt"/>
              </a:rPr>
              <a:t>  void steer(int angle);</a:t>
            </a:r>
          </a:p>
          <a:p>
            <a:r>
              <a:rPr lang="en-US" sz="2000" dirty="0">
                <a:latin typeface="+mj-lt"/>
              </a:rPr>
              <a:t>};</a:t>
            </a:r>
          </a:p>
        </p:txBody>
      </p:sp>
      <p:sp>
        <p:nvSpPr>
          <p:cNvPr id="18" name="Rectangle 17">
            <a:extLst>
              <a:ext uri="{FF2B5EF4-FFF2-40B4-BE49-F238E27FC236}">
                <a16:creationId xmlns:a16="http://schemas.microsoft.com/office/drawing/2014/main" id="{5D0C9FFE-75AB-42BB-8227-B3E81D3EA0CE}"/>
              </a:ext>
            </a:extLst>
          </p:cNvPr>
          <p:cNvSpPr/>
          <p:nvPr/>
        </p:nvSpPr>
        <p:spPr>
          <a:xfrm>
            <a:off x="8473051" y="3648067"/>
            <a:ext cx="2066662" cy="1929395"/>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A type named </a:t>
            </a:r>
            <a:r>
              <a:rPr lang="en-US" sz="2800" dirty="0">
                <a:solidFill>
                  <a:srgbClr val="00FFFF"/>
                </a:solidFill>
                <a:latin typeface="+mj-lt"/>
                <a:cs typeface="Times New Roman" panose="02020603050405020304" pitchFamily="18" charset="0"/>
              </a:rPr>
              <a:t>Drivable</a:t>
            </a:r>
          </a:p>
        </p:txBody>
      </p:sp>
      <p:sp>
        <p:nvSpPr>
          <p:cNvPr id="20" name="TextBox 19">
            <a:extLst>
              <a:ext uri="{FF2B5EF4-FFF2-40B4-BE49-F238E27FC236}">
                <a16:creationId xmlns:a16="http://schemas.microsoft.com/office/drawing/2014/main" id="{0775AB48-ED61-46DD-9563-0054DD3EDE88}"/>
              </a:ext>
            </a:extLst>
          </p:cNvPr>
          <p:cNvSpPr txBox="1"/>
          <p:nvPr/>
        </p:nvSpPr>
        <p:spPr>
          <a:xfrm>
            <a:off x="7896019" y="2467675"/>
            <a:ext cx="2869833" cy="830997"/>
          </a:xfrm>
          <a:prstGeom prst="rect">
            <a:avLst/>
          </a:prstGeom>
          <a:noFill/>
        </p:spPr>
        <p:txBody>
          <a:bodyPr wrap="square">
            <a:spAutoFit/>
          </a:bodyPr>
          <a:lstStyle/>
          <a:p>
            <a:pPr algn="ctr"/>
            <a:r>
              <a:rPr lang="en-US" sz="2400" dirty="0"/>
              <a:t>The language implicitly defines...</a:t>
            </a:r>
          </a:p>
        </p:txBody>
      </p:sp>
      <p:sp>
        <p:nvSpPr>
          <p:cNvPr id="23" name="Speech Bubble: Rectangle with Corners Rounded 22">
            <a:extLst>
              <a:ext uri="{FF2B5EF4-FFF2-40B4-BE49-F238E27FC236}">
                <a16:creationId xmlns:a16="http://schemas.microsoft.com/office/drawing/2014/main" id="{66154C19-B697-45C8-89C3-BDCF54B9EB5D}"/>
              </a:ext>
            </a:extLst>
          </p:cNvPr>
          <p:cNvSpPr/>
          <p:nvPr/>
        </p:nvSpPr>
        <p:spPr>
          <a:xfrm>
            <a:off x="709219" y="5685841"/>
            <a:ext cx="2378212" cy="1059342"/>
          </a:xfrm>
          <a:prstGeom prst="wedgeRoundRectCallout">
            <a:avLst>
              <a:gd name="adj1" fmla="val 27376"/>
              <a:gd name="adj2" fmla="val -940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Notice that a class is NOT a </a:t>
            </a:r>
            <a:r>
              <a:rPr lang="en-US" sz="2000" dirty="0">
                <a:solidFill>
                  <a:srgbClr val="FFDE75"/>
                </a:solidFill>
              </a:rPr>
              <a:t>type</a:t>
            </a:r>
            <a:r>
              <a:rPr lang="en-US" sz="2000" dirty="0">
                <a:solidFill>
                  <a:schemeClr val="bg1"/>
                </a:solidFill>
              </a:rPr>
              <a:t>...</a:t>
            </a:r>
          </a:p>
        </p:txBody>
      </p:sp>
      <p:sp>
        <p:nvSpPr>
          <p:cNvPr id="24" name="Speech Bubble: Rectangle with Corners Rounded 23">
            <a:extLst>
              <a:ext uri="{FF2B5EF4-FFF2-40B4-BE49-F238E27FC236}">
                <a16:creationId xmlns:a16="http://schemas.microsoft.com/office/drawing/2014/main" id="{FCDE2363-5358-479D-8D2B-57FE7B779E55}"/>
              </a:ext>
            </a:extLst>
          </p:cNvPr>
          <p:cNvSpPr/>
          <p:nvPr/>
        </p:nvSpPr>
        <p:spPr>
          <a:xfrm>
            <a:off x="7708468" y="5685841"/>
            <a:ext cx="2378212" cy="1059342"/>
          </a:xfrm>
          <a:prstGeom prst="wedgeRoundRectCallout">
            <a:avLst>
              <a:gd name="adj1" fmla="val 23625"/>
              <a:gd name="adj2" fmla="val -8983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but its definition creates </a:t>
            </a:r>
            <a:r>
              <a:rPr lang="en-US" sz="2000" dirty="0">
                <a:solidFill>
                  <a:srgbClr val="FFDE75"/>
                </a:solidFill>
              </a:rPr>
              <a:t>one</a:t>
            </a:r>
            <a:r>
              <a:rPr lang="en-US" sz="2000" dirty="0">
                <a:solidFill>
                  <a:schemeClr val="bg1"/>
                </a:solidFill>
              </a:rPr>
              <a:t>!</a:t>
            </a:r>
          </a:p>
        </p:txBody>
      </p:sp>
      <p:sp>
        <p:nvSpPr>
          <p:cNvPr id="19" name="Speech Bubble: Rectangle with Corners Rounded 18">
            <a:extLst>
              <a:ext uri="{FF2B5EF4-FFF2-40B4-BE49-F238E27FC236}">
                <a16:creationId xmlns:a16="http://schemas.microsoft.com/office/drawing/2014/main" id="{5A4FBFFD-CDEC-4215-AD51-D48644272E42}"/>
              </a:ext>
            </a:extLst>
          </p:cNvPr>
          <p:cNvSpPr/>
          <p:nvPr/>
        </p:nvSpPr>
        <p:spPr>
          <a:xfrm>
            <a:off x="104892" y="1292073"/>
            <a:ext cx="3422720" cy="1724650"/>
          </a:xfrm>
          <a:prstGeom prst="wedgeRoundRectCallout">
            <a:avLst>
              <a:gd name="adj1" fmla="val 12747"/>
              <a:gd name="adj2" fmla="val 1004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interface is a list of </a:t>
            </a:r>
            <a:r>
              <a:rPr lang="en-US" sz="2000" dirty="0">
                <a:solidFill>
                  <a:schemeClr val="accent4">
                    <a:lumMod val="40000"/>
                    <a:lumOff val="60000"/>
                  </a:schemeClr>
                </a:solidFill>
              </a:rPr>
              <a:t>function declarations </a:t>
            </a:r>
            <a:r>
              <a:rPr lang="en-US" sz="2000" dirty="0">
                <a:solidFill>
                  <a:schemeClr val="bg1"/>
                </a:solidFill>
              </a:rPr>
              <a:t>– it's like a fully-abstract class with no </a:t>
            </a:r>
            <a:r>
              <a:rPr lang="en-US" sz="2000" dirty="0">
                <a:solidFill>
                  <a:srgbClr val="D5B8EA"/>
                </a:solidFill>
              </a:rPr>
              <a:t>implementations </a:t>
            </a:r>
            <a:r>
              <a:rPr lang="en-US" sz="2000" dirty="0">
                <a:solidFill>
                  <a:schemeClr val="bg1"/>
                </a:solidFill>
              </a:rPr>
              <a:t>or </a:t>
            </a:r>
            <a:r>
              <a:rPr lang="en-US" sz="2000" dirty="0">
                <a:solidFill>
                  <a:srgbClr val="D5B8EA"/>
                </a:solidFill>
              </a:rPr>
              <a:t>fields</a:t>
            </a:r>
            <a:r>
              <a:rPr lang="en-US" sz="2000" dirty="0">
                <a:solidFill>
                  <a:schemeClr val="bg1"/>
                </a:solidFill>
              </a:rPr>
              <a:t>.</a:t>
            </a:r>
          </a:p>
        </p:txBody>
      </p:sp>
    </p:spTree>
    <p:extLst>
      <p:ext uri="{BB962C8B-B14F-4D97-AF65-F5344CB8AC3E}">
        <p14:creationId xmlns:p14="http://schemas.microsoft.com/office/powerpoint/2010/main" val="19404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down)">
                                      <p:cBhvr>
                                        <p:cTn id="84" dur="5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p:bldP spid="8" grpId="0"/>
      <p:bldP spid="10" grpId="0"/>
      <p:bldP spid="13" grpId="0" animBg="1"/>
      <p:bldP spid="14" grpId="0" animBg="1"/>
      <p:bldP spid="15" grpId="0" animBg="1"/>
      <p:bldP spid="16" grpId="0" animBg="1"/>
      <p:bldP spid="17" grpId="0" animBg="1"/>
      <p:bldP spid="18" grpId="0" animBg="1"/>
      <p:bldP spid="20" grpId="0"/>
      <p:bldP spid="23" grpId="0" animBg="1"/>
      <p:bldP spid="23" grpId="1" animBg="1"/>
      <p:bldP spid="24" grpId="0" animBg="1"/>
      <p:bldP spid="24" grpId="1" animBg="1"/>
      <p:bldP spid="19" grpId="0" animBg="1"/>
      <p:bldP spid="19" grpId="1" animBg="1"/>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std::</a:t>
            </a:r>
            <a:r>
              <a:rPr lang="en-US" dirty="0" err="1"/>
              <a:t>shared_ptr</a:t>
            </a:r>
            <a:endParaRPr lang="en-US" dirty="0"/>
          </a:p>
        </p:txBody>
      </p:sp>
      <p:sp>
        <p:nvSpPr>
          <p:cNvPr id="38" name="TextBox 37">
            <a:extLst>
              <a:ext uri="{FF2B5EF4-FFF2-40B4-BE49-F238E27FC236}">
                <a16:creationId xmlns:a16="http://schemas.microsoft.com/office/drawing/2014/main" id="{833D6D9E-3459-4B93-AC9D-19AB595A8092}"/>
              </a:ext>
            </a:extLst>
          </p:cNvPr>
          <p:cNvSpPr txBox="1"/>
          <p:nvPr/>
        </p:nvSpPr>
        <p:spPr>
          <a:xfrm>
            <a:off x="2546390" y="780332"/>
            <a:ext cx="6920393" cy="461665"/>
          </a:xfrm>
          <a:prstGeom prst="rect">
            <a:avLst/>
          </a:prstGeom>
          <a:noFill/>
        </p:spPr>
        <p:txBody>
          <a:bodyPr wrap="square" rtlCol="0">
            <a:spAutoFit/>
          </a:bodyPr>
          <a:lstStyle/>
          <a:p>
            <a:pPr algn="ctr"/>
            <a:r>
              <a:rPr lang="en-US" sz="2400" dirty="0"/>
              <a:t>Let's see how to use an official </a:t>
            </a:r>
            <a:r>
              <a:rPr lang="en-US" sz="2400" dirty="0" err="1"/>
              <a:t>shared_ptr</a:t>
            </a:r>
            <a:r>
              <a:rPr lang="en-US" sz="2400" dirty="0"/>
              <a:t>.</a:t>
            </a:r>
          </a:p>
        </p:txBody>
      </p:sp>
      <p:sp>
        <p:nvSpPr>
          <p:cNvPr id="46" name="TextBox 45">
            <a:extLst>
              <a:ext uri="{FF2B5EF4-FFF2-40B4-BE49-F238E27FC236}">
                <a16:creationId xmlns:a16="http://schemas.microsoft.com/office/drawing/2014/main" id="{0A2DE27C-5129-424D-A422-BEDAEC612E27}"/>
              </a:ext>
            </a:extLst>
          </p:cNvPr>
          <p:cNvSpPr txBox="1"/>
          <p:nvPr/>
        </p:nvSpPr>
        <p:spPr>
          <a:xfrm>
            <a:off x="1601530" y="2554427"/>
            <a:ext cx="8781486" cy="4087674"/>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#include&lt;memory&gt;  // needed for </a:t>
            </a:r>
            <a:r>
              <a:rPr lang="en-US" dirty="0" err="1">
                <a:latin typeface="Consolas" panose="020B0609020204030204" pitchFamily="49" charset="0"/>
              </a:rPr>
              <a:t>shared_ptr</a:t>
            </a:r>
            <a:endParaRPr lang="en-US" dirty="0">
              <a:latin typeface="Consolas" panose="020B0609020204030204" pitchFamily="49" charset="0"/>
            </a:endParaRPr>
          </a:p>
          <a:p>
            <a:endParaRPr lang="en-US" sz="700" dirty="0">
              <a:latin typeface="Consolas" panose="020B0609020204030204" pitchFamily="49" charset="0"/>
            </a:endParaRPr>
          </a:p>
          <a:p>
            <a:r>
              <a:rPr lang="en-US" dirty="0">
                <a:latin typeface="Consolas" panose="020B0609020204030204" pitchFamily="49" charset="0"/>
              </a:rPr>
              <a:t>#include "</a:t>
            </a:r>
            <a:r>
              <a:rPr lang="en-US" dirty="0" err="1">
                <a:latin typeface="Consolas" panose="020B0609020204030204" pitchFamily="49" charset="0"/>
              </a:rPr>
              <a:t>nerd.h</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std::vector&lt;std::</a:t>
            </a:r>
            <a:r>
              <a:rPr lang="en-US" dirty="0" err="1">
                <a:latin typeface="Consolas" panose="020B0609020204030204" pitchFamily="49" charset="0"/>
              </a:rPr>
              <a:t>shared_ptr</a:t>
            </a:r>
            <a:r>
              <a:rPr lang="en-US" dirty="0">
                <a:latin typeface="Consolas" panose="020B0609020204030204" pitchFamily="49" charset="0"/>
              </a:rPr>
              <a:t>&lt;</a:t>
            </a:r>
            <a:r>
              <a:rPr lang="en-US" dirty="0">
                <a:solidFill>
                  <a:srgbClr val="A163CF"/>
                </a:solidFill>
                <a:latin typeface="Consolas" panose="020B0609020204030204" pitchFamily="49" charset="0"/>
              </a:rPr>
              <a:t>Nerd</a:t>
            </a:r>
            <a:r>
              <a:rPr lang="en-US" dirty="0">
                <a:latin typeface="Consolas" panose="020B0609020204030204" pitchFamily="49" charset="0"/>
              </a:rPr>
              <a:t>&gt;&gt; </a:t>
            </a:r>
            <a:r>
              <a:rPr lang="en-US" dirty="0" err="1">
                <a:latin typeface="Consolas" panose="020B0609020204030204" pitchFamily="49" charset="0"/>
              </a:rPr>
              <a:t>all_my_nerds</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keep_track_of_nerd</a:t>
            </a:r>
            <a:r>
              <a:rPr lang="en-US" dirty="0">
                <a:latin typeface="Consolas" panose="020B0609020204030204" pitchFamily="49" charset="0"/>
              </a:rPr>
              <a:t>(std::</a:t>
            </a:r>
            <a:r>
              <a:rPr lang="en-US" dirty="0" err="1">
                <a:latin typeface="Consolas" panose="020B0609020204030204" pitchFamily="49" charset="0"/>
              </a:rPr>
              <a:t>shared_ptr</a:t>
            </a:r>
            <a:r>
              <a:rPr lang="en-US" dirty="0">
                <a:latin typeface="Consolas" panose="020B0609020204030204" pitchFamily="49" charset="0"/>
              </a:rPr>
              <a:t>&lt;Nerd&gt; n) {</a:t>
            </a:r>
          </a:p>
          <a:p>
            <a:r>
              <a:rPr lang="en-US" dirty="0">
                <a:latin typeface="Consolas" panose="020B0609020204030204" pitchFamily="49" charset="0"/>
              </a:rPr>
              <a:t>  </a:t>
            </a:r>
            <a:r>
              <a:rPr lang="en-US" dirty="0" err="1">
                <a:latin typeface="Consolas" panose="020B0609020204030204" pitchFamily="49" charset="0"/>
              </a:rPr>
              <a:t>all_my_nerds.push_back</a:t>
            </a:r>
            <a:r>
              <a:rPr lang="en-US" dirty="0">
                <a:latin typeface="Consolas" panose="020B0609020204030204" pitchFamily="49" charset="0"/>
              </a:rPr>
              <a:t>(n);</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std::</a:t>
            </a:r>
            <a:r>
              <a:rPr lang="en-US" dirty="0" err="1">
                <a:latin typeface="Consolas" panose="020B0609020204030204" pitchFamily="49" charset="0"/>
              </a:rPr>
              <a:t>shared_ptr</a:t>
            </a:r>
            <a:r>
              <a:rPr lang="en-US" dirty="0">
                <a:latin typeface="Consolas" panose="020B0609020204030204" pitchFamily="49" charset="0"/>
              </a:rPr>
              <a:t>&lt;</a:t>
            </a:r>
            <a:r>
              <a:rPr lang="en-US" dirty="0">
                <a:solidFill>
                  <a:srgbClr val="A163CF"/>
                </a:solidFill>
                <a:latin typeface="Consolas" panose="020B0609020204030204" pitchFamily="49" charset="0"/>
              </a:rPr>
              <a:t>Nerd</a:t>
            </a:r>
            <a:r>
              <a:rPr lang="en-US" dirty="0">
                <a:latin typeface="Consolas" panose="020B0609020204030204" pitchFamily="49" charset="0"/>
              </a:rPr>
              <a:t>&gt; p = std::</a:t>
            </a:r>
            <a:r>
              <a:rPr lang="en-US" dirty="0" err="1">
                <a:latin typeface="Consolas" panose="020B0609020204030204" pitchFamily="49" charset="0"/>
              </a:rPr>
              <a:t>make_shared</a:t>
            </a:r>
            <a:r>
              <a:rPr lang="en-US" dirty="0">
                <a:latin typeface="Consolas" panose="020B0609020204030204" pitchFamily="49" charset="0"/>
              </a:rPr>
              <a:t>&lt;</a:t>
            </a:r>
            <a:r>
              <a:rPr lang="en-US" dirty="0">
                <a:solidFill>
                  <a:srgbClr val="A163CF"/>
                </a:solidFill>
                <a:latin typeface="Consolas" panose="020B0609020204030204" pitchFamily="49" charset="0"/>
              </a:rPr>
              <a:t>Nerd</a:t>
            </a:r>
            <a:r>
              <a:rPr lang="en-US" dirty="0">
                <a:latin typeface="Consolas" panose="020B0609020204030204" pitchFamily="49" charset="0"/>
              </a:rPr>
              <a:t>&gt;(</a:t>
            </a:r>
            <a:r>
              <a:rPr lang="en-US" dirty="0">
                <a:solidFill>
                  <a:srgbClr val="00B050"/>
                </a:solidFill>
                <a:latin typeface="Consolas" panose="020B0609020204030204" pitchFamily="49" charset="0"/>
              </a:rPr>
              <a:t>"Carey", 100</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keep_track_of_nerd</a:t>
            </a:r>
            <a:r>
              <a:rPr lang="en-US" dirty="0">
                <a:latin typeface="Consolas" panose="020B0609020204030204" pitchFamily="49" charset="0"/>
              </a:rPr>
              <a:t>(p);</a:t>
            </a:r>
          </a:p>
          <a:p>
            <a:r>
              <a:rPr lang="en-US" dirty="0">
                <a:latin typeface="Consolas" panose="020B0609020204030204" pitchFamily="49" charset="0"/>
              </a:rPr>
              <a:t>}</a:t>
            </a:r>
          </a:p>
        </p:txBody>
      </p:sp>
      <p:cxnSp>
        <p:nvCxnSpPr>
          <p:cNvPr id="32" name="Straight Arrow Connector 31">
            <a:extLst>
              <a:ext uri="{FF2B5EF4-FFF2-40B4-BE49-F238E27FC236}">
                <a16:creationId xmlns:a16="http://schemas.microsoft.com/office/drawing/2014/main" id="{A2BE343B-D3F8-422C-8C39-D76039728520}"/>
              </a:ext>
            </a:extLst>
          </p:cNvPr>
          <p:cNvCxnSpPr/>
          <p:nvPr/>
        </p:nvCxnSpPr>
        <p:spPr>
          <a:xfrm>
            <a:off x="1601530" y="55838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4FEE2B9-B4E4-4CAA-A92D-5CD8F3FB6AD7}"/>
              </a:ext>
            </a:extLst>
          </p:cNvPr>
          <p:cNvGrpSpPr/>
          <p:nvPr/>
        </p:nvGrpSpPr>
        <p:grpSpPr>
          <a:xfrm>
            <a:off x="7428559" y="4576234"/>
            <a:ext cx="2140890" cy="807094"/>
            <a:chOff x="10000319" y="4797334"/>
            <a:chExt cx="2140890" cy="807094"/>
          </a:xfrm>
        </p:grpSpPr>
        <p:grpSp>
          <p:nvGrpSpPr>
            <p:cNvPr id="21" name="Group 20">
              <a:extLst>
                <a:ext uri="{FF2B5EF4-FFF2-40B4-BE49-F238E27FC236}">
                  <a16:creationId xmlns:a16="http://schemas.microsoft.com/office/drawing/2014/main" id="{EBEF39F7-604E-40D1-8CDB-15E6918AB1EA}"/>
                </a:ext>
              </a:extLst>
            </p:cNvPr>
            <p:cNvGrpSpPr/>
            <p:nvPr/>
          </p:nvGrpSpPr>
          <p:grpSpPr>
            <a:xfrm>
              <a:off x="10000319" y="4797334"/>
              <a:ext cx="2140890" cy="807094"/>
              <a:chOff x="8180709" y="-722002"/>
              <a:chExt cx="2009648" cy="807094"/>
            </a:xfrm>
          </p:grpSpPr>
          <p:sp>
            <p:nvSpPr>
              <p:cNvPr id="25" name="TextBox 24">
                <a:extLst>
                  <a:ext uri="{FF2B5EF4-FFF2-40B4-BE49-F238E27FC236}">
                    <a16:creationId xmlns:a16="http://schemas.microsoft.com/office/drawing/2014/main" id="{55ADEBC1-781B-4BBD-9CC1-6DC310553A5E}"/>
                  </a:ext>
                </a:extLst>
              </p:cNvPr>
              <p:cNvSpPr txBox="1"/>
              <p:nvPr/>
            </p:nvSpPr>
            <p:spPr>
              <a:xfrm>
                <a:off x="8180709" y="-722002"/>
                <a:ext cx="320922" cy="400110"/>
              </a:xfrm>
              <a:prstGeom prst="rect">
                <a:avLst/>
              </a:prstGeom>
              <a:noFill/>
            </p:spPr>
            <p:txBody>
              <a:bodyPr wrap="none" rtlCol="0">
                <a:spAutoFit/>
              </a:bodyPr>
              <a:lstStyle/>
              <a:p>
                <a:r>
                  <a:rPr lang="en-US" sz="2000" dirty="0">
                    <a:solidFill>
                      <a:srgbClr val="7030A0"/>
                    </a:solidFill>
                  </a:rPr>
                  <a:t>p</a:t>
                </a:r>
              </a:p>
            </p:txBody>
          </p:sp>
          <p:sp>
            <p:nvSpPr>
              <p:cNvPr id="30" name="Rectangle 29">
                <a:extLst>
                  <a:ext uri="{FF2B5EF4-FFF2-40B4-BE49-F238E27FC236}">
                    <a16:creationId xmlns:a16="http://schemas.microsoft.com/office/drawing/2014/main" id="{F17C22D8-EE79-4925-AED6-CF243487AC7A}"/>
                  </a:ext>
                </a:extLst>
              </p:cNvPr>
              <p:cNvSpPr/>
              <p:nvPr/>
            </p:nvSpPr>
            <p:spPr>
              <a:xfrm>
                <a:off x="8450664" y="-708303"/>
                <a:ext cx="1739693" cy="79339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20BDFE80-D04E-4E1A-BE48-B18E146C8B3E}"/>
                </a:ext>
              </a:extLst>
            </p:cNvPr>
            <p:cNvSpPr txBox="1"/>
            <p:nvPr/>
          </p:nvSpPr>
          <p:spPr>
            <a:xfrm>
              <a:off x="10282687" y="4811032"/>
              <a:ext cx="1212191" cy="400110"/>
            </a:xfrm>
            <a:prstGeom prst="rect">
              <a:avLst/>
            </a:prstGeom>
            <a:noFill/>
          </p:spPr>
          <p:txBody>
            <a:bodyPr wrap="none" rtlCol="0">
              <a:spAutoFit/>
            </a:bodyPr>
            <a:lstStyle/>
            <a:p>
              <a:r>
                <a:rPr lang="en-US" sz="2000" dirty="0" err="1">
                  <a:solidFill>
                    <a:schemeClr val="bg1"/>
                  </a:solidFill>
                </a:rPr>
                <a:t>ref_count</a:t>
              </a:r>
              <a:endParaRPr lang="en-US" sz="2000" dirty="0">
                <a:solidFill>
                  <a:schemeClr val="bg1"/>
                </a:solidFill>
              </a:endParaRPr>
            </a:p>
          </p:txBody>
        </p:sp>
        <p:sp>
          <p:nvSpPr>
            <p:cNvPr id="34" name="Rectangle 33">
              <a:extLst>
                <a:ext uri="{FF2B5EF4-FFF2-40B4-BE49-F238E27FC236}">
                  <a16:creationId xmlns:a16="http://schemas.microsoft.com/office/drawing/2014/main" id="{53871B90-BFAA-4F55-8D01-52189812C288}"/>
                </a:ext>
              </a:extLst>
            </p:cNvPr>
            <p:cNvSpPr/>
            <p:nvPr/>
          </p:nvSpPr>
          <p:spPr>
            <a:xfrm>
              <a:off x="11506413" y="48997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7E9CCC2B-E9C0-4836-8578-911468BC2241}"/>
                </a:ext>
              </a:extLst>
            </p:cNvPr>
            <p:cNvSpPr txBox="1"/>
            <p:nvPr/>
          </p:nvSpPr>
          <p:spPr>
            <a:xfrm>
              <a:off x="10257289" y="5166632"/>
              <a:ext cx="1309974" cy="400110"/>
            </a:xfrm>
            <a:prstGeom prst="rect">
              <a:avLst/>
            </a:prstGeom>
            <a:noFill/>
          </p:spPr>
          <p:txBody>
            <a:bodyPr wrap="none" rtlCol="0">
              <a:spAutoFit/>
            </a:bodyPr>
            <a:lstStyle/>
            <a:p>
              <a:r>
                <a:rPr lang="en-US" sz="2000" dirty="0" err="1">
                  <a:solidFill>
                    <a:schemeClr val="bg1"/>
                  </a:solidFill>
                </a:rPr>
                <a:t>ptr_to_obj</a:t>
              </a:r>
              <a:endParaRPr lang="en-US" sz="2000" dirty="0">
                <a:solidFill>
                  <a:schemeClr val="bg1"/>
                </a:solidFill>
              </a:endParaRPr>
            </a:p>
          </p:txBody>
        </p:sp>
        <p:sp>
          <p:nvSpPr>
            <p:cNvPr id="36" name="Rectangle 35">
              <a:extLst>
                <a:ext uri="{FF2B5EF4-FFF2-40B4-BE49-F238E27FC236}">
                  <a16:creationId xmlns:a16="http://schemas.microsoft.com/office/drawing/2014/main" id="{8F1F3A27-D827-4D01-8148-919AAE2CE6AA}"/>
                </a:ext>
              </a:extLst>
            </p:cNvPr>
            <p:cNvSpPr/>
            <p:nvPr/>
          </p:nvSpPr>
          <p:spPr>
            <a:xfrm>
              <a:off x="11506413" y="52553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ectangle 36">
            <a:extLst>
              <a:ext uri="{FF2B5EF4-FFF2-40B4-BE49-F238E27FC236}">
                <a16:creationId xmlns:a16="http://schemas.microsoft.com/office/drawing/2014/main" id="{531D666B-F7B8-41FB-932B-9A7862B9B611}"/>
              </a:ext>
            </a:extLst>
          </p:cNvPr>
          <p:cNvSpPr/>
          <p:nvPr/>
        </p:nvSpPr>
        <p:spPr>
          <a:xfrm>
            <a:off x="10902939" y="3887063"/>
            <a:ext cx="469792" cy="22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40E4149D-8977-428A-B50C-635767452CF9}"/>
              </a:ext>
            </a:extLst>
          </p:cNvPr>
          <p:cNvCxnSpPr>
            <a:cxnSpLocks/>
          </p:cNvCxnSpPr>
          <p:nvPr/>
        </p:nvCxnSpPr>
        <p:spPr>
          <a:xfrm flipV="1">
            <a:off x="9222515" y="3907367"/>
            <a:ext cx="1684658" cy="8552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38D764-8EB2-4CB2-8558-806ED869255C}"/>
              </a:ext>
            </a:extLst>
          </p:cNvPr>
          <p:cNvSpPr txBox="1"/>
          <p:nvPr/>
        </p:nvSpPr>
        <p:spPr>
          <a:xfrm>
            <a:off x="10987606" y="3784601"/>
            <a:ext cx="300082" cy="400110"/>
          </a:xfrm>
          <a:prstGeom prst="rect">
            <a:avLst/>
          </a:prstGeom>
          <a:noFill/>
        </p:spPr>
        <p:txBody>
          <a:bodyPr wrap="none" rtlCol="0">
            <a:spAutoFit/>
          </a:bodyPr>
          <a:lstStyle/>
          <a:p>
            <a:r>
              <a:rPr lang="en-US" sz="2000" dirty="0">
                <a:solidFill>
                  <a:schemeClr val="bg1"/>
                </a:solidFill>
              </a:rPr>
              <a:t>1</a:t>
            </a:r>
          </a:p>
        </p:txBody>
      </p:sp>
      <p:grpSp>
        <p:nvGrpSpPr>
          <p:cNvPr id="41" name="Group 40">
            <a:extLst>
              <a:ext uri="{FF2B5EF4-FFF2-40B4-BE49-F238E27FC236}">
                <a16:creationId xmlns:a16="http://schemas.microsoft.com/office/drawing/2014/main" id="{B4AB1E14-B563-4F0A-BF7A-DBB9735853BE}"/>
              </a:ext>
            </a:extLst>
          </p:cNvPr>
          <p:cNvGrpSpPr/>
          <p:nvPr/>
        </p:nvGrpSpPr>
        <p:grpSpPr>
          <a:xfrm>
            <a:off x="10024477" y="4789987"/>
            <a:ext cx="1858522" cy="793396"/>
            <a:chOff x="10282687" y="4811032"/>
            <a:chExt cx="1858522" cy="793396"/>
          </a:xfrm>
        </p:grpSpPr>
        <p:sp>
          <p:nvSpPr>
            <p:cNvPr id="51" name="Rectangle 50">
              <a:extLst>
                <a:ext uri="{FF2B5EF4-FFF2-40B4-BE49-F238E27FC236}">
                  <a16:creationId xmlns:a16="http://schemas.microsoft.com/office/drawing/2014/main" id="{F2AE38E4-E77A-444E-AFEE-2A4631306551}"/>
                </a:ext>
              </a:extLst>
            </p:cNvPr>
            <p:cNvSpPr/>
            <p:nvPr/>
          </p:nvSpPr>
          <p:spPr>
            <a:xfrm>
              <a:off x="10287904" y="4811033"/>
              <a:ext cx="1853305" cy="79339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2633917-1AD8-49CA-97C0-73A4F47645D3}"/>
                </a:ext>
              </a:extLst>
            </p:cNvPr>
            <p:cNvSpPr txBox="1"/>
            <p:nvPr/>
          </p:nvSpPr>
          <p:spPr>
            <a:xfrm>
              <a:off x="10282687" y="4811032"/>
              <a:ext cx="910827" cy="400110"/>
            </a:xfrm>
            <a:prstGeom prst="rect">
              <a:avLst/>
            </a:prstGeom>
            <a:noFill/>
          </p:spPr>
          <p:txBody>
            <a:bodyPr wrap="none" rtlCol="0">
              <a:spAutoFit/>
            </a:bodyPr>
            <a:lstStyle/>
            <a:p>
              <a:r>
                <a:rPr lang="en-US" sz="2000" dirty="0">
                  <a:solidFill>
                    <a:schemeClr val="bg1"/>
                  </a:solidFill>
                </a:rPr>
                <a:t>name_</a:t>
              </a:r>
            </a:p>
          </p:txBody>
        </p:sp>
        <p:sp>
          <p:nvSpPr>
            <p:cNvPr id="44" name="Rectangle 43">
              <a:extLst>
                <a:ext uri="{FF2B5EF4-FFF2-40B4-BE49-F238E27FC236}">
                  <a16:creationId xmlns:a16="http://schemas.microsoft.com/office/drawing/2014/main" id="{D98EDE5A-E290-4686-B50B-8A33C2F382E9}"/>
                </a:ext>
              </a:extLst>
            </p:cNvPr>
            <p:cNvSpPr/>
            <p:nvPr/>
          </p:nvSpPr>
          <p:spPr>
            <a:xfrm>
              <a:off x="11188036" y="4899797"/>
              <a:ext cx="910827"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"Carey"</a:t>
              </a:r>
            </a:p>
          </p:txBody>
        </p:sp>
        <p:sp>
          <p:nvSpPr>
            <p:cNvPr id="45" name="TextBox 44">
              <a:extLst>
                <a:ext uri="{FF2B5EF4-FFF2-40B4-BE49-F238E27FC236}">
                  <a16:creationId xmlns:a16="http://schemas.microsoft.com/office/drawing/2014/main" id="{774DF112-C075-4A3A-9790-6E06D665E829}"/>
                </a:ext>
              </a:extLst>
            </p:cNvPr>
            <p:cNvSpPr txBox="1"/>
            <p:nvPr/>
          </p:nvSpPr>
          <p:spPr>
            <a:xfrm>
              <a:off x="10663689" y="5141232"/>
              <a:ext cx="561372" cy="400110"/>
            </a:xfrm>
            <a:prstGeom prst="rect">
              <a:avLst/>
            </a:prstGeom>
            <a:noFill/>
          </p:spPr>
          <p:txBody>
            <a:bodyPr wrap="none" rtlCol="0">
              <a:spAutoFit/>
            </a:bodyPr>
            <a:lstStyle/>
            <a:p>
              <a:r>
                <a:rPr lang="en-US" sz="2000" dirty="0">
                  <a:solidFill>
                    <a:schemeClr val="bg1"/>
                  </a:solidFill>
                </a:rPr>
                <a:t>IQ_</a:t>
              </a:r>
            </a:p>
          </p:txBody>
        </p:sp>
        <p:sp>
          <p:nvSpPr>
            <p:cNvPr id="47" name="Rectangle 46">
              <a:extLst>
                <a:ext uri="{FF2B5EF4-FFF2-40B4-BE49-F238E27FC236}">
                  <a16:creationId xmlns:a16="http://schemas.microsoft.com/office/drawing/2014/main" id="{5D39AC27-7BAE-4932-B1AC-D5BE2200A452}"/>
                </a:ext>
              </a:extLst>
            </p:cNvPr>
            <p:cNvSpPr/>
            <p:nvPr/>
          </p:nvSpPr>
          <p:spPr>
            <a:xfrm>
              <a:off x="11188036" y="5255397"/>
              <a:ext cx="910827"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100</a:t>
              </a:r>
            </a:p>
          </p:txBody>
        </p:sp>
      </p:grpSp>
      <p:cxnSp>
        <p:nvCxnSpPr>
          <p:cNvPr id="52" name="Straight Arrow Connector 51">
            <a:extLst>
              <a:ext uri="{FF2B5EF4-FFF2-40B4-BE49-F238E27FC236}">
                <a16:creationId xmlns:a16="http://schemas.microsoft.com/office/drawing/2014/main" id="{147172D0-2BA7-4333-8296-DD70C8017B80}"/>
              </a:ext>
            </a:extLst>
          </p:cNvPr>
          <p:cNvCxnSpPr>
            <a:cxnSpLocks/>
          </p:cNvCxnSpPr>
          <p:nvPr/>
        </p:nvCxnSpPr>
        <p:spPr>
          <a:xfrm flipV="1">
            <a:off x="9184415" y="4809067"/>
            <a:ext cx="859158" cy="3599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1A0C6FB-3C40-4071-BB44-9466648C8D12}"/>
              </a:ext>
            </a:extLst>
          </p:cNvPr>
          <p:cNvCxnSpPr/>
          <p:nvPr/>
        </p:nvCxnSpPr>
        <p:spPr>
          <a:xfrm>
            <a:off x="1609997" y="58632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48FEB82-C22F-438E-8C2A-0E54223A2895}"/>
              </a:ext>
            </a:extLst>
          </p:cNvPr>
          <p:cNvCxnSpPr/>
          <p:nvPr/>
        </p:nvCxnSpPr>
        <p:spPr>
          <a:xfrm>
            <a:off x="1364464" y="421652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6004BE90-44F8-4A10-893D-9AD3B8DE3FF3}"/>
              </a:ext>
            </a:extLst>
          </p:cNvPr>
          <p:cNvGrpSpPr/>
          <p:nvPr/>
        </p:nvGrpSpPr>
        <p:grpSpPr>
          <a:xfrm>
            <a:off x="7710927" y="3055276"/>
            <a:ext cx="2140890" cy="807094"/>
            <a:chOff x="10000319" y="4797334"/>
            <a:chExt cx="2140890" cy="807094"/>
          </a:xfrm>
        </p:grpSpPr>
        <p:grpSp>
          <p:nvGrpSpPr>
            <p:cNvPr id="56" name="Group 55">
              <a:extLst>
                <a:ext uri="{FF2B5EF4-FFF2-40B4-BE49-F238E27FC236}">
                  <a16:creationId xmlns:a16="http://schemas.microsoft.com/office/drawing/2014/main" id="{BEC03345-DE10-4F4B-BE35-25202D57F869}"/>
                </a:ext>
              </a:extLst>
            </p:cNvPr>
            <p:cNvGrpSpPr/>
            <p:nvPr/>
          </p:nvGrpSpPr>
          <p:grpSpPr>
            <a:xfrm>
              <a:off x="10000319" y="4797334"/>
              <a:ext cx="2140890" cy="807094"/>
              <a:chOff x="8180709" y="-722002"/>
              <a:chExt cx="2009648" cy="807094"/>
            </a:xfrm>
          </p:grpSpPr>
          <p:sp>
            <p:nvSpPr>
              <p:cNvPr id="61" name="TextBox 60">
                <a:extLst>
                  <a:ext uri="{FF2B5EF4-FFF2-40B4-BE49-F238E27FC236}">
                    <a16:creationId xmlns:a16="http://schemas.microsoft.com/office/drawing/2014/main" id="{17F86B6A-0464-4AB9-ABF5-2781CF12CFC7}"/>
                  </a:ext>
                </a:extLst>
              </p:cNvPr>
              <p:cNvSpPr txBox="1"/>
              <p:nvPr/>
            </p:nvSpPr>
            <p:spPr>
              <a:xfrm>
                <a:off x="8180709" y="-722002"/>
                <a:ext cx="299743" cy="400110"/>
              </a:xfrm>
              <a:prstGeom prst="rect">
                <a:avLst/>
              </a:prstGeom>
              <a:noFill/>
            </p:spPr>
            <p:txBody>
              <a:bodyPr wrap="none" rtlCol="0">
                <a:spAutoFit/>
              </a:bodyPr>
              <a:lstStyle/>
              <a:p>
                <a:r>
                  <a:rPr lang="en-US" sz="2000" dirty="0">
                    <a:solidFill>
                      <a:srgbClr val="7030A0"/>
                    </a:solidFill>
                  </a:rPr>
                  <a:t>n</a:t>
                </a:r>
              </a:p>
            </p:txBody>
          </p:sp>
          <p:sp>
            <p:nvSpPr>
              <p:cNvPr id="62" name="Rectangle 61">
                <a:extLst>
                  <a:ext uri="{FF2B5EF4-FFF2-40B4-BE49-F238E27FC236}">
                    <a16:creationId xmlns:a16="http://schemas.microsoft.com/office/drawing/2014/main" id="{5B443207-B9AC-4BC5-B824-889FB0D10A06}"/>
                  </a:ext>
                </a:extLst>
              </p:cNvPr>
              <p:cNvSpPr/>
              <p:nvPr/>
            </p:nvSpPr>
            <p:spPr>
              <a:xfrm>
                <a:off x="8450664" y="-708303"/>
                <a:ext cx="1739693" cy="79339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050E1C60-8D8C-4685-84D3-BC93B119CDB5}"/>
                </a:ext>
              </a:extLst>
            </p:cNvPr>
            <p:cNvSpPr txBox="1"/>
            <p:nvPr/>
          </p:nvSpPr>
          <p:spPr>
            <a:xfrm>
              <a:off x="10282687" y="4811032"/>
              <a:ext cx="1212191" cy="400110"/>
            </a:xfrm>
            <a:prstGeom prst="rect">
              <a:avLst/>
            </a:prstGeom>
            <a:noFill/>
          </p:spPr>
          <p:txBody>
            <a:bodyPr wrap="none" rtlCol="0">
              <a:spAutoFit/>
            </a:bodyPr>
            <a:lstStyle/>
            <a:p>
              <a:r>
                <a:rPr lang="en-US" sz="2000" dirty="0" err="1">
                  <a:solidFill>
                    <a:schemeClr val="bg1"/>
                  </a:solidFill>
                </a:rPr>
                <a:t>ref_count</a:t>
              </a:r>
              <a:endParaRPr lang="en-US" sz="2000" dirty="0">
                <a:solidFill>
                  <a:schemeClr val="bg1"/>
                </a:solidFill>
              </a:endParaRPr>
            </a:p>
          </p:txBody>
        </p:sp>
        <p:sp>
          <p:nvSpPr>
            <p:cNvPr id="58" name="Rectangle 57">
              <a:extLst>
                <a:ext uri="{FF2B5EF4-FFF2-40B4-BE49-F238E27FC236}">
                  <a16:creationId xmlns:a16="http://schemas.microsoft.com/office/drawing/2014/main" id="{2FFDFB47-F8A5-4F2B-9C8A-23D16D132C94}"/>
                </a:ext>
              </a:extLst>
            </p:cNvPr>
            <p:cNvSpPr/>
            <p:nvPr/>
          </p:nvSpPr>
          <p:spPr>
            <a:xfrm>
              <a:off x="11506413" y="48997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459E57A-19F2-4E5A-AB8E-F69155271B0E}"/>
                </a:ext>
              </a:extLst>
            </p:cNvPr>
            <p:cNvSpPr txBox="1"/>
            <p:nvPr/>
          </p:nvSpPr>
          <p:spPr>
            <a:xfrm>
              <a:off x="10257289" y="5166632"/>
              <a:ext cx="1309974" cy="400110"/>
            </a:xfrm>
            <a:prstGeom prst="rect">
              <a:avLst/>
            </a:prstGeom>
            <a:noFill/>
          </p:spPr>
          <p:txBody>
            <a:bodyPr wrap="none" rtlCol="0">
              <a:spAutoFit/>
            </a:bodyPr>
            <a:lstStyle/>
            <a:p>
              <a:r>
                <a:rPr lang="en-US" sz="2000" dirty="0" err="1">
                  <a:solidFill>
                    <a:schemeClr val="bg1"/>
                  </a:solidFill>
                </a:rPr>
                <a:t>ptr_to_obj</a:t>
              </a:r>
              <a:endParaRPr lang="en-US" sz="2000" dirty="0">
                <a:solidFill>
                  <a:schemeClr val="bg1"/>
                </a:solidFill>
              </a:endParaRPr>
            </a:p>
          </p:txBody>
        </p:sp>
        <p:sp>
          <p:nvSpPr>
            <p:cNvPr id="60" name="Rectangle 59">
              <a:extLst>
                <a:ext uri="{FF2B5EF4-FFF2-40B4-BE49-F238E27FC236}">
                  <a16:creationId xmlns:a16="http://schemas.microsoft.com/office/drawing/2014/main" id="{DE6E49EF-4D60-4A6A-97C8-F5C0DAE475B9}"/>
                </a:ext>
              </a:extLst>
            </p:cNvPr>
            <p:cNvSpPr/>
            <p:nvPr/>
          </p:nvSpPr>
          <p:spPr>
            <a:xfrm>
              <a:off x="11506413" y="52553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Straight Arrow Connector 62">
            <a:extLst>
              <a:ext uri="{FF2B5EF4-FFF2-40B4-BE49-F238E27FC236}">
                <a16:creationId xmlns:a16="http://schemas.microsoft.com/office/drawing/2014/main" id="{49C49000-5F0B-4C30-A826-16BAC946C62E}"/>
              </a:ext>
            </a:extLst>
          </p:cNvPr>
          <p:cNvCxnSpPr>
            <a:cxnSpLocks/>
          </p:cNvCxnSpPr>
          <p:nvPr/>
        </p:nvCxnSpPr>
        <p:spPr>
          <a:xfrm>
            <a:off x="9504883" y="3241705"/>
            <a:ext cx="1410756" cy="6571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ECD2A7-D8B9-41B5-9DEA-F61A0D6409BB}"/>
              </a:ext>
            </a:extLst>
          </p:cNvPr>
          <p:cNvCxnSpPr>
            <a:cxnSpLocks/>
          </p:cNvCxnSpPr>
          <p:nvPr/>
        </p:nvCxnSpPr>
        <p:spPr>
          <a:xfrm>
            <a:off x="9466783" y="3648105"/>
            <a:ext cx="581023" cy="116096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2FFE25B-0081-4C19-820A-058DC01FC9B2}"/>
              </a:ext>
            </a:extLst>
          </p:cNvPr>
          <p:cNvSpPr txBox="1"/>
          <p:nvPr/>
        </p:nvSpPr>
        <p:spPr>
          <a:xfrm>
            <a:off x="10978847" y="3776171"/>
            <a:ext cx="300082" cy="400110"/>
          </a:xfrm>
          <a:prstGeom prst="rect">
            <a:avLst/>
          </a:prstGeom>
          <a:noFill/>
        </p:spPr>
        <p:txBody>
          <a:bodyPr wrap="square" rtlCol="0">
            <a:spAutoFit/>
          </a:bodyPr>
          <a:lstStyle/>
          <a:p>
            <a:r>
              <a:rPr lang="en-US" sz="2000" dirty="0">
                <a:solidFill>
                  <a:srgbClr val="FFC000"/>
                </a:solidFill>
              </a:rPr>
              <a:t>2</a:t>
            </a:r>
          </a:p>
        </p:txBody>
      </p:sp>
      <p:cxnSp>
        <p:nvCxnSpPr>
          <p:cNvPr id="66" name="Straight Arrow Connector 65">
            <a:extLst>
              <a:ext uri="{FF2B5EF4-FFF2-40B4-BE49-F238E27FC236}">
                <a16:creationId xmlns:a16="http://schemas.microsoft.com/office/drawing/2014/main" id="{DE3F9EBF-4A7A-4C5B-82A5-2F5F8911052E}"/>
              </a:ext>
            </a:extLst>
          </p:cNvPr>
          <p:cNvCxnSpPr/>
          <p:nvPr/>
        </p:nvCxnSpPr>
        <p:spPr>
          <a:xfrm>
            <a:off x="1593064" y="45043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A725E138-B708-4ADD-B347-8100E20ED592}"/>
              </a:ext>
            </a:extLst>
          </p:cNvPr>
          <p:cNvGrpSpPr/>
          <p:nvPr/>
        </p:nvGrpSpPr>
        <p:grpSpPr>
          <a:xfrm>
            <a:off x="3855404" y="1350606"/>
            <a:ext cx="3459828" cy="535764"/>
            <a:chOff x="6942618" y="-939134"/>
            <a:chExt cx="3247739" cy="535764"/>
          </a:xfrm>
        </p:grpSpPr>
        <p:sp>
          <p:nvSpPr>
            <p:cNvPr id="73" name="TextBox 72">
              <a:extLst>
                <a:ext uri="{FF2B5EF4-FFF2-40B4-BE49-F238E27FC236}">
                  <a16:creationId xmlns:a16="http://schemas.microsoft.com/office/drawing/2014/main" id="{D59FEC2B-DD7D-402E-82B9-8866E78883A0}"/>
                </a:ext>
              </a:extLst>
            </p:cNvPr>
            <p:cNvSpPr txBox="1"/>
            <p:nvPr/>
          </p:nvSpPr>
          <p:spPr>
            <a:xfrm>
              <a:off x="6942618" y="-939134"/>
              <a:ext cx="1508046" cy="400110"/>
            </a:xfrm>
            <a:prstGeom prst="rect">
              <a:avLst/>
            </a:prstGeom>
            <a:noFill/>
          </p:spPr>
          <p:txBody>
            <a:bodyPr wrap="none" rtlCol="0">
              <a:spAutoFit/>
            </a:bodyPr>
            <a:lstStyle/>
            <a:p>
              <a:r>
                <a:rPr lang="en-US" sz="2000" dirty="0" err="1">
                  <a:solidFill>
                    <a:srgbClr val="7030A0"/>
                  </a:solidFill>
                </a:rPr>
                <a:t>all_my_nerds</a:t>
              </a:r>
              <a:endParaRPr lang="en-US" sz="2000" dirty="0">
                <a:solidFill>
                  <a:srgbClr val="7030A0"/>
                </a:solidFill>
              </a:endParaRPr>
            </a:p>
          </p:txBody>
        </p:sp>
        <p:sp>
          <p:nvSpPr>
            <p:cNvPr id="74" name="Rectangle 73">
              <a:extLst>
                <a:ext uri="{FF2B5EF4-FFF2-40B4-BE49-F238E27FC236}">
                  <a16:creationId xmlns:a16="http://schemas.microsoft.com/office/drawing/2014/main" id="{6BCC6A1E-826C-4FE0-AFF7-D4E7DEE9ED34}"/>
                </a:ext>
              </a:extLst>
            </p:cNvPr>
            <p:cNvSpPr/>
            <p:nvPr/>
          </p:nvSpPr>
          <p:spPr>
            <a:xfrm>
              <a:off x="8450664" y="-674678"/>
              <a:ext cx="1739693" cy="2713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&lt;empty&gt;</a:t>
              </a:r>
            </a:p>
          </p:txBody>
        </p:sp>
      </p:grpSp>
      <p:cxnSp>
        <p:nvCxnSpPr>
          <p:cNvPr id="75" name="Straight Arrow Connector 74">
            <a:extLst>
              <a:ext uri="{FF2B5EF4-FFF2-40B4-BE49-F238E27FC236}">
                <a16:creationId xmlns:a16="http://schemas.microsoft.com/office/drawing/2014/main" id="{A47FCA28-1E36-4437-8A3B-8D503AAE5443}"/>
              </a:ext>
            </a:extLst>
          </p:cNvPr>
          <p:cNvCxnSpPr/>
          <p:nvPr/>
        </p:nvCxnSpPr>
        <p:spPr>
          <a:xfrm>
            <a:off x="1394097" y="53256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44969018-B5CC-4B09-BD33-0AD74B0F1FD2}"/>
              </a:ext>
            </a:extLst>
          </p:cNvPr>
          <p:cNvGrpSpPr/>
          <p:nvPr/>
        </p:nvGrpSpPr>
        <p:grpSpPr>
          <a:xfrm>
            <a:off x="4950420" y="1608490"/>
            <a:ext cx="2365259" cy="793396"/>
            <a:chOff x="9775968" y="4811032"/>
            <a:chExt cx="2365259" cy="793396"/>
          </a:xfrm>
        </p:grpSpPr>
        <p:grpSp>
          <p:nvGrpSpPr>
            <p:cNvPr id="77" name="Group 76">
              <a:extLst>
                <a:ext uri="{FF2B5EF4-FFF2-40B4-BE49-F238E27FC236}">
                  <a16:creationId xmlns:a16="http://schemas.microsoft.com/office/drawing/2014/main" id="{DD4D3FCD-8BAD-4C96-916E-963A0E6FFE7C}"/>
                </a:ext>
              </a:extLst>
            </p:cNvPr>
            <p:cNvGrpSpPr/>
            <p:nvPr/>
          </p:nvGrpSpPr>
          <p:grpSpPr>
            <a:xfrm>
              <a:off x="9775968" y="4811033"/>
              <a:ext cx="2365259" cy="793395"/>
              <a:chOff x="7970098" y="-708303"/>
              <a:chExt cx="2220259" cy="793395"/>
            </a:xfrm>
          </p:grpSpPr>
          <p:sp>
            <p:nvSpPr>
              <p:cNvPr id="82" name="TextBox 81">
                <a:extLst>
                  <a:ext uri="{FF2B5EF4-FFF2-40B4-BE49-F238E27FC236}">
                    <a16:creationId xmlns:a16="http://schemas.microsoft.com/office/drawing/2014/main" id="{37C54C93-B035-4FFF-A26F-E04F07A9CD4C}"/>
                  </a:ext>
                </a:extLst>
              </p:cNvPr>
              <p:cNvSpPr txBox="1"/>
              <p:nvPr/>
            </p:nvSpPr>
            <p:spPr>
              <a:xfrm>
                <a:off x="7970098" y="-573837"/>
                <a:ext cx="570595" cy="400110"/>
              </a:xfrm>
              <a:prstGeom prst="rect">
                <a:avLst/>
              </a:prstGeom>
              <a:noFill/>
            </p:spPr>
            <p:txBody>
              <a:bodyPr wrap="none" rtlCol="0">
                <a:spAutoFit/>
              </a:bodyPr>
              <a:lstStyle/>
              <a:p>
                <a:r>
                  <a:rPr lang="en-US" sz="2000" dirty="0">
                    <a:solidFill>
                      <a:srgbClr val="7030A0"/>
                    </a:solidFill>
                    <a:latin typeface="Consolas" panose="020B0609020204030204" pitchFamily="49" charset="0"/>
                  </a:rPr>
                  <a:t>[0]</a:t>
                </a:r>
              </a:p>
            </p:txBody>
          </p:sp>
          <p:sp>
            <p:nvSpPr>
              <p:cNvPr id="83" name="Rectangle 82">
                <a:extLst>
                  <a:ext uri="{FF2B5EF4-FFF2-40B4-BE49-F238E27FC236}">
                    <a16:creationId xmlns:a16="http://schemas.microsoft.com/office/drawing/2014/main" id="{B58736E1-2B45-49BF-A4DB-49EAEA66E903}"/>
                  </a:ext>
                </a:extLst>
              </p:cNvPr>
              <p:cNvSpPr/>
              <p:nvPr/>
            </p:nvSpPr>
            <p:spPr>
              <a:xfrm>
                <a:off x="8450664" y="-708303"/>
                <a:ext cx="1739693" cy="79339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8" name="TextBox 77">
              <a:extLst>
                <a:ext uri="{FF2B5EF4-FFF2-40B4-BE49-F238E27FC236}">
                  <a16:creationId xmlns:a16="http://schemas.microsoft.com/office/drawing/2014/main" id="{B146B785-94F5-4181-BC49-6786511C2282}"/>
                </a:ext>
              </a:extLst>
            </p:cNvPr>
            <p:cNvSpPr txBox="1"/>
            <p:nvPr/>
          </p:nvSpPr>
          <p:spPr>
            <a:xfrm>
              <a:off x="10282687" y="4811032"/>
              <a:ext cx="1212191" cy="400110"/>
            </a:xfrm>
            <a:prstGeom prst="rect">
              <a:avLst/>
            </a:prstGeom>
            <a:noFill/>
          </p:spPr>
          <p:txBody>
            <a:bodyPr wrap="none" rtlCol="0">
              <a:spAutoFit/>
            </a:bodyPr>
            <a:lstStyle/>
            <a:p>
              <a:r>
                <a:rPr lang="en-US" sz="2000" dirty="0" err="1">
                  <a:solidFill>
                    <a:schemeClr val="bg1"/>
                  </a:solidFill>
                </a:rPr>
                <a:t>ref_count</a:t>
              </a:r>
              <a:endParaRPr lang="en-US" sz="2000" dirty="0">
                <a:solidFill>
                  <a:schemeClr val="bg1"/>
                </a:solidFill>
              </a:endParaRPr>
            </a:p>
          </p:txBody>
        </p:sp>
        <p:sp>
          <p:nvSpPr>
            <p:cNvPr id="79" name="Rectangle 78">
              <a:extLst>
                <a:ext uri="{FF2B5EF4-FFF2-40B4-BE49-F238E27FC236}">
                  <a16:creationId xmlns:a16="http://schemas.microsoft.com/office/drawing/2014/main" id="{4F6CB035-6A43-462D-8755-89AB99458C2E}"/>
                </a:ext>
              </a:extLst>
            </p:cNvPr>
            <p:cNvSpPr/>
            <p:nvPr/>
          </p:nvSpPr>
          <p:spPr>
            <a:xfrm>
              <a:off x="11506413" y="48997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AA0F553C-E39E-4EE9-811C-F00E062243FE}"/>
                </a:ext>
              </a:extLst>
            </p:cNvPr>
            <p:cNvSpPr txBox="1"/>
            <p:nvPr/>
          </p:nvSpPr>
          <p:spPr>
            <a:xfrm>
              <a:off x="10257289" y="5166632"/>
              <a:ext cx="1309974" cy="400110"/>
            </a:xfrm>
            <a:prstGeom prst="rect">
              <a:avLst/>
            </a:prstGeom>
            <a:noFill/>
          </p:spPr>
          <p:txBody>
            <a:bodyPr wrap="none" rtlCol="0">
              <a:spAutoFit/>
            </a:bodyPr>
            <a:lstStyle/>
            <a:p>
              <a:r>
                <a:rPr lang="en-US" sz="2000" dirty="0" err="1">
                  <a:solidFill>
                    <a:schemeClr val="bg1"/>
                  </a:solidFill>
                </a:rPr>
                <a:t>ptr_to_obj</a:t>
              </a:r>
              <a:endParaRPr lang="en-US" sz="2000" dirty="0">
                <a:solidFill>
                  <a:schemeClr val="bg1"/>
                </a:solidFill>
              </a:endParaRPr>
            </a:p>
          </p:txBody>
        </p:sp>
        <p:sp>
          <p:nvSpPr>
            <p:cNvPr id="81" name="Rectangle 80">
              <a:extLst>
                <a:ext uri="{FF2B5EF4-FFF2-40B4-BE49-F238E27FC236}">
                  <a16:creationId xmlns:a16="http://schemas.microsoft.com/office/drawing/2014/main" id="{D157050D-14A2-4354-8C4F-FF72FD4DFAEC}"/>
                </a:ext>
              </a:extLst>
            </p:cNvPr>
            <p:cNvSpPr/>
            <p:nvPr/>
          </p:nvSpPr>
          <p:spPr>
            <a:xfrm>
              <a:off x="11506413" y="5255397"/>
              <a:ext cx="592450" cy="222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4" name="Straight Arrow Connector 83">
            <a:extLst>
              <a:ext uri="{FF2B5EF4-FFF2-40B4-BE49-F238E27FC236}">
                <a16:creationId xmlns:a16="http://schemas.microsoft.com/office/drawing/2014/main" id="{AD4382A7-0D94-439E-ACCB-D0D5898D4708}"/>
              </a:ext>
            </a:extLst>
          </p:cNvPr>
          <p:cNvCxnSpPr>
            <a:cxnSpLocks/>
          </p:cNvCxnSpPr>
          <p:nvPr/>
        </p:nvCxnSpPr>
        <p:spPr>
          <a:xfrm>
            <a:off x="6968727" y="1781221"/>
            <a:ext cx="3940573" cy="210497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894173C-E35B-4B6C-B682-BB88CB8568CD}"/>
              </a:ext>
            </a:extLst>
          </p:cNvPr>
          <p:cNvCxnSpPr>
            <a:cxnSpLocks/>
          </p:cNvCxnSpPr>
          <p:nvPr/>
        </p:nvCxnSpPr>
        <p:spPr>
          <a:xfrm>
            <a:off x="6930627" y="2187621"/>
            <a:ext cx="3115073" cy="261297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E735A0F-FD41-4493-901F-57136F70935E}"/>
              </a:ext>
            </a:extLst>
          </p:cNvPr>
          <p:cNvSpPr txBox="1"/>
          <p:nvPr/>
        </p:nvSpPr>
        <p:spPr>
          <a:xfrm>
            <a:off x="11000014" y="3763471"/>
            <a:ext cx="300082" cy="400110"/>
          </a:xfrm>
          <a:prstGeom prst="rect">
            <a:avLst/>
          </a:prstGeom>
          <a:noFill/>
        </p:spPr>
        <p:txBody>
          <a:bodyPr wrap="square" rtlCol="0">
            <a:spAutoFit/>
          </a:bodyPr>
          <a:lstStyle/>
          <a:p>
            <a:r>
              <a:rPr lang="en-US" sz="2000" dirty="0">
                <a:solidFill>
                  <a:schemeClr val="accent2">
                    <a:lumMod val="60000"/>
                    <a:lumOff val="40000"/>
                  </a:schemeClr>
                </a:solidFill>
              </a:rPr>
              <a:t>3</a:t>
            </a:r>
          </a:p>
        </p:txBody>
      </p:sp>
      <p:cxnSp>
        <p:nvCxnSpPr>
          <p:cNvPr id="97" name="Straight Arrow Connector 96">
            <a:extLst>
              <a:ext uri="{FF2B5EF4-FFF2-40B4-BE49-F238E27FC236}">
                <a16:creationId xmlns:a16="http://schemas.microsoft.com/office/drawing/2014/main" id="{DA5BA4EC-19D4-4F32-B183-2B03467EEEF9}"/>
              </a:ext>
            </a:extLst>
          </p:cNvPr>
          <p:cNvCxnSpPr/>
          <p:nvPr/>
        </p:nvCxnSpPr>
        <p:spPr>
          <a:xfrm>
            <a:off x="1411031" y="47795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638F87-1BFE-4BF9-BD0A-8032681425C1}"/>
              </a:ext>
            </a:extLst>
          </p:cNvPr>
          <p:cNvCxnSpPr/>
          <p:nvPr/>
        </p:nvCxnSpPr>
        <p:spPr>
          <a:xfrm>
            <a:off x="1377164" y="61426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E138EFB-6068-4D79-BA8D-E974D19AD682}"/>
              </a:ext>
            </a:extLst>
          </p:cNvPr>
          <p:cNvCxnSpPr/>
          <p:nvPr/>
        </p:nvCxnSpPr>
        <p:spPr>
          <a:xfrm>
            <a:off x="1351764" y="64305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9725E9E-A145-4C8B-8FE9-E1262863B8B8}"/>
              </a:ext>
            </a:extLst>
          </p:cNvPr>
          <p:cNvSpPr txBox="1"/>
          <p:nvPr/>
        </p:nvSpPr>
        <p:spPr>
          <a:xfrm>
            <a:off x="10981137" y="3785416"/>
            <a:ext cx="316112" cy="400110"/>
          </a:xfrm>
          <a:prstGeom prst="rect">
            <a:avLst/>
          </a:prstGeom>
          <a:noFill/>
        </p:spPr>
        <p:txBody>
          <a:bodyPr wrap="none" rtlCol="0">
            <a:spAutoFit/>
          </a:bodyPr>
          <a:lstStyle/>
          <a:p>
            <a:r>
              <a:rPr lang="en-US" sz="2000" dirty="0">
                <a:solidFill>
                  <a:srgbClr val="FFC000"/>
                </a:solidFill>
              </a:rPr>
              <a:t>0</a:t>
            </a:r>
          </a:p>
        </p:txBody>
      </p:sp>
      <p:sp>
        <p:nvSpPr>
          <p:cNvPr id="102" name="TextBox 101">
            <a:extLst>
              <a:ext uri="{FF2B5EF4-FFF2-40B4-BE49-F238E27FC236}">
                <a16:creationId xmlns:a16="http://schemas.microsoft.com/office/drawing/2014/main" id="{7EF91097-4271-4927-98E2-72D3D46BD7A2}"/>
              </a:ext>
            </a:extLst>
          </p:cNvPr>
          <p:cNvSpPr txBox="1"/>
          <p:nvPr/>
        </p:nvSpPr>
        <p:spPr>
          <a:xfrm>
            <a:off x="1837266" y="5957901"/>
            <a:ext cx="6096000" cy="369332"/>
          </a:xfrm>
          <a:prstGeom prst="rect">
            <a:avLst/>
          </a:prstGeom>
          <a:noFill/>
        </p:spPr>
        <p:txBody>
          <a:bodyPr wrap="square">
            <a:spAutoFit/>
          </a:bodyPr>
          <a:lstStyle/>
          <a:p>
            <a:r>
              <a:rPr lang="en-US" dirty="0">
                <a:latin typeface="Consolas" panose="020B0609020204030204" pitchFamily="49" charset="0"/>
              </a:rPr>
              <a:t>// p goes out of scope</a:t>
            </a:r>
            <a:endParaRPr lang="en-US" dirty="0"/>
          </a:p>
        </p:txBody>
      </p:sp>
      <p:sp>
        <p:nvSpPr>
          <p:cNvPr id="103" name="TextBox 102">
            <a:extLst>
              <a:ext uri="{FF2B5EF4-FFF2-40B4-BE49-F238E27FC236}">
                <a16:creationId xmlns:a16="http://schemas.microsoft.com/office/drawing/2014/main" id="{672387F5-62E3-49CB-AF3D-4CD4DBA80E22}"/>
              </a:ext>
            </a:extLst>
          </p:cNvPr>
          <p:cNvSpPr txBox="1"/>
          <p:nvPr/>
        </p:nvSpPr>
        <p:spPr>
          <a:xfrm>
            <a:off x="1596783" y="6245891"/>
            <a:ext cx="6096000" cy="369332"/>
          </a:xfrm>
          <a:prstGeom prst="rect">
            <a:avLst/>
          </a:prstGeom>
          <a:noFill/>
        </p:spPr>
        <p:txBody>
          <a:bodyPr wrap="square">
            <a:spAutoFit/>
          </a:bodyPr>
          <a:lstStyle/>
          <a:p>
            <a:r>
              <a:rPr lang="en-US" dirty="0">
                <a:latin typeface="Consolas" panose="020B0609020204030204" pitchFamily="49" charset="0"/>
              </a:rPr>
              <a:t>// </a:t>
            </a:r>
            <a:r>
              <a:rPr lang="en-US" dirty="0" err="1">
                <a:latin typeface="Consolas" panose="020B0609020204030204" pitchFamily="49" charset="0"/>
              </a:rPr>
              <a:t>globals</a:t>
            </a:r>
            <a:r>
              <a:rPr lang="en-US" dirty="0">
                <a:latin typeface="Consolas" panose="020B0609020204030204" pitchFamily="49" charset="0"/>
              </a:rPr>
              <a:t> like </a:t>
            </a:r>
            <a:r>
              <a:rPr lang="en-US" dirty="0" err="1">
                <a:latin typeface="Consolas" panose="020B0609020204030204" pitchFamily="49" charset="0"/>
              </a:rPr>
              <a:t>all_my_nerds</a:t>
            </a:r>
            <a:r>
              <a:rPr lang="en-US" dirty="0">
                <a:latin typeface="Consolas" panose="020B0609020204030204" pitchFamily="49" charset="0"/>
              </a:rPr>
              <a:t> are destructed</a:t>
            </a:r>
            <a:endParaRPr lang="en-US" dirty="0"/>
          </a:p>
        </p:txBody>
      </p:sp>
      <p:sp>
        <p:nvSpPr>
          <p:cNvPr id="104" name="TextBox 103">
            <a:extLst>
              <a:ext uri="{FF2B5EF4-FFF2-40B4-BE49-F238E27FC236}">
                <a16:creationId xmlns:a16="http://schemas.microsoft.com/office/drawing/2014/main" id="{ACC3694A-36CD-458B-8636-9D772B41B73F}"/>
              </a:ext>
            </a:extLst>
          </p:cNvPr>
          <p:cNvSpPr txBox="1"/>
          <p:nvPr/>
        </p:nvSpPr>
        <p:spPr>
          <a:xfrm>
            <a:off x="1820333" y="4594768"/>
            <a:ext cx="6096000" cy="369332"/>
          </a:xfrm>
          <a:prstGeom prst="rect">
            <a:avLst/>
          </a:prstGeom>
          <a:noFill/>
        </p:spPr>
        <p:txBody>
          <a:bodyPr wrap="square">
            <a:spAutoFit/>
          </a:bodyPr>
          <a:lstStyle/>
          <a:p>
            <a:r>
              <a:rPr lang="en-US" dirty="0">
                <a:latin typeface="Consolas" panose="020B0609020204030204" pitchFamily="49" charset="0"/>
              </a:rPr>
              <a:t>// n goes out of scope</a:t>
            </a:r>
            <a:endParaRPr lang="en-US" dirty="0"/>
          </a:p>
        </p:txBody>
      </p:sp>
      <p:sp>
        <p:nvSpPr>
          <p:cNvPr id="106" name="Speech Bubble: Rectangle with Corners Rounded 105">
            <a:extLst>
              <a:ext uri="{FF2B5EF4-FFF2-40B4-BE49-F238E27FC236}">
                <a16:creationId xmlns:a16="http://schemas.microsoft.com/office/drawing/2014/main" id="{AA6EDC4E-BD32-4A16-AA98-67260876CCB8}"/>
              </a:ext>
            </a:extLst>
          </p:cNvPr>
          <p:cNvSpPr/>
          <p:nvPr/>
        </p:nvSpPr>
        <p:spPr>
          <a:xfrm>
            <a:off x="3539539" y="3319621"/>
            <a:ext cx="4111608" cy="1062668"/>
          </a:xfrm>
          <a:prstGeom prst="wedgeRoundRectCallout">
            <a:avLst>
              <a:gd name="adj1" fmla="val -44267"/>
              <a:gd name="adj2" fmla="val 1503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Here's how we define a shared pointer for a Nerd...</a:t>
            </a:r>
          </a:p>
        </p:txBody>
      </p:sp>
      <p:sp>
        <p:nvSpPr>
          <p:cNvPr id="107" name="Speech Bubble: Rectangle with Corners Rounded 106">
            <a:extLst>
              <a:ext uri="{FF2B5EF4-FFF2-40B4-BE49-F238E27FC236}">
                <a16:creationId xmlns:a16="http://schemas.microsoft.com/office/drawing/2014/main" id="{C8C42D0F-A365-406F-8444-F6CBCB3FA206}"/>
              </a:ext>
            </a:extLst>
          </p:cNvPr>
          <p:cNvSpPr/>
          <p:nvPr/>
        </p:nvSpPr>
        <p:spPr>
          <a:xfrm>
            <a:off x="1095304" y="3547198"/>
            <a:ext cx="3460021" cy="1062654"/>
          </a:xfrm>
          <a:prstGeom prst="wedgeRoundRectCallout">
            <a:avLst>
              <a:gd name="adj1" fmla="val 45190"/>
              <a:gd name="adj2" fmla="val 16008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pass a </a:t>
            </a:r>
            <a:r>
              <a:rPr lang="en-US" sz="2000" dirty="0" err="1">
                <a:latin typeface="Corbel" panose="020B0503020204020204" pitchFamily="34" charset="0"/>
              </a:rPr>
              <a:t>shared_ptr</a:t>
            </a:r>
            <a:r>
              <a:rPr lang="en-US" sz="2000" dirty="0">
                <a:latin typeface="Corbel" panose="020B0503020204020204" pitchFamily="34" charset="0"/>
              </a:rPr>
              <a:t> by value, it makes another copy of the pointer!</a:t>
            </a:r>
          </a:p>
        </p:txBody>
      </p:sp>
      <p:sp>
        <p:nvSpPr>
          <p:cNvPr id="108" name="Speech Bubble: Rectangle with Corners Rounded 107">
            <a:extLst>
              <a:ext uri="{FF2B5EF4-FFF2-40B4-BE49-F238E27FC236}">
                <a16:creationId xmlns:a16="http://schemas.microsoft.com/office/drawing/2014/main" id="{419C25AE-0B65-4A6D-B323-F49DE2BBBA1B}"/>
              </a:ext>
            </a:extLst>
          </p:cNvPr>
          <p:cNvSpPr/>
          <p:nvPr/>
        </p:nvSpPr>
        <p:spPr>
          <a:xfrm>
            <a:off x="7744736" y="1661303"/>
            <a:ext cx="3460021" cy="1062654"/>
          </a:xfrm>
          <a:prstGeom prst="wedgeRoundRectCallout">
            <a:avLst>
              <a:gd name="adj1" fmla="val 48788"/>
              <a:gd name="adj2" fmla="val 15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increases its shared reference count by one.</a:t>
            </a:r>
          </a:p>
        </p:txBody>
      </p:sp>
      <p:sp>
        <p:nvSpPr>
          <p:cNvPr id="109" name="Speech Bubble: Rectangle with Corners Rounded 108">
            <a:extLst>
              <a:ext uri="{FF2B5EF4-FFF2-40B4-BE49-F238E27FC236}">
                <a16:creationId xmlns:a16="http://schemas.microsoft.com/office/drawing/2014/main" id="{8BE098C8-4774-4428-A691-79950B7AB096}"/>
              </a:ext>
            </a:extLst>
          </p:cNvPr>
          <p:cNvSpPr/>
          <p:nvPr/>
        </p:nvSpPr>
        <p:spPr>
          <a:xfrm>
            <a:off x="7353333" y="1702396"/>
            <a:ext cx="3877128" cy="1062654"/>
          </a:xfrm>
          <a:prstGeom prst="wedgeRoundRectCallout">
            <a:avLst>
              <a:gd name="adj1" fmla="val 48788"/>
              <a:gd name="adj2" fmla="val 1568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when the last copy of this smart pointer goes away...</a:t>
            </a:r>
          </a:p>
        </p:txBody>
      </p:sp>
      <p:sp>
        <p:nvSpPr>
          <p:cNvPr id="110" name="Speech Bubble: Rectangle with Corners Rounded 109">
            <a:extLst>
              <a:ext uri="{FF2B5EF4-FFF2-40B4-BE49-F238E27FC236}">
                <a16:creationId xmlns:a16="http://schemas.microsoft.com/office/drawing/2014/main" id="{4672F277-F07D-48EF-AB94-552BE52D5FB3}"/>
              </a:ext>
            </a:extLst>
          </p:cNvPr>
          <p:cNvSpPr/>
          <p:nvPr/>
        </p:nvSpPr>
        <p:spPr>
          <a:xfrm>
            <a:off x="6572518" y="5623702"/>
            <a:ext cx="2936375" cy="1062654"/>
          </a:xfrm>
          <a:prstGeom prst="wedgeRoundRectCallout">
            <a:avLst>
              <a:gd name="adj1" fmla="val 71866"/>
              <a:gd name="adj2" fmla="val -790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smart pointer frees its owned object.</a:t>
            </a:r>
          </a:p>
        </p:txBody>
      </p:sp>
    </p:spTree>
    <p:extLst>
      <p:ext uri="{BB962C8B-B14F-4D97-AF65-F5344CB8AC3E}">
        <p14:creationId xmlns:p14="http://schemas.microsoft.com/office/powerpoint/2010/main" val="313885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7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wipe(down)">
                                      <p:cBhvr>
                                        <p:cTn id="32" dur="500"/>
                                        <p:tgtEl>
                                          <p:spTgt spid="10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4.375E-6 -2.59259E-6 L 0.25834 0.00463 " pathEditMode="relative" rAng="0" ptsTypes="AA">
                                      <p:cBhvr>
                                        <p:cTn id="36" dur="2000" fill="hold"/>
                                        <p:tgtEl>
                                          <p:spTgt spid="106"/>
                                        </p:tgtEl>
                                        <p:attrNameLst>
                                          <p:attrName>ppt_x</p:attrName>
                                          <p:attrName>ppt_y</p:attrName>
                                        </p:attrNameLst>
                                      </p:cBhvr>
                                      <p:rCtr x="12917" y="231"/>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3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wipe(down)">
                                      <p:cBhvr>
                                        <p:cTn id="77" dur="500"/>
                                        <p:tgtEl>
                                          <p:spTgt spid="107"/>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2" nodeType="clickEffect">
                                  <p:stCondLst>
                                    <p:cond delay="0"/>
                                  </p:stCondLst>
                                  <p:childTnLst>
                                    <p:animMotion origin="layout" path="M -6.25E-7 4.07407E-6 L 0.25716 -0.2419 " pathEditMode="relative" rAng="0" ptsTypes="AA">
                                      <p:cBhvr>
                                        <p:cTn id="81" dur="2000" fill="hold"/>
                                        <p:tgtEl>
                                          <p:spTgt spid="107"/>
                                        </p:tgtEl>
                                        <p:attrNameLst>
                                          <p:attrName>ppt_x</p:attrName>
                                          <p:attrName>ppt_y</p:attrName>
                                        </p:attrNameLst>
                                      </p:cBhvr>
                                      <p:rCtr x="12852" y="-12106"/>
                                    </p:animMotion>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5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wipe(left)">
                                      <p:cBhvr>
                                        <p:cTn id="98" dur="500"/>
                                        <p:tgtEl>
                                          <p:spTgt spid="6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wipe(left)">
                                      <p:cBhvr>
                                        <p:cTn id="103" dur="500"/>
                                        <p:tgtEl>
                                          <p:spTgt spid="6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108"/>
                                        </p:tgtEl>
                                        <p:attrNameLst>
                                          <p:attrName>style.visibility</p:attrName>
                                        </p:attrNameLst>
                                      </p:cBhvr>
                                      <p:to>
                                        <p:strVal val="visible"/>
                                      </p:to>
                                    </p:set>
                                    <p:animEffect transition="in" filter="wipe(down)">
                                      <p:cBhvr>
                                        <p:cTn id="108" dur="500"/>
                                        <p:tgtEl>
                                          <p:spTgt spid="10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6"/>
                                        </p:tgtEl>
                                      </p:cBhvr>
                                    </p:animEffect>
                                    <p:set>
                                      <p:cBhvr>
                                        <p:cTn id="113" dur="1" fill="hold">
                                          <p:stCondLst>
                                            <p:cond delay="499"/>
                                          </p:stCondLst>
                                        </p:cTn>
                                        <p:tgtEl>
                                          <p:spTgt spid="6"/>
                                        </p:tgtEl>
                                        <p:attrNameLst>
                                          <p:attrName>style.visibility</p:attrName>
                                        </p:attrNameLst>
                                      </p:cBhvr>
                                      <p:to>
                                        <p:strVal val="hidden"/>
                                      </p:to>
                                    </p:set>
                                  </p:childTnLst>
                                </p:cTn>
                              </p:par>
                              <p:par>
                                <p:cTn id="114" presetID="1" presetClass="entr" presetSubtype="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10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107"/>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5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66"/>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76"/>
                                        </p:tgtEl>
                                        <p:attrNameLst>
                                          <p:attrName>style.visibility</p:attrName>
                                        </p:attrNameLst>
                                      </p:cBhvr>
                                      <p:to>
                                        <p:strVal val="visible"/>
                                      </p:to>
                                    </p:set>
                                    <p:animEffect transition="in" filter="wipe(up)">
                                      <p:cBhvr>
                                        <p:cTn id="136" dur="500"/>
                                        <p:tgtEl>
                                          <p:spTgt spid="7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85"/>
                                        </p:tgtEl>
                                        <p:attrNameLst>
                                          <p:attrName>style.visibility</p:attrName>
                                        </p:attrNameLst>
                                      </p:cBhvr>
                                      <p:to>
                                        <p:strVal val="visible"/>
                                      </p:to>
                                    </p:set>
                                    <p:animEffect transition="in" filter="wipe(left)">
                                      <p:cBhvr>
                                        <p:cTn id="141" dur="500"/>
                                        <p:tgtEl>
                                          <p:spTgt spid="85"/>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84"/>
                                        </p:tgtEl>
                                        <p:attrNameLst>
                                          <p:attrName>style.visibility</p:attrName>
                                        </p:attrNameLst>
                                      </p:cBhvr>
                                      <p:to>
                                        <p:strVal val="visible"/>
                                      </p:to>
                                    </p:set>
                                    <p:animEffect transition="in" filter="wipe(left)">
                                      <p:cBhvr>
                                        <p:cTn id="146" dur="500"/>
                                        <p:tgtEl>
                                          <p:spTgt spid="84"/>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xit" presetSubtype="0" fill="hold" grpId="1" nodeType="clickEffect">
                                  <p:stCondLst>
                                    <p:cond delay="0"/>
                                  </p:stCondLst>
                                  <p:childTnLst>
                                    <p:animEffect transition="out" filter="fade">
                                      <p:cBhvr>
                                        <p:cTn id="150" dur="500"/>
                                        <p:tgtEl>
                                          <p:spTgt spid="65"/>
                                        </p:tgtEl>
                                      </p:cBhvr>
                                    </p:animEffect>
                                    <p:set>
                                      <p:cBhvr>
                                        <p:cTn id="151" dur="1" fill="hold">
                                          <p:stCondLst>
                                            <p:cond delay="499"/>
                                          </p:stCondLst>
                                        </p:cTn>
                                        <p:tgtEl>
                                          <p:spTgt spid="65"/>
                                        </p:tgtEl>
                                        <p:attrNameLst>
                                          <p:attrName>style.visibility</p:attrName>
                                        </p:attrNameLst>
                                      </p:cBhvr>
                                      <p:to>
                                        <p:strVal val="hidden"/>
                                      </p:to>
                                    </p:set>
                                  </p:childTnLst>
                                </p:cTn>
                              </p:par>
                              <p:par>
                                <p:cTn id="152" presetID="1" presetClass="entr" presetSubtype="0" fill="hold" grpId="0" nodeType="withEffect">
                                  <p:stCondLst>
                                    <p:cond delay="0"/>
                                  </p:stCondLst>
                                  <p:childTnLst>
                                    <p:set>
                                      <p:cBhvr>
                                        <p:cTn id="153" dur="1" fill="hold">
                                          <p:stCondLst>
                                            <p:cond delay="0"/>
                                          </p:stCondLst>
                                        </p:cTn>
                                        <p:tgtEl>
                                          <p:spTgt spid="96"/>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nodeType="clickEffect">
                                  <p:stCondLst>
                                    <p:cond delay="0"/>
                                  </p:stCondLst>
                                  <p:childTnLst>
                                    <p:set>
                                      <p:cBhvr>
                                        <p:cTn id="157" dur="1" fill="hold">
                                          <p:stCondLst>
                                            <p:cond delay="0"/>
                                          </p:stCondLst>
                                        </p:cTn>
                                        <p:tgtEl>
                                          <p:spTgt spid="66"/>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97"/>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04"/>
                                        </p:tgtEl>
                                        <p:attrNameLst>
                                          <p:attrName>style.visibility</p:attrName>
                                        </p:attrNameLst>
                                      </p:cBhvr>
                                      <p:to>
                                        <p:strVal val="visible"/>
                                      </p:to>
                                    </p:set>
                                    <p:animEffect transition="in" filter="wipe(left)">
                                      <p:cBhvr>
                                        <p:cTn id="166" dur="500"/>
                                        <p:tgtEl>
                                          <p:spTgt spid="104"/>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nodeType="clickEffect">
                                  <p:stCondLst>
                                    <p:cond delay="0"/>
                                  </p:stCondLst>
                                  <p:childTnLst>
                                    <p:animEffect transition="out" filter="fade">
                                      <p:cBhvr>
                                        <p:cTn id="170" dur="500"/>
                                        <p:tgtEl>
                                          <p:spTgt spid="55"/>
                                        </p:tgtEl>
                                      </p:cBhvr>
                                    </p:animEffect>
                                    <p:set>
                                      <p:cBhvr>
                                        <p:cTn id="171" dur="1" fill="hold">
                                          <p:stCondLst>
                                            <p:cond delay="499"/>
                                          </p:stCondLst>
                                        </p:cTn>
                                        <p:tgtEl>
                                          <p:spTgt spid="55"/>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64"/>
                                        </p:tgtEl>
                                      </p:cBhvr>
                                    </p:animEffect>
                                    <p:set>
                                      <p:cBhvr>
                                        <p:cTn id="174" dur="1" fill="hold">
                                          <p:stCondLst>
                                            <p:cond delay="499"/>
                                          </p:stCondLst>
                                        </p:cTn>
                                        <p:tgtEl>
                                          <p:spTgt spid="64"/>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500"/>
                                        <p:tgtEl>
                                          <p:spTgt spid="96"/>
                                        </p:tgtEl>
                                      </p:cBhvr>
                                    </p:animEffect>
                                    <p:set>
                                      <p:cBhvr>
                                        <p:cTn id="177" dur="1" fill="hold">
                                          <p:stCondLst>
                                            <p:cond delay="499"/>
                                          </p:stCondLst>
                                        </p:cTn>
                                        <p:tgtEl>
                                          <p:spTgt spid="96"/>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63"/>
                                        </p:tgtEl>
                                      </p:cBhvr>
                                    </p:animEffect>
                                    <p:set>
                                      <p:cBhvr>
                                        <p:cTn id="180" dur="1" fill="hold">
                                          <p:stCondLst>
                                            <p:cond delay="499"/>
                                          </p:stCondLst>
                                        </p:cTn>
                                        <p:tgtEl>
                                          <p:spTgt spid="63"/>
                                        </p:tgtEl>
                                        <p:attrNameLst>
                                          <p:attrName>style.visibility</p:attrName>
                                        </p:attrNameLst>
                                      </p:cBhvr>
                                      <p:to>
                                        <p:strVal val="hidden"/>
                                      </p:to>
                                    </p:set>
                                  </p:childTnLst>
                                </p:cTn>
                              </p:par>
                              <p:par>
                                <p:cTn id="181" presetID="10" presetClass="entr" presetSubtype="0" fill="hold" grpId="2" nodeType="withEffect">
                                  <p:stCondLst>
                                    <p:cond delay="0"/>
                                  </p:stCondLst>
                                  <p:childTnLst>
                                    <p:set>
                                      <p:cBhvr>
                                        <p:cTn id="182" dur="1" fill="hold">
                                          <p:stCondLst>
                                            <p:cond delay="0"/>
                                          </p:stCondLst>
                                        </p:cTn>
                                        <p:tgtEl>
                                          <p:spTgt spid="65"/>
                                        </p:tgtEl>
                                        <p:attrNameLst>
                                          <p:attrName>style.visibility</p:attrName>
                                        </p:attrNameLst>
                                      </p:cBhvr>
                                      <p:to>
                                        <p:strVal val="visible"/>
                                      </p:to>
                                    </p:set>
                                    <p:animEffect transition="in" filter="fade">
                                      <p:cBhvr>
                                        <p:cTn id="183" dur="500"/>
                                        <p:tgtEl>
                                          <p:spTgt spid="65"/>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nodeType="clickEffect">
                                  <p:stCondLst>
                                    <p:cond delay="0"/>
                                  </p:stCondLst>
                                  <p:childTnLst>
                                    <p:set>
                                      <p:cBhvr>
                                        <p:cTn id="187" dur="1" fill="hold">
                                          <p:stCondLst>
                                            <p:cond delay="0"/>
                                          </p:stCondLst>
                                        </p:cTn>
                                        <p:tgtEl>
                                          <p:spTgt spid="97"/>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nodeType="clickEffect">
                                  <p:stCondLst>
                                    <p:cond delay="0"/>
                                  </p:stCondLst>
                                  <p:childTnLst>
                                    <p:set>
                                      <p:cBhvr>
                                        <p:cTn id="191" dur="1" fill="hold">
                                          <p:stCondLst>
                                            <p:cond delay="0"/>
                                          </p:stCondLst>
                                        </p:cTn>
                                        <p:tgtEl>
                                          <p:spTgt spid="99"/>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02"/>
                                        </p:tgtEl>
                                        <p:attrNameLst>
                                          <p:attrName>style.visibility</p:attrName>
                                        </p:attrNameLst>
                                      </p:cBhvr>
                                      <p:to>
                                        <p:strVal val="visible"/>
                                      </p:to>
                                    </p:set>
                                    <p:animEffect transition="in" filter="wipe(left)">
                                      <p:cBhvr>
                                        <p:cTn id="196" dur="500"/>
                                        <p:tgtEl>
                                          <p:spTgt spid="102"/>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xit" presetSubtype="0" fill="hold" nodeType="clickEffect">
                                  <p:stCondLst>
                                    <p:cond delay="0"/>
                                  </p:stCondLst>
                                  <p:childTnLst>
                                    <p:animEffect transition="out" filter="fade">
                                      <p:cBhvr>
                                        <p:cTn id="200" dur="500"/>
                                        <p:tgtEl>
                                          <p:spTgt spid="3"/>
                                        </p:tgtEl>
                                      </p:cBhvr>
                                    </p:animEffect>
                                    <p:set>
                                      <p:cBhvr>
                                        <p:cTn id="201" dur="1" fill="hold">
                                          <p:stCondLst>
                                            <p:cond delay="499"/>
                                          </p:stCondLst>
                                        </p:cTn>
                                        <p:tgtEl>
                                          <p:spTgt spid="3"/>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40"/>
                                        </p:tgtEl>
                                      </p:cBhvr>
                                    </p:animEffect>
                                    <p:set>
                                      <p:cBhvr>
                                        <p:cTn id="204" dur="1" fill="hold">
                                          <p:stCondLst>
                                            <p:cond delay="499"/>
                                          </p:stCondLst>
                                        </p:cTn>
                                        <p:tgtEl>
                                          <p:spTgt spid="40"/>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52"/>
                                        </p:tgtEl>
                                      </p:cBhvr>
                                    </p:animEffect>
                                    <p:set>
                                      <p:cBhvr>
                                        <p:cTn id="207" dur="1" fill="hold">
                                          <p:stCondLst>
                                            <p:cond delay="499"/>
                                          </p:stCondLst>
                                        </p:cTn>
                                        <p:tgtEl>
                                          <p:spTgt spid="52"/>
                                        </p:tgtEl>
                                        <p:attrNameLst>
                                          <p:attrName>style.visibility</p:attrName>
                                        </p:attrNameLst>
                                      </p:cBhvr>
                                      <p:to>
                                        <p:strVal val="hidden"/>
                                      </p:to>
                                    </p:set>
                                  </p:childTnLst>
                                </p:cTn>
                              </p:par>
                              <p:par>
                                <p:cTn id="208" presetID="10" presetClass="entr" presetSubtype="0" fill="hold" grpId="2" nodeType="with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fade">
                                      <p:cBhvr>
                                        <p:cTn id="210" dur="500"/>
                                        <p:tgtEl>
                                          <p:spTgt spid="6"/>
                                        </p:tgtEl>
                                      </p:cBhvr>
                                    </p:animEffect>
                                  </p:childTnLst>
                                </p:cTn>
                              </p:par>
                              <p:par>
                                <p:cTn id="211" presetID="10" presetClass="exit" presetSubtype="0" fill="hold" grpId="3" nodeType="withEffect">
                                  <p:stCondLst>
                                    <p:cond delay="0"/>
                                  </p:stCondLst>
                                  <p:childTnLst>
                                    <p:animEffect transition="out" filter="fade">
                                      <p:cBhvr>
                                        <p:cTn id="212" dur="500"/>
                                        <p:tgtEl>
                                          <p:spTgt spid="65"/>
                                        </p:tgtEl>
                                      </p:cBhvr>
                                    </p:animEffect>
                                    <p:set>
                                      <p:cBhvr>
                                        <p:cTn id="213" dur="1" fill="hold">
                                          <p:stCondLst>
                                            <p:cond delay="499"/>
                                          </p:stCondLst>
                                        </p:cTn>
                                        <p:tgtEl>
                                          <p:spTgt spid="65"/>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 presetClass="exit" presetSubtype="0" fill="hold" nodeType="clickEffect">
                                  <p:stCondLst>
                                    <p:cond delay="0"/>
                                  </p:stCondLst>
                                  <p:childTnLst>
                                    <p:set>
                                      <p:cBhvr>
                                        <p:cTn id="217" dur="1" fill="hold">
                                          <p:stCondLst>
                                            <p:cond delay="0"/>
                                          </p:stCondLst>
                                        </p:cTn>
                                        <p:tgtEl>
                                          <p:spTgt spid="99"/>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nodeType="clickEffect">
                                  <p:stCondLst>
                                    <p:cond delay="0"/>
                                  </p:stCondLst>
                                  <p:childTnLst>
                                    <p:set>
                                      <p:cBhvr>
                                        <p:cTn id="221" dur="1" fill="hold">
                                          <p:stCondLst>
                                            <p:cond delay="0"/>
                                          </p:stCondLst>
                                        </p:cTn>
                                        <p:tgtEl>
                                          <p:spTgt spid="100"/>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03"/>
                                        </p:tgtEl>
                                        <p:attrNameLst>
                                          <p:attrName>style.visibility</p:attrName>
                                        </p:attrNameLst>
                                      </p:cBhvr>
                                      <p:to>
                                        <p:strVal val="visible"/>
                                      </p:to>
                                    </p:set>
                                    <p:animEffect transition="in" filter="wipe(left)">
                                      <p:cBhvr>
                                        <p:cTn id="226" dur="500"/>
                                        <p:tgtEl>
                                          <p:spTgt spid="103"/>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109"/>
                                        </p:tgtEl>
                                        <p:attrNameLst>
                                          <p:attrName>style.visibility</p:attrName>
                                        </p:attrNameLst>
                                      </p:cBhvr>
                                      <p:to>
                                        <p:strVal val="visible"/>
                                      </p:to>
                                    </p:set>
                                    <p:animEffect transition="in" filter="wipe(down)">
                                      <p:cBhvr>
                                        <p:cTn id="231" dur="500"/>
                                        <p:tgtEl>
                                          <p:spTgt spid="109"/>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xit" presetSubtype="0" fill="hold" grpId="3" nodeType="clickEffect">
                                  <p:stCondLst>
                                    <p:cond delay="0"/>
                                  </p:stCondLst>
                                  <p:childTnLst>
                                    <p:animEffect transition="out" filter="fade">
                                      <p:cBhvr>
                                        <p:cTn id="235" dur="500"/>
                                        <p:tgtEl>
                                          <p:spTgt spid="6"/>
                                        </p:tgtEl>
                                      </p:cBhvr>
                                    </p:animEffect>
                                    <p:set>
                                      <p:cBhvr>
                                        <p:cTn id="236" dur="1" fill="hold">
                                          <p:stCondLst>
                                            <p:cond delay="499"/>
                                          </p:stCondLst>
                                        </p:cTn>
                                        <p:tgtEl>
                                          <p:spTgt spid="6"/>
                                        </p:tgtEl>
                                        <p:attrNameLst>
                                          <p:attrName>style.visibility</p:attrName>
                                        </p:attrNameLst>
                                      </p:cBhvr>
                                      <p:to>
                                        <p:strVal val="hidden"/>
                                      </p:to>
                                    </p:set>
                                  </p:childTnLst>
                                </p:cTn>
                              </p:par>
                              <p:par>
                                <p:cTn id="237" presetID="1" presetClass="entr" presetSubtype="0" fill="hold" grpId="0" nodeType="withEffect">
                                  <p:stCondLst>
                                    <p:cond delay="0"/>
                                  </p:stCondLst>
                                  <p:childTnLst>
                                    <p:set>
                                      <p:cBhvr>
                                        <p:cTn id="238" dur="1" fill="hold">
                                          <p:stCondLst>
                                            <p:cond delay="0"/>
                                          </p:stCondLst>
                                        </p:cTn>
                                        <p:tgtEl>
                                          <p:spTgt spid="10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22" presetClass="entr" presetSubtype="4" fill="hold" grpId="0" nodeType="clickEffect">
                                  <p:stCondLst>
                                    <p:cond delay="0"/>
                                  </p:stCondLst>
                                  <p:childTnLst>
                                    <p:set>
                                      <p:cBhvr>
                                        <p:cTn id="242" dur="1" fill="hold">
                                          <p:stCondLst>
                                            <p:cond delay="0"/>
                                          </p:stCondLst>
                                        </p:cTn>
                                        <p:tgtEl>
                                          <p:spTgt spid="110"/>
                                        </p:tgtEl>
                                        <p:attrNameLst>
                                          <p:attrName>style.visibility</p:attrName>
                                        </p:attrNameLst>
                                      </p:cBhvr>
                                      <p:to>
                                        <p:strVal val="visible"/>
                                      </p:to>
                                    </p:set>
                                    <p:animEffect transition="in" filter="wipe(down)">
                                      <p:cBhvr>
                                        <p:cTn id="243" dur="500"/>
                                        <p:tgtEl>
                                          <p:spTgt spid="110"/>
                                        </p:tgtEl>
                                      </p:cBhvr>
                                    </p:animEffect>
                                  </p:childTnLst>
                                </p:cTn>
                              </p:par>
                            </p:childTnLst>
                          </p:cTn>
                        </p:par>
                      </p:childTnLst>
                    </p:cTn>
                  </p:par>
                  <p:par>
                    <p:cTn id="244" fill="hold">
                      <p:stCondLst>
                        <p:cond delay="indefinite"/>
                      </p:stCondLst>
                      <p:childTnLst>
                        <p:par>
                          <p:cTn id="245" fill="hold">
                            <p:stCondLst>
                              <p:cond delay="0"/>
                            </p:stCondLst>
                            <p:childTnLst>
                              <p:par>
                                <p:cTn id="246" presetID="10" presetClass="exit" presetSubtype="0" fill="hold" nodeType="clickEffect">
                                  <p:stCondLst>
                                    <p:cond delay="0"/>
                                  </p:stCondLst>
                                  <p:childTnLst>
                                    <p:animEffect transition="out" filter="fade">
                                      <p:cBhvr>
                                        <p:cTn id="247" dur="500"/>
                                        <p:tgtEl>
                                          <p:spTgt spid="41"/>
                                        </p:tgtEl>
                                      </p:cBhvr>
                                    </p:animEffect>
                                    <p:set>
                                      <p:cBhvr>
                                        <p:cTn id="248" dur="1" fill="hold">
                                          <p:stCondLst>
                                            <p:cond delay="499"/>
                                          </p:stCondLst>
                                        </p:cTn>
                                        <p:tgtEl>
                                          <p:spTgt spid="41"/>
                                        </p:tgtEl>
                                        <p:attrNameLst>
                                          <p:attrName>style.visibility</p:attrName>
                                        </p:attrNameLst>
                                      </p:cBhvr>
                                      <p:to>
                                        <p:strVal val="hidden"/>
                                      </p:to>
                                    </p:set>
                                  </p:childTnLst>
                                </p:cTn>
                              </p:par>
                              <p:par>
                                <p:cTn id="249" presetID="10" presetClass="exit" presetSubtype="0" fill="hold" nodeType="withEffect">
                                  <p:stCondLst>
                                    <p:cond delay="0"/>
                                  </p:stCondLst>
                                  <p:childTnLst>
                                    <p:animEffect transition="out" filter="fade">
                                      <p:cBhvr>
                                        <p:cTn id="250" dur="500"/>
                                        <p:tgtEl>
                                          <p:spTgt spid="85"/>
                                        </p:tgtEl>
                                      </p:cBhvr>
                                    </p:animEffect>
                                    <p:set>
                                      <p:cBhvr>
                                        <p:cTn id="251" dur="1" fill="hold">
                                          <p:stCondLst>
                                            <p:cond delay="499"/>
                                          </p:stCondLst>
                                        </p:cTn>
                                        <p:tgtEl>
                                          <p:spTgt spid="85"/>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84"/>
                                        </p:tgtEl>
                                      </p:cBhvr>
                                    </p:animEffect>
                                    <p:set>
                                      <p:cBhvr>
                                        <p:cTn id="254" dur="1" fill="hold">
                                          <p:stCondLst>
                                            <p:cond delay="499"/>
                                          </p:stCondLst>
                                        </p:cTn>
                                        <p:tgtEl>
                                          <p:spTgt spid="84"/>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7"/>
                                        </p:tgtEl>
                                      </p:cBhvr>
                                    </p:animEffect>
                                    <p:set>
                                      <p:cBhvr>
                                        <p:cTn id="257" dur="1" fill="hold">
                                          <p:stCondLst>
                                            <p:cond delay="499"/>
                                          </p:stCondLst>
                                        </p:cTn>
                                        <p:tgtEl>
                                          <p:spTgt spid="37"/>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101"/>
                                        </p:tgtEl>
                                      </p:cBhvr>
                                    </p:animEffect>
                                    <p:set>
                                      <p:cBhvr>
                                        <p:cTn id="260" dur="1" fill="hold">
                                          <p:stCondLst>
                                            <p:cond delay="499"/>
                                          </p:stCondLst>
                                        </p:cTn>
                                        <p:tgtEl>
                                          <p:spTgt spid="101"/>
                                        </p:tgtEl>
                                        <p:attrNameLst>
                                          <p:attrName>style.visibility</p:attrName>
                                        </p:attrNameLst>
                                      </p:cBhvr>
                                      <p:to>
                                        <p:strVal val="hidden"/>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110"/>
                                        </p:tgtEl>
                                        <p:attrNameLst>
                                          <p:attrName>style.visibility</p:attrName>
                                        </p:attrNameLst>
                                      </p:cBhvr>
                                      <p:to>
                                        <p:strVal val="hidden"/>
                                      </p:to>
                                    </p:set>
                                  </p:childTnLst>
                                </p:cTn>
                              </p:par>
                              <p:par>
                                <p:cTn id="265" presetID="1" presetClass="exit" presetSubtype="0" fill="hold" grpId="1" nodeType="withEffect">
                                  <p:stCondLst>
                                    <p:cond delay="0"/>
                                  </p:stCondLst>
                                  <p:childTnLst>
                                    <p:set>
                                      <p:cBhvr>
                                        <p:cTn id="266" dur="1" fill="hold">
                                          <p:stCondLst>
                                            <p:cond delay="0"/>
                                          </p:stCondLst>
                                        </p:cTn>
                                        <p:tgtEl>
                                          <p:spTgt spid="109"/>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0" presetClass="exit" presetSubtype="0" fill="hold" nodeType="clickEffect">
                                  <p:stCondLst>
                                    <p:cond delay="0"/>
                                  </p:stCondLst>
                                  <p:childTnLst>
                                    <p:animEffect transition="out" filter="fade">
                                      <p:cBhvr>
                                        <p:cTn id="270" dur="500"/>
                                        <p:tgtEl>
                                          <p:spTgt spid="76"/>
                                        </p:tgtEl>
                                      </p:cBhvr>
                                    </p:animEffect>
                                    <p:set>
                                      <p:cBhvr>
                                        <p:cTn id="271" dur="1" fill="hold">
                                          <p:stCondLst>
                                            <p:cond delay="499"/>
                                          </p:stCondLst>
                                        </p:cTn>
                                        <p:tgtEl>
                                          <p:spTgt spid="76"/>
                                        </p:tgtEl>
                                        <p:attrNameLst>
                                          <p:attrName>style.visibility</p:attrName>
                                        </p:attrNameLst>
                                      </p:cBhvr>
                                      <p:to>
                                        <p:strVal val="hidden"/>
                                      </p:to>
                                    </p:se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68"/>
                                        </p:tgtEl>
                                      </p:cBhvr>
                                    </p:animEffect>
                                    <p:set>
                                      <p:cBhvr>
                                        <p:cTn id="276" dur="1" fill="hold">
                                          <p:stCondLst>
                                            <p:cond delay="499"/>
                                          </p:stCondLst>
                                        </p:cTn>
                                        <p:tgtEl>
                                          <p:spTgt spid="68"/>
                                        </p:tgtEl>
                                        <p:attrNameLst>
                                          <p:attrName>style.visibility</p:attrName>
                                        </p:attrNameLst>
                                      </p:cBhvr>
                                      <p:to>
                                        <p:strVal val="hidden"/>
                                      </p:to>
                                    </p:set>
                                  </p:childTnLst>
                                </p:cTn>
                              </p:par>
                            </p:childTnLst>
                          </p:cTn>
                        </p:par>
                      </p:childTnLst>
                    </p:cTn>
                  </p:par>
                  <p:par>
                    <p:cTn id="277" fill="hold">
                      <p:stCondLst>
                        <p:cond delay="indefinite"/>
                      </p:stCondLst>
                      <p:childTnLst>
                        <p:par>
                          <p:cTn id="278" fill="hold">
                            <p:stCondLst>
                              <p:cond delay="0"/>
                            </p:stCondLst>
                            <p:childTnLst>
                              <p:par>
                                <p:cTn id="279" presetID="1" presetClass="exit" presetSubtype="0" fill="hold" nodeType="clickEffect">
                                  <p:stCondLst>
                                    <p:cond delay="0"/>
                                  </p:stCondLst>
                                  <p:childTnLst>
                                    <p:set>
                                      <p:cBhvr>
                                        <p:cTn id="280" dur="1" fill="hold">
                                          <p:stCondLst>
                                            <p:cond delay="0"/>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6" grpId="0" animBg="1"/>
      <p:bldP spid="37" grpId="0" animBg="1"/>
      <p:bldP spid="37" grpId="1" animBg="1"/>
      <p:bldP spid="6" grpId="0"/>
      <p:bldP spid="6" grpId="1"/>
      <p:bldP spid="6" grpId="2"/>
      <p:bldP spid="6" grpId="3"/>
      <p:bldP spid="65" grpId="0"/>
      <p:bldP spid="65" grpId="1"/>
      <p:bldP spid="65" grpId="2"/>
      <p:bldP spid="65" grpId="3"/>
      <p:bldP spid="96" grpId="0"/>
      <p:bldP spid="96" grpId="1"/>
      <p:bldP spid="101" grpId="0"/>
      <p:bldP spid="101" grpId="1"/>
      <p:bldP spid="102" grpId="0"/>
      <p:bldP spid="103" grpId="0"/>
      <p:bldP spid="104" grpId="0"/>
      <p:bldP spid="106" grpId="0" animBg="1"/>
      <p:bldP spid="106" grpId="1" animBg="1"/>
      <p:bldP spid="106" grpId="2" animBg="1"/>
      <p:bldP spid="107" grpId="0" animBg="1"/>
      <p:bldP spid="107" grpId="1" animBg="1"/>
      <p:bldP spid="107" grpId="2" animBg="1"/>
      <p:bldP spid="108" grpId="0" animBg="1"/>
      <p:bldP spid="108" grpId="1" animBg="1"/>
      <p:bldP spid="109" grpId="0" animBg="1"/>
      <p:bldP spid="109" grpId="1" animBg="1"/>
      <p:bldP spid="110" grpId="0" animBg="1"/>
      <p:bldP spid="110" grpId="1" animBg="1"/>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Smart Pointer Example Usage</a:t>
            </a:r>
          </a:p>
        </p:txBody>
      </p:sp>
      <p:sp>
        <p:nvSpPr>
          <p:cNvPr id="38" name="TextBox 37">
            <a:extLst>
              <a:ext uri="{FF2B5EF4-FFF2-40B4-BE49-F238E27FC236}">
                <a16:creationId xmlns:a16="http://schemas.microsoft.com/office/drawing/2014/main" id="{833D6D9E-3459-4B93-AC9D-19AB595A8092}"/>
              </a:ext>
            </a:extLst>
          </p:cNvPr>
          <p:cNvSpPr txBox="1"/>
          <p:nvPr/>
        </p:nvSpPr>
        <p:spPr>
          <a:xfrm>
            <a:off x="1597297" y="975065"/>
            <a:ext cx="8628562" cy="461665"/>
          </a:xfrm>
          <a:prstGeom prst="rect">
            <a:avLst/>
          </a:prstGeom>
          <a:noFill/>
        </p:spPr>
        <p:txBody>
          <a:bodyPr wrap="square" rtlCol="0">
            <a:spAutoFit/>
          </a:bodyPr>
          <a:lstStyle/>
          <a:p>
            <a:pPr algn="ctr"/>
            <a:r>
              <a:rPr lang="en-US" sz="2400" dirty="0"/>
              <a:t>Let's end our smart pointer discussion with a simple example.</a:t>
            </a:r>
          </a:p>
        </p:txBody>
      </p:sp>
      <p:sp>
        <p:nvSpPr>
          <p:cNvPr id="46" name="TextBox 45">
            <a:extLst>
              <a:ext uri="{FF2B5EF4-FFF2-40B4-BE49-F238E27FC236}">
                <a16:creationId xmlns:a16="http://schemas.microsoft.com/office/drawing/2014/main" id="{0A2DE27C-5129-424D-A422-BEDAEC612E27}"/>
              </a:ext>
            </a:extLst>
          </p:cNvPr>
          <p:cNvSpPr txBox="1"/>
          <p:nvPr/>
        </p:nvSpPr>
        <p:spPr>
          <a:xfrm>
            <a:off x="1597297" y="1875368"/>
            <a:ext cx="8781486" cy="4787900"/>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class </a:t>
            </a:r>
            <a:r>
              <a:rPr lang="en-US" dirty="0" err="1">
                <a:latin typeface="Consolas" panose="020B0609020204030204" pitchFamily="49" charset="0"/>
              </a:rPr>
              <a:t>SpamSystem</a:t>
            </a:r>
            <a:r>
              <a:rPr lang="en-US" dirty="0">
                <a:latin typeface="Consolas" panose="020B0609020204030204" pitchFamily="49" charset="0"/>
              </a:rPr>
              <a:t> {</a:t>
            </a:r>
          </a:p>
          <a:p>
            <a:r>
              <a:rPr lang="en-US" dirty="0">
                <a:latin typeface="Consolas" panose="020B0609020204030204" pitchFamily="49" charset="0"/>
              </a:rPr>
              <a:t>public:</a:t>
            </a:r>
          </a:p>
          <a:p>
            <a:r>
              <a:rPr lang="en-US" dirty="0">
                <a:latin typeface="Consolas" panose="020B0609020204030204" pitchFamily="49" charset="0"/>
              </a:rPr>
              <a:t>  </a:t>
            </a:r>
            <a:r>
              <a:rPr lang="en-US" dirty="0" err="1">
                <a:latin typeface="Consolas" panose="020B0609020204030204" pitchFamily="49" charset="0"/>
              </a:rPr>
              <a:t>SpamSystem</a:t>
            </a:r>
            <a:r>
              <a:rPr lang="en-US" dirty="0">
                <a:latin typeface="Consolas" panose="020B0609020204030204" pitchFamily="49" charset="0"/>
              </a:rPr>
              <a:t>() {</a:t>
            </a:r>
          </a:p>
          <a:p>
            <a:r>
              <a:rPr lang="en-US" dirty="0">
                <a:latin typeface="Consolas" panose="020B0609020204030204" pitchFamily="49" charset="0"/>
              </a:rPr>
              <a:t>    emailer_ = </a:t>
            </a:r>
            <a:r>
              <a:rPr lang="en-US" dirty="0">
                <a:solidFill>
                  <a:srgbClr val="FF0000"/>
                </a:solidFill>
                <a:latin typeface="Consolas" panose="020B0609020204030204" pitchFamily="49" charset="0"/>
              </a:rPr>
              <a:t>std::</a:t>
            </a:r>
            <a:r>
              <a:rPr lang="en-US" dirty="0" err="1">
                <a:solidFill>
                  <a:srgbClr val="FF0000"/>
                </a:solidFill>
                <a:latin typeface="Consolas" panose="020B0609020204030204" pitchFamily="49" charset="0"/>
              </a:rPr>
              <a:t>make_unique</a:t>
            </a:r>
            <a:r>
              <a:rPr lang="en-US" dirty="0">
                <a:latin typeface="Consolas" panose="020B0609020204030204" pitchFamily="49" charset="0"/>
              </a:rPr>
              <a:t>&lt;</a:t>
            </a:r>
            <a:r>
              <a:rPr lang="en-US" dirty="0" err="1">
                <a:latin typeface="Consolas" panose="020B0609020204030204" pitchFamily="49" charset="0"/>
              </a:rPr>
              <a:t>EmailSenderService</a:t>
            </a:r>
            <a:r>
              <a:rPr lang="en-US" dirty="0">
                <a:latin typeface="Consolas" panose="020B0609020204030204" pitchFamily="49" charset="0"/>
              </a:rPr>
              <a:t>&gt;(...);</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SpamSystem</a:t>
            </a:r>
            <a:r>
              <a:rPr lang="en-US" dirty="0">
                <a:latin typeface="Consolas" panose="020B0609020204030204" pitchFamily="49" charset="0"/>
              </a:rPr>
              <a:t>() { }</a:t>
            </a:r>
          </a:p>
          <a:p>
            <a:endParaRPr lang="en-US" sz="1050" dirty="0">
              <a:latin typeface="Consolas" panose="020B0609020204030204" pitchFamily="49" charset="0"/>
            </a:endParaRPr>
          </a:p>
          <a:p>
            <a:r>
              <a:rPr lang="en-US" dirty="0">
                <a:latin typeface="Consolas" panose="020B0609020204030204" pitchFamily="49" charset="0"/>
              </a:rPr>
              <a:t>  void </a:t>
            </a:r>
            <a:r>
              <a:rPr lang="en-US" dirty="0" err="1">
                <a:latin typeface="Consolas" panose="020B0609020204030204" pitchFamily="49" charset="0"/>
              </a:rPr>
              <a:t>AddUser</a:t>
            </a:r>
            <a:r>
              <a:rPr lang="en-US" dirty="0">
                <a:latin typeface="Consolas" panose="020B0609020204030204" pitchFamily="49" charset="0"/>
              </a:rPr>
              <a:t>(</a:t>
            </a:r>
            <a:r>
              <a:rPr lang="en-US" dirty="0">
                <a:solidFill>
                  <a:srgbClr val="FF0000"/>
                </a:solidFill>
                <a:latin typeface="Consolas" panose="020B0609020204030204" pitchFamily="49" charset="0"/>
              </a:rPr>
              <a:t>std::</a:t>
            </a:r>
            <a:r>
              <a:rPr lang="en-US" dirty="0" err="1">
                <a:solidFill>
                  <a:srgbClr val="FF0000"/>
                </a:solidFill>
                <a:latin typeface="Consolas" panose="020B0609020204030204" pitchFamily="49" charset="0"/>
              </a:rPr>
              <a:t>shared_ptr</a:t>
            </a:r>
            <a:r>
              <a:rPr lang="en-US" dirty="0">
                <a:latin typeface="Consolas" panose="020B0609020204030204" pitchFamily="49" charset="0"/>
              </a:rPr>
              <a:t>&lt;</a:t>
            </a:r>
            <a:r>
              <a:rPr lang="en-US" dirty="0" err="1">
                <a:latin typeface="Consolas" panose="020B0609020204030204" pitchFamily="49" charset="0"/>
              </a:rPr>
              <a:t>UserInfo</a:t>
            </a:r>
            <a:r>
              <a:rPr lang="en-US" dirty="0">
                <a:latin typeface="Consolas" panose="020B0609020204030204" pitchFamily="49" charset="0"/>
              </a:rPr>
              <a:t>&gt; </a:t>
            </a:r>
            <a:r>
              <a:rPr lang="en-US" dirty="0" err="1">
                <a:latin typeface="Consolas" panose="020B0609020204030204" pitchFamily="49" charset="0"/>
              </a:rPr>
              <a:t>p_user</a:t>
            </a:r>
            <a:r>
              <a:rPr lang="en-US" dirty="0">
                <a:latin typeface="Consolas" panose="020B0609020204030204" pitchFamily="49" charset="0"/>
              </a:rPr>
              <a:t>) {</a:t>
            </a:r>
          </a:p>
          <a:p>
            <a:r>
              <a:rPr lang="en-US" dirty="0">
                <a:latin typeface="Consolas" panose="020B0609020204030204" pitchFamily="49" charset="0"/>
              </a:rPr>
              <a:t>    // both maps refer to the same shared pointer</a:t>
            </a:r>
          </a:p>
          <a:p>
            <a:r>
              <a:rPr lang="en-US" dirty="0">
                <a:latin typeface="Consolas" panose="020B0609020204030204" pitchFamily="49" charset="0"/>
              </a:rPr>
              <a:t>    </a:t>
            </a:r>
            <a:r>
              <a:rPr lang="en-US" dirty="0" err="1">
                <a:latin typeface="Consolas" panose="020B0609020204030204" pitchFamily="49" charset="0"/>
              </a:rPr>
              <a:t>email_to_user_info</a:t>
            </a:r>
            <a:r>
              <a:rPr lang="en-US" dirty="0">
                <a:latin typeface="Consolas" panose="020B0609020204030204" pitchFamily="49" charset="0"/>
              </a:rPr>
              <a:t>[</a:t>
            </a:r>
            <a:r>
              <a:rPr lang="en-US" dirty="0" err="1">
                <a:latin typeface="Consolas" panose="020B0609020204030204" pitchFamily="49" charset="0"/>
              </a:rPr>
              <a:t>p_user.email</a:t>
            </a:r>
            <a:r>
              <a:rPr lang="en-US" dirty="0">
                <a:latin typeface="Consolas" panose="020B0609020204030204" pitchFamily="49" charset="0"/>
              </a:rPr>
              <a:t>()] = </a:t>
            </a:r>
            <a:r>
              <a:rPr lang="en-US" dirty="0" err="1">
                <a:latin typeface="Consolas" panose="020B0609020204030204" pitchFamily="49" charset="0"/>
              </a:rPr>
              <a:t>ptr_to_user</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phone_to_user_info</a:t>
            </a:r>
            <a:r>
              <a:rPr lang="en-US" dirty="0">
                <a:latin typeface="Consolas" panose="020B0609020204030204" pitchFamily="49" charset="0"/>
              </a:rPr>
              <a:t>[</a:t>
            </a:r>
            <a:r>
              <a:rPr lang="en-US" dirty="0" err="1">
                <a:latin typeface="Consolas" panose="020B0609020204030204" pitchFamily="49" charset="0"/>
              </a:rPr>
              <a:t>p_user.phone_num</a:t>
            </a:r>
            <a:r>
              <a:rPr lang="en-US" dirty="0">
                <a:latin typeface="Consolas" panose="020B0609020204030204" pitchFamily="49" charset="0"/>
              </a:rPr>
              <a:t>()] = </a:t>
            </a:r>
            <a:r>
              <a:rPr lang="en-US" dirty="0" err="1">
                <a:latin typeface="Consolas" panose="020B0609020204030204" pitchFamily="49" charset="0"/>
              </a:rPr>
              <a:t>ptr_to_user</a:t>
            </a:r>
            <a:r>
              <a:rPr lang="en-US" dirty="0">
                <a:latin typeface="Consolas" panose="020B0609020204030204" pitchFamily="49" charset="0"/>
              </a:rPr>
              <a:t>;</a:t>
            </a:r>
          </a:p>
          <a:p>
            <a:r>
              <a:rPr lang="en-US" dirty="0">
                <a:latin typeface="Consolas" panose="020B0609020204030204" pitchFamily="49" charset="0"/>
              </a:rPr>
              <a:t>  }</a:t>
            </a:r>
          </a:p>
          <a:p>
            <a:endParaRPr lang="en-US" sz="1050" dirty="0">
              <a:latin typeface="Consolas" panose="020B0609020204030204" pitchFamily="49" charset="0"/>
            </a:endParaRPr>
          </a:p>
          <a:p>
            <a:r>
              <a:rPr lang="en-US" dirty="0">
                <a:latin typeface="Consolas" panose="020B0609020204030204" pitchFamily="49" charset="0"/>
              </a:rPr>
              <a:t>private:</a:t>
            </a:r>
          </a:p>
          <a:p>
            <a:r>
              <a:rPr lang="en-US" dirty="0">
                <a:latin typeface="Consolas" panose="020B0609020204030204" pitchFamily="49" charset="0"/>
              </a:rPr>
              <a:t>  </a:t>
            </a:r>
            <a:r>
              <a:rPr lang="en-US" dirty="0">
                <a:solidFill>
                  <a:srgbClr val="FF0000"/>
                </a:solidFill>
                <a:latin typeface="Consolas" panose="020B0609020204030204" pitchFamily="49" charset="0"/>
              </a:rPr>
              <a:t>std::</a:t>
            </a:r>
            <a:r>
              <a:rPr lang="en-US" dirty="0" err="1">
                <a:solidFill>
                  <a:srgbClr val="FF0000"/>
                </a:solidFill>
                <a:latin typeface="Consolas" panose="020B0609020204030204" pitchFamily="49" charset="0"/>
              </a:rPr>
              <a:t>unique_ptr</a:t>
            </a:r>
            <a:r>
              <a:rPr lang="en-US" dirty="0">
                <a:latin typeface="Consolas" panose="020B0609020204030204" pitchFamily="49" charset="0"/>
              </a:rPr>
              <a:t>&lt;</a:t>
            </a:r>
            <a:r>
              <a:rPr lang="en-US" dirty="0" err="1">
                <a:latin typeface="Consolas" panose="020B0609020204030204" pitchFamily="49" charset="0"/>
              </a:rPr>
              <a:t>EmailSenderService</a:t>
            </a:r>
            <a:r>
              <a:rPr lang="en-US" dirty="0">
                <a:latin typeface="Consolas" panose="020B0609020204030204" pitchFamily="49" charset="0"/>
              </a:rPr>
              <a:t>&gt; emailer_;</a:t>
            </a:r>
          </a:p>
          <a:p>
            <a:r>
              <a:rPr lang="en-US" dirty="0">
                <a:latin typeface="Consolas" panose="020B0609020204030204" pitchFamily="49" charset="0"/>
              </a:rPr>
              <a:t>  std::map&lt;</a:t>
            </a:r>
            <a:r>
              <a:rPr lang="en-US" dirty="0">
                <a:solidFill>
                  <a:srgbClr val="0070C0"/>
                </a:solidFill>
                <a:latin typeface="Consolas" panose="020B0609020204030204" pitchFamily="49" charset="0"/>
              </a:rPr>
              <a:t>string</a:t>
            </a:r>
            <a:r>
              <a:rPr lang="en-US" dirty="0">
                <a:latin typeface="Consolas" panose="020B0609020204030204" pitchFamily="49" charset="0"/>
              </a:rPr>
              <a:t>, </a:t>
            </a:r>
            <a:r>
              <a:rPr lang="en-US" dirty="0">
                <a:solidFill>
                  <a:srgbClr val="FF0000"/>
                </a:solidFill>
                <a:latin typeface="Consolas" panose="020B0609020204030204" pitchFamily="49" charset="0"/>
              </a:rPr>
              <a:t>std::</a:t>
            </a:r>
            <a:r>
              <a:rPr lang="en-US" dirty="0" err="1">
                <a:solidFill>
                  <a:srgbClr val="FF0000"/>
                </a:solidFill>
                <a:latin typeface="Consolas" panose="020B0609020204030204" pitchFamily="49" charset="0"/>
              </a:rPr>
              <a:t>shared_ptr</a:t>
            </a:r>
            <a:r>
              <a:rPr lang="en-US" dirty="0">
                <a:latin typeface="Consolas" panose="020B0609020204030204" pitchFamily="49" charset="0"/>
              </a:rPr>
              <a:t>&lt;</a:t>
            </a:r>
            <a:r>
              <a:rPr lang="en-US" dirty="0" err="1">
                <a:latin typeface="Consolas" panose="020B0609020204030204" pitchFamily="49" charset="0"/>
              </a:rPr>
              <a:t>UserInfo</a:t>
            </a:r>
            <a:r>
              <a:rPr lang="en-US" dirty="0">
                <a:latin typeface="Consolas" panose="020B0609020204030204" pitchFamily="49" charset="0"/>
              </a:rPr>
              <a:t>&gt;&gt; </a:t>
            </a:r>
            <a:r>
              <a:rPr lang="en-US" dirty="0" err="1">
                <a:latin typeface="Consolas" panose="020B0609020204030204" pitchFamily="49" charset="0"/>
              </a:rPr>
              <a:t>email_to_user_info</a:t>
            </a:r>
            <a:r>
              <a:rPr lang="en-US" dirty="0">
                <a:latin typeface="Consolas" panose="020B0609020204030204" pitchFamily="49" charset="0"/>
              </a:rPr>
              <a:t>;</a:t>
            </a:r>
          </a:p>
          <a:p>
            <a:r>
              <a:rPr lang="en-US" dirty="0">
                <a:latin typeface="Consolas" panose="020B0609020204030204" pitchFamily="49" charset="0"/>
              </a:rPr>
              <a:t>  std::map&lt;</a:t>
            </a:r>
            <a:r>
              <a:rPr lang="en-US" dirty="0">
                <a:solidFill>
                  <a:srgbClr val="00B050"/>
                </a:solidFill>
                <a:latin typeface="Consolas" panose="020B0609020204030204" pitchFamily="49" charset="0"/>
              </a:rPr>
              <a:t>string</a:t>
            </a:r>
            <a:r>
              <a:rPr lang="en-US" dirty="0">
                <a:latin typeface="Consolas" panose="020B0609020204030204" pitchFamily="49" charset="0"/>
              </a:rPr>
              <a:t>, </a:t>
            </a:r>
            <a:r>
              <a:rPr lang="en-US" dirty="0">
                <a:solidFill>
                  <a:srgbClr val="FF0000"/>
                </a:solidFill>
                <a:latin typeface="Consolas" panose="020B0609020204030204" pitchFamily="49" charset="0"/>
              </a:rPr>
              <a:t>std::</a:t>
            </a:r>
            <a:r>
              <a:rPr lang="en-US" dirty="0" err="1">
                <a:solidFill>
                  <a:srgbClr val="FF0000"/>
                </a:solidFill>
                <a:latin typeface="Consolas" panose="020B0609020204030204" pitchFamily="49" charset="0"/>
              </a:rPr>
              <a:t>shared_ptr</a:t>
            </a:r>
            <a:r>
              <a:rPr lang="en-US" dirty="0">
                <a:latin typeface="Consolas" panose="020B0609020204030204" pitchFamily="49" charset="0"/>
              </a:rPr>
              <a:t>&lt;</a:t>
            </a:r>
            <a:r>
              <a:rPr lang="en-US" dirty="0" err="1">
                <a:latin typeface="Consolas" panose="020B0609020204030204" pitchFamily="49" charset="0"/>
              </a:rPr>
              <a:t>UserInfo</a:t>
            </a:r>
            <a:r>
              <a:rPr lang="en-US" dirty="0">
                <a:latin typeface="Consolas" panose="020B0609020204030204" pitchFamily="49" charset="0"/>
              </a:rPr>
              <a:t>&gt;&gt; </a:t>
            </a:r>
            <a:r>
              <a:rPr lang="en-US" dirty="0" err="1">
                <a:latin typeface="Consolas" panose="020B0609020204030204" pitchFamily="49" charset="0"/>
              </a:rPr>
              <a:t>phone_to_user_info</a:t>
            </a:r>
            <a:r>
              <a:rPr lang="en-US" dirty="0">
                <a:latin typeface="Consolas" panose="020B0609020204030204" pitchFamily="49" charset="0"/>
              </a:rPr>
              <a:t>;</a:t>
            </a:r>
          </a:p>
          <a:p>
            <a:r>
              <a:rPr lang="en-US" dirty="0">
                <a:latin typeface="Consolas" panose="020B0609020204030204" pitchFamily="49" charset="0"/>
              </a:rPr>
              <a:t>};</a:t>
            </a:r>
          </a:p>
        </p:txBody>
      </p:sp>
      <p:sp>
        <p:nvSpPr>
          <p:cNvPr id="67" name="Speech Bubble: Rectangle with Corners Rounded 66">
            <a:extLst>
              <a:ext uri="{FF2B5EF4-FFF2-40B4-BE49-F238E27FC236}">
                <a16:creationId xmlns:a16="http://schemas.microsoft.com/office/drawing/2014/main" id="{54724439-5B24-4A58-A223-50E4FC702244}"/>
              </a:ext>
            </a:extLst>
          </p:cNvPr>
          <p:cNvSpPr/>
          <p:nvPr/>
        </p:nvSpPr>
        <p:spPr>
          <a:xfrm>
            <a:off x="3713736" y="3369732"/>
            <a:ext cx="3276127" cy="1283489"/>
          </a:xfrm>
          <a:prstGeom prst="wedgeRoundRectCallout">
            <a:avLst>
              <a:gd name="adj1" fmla="val -55638"/>
              <a:gd name="adj2" fmla="val 1226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spam emailer class will maintain a unique pointer to an email sender object.</a:t>
            </a:r>
          </a:p>
        </p:txBody>
      </p:sp>
      <p:sp>
        <p:nvSpPr>
          <p:cNvPr id="70" name="Speech Bubble: Rectangle with Corners Rounded 69">
            <a:extLst>
              <a:ext uri="{FF2B5EF4-FFF2-40B4-BE49-F238E27FC236}">
                <a16:creationId xmlns:a16="http://schemas.microsoft.com/office/drawing/2014/main" id="{61DE6544-7546-4B15-869A-E27AC31A8C5E}"/>
              </a:ext>
            </a:extLst>
          </p:cNvPr>
          <p:cNvSpPr/>
          <p:nvPr/>
        </p:nvSpPr>
        <p:spPr>
          <a:xfrm>
            <a:off x="5484508" y="3659392"/>
            <a:ext cx="4446891" cy="1283489"/>
          </a:xfrm>
          <a:prstGeom prst="wedgeRoundRectCallout">
            <a:avLst>
              <a:gd name="adj1" fmla="val -59731"/>
              <a:gd name="adj2" fmla="val -979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a:t>
            </a:r>
            <a:r>
              <a:rPr lang="en-US" sz="2000" dirty="0" err="1">
                <a:latin typeface="Corbel" panose="020B0503020204020204" pitchFamily="34" charset="0"/>
              </a:rPr>
              <a:t>SpamSystem</a:t>
            </a:r>
            <a:r>
              <a:rPr lang="en-US" sz="2000" dirty="0">
                <a:latin typeface="Corbel" panose="020B0503020204020204" pitchFamily="34" charset="0"/>
              </a:rPr>
              <a:t> object will be the sole owner of the email sender service, so we'll make it a </a:t>
            </a:r>
            <a:r>
              <a:rPr lang="en-US" sz="2000" dirty="0" err="1">
                <a:latin typeface="Corbel" panose="020B0503020204020204" pitchFamily="34" charset="0"/>
              </a:rPr>
              <a:t>unique_ptr</a:t>
            </a:r>
            <a:r>
              <a:rPr lang="en-US" sz="2000" dirty="0">
                <a:latin typeface="Corbel" panose="020B0503020204020204" pitchFamily="34" charset="0"/>
              </a:rPr>
              <a:t>.</a:t>
            </a:r>
          </a:p>
        </p:txBody>
      </p:sp>
      <p:sp>
        <p:nvSpPr>
          <p:cNvPr id="71" name="Speech Bubble: Rectangle with Corners Rounded 70">
            <a:extLst>
              <a:ext uri="{FF2B5EF4-FFF2-40B4-BE49-F238E27FC236}">
                <a16:creationId xmlns:a16="http://schemas.microsoft.com/office/drawing/2014/main" id="{1750CE35-C3D0-4F1B-9BCE-B416BD14E7FA}"/>
              </a:ext>
            </a:extLst>
          </p:cNvPr>
          <p:cNvSpPr/>
          <p:nvPr/>
        </p:nvSpPr>
        <p:spPr>
          <a:xfrm>
            <a:off x="4879142" y="4108049"/>
            <a:ext cx="3308125" cy="1239486"/>
          </a:xfrm>
          <a:prstGeom prst="wedgeRoundRectCallout">
            <a:avLst>
              <a:gd name="adj1" fmla="val -71536"/>
              <a:gd name="adj2" fmla="val -9401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will ensure that the object will be auto-deleted when our destructor runs.</a:t>
            </a:r>
          </a:p>
        </p:txBody>
      </p:sp>
      <p:sp>
        <p:nvSpPr>
          <p:cNvPr id="72" name="Speech Bubble: Rectangle with Corners Rounded 71">
            <a:extLst>
              <a:ext uri="{FF2B5EF4-FFF2-40B4-BE49-F238E27FC236}">
                <a16:creationId xmlns:a16="http://schemas.microsoft.com/office/drawing/2014/main" id="{3B529179-E3B0-4CC7-B3E1-4568C5951EE3}"/>
              </a:ext>
            </a:extLst>
          </p:cNvPr>
          <p:cNvSpPr/>
          <p:nvPr/>
        </p:nvSpPr>
        <p:spPr>
          <a:xfrm>
            <a:off x="6989863" y="1949791"/>
            <a:ext cx="3388920" cy="998022"/>
          </a:xfrm>
          <a:prstGeom prst="wedgeRoundRectCallout">
            <a:avLst>
              <a:gd name="adj1" fmla="val -39755"/>
              <a:gd name="adj2" fmla="val 13043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coder will pass in a shared pointer to the victim user's information.</a:t>
            </a:r>
          </a:p>
        </p:txBody>
      </p:sp>
      <p:sp>
        <p:nvSpPr>
          <p:cNvPr id="69" name="Speech Bubble: Rectangle with Corners Rounded 68">
            <a:extLst>
              <a:ext uri="{FF2B5EF4-FFF2-40B4-BE49-F238E27FC236}">
                <a16:creationId xmlns:a16="http://schemas.microsoft.com/office/drawing/2014/main" id="{7DD69527-E268-410C-B135-E64BEDCCEF85}"/>
              </a:ext>
            </a:extLst>
          </p:cNvPr>
          <p:cNvSpPr/>
          <p:nvPr/>
        </p:nvSpPr>
        <p:spPr>
          <a:xfrm>
            <a:off x="3850443" y="3589866"/>
            <a:ext cx="4387624" cy="1283489"/>
          </a:xfrm>
          <a:prstGeom prst="wedgeRoundRectCallout">
            <a:avLst>
              <a:gd name="adj1" fmla="val -55638"/>
              <a:gd name="adj2" fmla="val 1226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We'll be mapping each user's </a:t>
            </a:r>
            <a:r>
              <a:rPr lang="en-US" sz="2000" dirty="0">
                <a:solidFill>
                  <a:srgbClr val="00FFFF"/>
                </a:solidFill>
                <a:latin typeface="Corbel" panose="020B0503020204020204" pitchFamily="34" charset="0"/>
              </a:rPr>
              <a:t>email address </a:t>
            </a:r>
            <a:r>
              <a:rPr lang="en-US" sz="2000" dirty="0">
                <a:latin typeface="Corbel" panose="020B0503020204020204" pitchFamily="34" charset="0"/>
              </a:rPr>
              <a:t>and their </a:t>
            </a:r>
            <a:r>
              <a:rPr lang="en-US" sz="2000" dirty="0">
                <a:solidFill>
                  <a:schemeClr val="accent6">
                    <a:lumMod val="40000"/>
                    <a:lumOff val="60000"/>
                  </a:schemeClr>
                </a:solidFill>
                <a:latin typeface="Corbel" panose="020B0503020204020204" pitchFamily="34" charset="0"/>
              </a:rPr>
              <a:t>phone number </a:t>
            </a:r>
            <a:r>
              <a:rPr lang="en-US" sz="2000" dirty="0">
                <a:latin typeface="Corbel" panose="020B0503020204020204" pitchFamily="34" charset="0"/>
              </a:rPr>
              <a:t>to that user's shared </a:t>
            </a:r>
            <a:r>
              <a:rPr lang="en-US" sz="2000" dirty="0" err="1">
                <a:latin typeface="Corbel" panose="020B0503020204020204" pitchFamily="34" charset="0"/>
              </a:rPr>
              <a:t>UserInfo</a:t>
            </a:r>
            <a:r>
              <a:rPr lang="en-US" sz="2000" dirty="0">
                <a:latin typeface="Corbel" panose="020B0503020204020204" pitchFamily="34" charset="0"/>
              </a:rPr>
              <a:t> object.</a:t>
            </a:r>
          </a:p>
        </p:txBody>
      </p:sp>
      <p:sp>
        <p:nvSpPr>
          <p:cNvPr id="86" name="Speech Bubble: Rectangle with Corners Rounded 85">
            <a:extLst>
              <a:ext uri="{FF2B5EF4-FFF2-40B4-BE49-F238E27FC236}">
                <a16:creationId xmlns:a16="http://schemas.microsoft.com/office/drawing/2014/main" id="{837FBA4A-BC68-45E5-881A-B879C80D1182}"/>
              </a:ext>
            </a:extLst>
          </p:cNvPr>
          <p:cNvSpPr/>
          <p:nvPr/>
        </p:nvSpPr>
        <p:spPr>
          <a:xfrm>
            <a:off x="9017786" y="3659392"/>
            <a:ext cx="3153833" cy="1467954"/>
          </a:xfrm>
          <a:prstGeom prst="wedgeRoundRectCallout">
            <a:avLst>
              <a:gd name="adj1" fmla="val -79692"/>
              <a:gd name="adj2" fmla="val -51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then map both the user's email and their phone number to copies of that shared pointer.</a:t>
            </a:r>
          </a:p>
        </p:txBody>
      </p:sp>
    </p:spTree>
    <p:extLst>
      <p:ext uri="{BB962C8B-B14F-4D97-AF65-F5344CB8AC3E}">
        <p14:creationId xmlns:p14="http://schemas.microsoft.com/office/powerpoint/2010/main" val="368013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6">
                                            <p:bg/>
                                          </p:spTgt>
                                        </p:tgtEl>
                                        <p:attrNameLst>
                                          <p:attrName>style.visibility</p:attrName>
                                        </p:attrNameLst>
                                      </p:cBhvr>
                                      <p:to>
                                        <p:strVal val="visible"/>
                                      </p:to>
                                    </p:set>
                                    <p:animEffect transition="in" filter="wipe(up)">
                                      <p:cBhvr>
                                        <p:cTn id="11" dur="500"/>
                                        <p:tgtEl>
                                          <p:spTgt spid="46">
                                            <p:bg/>
                                          </p:spTgt>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xEl>
                                              <p:pRg st="17" end="1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down)">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6">
                                            <p:txEl>
                                              <p:pRg st="14" end="1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down)">
                                      <p:cBhvr>
                                        <p:cTn id="38" dur="500"/>
                                        <p:tgtEl>
                                          <p:spTgt spid="6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6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xEl>
                                              <p:pRg st="2" end="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xEl>
                                              <p:pRg st="3" end="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xEl>
                                              <p:pRg st="4" end="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wipe(down)">
                                      <p:cBhvr>
                                        <p:cTn id="65" dur="500"/>
                                        <p:tgtEl>
                                          <p:spTgt spid="7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7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wipe(down)">
                                      <p:cBhvr>
                                        <p:cTn id="74" dur="500"/>
                                        <p:tgtEl>
                                          <p:spTgt spid="71"/>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7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
                                            <p:txEl>
                                              <p:pRg st="7" end="7"/>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xEl>
                                              <p:pRg st="8" end="8"/>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xEl>
                                              <p:pRg st="9" end="9"/>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xEl>
                                              <p:pRg st="10" end="10"/>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6">
                                            <p:txEl>
                                              <p:pRg st="11" end="1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wipe(down)">
                                      <p:cBhvr>
                                        <p:cTn id="95" dur="500"/>
                                        <p:tgtEl>
                                          <p:spTgt spid="7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86"/>
                                        </p:tgtEl>
                                        <p:attrNameLst>
                                          <p:attrName>style.visibility</p:attrName>
                                        </p:attrNameLst>
                                      </p:cBhvr>
                                      <p:to>
                                        <p:strVal val="visible"/>
                                      </p:to>
                                    </p:set>
                                    <p:animEffect transition="in" filter="wipe(down)">
                                      <p:cBhvr>
                                        <p:cTn id="100" dur="500"/>
                                        <p:tgtEl>
                                          <p:spTgt spid="86"/>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8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6" grpId="0" uiExpand="1" build="p" animBg="1"/>
      <p:bldP spid="67" grpId="0" animBg="1"/>
      <p:bldP spid="67" grpId="1" animBg="1"/>
      <p:bldP spid="70" grpId="0" animBg="1"/>
      <p:bldP spid="70" grpId="1" animBg="1"/>
      <p:bldP spid="71" grpId="0" animBg="1"/>
      <p:bldP spid="71" grpId="1" animBg="1"/>
      <p:bldP spid="72" grpId="0" animBg="1"/>
      <p:bldP spid="72" grpId="1" animBg="1"/>
      <p:bldP spid="69" grpId="0" animBg="1"/>
      <p:bldP spid="69" grpId="1" animBg="1"/>
      <p:bldP spid="86" grpId="0" animBg="1"/>
      <p:bldP spid="86" grpId="1" animBg="1"/>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Using Smart Pointers Effectively</a:t>
            </a:r>
          </a:p>
        </p:txBody>
      </p:sp>
      <p:sp>
        <p:nvSpPr>
          <p:cNvPr id="6" name="TextBox 5">
            <a:extLst>
              <a:ext uri="{FF2B5EF4-FFF2-40B4-BE49-F238E27FC236}">
                <a16:creationId xmlns:a16="http://schemas.microsoft.com/office/drawing/2014/main" id="{BDFF9379-8EE7-47B9-9EF1-328158A4F853}"/>
              </a:ext>
            </a:extLst>
          </p:cNvPr>
          <p:cNvSpPr txBox="1"/>
          <p:nvPr/>
        </p:nvSpPr>
        <p:spPr>
          <a:xfrm>
            <a:off x="914400" y="5599399"/>
            <a:ext cx="10151536" cy="400110"/>
          </a:xfrm>
          <a:prstGeom prst="rect">
            <a:avLst/>
          </a:prstGeom>
          <a:noFill/>
        </p:spPr>
        <p:txBody>
          <a:bodyPr wrap="square" rtlCol="0">
            <a:spAutoFit/>
          </a:bodyPr>
          <a:lstStyle/>
          <a:p>
            <a:pPr algn="ctr"/>
            <a:r>
              <a:rPr lang="en-US" sz="2000" dirty="0"/>
              <a:t>https://www.modernescpp.com/index.php/c-core-guidelines-rules-to-smart-pointers</a:t>
            </a:r>
          </a:p>
        </p:txBody>
      </p:sp>
      <p:grpSp>
        <p:nvGrpSpPr>
          <p:cNvPr id="10" name="Group 9">
            <a:extLst>
              <a:ext uri="{FF2B5EF4-FFF2-40B4-BE49-F238E27FC236}">
                <a16:creationId xmlns:a16="http://schemas.microsoft.com/office/drawing/2014/main" id="{C0F2E7EE-1DAF-4582-8C70-65485072FF94}"/>
              </a:ext>
            </a:extLst>
          </p:cNvPr>
          <p:cNvGrpSpPr/>
          <p:nvPr/>
        </p:nvGrpSpPr>
        <p:grpSpPr>
          <a:xfrm>
            <a:off x="2158998" y="985146"/>
            <a:ext cx="7458076" cy="1531654"/>
            <a:chOff x="2531531" y="910127"/>
            <a:chExt cx="7458076" cy="1531654"/>
          </a:xfrm>
        </p:grpSpPr>
        <p:sp>
          <p:nvSpPr>
            <p:cNvPr id="3" name="TextBox 2">
              <a:extLst>
                <a:ext uri="{FF2B5EF4-FFF2-40B4-BE49-F238E27FC236}">
                  <a16:creationId xmlns:a16="http://schemas.microsoft.com/office/drawing/2014/main" id="{A609DB16-125C-410D-A638-4E03E5ABCB9B}"/>
                </a:ext>
              </a:extLst>
            </p:cNvPr>
            <p:cNvSpPr txBox="1"/>
            <p:nvPr/>
          </p:nvSpPr>
          <p:spPr>
            <a:xfrm>
              <a:off x="2531531" y="1161973"/>
              <a:ext cx="5507569" cy="830997"/>
            </a:xfrm>
            <a:prstGeom prst="rect">
              <a:avLst/>
            </a:prstGeom>
            <a:noFill/>
          </p:spPr>
          <p:txBody>
            <a:bodyPr wrap="square" rtlCol="0">
              <a:spAutoFit/>
            </a:bodyPr>
            <a:lstStyle/>
            <a:p>
              <a:pPr algn="ctr"/>
              <a:r>
                <a:rPr lang="en-US" sz="2400" dirty="0"/>
                <a:t>We've only scratched the surface of smart pointers, but you get the idea.</a:t>
              </a:r>
            </a:p>
          </p:txBody>
        </p:sp>
        <p:pic>
          <p:nvPicPr>
            <p:cNvPr id="9" name="Picture 8">
              <a:extLst>
                <a:ext uri="{FF2B5EF4-FFF2-40B4-BE49-F238E27FC236}">
                  <a16:creationId xmlns:a16="http://schemas.microsoft.com/office/drawing/2014/main" id="{DAF88D43-69DE-4439-B6F3-39994CD98B33}"/>
                </a:ext>
              </a:extLst>
            </p:cNvPr>
            <p:cNvPicPr>
              <a:picLocks noChangeAspect="1"/>
            </p:cNvPicPr>
            <p:nvPr/>
          </p:nvPicPr>
          <p:blipFill>
            <a:blip r:embed="rId2"/>
            <a:stretch>
              <a:fillRect/>
            </a:stretch>
          </p:blipFill>
          <p:spPr>
            <a:xfrm>
              <a:off x="8151622" y="910127"/>
              <a:ext cx="1837985" cy="1531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3" name="Group 12">
            <a:extLst>
              <a:ext uri="{FF2B5EF4-FFF2-40B4-BE49-F238E27FC236}">
                <a16:creationId xmlns:a16="http://schemas.microsoft.com/office/drawing/2014/main" id="{E4E9E00B-0D16-4A30-B206-BE80AC84CFAA}"/>
              </a:ext>
            </a:extLst>
          </p:cNvPr>
          <p:cNvGrpSpPr/>
          <p:nvPr/>
        </p:nvGrpSpPr>
        <p:grpSpPr>
          <a:xfrm>
            <a:off x="1374775" y="2346651"/>
            <a:ext cx="9740899" cy="1592263"/>
            <a:chOff x="1387475" y="2346651"/>
            <a:chExt cx="9740899" cy="1592263"/>
          </a:xfrm>
        </p:grpSpPr>
        <p:sp>
          <p:nvSpPr>
            <p:cNvPr id="5" name="TextBox 4">
              <a:extLst>
                <a:ext uri="{FF2B5EF4-FFF2-40B4-BE49-F238E27FC236}">
                  <a16:creationId xmlns:a16="http://schemas.microsoft.com/office/drawing/2014/main" id="{1EF21AA6-760B-4DC3-A029-FA6986CA6A60}"/>
                </a:ext>
              </a:extLst>
            </p:cNvPr>
            <p:cNvSpPr txBox="1"/>
            <p:nvPr/>
          </p:nvSpPr>
          <p:spPr>
            <a:xfrm>
              <a:off x="2971800" y="2727285"/>
              <a:ext cx="8156574" cy="830997"/>
            </a:xfrm>
            <a:prstGeom prst="rect">
              <a:avLst/>
            </a:prstGeom>
            <a:noFill/>
          </p:spPr>
          <p:txBody>
            <a:bodyPr wrap="square" rtlCol="0">
              <a:spAutoFit/>
            </a:bodyPr>
            <a:lstStyle/>
            <a:p>
              <a:pPr algn="ctr"/>
              <a:r>
                <a:rPr lang="en-US" sz="2400" dirty="0"/>
                <a:t>You'll need to ask your company about their smart-pointer standards and best practices before using them.</a:t>
              </a:r>
            </a:p>
          </p:txBody>
        </p:sp>
        <p:pic>
          <p:nvPicPr>
            <p:cNvPr id="12" name="Picture 11">
              <a:extLst>
                <a:ext uri="{FF2B5EF4-FFF2-40B4-BE49-F238E27FC236}">
                  <a16:creationId xmlns:a16="http://schemas.microsoft.com/office/drawing/2014/main" id="{CD8A6181-2FBB-4EAA-9AD1-FD27CA24F0B3}"/>
                </a:ext>
              </a:extLst>
            </p:cNvPr>
            <p:cNvPicPr>
              <a:picLocks noChangeAspect="1"/>
            </p:cNvPicPr>
            <p:nvPr/>
          </p:nvPicPr>
          <p:blipFill>
            <a:blip r:embed="rId3"/>
            <a:stretch>
              <a:fillRect/>
            </a:stretch>
          </p:blipFill>
          <p:spPr>
            <a:xfrm>
              <a:off x="1387475" y="2346651"/>
              <a:ext cx="1843673" cy="1592263"/>
            </a:xfrm>
            <a:prstGeom prst="rect">
              <a:avLst/>
            </a:prstGeom>
          </p:spPr>
        </p:pic>
      </p:grpSp>
      <p:grpSp>
        <p:nvGrpSpPr>
          <p:cNvPr id="16" name="Group 15">
            <a:extLst>
              <a:ext uri="{FF2B5EF4-FFF2-40B4-BE49-F238E27FC236}">
                <a16:creationId xmlns:a16="http://schemas.microsoft.com/office/drawing/2014/main" id="{5F040677-1A75-4E8C-AF6F-9DFC015F6F3B}"/>
              </a:ext>
            </a:extLst>
          </p:cNvPr>
          <p:cNvGrpSpPr/>
          <p:nvPr/>
        </p:nvGrpSpPr>
        <p:grpSpPr>
          <a:xfrm>
            <a:off x="2015065" y="3747045"/>
            <a:ext cx="7200903" cy="1702330"/>
            <a:chOff x="2040465" y="3558282"/>
            <a:chExt cx="7200903" cy="1702330"/>
          </a:xfrm>
        </p:grpSpPr>
        <p:sp>
          <p:nvSpPr>
            <p:cNvPr id="7" name="TextBox 6">
              <a:extLst>
                <a:ext uri="{FF2B5EF4-FFF2-40B4-BE49-F238E27FC236}">
                  <a16:creationId xmlns:a16="http://schemas.microsoft.com/office/drawing/2014/main" id="{D31FBACC-65C6-414A-82BA-36C0AE1595EC}"/>
                </a:ext>
              </a:extLst>
            </p:cNvPr>
            <p:cNvSpPr txBox="1"/>
            <p:nvPr/>
          </p:nvSpPr>
          <p:spPr>
            <a:xfrm>
              <a:off x="2040465" y="4028813"/>
              <a:ext cx="5651502" cy="830997"/>
            </a:xfrm>
            <a:prstGeom prst="rect">
              <a:avLst/>
            </a:prstGeom>
            <a:noFill/>
          </p:spPr>
          <p:txBody>
            <a:bodyPr wrap="square" rtlCol="0">
              <a:spAutoFit/>
            </a:bodyPr>
            <a:lstStyle/>
            <a:p>
              <a:pPr algn="ctr"/>
              <a:r>
                <a:rPr lang="en-US" sz="2400" dirty="0"/>
                <a:t>For a set of general-purpose best practices, here are some great resources!</a:t>
              </a:r>
            </a:p>
          </p:txBody>
        </p:sp>
        <p:pic>
          <p:nvPicPr>
            <p:cNvPr id="15" name="Picture 14">
              <a:extLst>
                <a:ext uri="{FF2B5EF4-FFF2-40B4-BE49-F238E27FC236}">
                  <a16:creationId xmlns:a16="http://schemas.microsoft.com/office/drawing/2014/main" id="{D4BCEAA0-55B4-4EB5-8809-AB73D3C438C8}"/>
                </a:ext>
              </a:extLst>
            </p:cNvPr>
            <p:cNvPicPr>
              <a:picLocks noChangeAspect="1"/>
            </p:cNvPicPr>
            <p:nvPr/>
          </p:nvPicPr>
          <p:blipFill>
            <a:blip r:embed="rId4"/>
            <a:stretch>
              <a:fillRect/>
            </a:stretch>
          </p:blipFill>
          <p:spPr>
            <a:xfrm>
              <a:off x="7539038" y="3558282"/>
              <a:ext cx="1702330" cy="1702330"/>
            </a:xfrm>
            <a:prstGeom prst="rect">
              <a:avLst/>
            </a:prstGeom>
          </p:spPr>
        </p:pic>
      </p:grpSp>
      <p:sp>
        <p:nvSpPr>
          <p:cNvPr id="18" name="TextBox 17">
            <a:extLst>
              <a:ext uri="{FF2B5EF4-FFF2-40B4-BE49-F238E27FC236}">
                <a16:creationId xmlns:a16="http://schemas.microsoft.com/office/drawing/2014/main" id="{BDEA5A70-B383-4F92-8263-48EAB746FD53}"/>
              </a:ext>
            </a:extLst>
          </p:cNvPr>
          <p:cNvSpPr txBox="1"/>
          <p:nvPr/>
        </p:nvSpPr>
        <p:spPr>
          <a:xfrm>
            <a:off x="1790697" y="6062727"/>
            <a:ext cx="8775704" cy="400110"/>
          </a:xfrm>
          <a:prstGeom prst="rect">
            <a:avLst/>
          </a:prstGeom>
          <a:noFill/>
        </p:spPr>
        <p:txBody>
          <a:bodyPr wrap="square">
            <a:spAutoFit/>
          </a:bodyPr>
          <a:lstStyle/>
          <a:p>
            <a:r>
              <a:rPr lang="en-US" sz="2000" dirty="0"/>
              <a:t>https://techmunching.com/passing-smart-pointers-shared-ptr-and-unique-ptr/</a:t>
            </a:r>
          </a:p>
        </p:txBody>
      </p:sp>
    </p:spTree>
    <p:extLst>
      <p:ext uri="{BB962C8B-B14F-4D97-AF65-F5344CB8AC3E}">
        <p14:creationId xmlns:p14="http://schemas.microsoft.com/office/powerpoint/2010/main" val="7420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482480" y="-4627"/>
            <a:ext cx="938965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Memory Safety: What Happens When Objects Die?</a:t>
            </a:r>
          </a:p>
        </p:txBody>
      </p:sp>
      <p:sp>
        <p:nvSpPr>
          <p:cNvPr id="5" name="Rectangle 4">
            <a:extLst>
              <a:ext uri="{FF2B5EF4-FFF2-40B4-BE49-F238E27FC236}">
                <a16:creationId xmlns:a16="http://schemas.microsoft.com/office/drawing/2014/main" id="{92E2155E-75F2-4AC4-B51C-1CCE7D0AABF5}"/>
              </a:ext>
            </a:extLst>
          </p:cNvPr>
          <p:cNvSpPr/>
          <p:nvPr/>
        </p:nvSpPr>
        <p:spPr>
          <a:xfrm>
            <a:off x="66106" y="2612845"/>
            <a:ext cx="3999587" cy="306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40000"/>
                    <a:lumOff val="60000"/>
                  </a:schemeClr>
                </a:solidFill>
              </a:rPr>
              <a:t>Destructor Methods</a:t>
            </a:r>
          </a:p>
          <a:p>
            <a:pPr algn="ctr"/>
            <a:endParaRPr lang="en-US" sz="2000" dirty="0"/>
          </a:p>
          <a:p>
            <a:pPr algn="ctr"/>
            <a:r>
              <a:rPr lang="en-US" sz="2000" dirty="0">
                <a:solidFill>
                  <a:srgbClr val="FFC9C9"/>
                </a:solidFill>
              </a:rPr>
              <a:t>Destructors</a:t>
            </a:r>
            <a:r>
              <a:rPr lang="en-US" sz="2000" dirty="0"/>
              <a:t> are automatically called when an </a:t>
            </a:r>
            <a:r>
              <a:rPr lang="en-US" sz="2000" dirty="0">
                <a:solidFill>
                  <a:srgbClr val="FFC9C9"/>
                </a:solidFill>
              </a:rPr>
              <a:t>object's lifetime ends</a:t>
            </a:r>
            <a:r>
              <a:rPr lang="en-US" sz="2000" dirty="0"/>
              <a:t>.</a:t>
            </a:r>
          </a:p>
          <a:p>
            <a:pPr algn="ctr"/>
            <a:endParaRPr lang="en-US" sz="2000" dirty="0"/>
          </a:p>
          <a:p>
            <a:pPr algn="ctr"/>
            <a:r>
              <a:rPr lang="en-US" sz="2000" dirty="0"/>
              <a:t>It is </a:t>
            </a:r>
            <a:r>
              <a:rPr lang="en-US" sz="2000" dirty="0">
                <a:solidFill>
                  <a:srgbClr val="FFC9C9"/>
                </a:solidFill>
              </a:rPr>
              <a:t>guaranteed</a:t>
            </a:r>
            <a:r>
              <a:rPr lang="en-US" sz="2000" dirty="0"/>
              <a:t> that a destructor will </a:t>
            </a:r>
            <a:r>
              <a:rPr lang="en-US" sz="2000" dirty="0">
                <a:solidFill>
                  <a:srgbClr val="FFC9C9"/>
                </a:solidFill>
              </a:rPr>
              <a:t>run immediately </a:t>
            </a:r>
            <a:r>
              <a:rPr lang="en-US" sz="2000" dirty="0"/>
              <a:t>at this time.</a:t>
            </a:r>
          </a:p>
          <a:p>
            <a:pPr algn="ctr"/>
            <a:endParaRPr lang="en-US" sz="2000" dirty="0"/>
          </a:p>
          <a:p>
            <a:pPr algn="ctr"/>
            <a:endParaRPr lang="en-US" sz="2000" dirty="0"/>
          </a:p>
        </p:txBody>
      </p:sp>
      <p:sp>
        <p:nvSpPr>
          <p:cNvPr id="7" name="Rectangle 6">
            <a:extLst>
              <a:ext uri="{FF2B5EF4-FFF2-40B4-BE49-F238E27FC236}">
                <a16:creationId xmlns:a16="http://schemas.microsoft.com/office/drawing/2014/main" id="{359738DD-59A7-4F3D-9BD8-74F7A7A6ED74}"/>
              </a:ext>
            </a:extLst>
          </p:cNvPr>
          <p:cNvSpPr/>
          <p:nvPr/>
        </p:nvSpPr>
        <p:spPr>
          <a:xfrm>
            <a:off x="4104629" y="2612845"/>
            <a:ext cx="3999587" cy="306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40000"/>
                    <a:lumOff val="60000"/>
                  </a:schemeClr>
                </a:solidFill>
              </a:rPr>
              <a:t>Finalizer Methods</a:t>
            </a:r>
            <a:endParaRPr lang="en-US" sz="2000" dirty="0">
              <a:solidFill>
                <a:schemeClr val="accent4">
                  <a:lumMod val="40000"/>
                  <a:lumOff val="60000"/>
                </a:schemeClr>
              </a:solidFill>
            </a:endParaRPr>
          </a:p>
          <a:p>
            <a:pPr algn="ctr"/>
            <a:endParaRPr lang="en-US" sz="2000" dirty="0"/>
          </a:p>
          <a:p>
            <a:pPr algn="ctr"/>
            <a:r>
              <a:rPr lang="en-US" sz="2000" dirty="0"/>
              <a:t>An object's </a:t>
            </a:r>
            <a:r>
              <a:rPr lang="en-US" sz="2000" dirty="0">
                <a:solidFill>
                  <a:srgbClr val="FFC9C9"/>
                </a:solidFill>
              </a:rPr>
              <a:t>finalizer</a:t>
            </a:r>
            <a:r>
              <a:rPr lang="en-US" sz="2000" dirty="0"/>
              <a:t> method is called by the </a:t>
            </a:r>
            <a:r>
              <a:rPr lang="en-US" sz="2000" dirty="0">
                <a:solidFill>
                  <a:srgbClr val="FFC9C9"/>
                </a:solidFill>
              </a:rPr>
              <a:t>garbage collector </a:t>
            </a:r>
            <a:r>
              <a:rPr lang="en-US" sz="2000" dirty="0"/>
              <a:t>before it frees the object's memory.</a:t>
            </a:r>
          </a:p>
          <a:p>
            <a:pPr algn="ctr"/>
            <a:endParaRPr lang="en-US" sz="2000" dirty="0"/>
          </a:p>
          <a:p>
            <a:pPr algn="ctr"/>
            <a:r>
              <a:rPr lang="en-US" sz="2000" dirty="0"/>
              <a:t>Since garbage collection can occur at any time (or not at all), you </a:t>
            </a:r>
            <a:r>
              <a:rPr lang="en-US" sz="2000" dirty="0">
                <a:solidFill>
                  <a:srgbClr val="FFC9C9"/>
                </a:solidFill>
              </a:rPr>
              <a:t>can't predict when/if a finalizer will run</a:t>
            </a:r>
            <a:r>
              <a:rPr lang="en-US" sz="2000" dirty="0"/>
              <a:t>!</a:t>
            </a:r>
          </a:p>
        </p:txBody>
      </p:sp>
      <p:sp>
        <p:nvSpPr>
          <p:cNvPr id="9" name="Rectangle 8">
            <a:extLst>
              <a:ext uri="{FF2B5EF4-FFF2-40B4-BE49-F238E27FC236}">
                <a16:creationId xmlns:a16="http://schemas.microsoft.com/office/drawing/2014/main" id="{2314B4A4-AE26-4A75-B338-2CC55B66CF61}"/>
              </a:ext>
            </a:extLst>
          </p:cNvPr>
          <p:cNvSpPr/>
          <p:nvPr/>
        </p:nvSpPr>
        <p:spPr>
          <a:xfrm>
            <a:off x="66107" y="5822769"/>
            <a:ext cx="3999586" cy="7783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9C9"/>
                </a:solidFill>
              </a:rPr>
              <a:t>Non-GC languages</a:t>
            </a:r>
            <a:r>
              <a:rPr lang="en-US" sz="2000" dirty="0"/>
              <a:t>, e.g.: C++</a:t>
            </a:r>
          </a:p>
        </p:txBody>
      </p:sp>
      <p:sp>
        <p:nvSpPr>
          <p:cNvPr id="10" name="Rectangle 9">
            <a:extLst>
              <a:ext uri="{FF2B5EF4-FFF2-40B4-BE49-F238E27FC236}">
                <a16:creationId xmlns:a16="http://schemas.microsoft.com/office/drawing/2014/main" id="{49114A45-CC57-435B-A699-93E4BC224378}"/>
              </a:ext>
            </a:extLst>
          </p:cNvPr>
          <p:cNvSpPr/>
          <p:nvPr/>
        </p:nvSpPr>
        <p:spPr>
          <a:xfrm>
            <a:off x="4104628" y="5822768"/>
            <a:ext cx="3999587" cy="7783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9C9"/>
                </a:solidFill>
              </a:rPr>
              <a:t>GC languages</a:t>
            </a:r>
            <a:r>
              <a:rPr lang="en-US" sz="2000" dirty="0"/>
              <a:t>, e.g.:</a:t>
            </a:r>
          </a:p>
          <a:p>
            <a:pPr algn="ctr"/>
            <a:r>
              <a:rPr lang="en-US" sz="2000" dirty="0"/>
              <a:t>C#, Go, Java, Python</a:t>
            </a:r>
          </a:p>
        </p:txBody>
      </p:sp>
      <p:sp>
        <p:nvSpPr>
          <p:cNvPr id="12" name="TextBox 11">
            <a:extLst>
              <a:ext uri="{FF2B5EF4-FFF2-40B4-BE49-F238E27FC236}">
                <a16:creationId xmlns:a16="http://schemas.microsoft.com/office/drawing/2014/main" id="{DE8868BC-1F56-4930-9948-32037BE3708B}"/>
              </a:ext>
            </a:extLst>
          </p:cNvPr>
          <p:cNvSpPr txBox="1"/>
          <p:nvPr/>
        </p:nvSpPr>
        <p:spPr>
          <a:xfrm>
            <a:off x="1592902" y="1034691"/>
            <a:ext cx="9279230" cy="830997"/>
          </a:xfrm>
          <a:prstGeom prst="rect">
            <a:avLst/>
          </a:prstGeom>
          <a:noFill/>
        </p:spPr>
        <p:txBody>
          <a:bodyPr wrap="square" rtlCol="0">
            <a:spAutoFit/>
          </a:bodyPr>
          <a:lstStyle/>
          <a:p>
            <a:pPr algn="ctr"/>
            <a:r>
              <a:rPr lang="en-US" sz="2400" dirty="0"/>
              <a:t>Many objects hold resources (e.g.: </a:t>
            </a:r>
            <a:r>
              <a:rPr lang="en-US" sz="2400" dirty="0">
                <a:solidFill>
                  <a:srgbClr val="FF0000"/>
                </a:solidFill>
              </a:rPr>
              <a:t>dynamic objects</a:t>
            </a:r>
            <a:r>
              <a:rPr lang="en-US" sz="2400" dirty="0"/>
              <a:t>, </a:t>
            </a:r>
            <a:r>
              <a:rPr lang="en-US" sz="2400" dirty="0">
                <a:solidFill>
                  <a:srgbClr val="FF0000"/>
                </a:solidFill>
              </a:rPr>
              <a:t>temp files</a:t>
            </a:r>
            <a:r>
              <a:rPr lang="en-US" sz="2400" dirty="0"/>
              <a:t>) which need to be released when their lifetime ends.</a:t>
            </a:r>
          </a:p>
        </p:txBody>
      </p:sp>
      <p:sp>
        <p:nvSpPr>
          <p:cNvPr id="14" name="TextBox 13">
            <a:extLst>
              <a:ext uri="{FF2B5EF4-FFF2-40B4-BE49-F238E27FC236}">
                <a16:creationId xmlns:a16="http://schemas.microsoft.com/office/drawing/2014/main" id="{F4FF9F2A-43B0-4266-A393-CD9FDDAC1CF3}"/>
              </a:ext>
            </a:extLst>
          </p:cNvPr>
          <p:cNvSpPr txBox="1"/>
          <p:nvPr/>
        </p:nvSpPr>
        <p:spPr>
          <a:xfrm>
            <a:off x="1592902" y="2036880"/>
            <a:ext cx="9279230" cy="461665"/>
          </a:xfrm>
          <a:prstGeom prst="rect">
            <a:avLst/>
          </a:prstGeom>
          <a:noFill/>
        </p:spPr>
        <p:txBody>
          <a:bodyPr wrap="square" rtlCol="0">
            <a:spAutoFit/>
          </a:bodyPr>
          <a:lstStyle/>
          <a:p>
            <a:pPr algn="ctr"/>
            <a:r>
              <a:rPr lang="en-US" sz="2400" dirty="0"/>
              <a:t>There are </a:t>
            </a:r>
            <a:r>
              <a:rPr lang="en-US" sz="2400" dirty="0">
                <a:solidFill>
                  <a:srgbClr val="FF0000"/>
                </a:solidFill>
              </a:rPr>
              <a:t>three ways </a:t>
            </a:r>
            <a:r>
              <a:rPr lang="en-US" sz="2400" dirty="0"/>
              <a:t>this is handled in modern languages.</a:t>
            </a:r>
          </a:p>
        </p:txBody>
      </p:sp>
      <p:sp>
        <p:nvSpPr>
          <p:cNvPr id="18" name="Rectangle 17">
            <a:extLst>
              <a:ext uri="{FF2B5EF4-FFF2-40B4-BE49-F238E27FC236}">
                <a16:creationId xmlns:a16="http://schemas.microsoft.com/office/drawing/2014/main" id="{4DCF5E4D-1937-49A4-BBDF-B5EF3FADD356}"/>
              </a:ext>
            </a:extLst>
          </p:cNvPr>
          <p:cNvSpPr/>
          <p:nvPr/>
        </p:nvSpPr>
        <p:spPr>
          <a:xfrm>
            <a:off x="8154583" y="2612845"/>
            <a:ext cx="3999587" cy="306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40000"/>
                    <a:lumOff val="60000"/>
                  </a:schemeClr>
                </a:solidFill>
              </a:rPr>
              <a:t>Manual Disposal Method</a:t>
            </a:r>
          </a:p>
          <a:p>
            <a:pPr algn="ctr"/>
            <a:endParaRPr lang="en-US" sz="2000" dirty="0"/>
          </a:p>
          <a:p>
            <a:pPr algn="ctr"/>
            <a:r>
              <a:rPr lang="en-US" sz="2000" dirty="0"/>
              <a:t>The programmer adds a "disposal()" method to their class, and updates their code to </a:t>
            </a:r>
            <a:r>
              <a:rPr lang="en-US" sz="2000" dirty="0">
                <a:solidFill>
                  <a:srgbClr val="FFC9C9"/>
                </a:solidFill>
              </a:rPr>
              <a:t>explicitly call </a:t>
            </a:r>
            <a:r>
              <a:rPr lang="en-US" sz="2000" dirty="0"/>
              <a:t>it to force the disposal of resources.</a:t>
            </a:r>
          </a:p>
          <a:p>
            <a:pPr algn="ctr"/>
            <a:endParaRPr lang="en-US" sz="2000" dirty="0"/>
          </a:p>
          <a:p>
            <a:pPr algn="ctr"/>
            <a:r>
              <a:rPr lang="en-US" sz="2000" dirty="0"/>
              <a:t>It's like a </a:t>
            </a:r>
            <a:r>
              <a:rPr lang="en-US" sz="2000" dirty="0">
                <a:solidFill>
                  <a:srgbClr val="FFC9C9"/>
                </a:solidFill>
              </a:rPr>
              <a:t>manually-invoked destructor</a:t>
            </a:r>
            <a:r>
              <a:rPr lang="en-US" sz="2000" dirty="0"/>
              <a:t>.</a:t>
            </a:r>
          </a:p>
        </p:txBody>
      </p:sp>
      <p:sp>
        <p:nvSpPr>
          <p:cNvPr id="19" name="Rectangle 18">
            <a:extLst>
              <a:ext uri="{FF2B5EF4-FFF2-40B4-BE49-F238E27FC236}">
                <a16:creationId xmlns:a16="http://schemas.microsoft.com/office/drawing/2014/main" id="{46C56F99-2DC9-4FAE-A8F4-0292418ECC4B}"/>
              </a:ext>
            </a:extLst>
          </p:cNvPr>
          <p:cNvSpPr/>
          <p:nvPr/>
        </p:nvSpPr>
        <p:spPr>
          <a:xfrm>
            <a:off x="8154583" y="5822768"/>
            <a:ext cx="3999587" cy="7783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9C9"/>
                </a:solidFill>
              </a:rPr>
              <a:t>Manual Disposal languages</a:t>
            </a:r>
            <a:r>
              <a:rPr lang="en-US" sz="2000" dirty="0"/>
              <a:t>, e.g.:</a:t>
            </a:r>
          </a:p>
          <a:p>
            <a:pPr algn="ctr"/>
            <a:r>
              <a:rPr lang="en-US" sz="2000" dirty="0"/>
              <a:t>C#, Java, Swift</a:t>
            </a:r>
          </a:p>
        </p:txBody>
      </p:sp>
    </p:spTree>
    <p:extLst>
      <p:ext uri="{BB962C8B-B14F-4D97-AF65-F5344CB8AC3E}">
        <p14:creationId xmlns:p14="http://schemas.microsoft.com/office/powerpoint/2010/main" val="155501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2" grpId="0"/>
      <p:bldP spid="14" grpId="0"/>
      <p:bldP spid="18" grpId="0" animBg="1"/>
      <p:bldP spid="1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482480" y="-4627"/>
            <a:ext cx="938965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What Happens When Objects Die: Destructors</a:t>
            </a:r>
          </a:p>
        </p:txBody>
      </p:sp>
      <p:sp>
        <p:nvSpPr>
          <p:cNvPr id="9" name="TextBox 8">
            <a:extLst>
              <a:ext uri="{FF2B5EF4-FFF2-40B4-BE49-F238E27FC236}">
                <a16:creationId xmlns:a16="http://schemas.microsoft.com/office/drawing/2014/main" id="{3228D445-CE60-466C-BE2D-2A754E0D0029}"/>
              </a:ext>
            </a:extLst>
          </p:cNvPr>
          <p:cNvSpPr txBox="1"/>
          <p:nvPr/>
        </p:nvSpPr>
        <p:spPr>
          <a:xfrm>
            <a:off x="5357766" y="1460689"/>
            <a:ext cx="5928359" cy="4577440"/>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void </a:t>
            </a:r>
            <a:r>
              <a:rPr lang="en-US" dirty="0" err="1">
                <a:latin typeface="Consolas" panose="020B0609020204030204" pitchFamily="49" charset="0"/>
              </a:rPr>
              <a:t>doSomeProcessing</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TempFile</a:t>
            </a:r>
            <a:r>
              <a:rPr lang="en-US" dirty="0">
                <a:latin typeface="Consolas" panose="020B0609020204030204" pitchFamily="49" charset="0"/>
              </a:rPr>
              <a:t> *t = </a:t>
            </a:r>
            <a:r>
              <a:rPr lang="en-US" dirty="0">
                <a:solidFill>
                  <a:srgbClr val="FF0000"/>
                </a:solidFill>
                <a:latin typeface="Consolas" panose="020B0609020204030204" pitchFamily="49" charset="0"/>
              </a:rPr>
              <a:t>new</a:t>
            </a:r>
            <a:r>
              <a:rPr lang="en-US" dirty="0">
                <a:latin typeface="Consolas" panose="020B0609020204030204" pitchFamily="49" charset="0"/>
              </a:rPr>
              <a:t> </a:t>
            </a:r>
            <a:r>
              <a:rPr lang="en-US" dirty="0" err="1">
                <a:latin typeface="Consolas" panose="020B0609020204030204" pitchFamily="49" charset="0"/>
              </a:rPr>
              <a:t>TempFile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if (</a:t>
            </a:r>
            <a:r>
              <a:rPr lang="en-US" dirty="0" err="1">
                <a:latin typeface="Consolas" panose="020B0609020204030204" pitchFamily="49" charset="0"/>
              </a:rPr>
              <a:t>dont_need_temp_file_anymore</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delete</a:t>
            </a:r>
            <a:r>
              <a:rPr lang="en-US" dirty="0">
                <a:latin typeface="Consolas" panose="020B0609020204030204" pitchFamily="49" charset="0"/>
              </a:rPr>
              <a:t> 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otherFunc</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NetworkConnection</a:t>
            </a:r>
            <a:r>
              <a:rPr lang="en-US" dirty="0">
                <a:latin typeface="Consolas" panose="020B0609020204030204" pitchFamily="49" charset="0"/>
              </a:rPr>
              <a:t> </a:t>
            </a:r>
            <a:r>
              <a:rPr lang="en-US" dirty="0">
                <a:solidFill>
                  <a:srgbClr val="FF0000"/>
                </a:solidFill>
                <a:latin typeface="Consolas" panose="020B0609020204030204" pitchFamily="49" charset="0"/>
              </a:rPr>
              <a:t>n</a:t>
            </a:r>
            <a:r>
              <a:rPr lang="en-US" dirty="0">
                <a:latin typeface="Consolas" panose="020B0609020204030204" pitchFamily="49" charset="0"/>
              </a:rPr>
              <a:t>("www.ucla.edu");</a:t>
            </a:r>
          </a:p>
          <a:p>
            <a:endParaRPr lang="en-US" dirty="0">
              <a:latin typeface="Consolas" panose="020B0609020204030204" pitchFamily="49" charset="0"/>
            </a:endParaRPr>
          </a:p>
          <a:p>
            <a:r>
              <a:rPr lang="en-US" dirty="0">
                <a:latin typeface="Consolas" panose="020B0609020204030204" pitchFamily="49" charset="0"/>
              </a:rPr>
              <a:t>  ...</a:t>
            </a:r>
          </a:p>
          <a:p>
            <a:r>
              <a:rPr lang="en-US" dirty="0">
                <a:solidFill>
                  <a:srgbClr val="FF0000"/>
                </a:solidFill>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a:t>
            </a:r>
          </a:p>
        </p:txBody>
      </p:sp>
      <p:sp>
        <p:nvSpPr>
          <p:cNvPr id="10" name="Speech Bubble: Rectangle with Corners Rounded 9">
            <a:extLst>
              <a:ext uri="{FF2B5EF4-FFF2-40B4-BE49-F238E27FC236}">
                <a16:creationId xmlns:a16="http://schemas.microsoft.com/office/drawing/2014/main" id="{6B21B9D2-361C-4E59-83B6-0CF9490D69F4}"/>
              </a:ext>
            </a:extLst>
          </p:cNvPr>
          <p:cNvSpPr/>
          <p:nvPr/>
        </p:nvSpPr>
        <p:spPr>
          <a:xfrm>
            <a:off x="9155420" y="3238492"/>
            <a:ext cx="2927588" cy="1941767"/>
          </a:xfrm>
          <a:prstGeom prst="wedgeRoundRectCallout">
            <a:avLst>
              <a:gd name="adj1" fmla="val -115142"/>
              <a:gd name="adj2" fmla="val -445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object's lifetime is deterministic – the programmer can control exactly when the destructor will run.</a:t>
            </a:r>
          </a:p>
        </p:txBody>
      </p:sp>
      <p:sp>
        <p:nvSpPr>
          <p:cNvPr id="21" name="TextBox 20">
            <a:extLst>
              <a:ext uri="{FF2B5EF4-FFF2-40B4-BE49-F238E27FC236}">
                <a16:creationId xmlns:a16="http://schemas.microsoft.com/office/drawing/2014/main" id="{477C10A4-A72F-43DC-906D-9A474EA1A484}"/>
              </a:ext>
            </a:extLst>
          </p:cNvPr>
          <p:cNvSpPr txBox="1"/>
          <p:nvPr/>
        </p:nvSpPr>
        <p:spPr>
          <a:xfrm>
            <a:off x="108992" y="2629666"/>
            <a:ext cx="5074272" cy="1323439"/>
          </a:xfrm>
          <a:prstGeom prst="rect">
            <a:avLst/>
          </a:prstGeom>
          <a:noFill/>
        </p:spPr>
        <p:txBody>
          <a:bodyPr wrap="square" rtlCol="0">
            <a:spAutoFit/>
          </a:bodyPr>
          <a:lstStyle/>
          <a:p>
            <a:pPr algn="ctr"/>
            <a:r>
              <a:rPr lang="en-US" sz="2000" dirty="0"/>
              <a:t>There are </a:t>
            </a:r>
            <a:r>
              <a:rPr lang="en-US" sz="2000" dirty="0">
                <a:solidFill>
                  <a:srgbClr val="FF0000"/>
                </a:solidFill>
              </a:rPr>
              <a:t>deterministic rules</a:t>
            </a:r>
            <a:r>
              <a:rPr lang="en-US" sz="2000" dirty="0"/>
              <a:t> that govern </a:t>
            </a:r>
            <a:r>
              <a:rPr lang="en-US" sz="2000" dirty="0">
                <a:solidFill>
                  <a:srgbClr val="FF0000"/>
                </a:solidFill>
              </a:rPr>
              <a:t>when destructors are run</a:t>
            </a:r>
            <a:r>
              <a:rPr lang="en-US" sz="2000" dirty="0"/>
              <a:t>, so the programmer can ensure *all* of them will run, and control *when* they run.</a:t>
            </a:r>
          </a:p>
        </p:txBody>
      </p:sp>
      <p:sp>
        <p:nvSpPr>
          <p:cNvPr id="22" name="TextBox 21">
            <a:extLst>
              <a:ext uri="{FF2B5EF4-FFF2-40B4-BE49-F238E27FC236}">
                <a16:creationId xmlns:a16="http://schemas.microsoft.com/office/drawing/2014/main" id="{B1446655-909A-419A-9871-964194B4C40E}"/>
              </a:ext>
            </a:extLst>
          </p:cNvPr>
          <p:cNvSpPr txBox="1"/>
          <p:nvPr/>
        </p:nvSpPr>
        <p:spPr>
          <a:xfrm>
            <a:off x="266783" y="4159186"/>
            <a:ext cx="4758690" cy="1015663"/>
          </a:xfrm>
          <a:prstGeom prst="rect">
            <a:avLst/>
          </a:prstGeom>
          <a:noFill/>
        </p:spPr>
        <p:txBody>
          <a:bodyPr wrap="square" rtlCol="0">
            <a:spAutoFit/>
          </a:bodyPr>
          <a:lstStyle/>
          <a:p>
            <a:pPr algn="ctr"/>
            <a:r>
              <a:rPr lang="en-US" sz="2000" dirty="0"/>
              <a:t>Since the programmer can control when they run, you can use destructors to release critical resources at the right times:</a:t>
            </a:r>
          </a:p>
        </p:txBody>
      </p:sp>
      <p:sp>
        <p:nvSpPr>
          <p:cNvPr id="23" name="TextBox 22">
            <a:extLst>
              <a:ext uri="{FF2B5EF4-FFF2-40B4-BE49-F238E27FC236}">
                <a16:creationId xmlns:a16="http://schemas.microsoft.com/office/drawing/2014/main" id="{CAFD35DE-3186-42C2-891A-B5EE5E977309}"/>
              </a:ext>
            </a:extLst>
          </p:cNvPr>
          <p:cNvSpPr txBox="1"/>
          <p:nvPr/>
        </p:nvSpPr>
        <p:spPr>
          <a:xfrm>
            <a:off x="142234" y="1615450"/>
            <a:ext cx="5007788" cy="707886"/>
          </a:xfrm>
          <a:prstGeom prst="rect">
            <a:avLst/>
          </a:prstGeom>
          <a:noFill/>
        </p:spPr>
        <p:txBody>
          <a:bodyPr wrap="square" rtlCol="0">
            <a:spAutoFit/>
          </a:bodyPr>
          <a:lstStyle/>
          <a:p>
            <a:pPr algn="ctr"/>
            <a:r>
              <a:rPr lang="en-US" sz="2000" dirty="0"/>
              <a:t>Destructors are only used in languages with </a:t>
            </a:r>
            <a:r>
              <a:rPr lang="en-US" sz="2000" dirty="0">
                <a:solidFill>
                  <a:srgbClr val="FF0000"/>
                </a:solidFill>
              </a:rPr>
              <a:t>manual memory management</a:t>
            </a:r>
            <a:r>
              <a:rPr lang="en-US" sz="2000" dirty="0"/>
              <a:t>, like C++.</a:t>
            </a:r>
          </a:p>
        </p:txBody>
      </p:sp>
      <p:sp>
        <p:nvSpPr>
          <p:cNvPr id="24" name="Speech Bubble: Rectangle with Corners Rounded 23">
            <a:extLst>
              <a:ext uri="{FF2B5EF4-FFF2-40B4-BE49-F238E27FC236}">
                <a16:creationId xmlns:a16="http://schemas.microsoft.com/office/drawing/2014/main" id="{8EB9FA82-2E52-4DAB-9745-019ADBD4560D}"/>
              </a:ext>
            </a:extLst>
          </p:cNvPr>
          <p:cNvSpPr/>
          <p:nvPr/>
        </p:nvSpPr>
        <p:spPr>
          <a:xfrm>
            <a:off x="7604749" y="5574310"/>
            <a:ext cx="4110173" cy="1135707"/>
          </a:xfrm>
          <a:prstGeom prst="wedgeRoundRectCallout">
            <a:avLst>
              <a:gd name="adj1" fmla="val -99159"/>
              <a:gd name="adj2" fmla="val -332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Similarly, the destructors for local variables are guaranteed to run when the variables' lifetimes ends.</a:t>
            </a:r>
          </a:p>
        </p:txBody>
      </p:sp>
      <p:sp>
        <p:nvSpPr>
          <p:cNvPr id="13" name="TextBox 12">
            <a:extLst>
              <a:ext uri="{FF2B5EF4-FFF2-40B4-BE49-F238E27FC236}">
                <a16:creationId xmlns:a16="http://schemas.microsoft.com/office/drawing/2014/main" id="{0DBCEE57-AD4D-4D80-9E22-6F8B12E68A25}"/>
              </a:ext>
            </a:extLst>
          </p:cNvPr>
          <p:cNvSpPr txBox="1"/>
          <p:nvPr/>
        </p:nvSpPr>
        <p:spPr>
          <a:xfrm>
            <a:off x="266783" y="5380930"/>
            <a:ext cx="4758690" cy="707886"/>
          </a:xfrm>
          <a:prstGeom prst="rect">
            <a:avLst/>
          </a:prstGeom>
          <a:noFill/>
        </p:spPr>
        <p:txBody>
          <a:bodyPr wrap="square" rtlCol="0">
            <a:spAutoFit/>
          </a:bodyPr>
          <a:lstStyle/>
          <a:p>
            <a:pPr algn="ctr"/>
            <a:r>
              <a:rPr lang="en-US" sz="2000" dirty="0"/>
              <a:t>e.g., </a:t>
            </a:r>
            <a:r>
              <a:rPr lang="en-US" sz="2000" dirty="0">
                <a:solidFill>
                  <a:srgbClr val="FF0000"/>
                </a:solidFill>
              </a:rPr>
              <a:t>freeing other objects</a:t>
            </a:r>
            <a:r>
              <a:rPr lang="en-US" sz="2000" dirty="0"/>
              <a:t>, </a:t>
            </a:r>
            <a:r>
              <a:rPr lang="en-US" sz="2000" dirty="0">
                <a:solidFill>
                  <a:srgbClr val="FF0000"/>
                </a:solidFill>
              </a:rPr>
              <a:t>closing network connections</a:t>
            </a:r>
            <a:r>
              <a:rPr lang="en-US" sz="2000" dirty="0"/>
              <a:t>, </a:t>
            </a:r>
            <a:r>
              <a:rPr lang="en-US" sz="2000" dirty="0">
                <a:solidFill>
                  <a:srgbClr val="FF0000"/>
                </a:solidFill>
              </a:rPr>
              <a:t>deleting files</a:t>
            </a:r>
            <a:r>
              <a:rPr lang="en-US" sz="2000" dirty="0"/>
              <a:t>, etc.</a:t>
            </a:r>
          </a:p>
        </p:txBody>
      </p:sp>
    </p:spTree>
    <p:extLst>
      <p:ext uri="{BB962C8B-B14F-4D97-AF65-F5344CB8AC3E}">
        <p14:creationId xmlns:p14="http://schemas.microsoft.com/office/powerpoint/2010/main" val="233360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bg/>
                                          </p:spTgt>
                                        </p:tgtEl>
                                        <p:attrNameLst>
                                          <p:attrName>style.visibility</p:attrName>
                                        </p:attrNameLst>
                                      </p:cBhvr>
                                      <p:to>
                                        <p:strVal val="visible"/>
                                      </p:to>
                                    </p:set>
                                    <p:animEffect transition="in" filter="wipe(up)">
                                      <p:cBhvr>
                                        <p:cTn id="23" dur="500"/>
                                        <p:tgtEl>
                                          <p:spTgt spid="9">
                                            <p:bg/>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9">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9">
                                            <p:txEl>
                                              <p:pRg st="8" end="8"/>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xEl>
                                              <p:pRg st="11" end="1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xEl>
                                              <p:pRg st="14" end="14"/>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txEl>
                                              <p:pRg st="15" end="15"/>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animBg="1"/>
      <p:bldP spid="10" grpId="1" animBg="1"/>
      <p:bldP spid="21" grpId="0"/>
      <p:bldP spid="22" grpId="0"/>
      <p:bldP spid="23" grpId="0"/>
      <p:bldP spid="24" grpId="0" animBg="1"/>
      <p:bldP spid="24" grpId="1" animBg="1"/>
      <p:bldP spid="1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9" name="TextBox 8">
            <a:extLst>
              <a:ext uri="{FF2B5EF4-FFF2-40B4-BE49-F238E27FC236}">
                <a16:creationId xmlns:a16="http://schemas.microsoft.com/office/drawing/2014/main" id="{3228D445-CE60-466C-BE2D-2A754E0D0029}"/>
              </a:ext>
            </a:extLst>
          </p:cNvPr>
          <p:cNvSpPr txBox="1"/>
          <p:nvPr/>
        </p:nvSpPr>
        <p:spPr>
          <a:xfrm>
            <a:off x="5357767" y="965941"/>
            <a:ext cx="6548384" cy="3118072"/>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 Java finalization example</a:t>
            </a:r>
          </a:p>
          <a:p>
            <a:r>
              <a:rPr lang="en-US" dirty="0">
                <a:latin typeface="Consolas" panose="020B0609020204030204" pitchFamily="49" charset="0"/>
              </a:rPr>
              <a:t>public class </a:t>
            </a:r>
            <a:r>
              <a:rPr lang="en-US" dirty="0" err="1">
                <a:latin typeface="Consolas" panose="020B0609020204030204" pitchFamily="49" charset="0"/>
              </a:rPr>
              <a:t>SomeClass</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 called by the garbage collector</a:t>
            </a:r>
          </a:p>
          <a:p>
            <a:r>
              <a:rPr lang="en-US" dirty="0">
                <a:latin typeface="Consolas" panose="020B0609020204030204" pitchFamily="49" charset="0"/>
              </a:rPr>
              <a:t>  protected void </a:t>
            </a:r>
            <a:r>
              <a:rPr lang="en-US" dirty="0">
                <a:solidFill>
                  <a:srgbClr val="FF0000"/>
                </a:solidFill>
                <a:latin typeface="Consolas" panose="020B0609020204030204" pitchFamily="49" charset="0"/>
              </a:rPr>
              <a:t>finalize</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dirty="0">
                <a:latin typeface="Consolas" panose="020B0609020204030204" pitchFamily="49" charset="0"/>
              </a:rPr>
              <a:t>throws Throwable</a:t>
            </a:r>
          </a:p>
          <a:p>
            <a:r>
              <a:rPr lang="en-US" dirty="0">
                <a:latin typeface="Consolas" panose="020B0609020204030204" pitchFamily="49" charset="0"/>
              </a:rPr>
              <a:t>  {</a:t>
            </a:r>
          </a:p>
          <a:p>
            <a:r>
              <a:rPr lang="en-US" dirty="0">
                <a:latin typeface="Consolas" panose="020B0609020204030204" pitchFamily="49" charset="0"/>
              </a:rPr>
              <a:t>    // Free unmanaged resources held by </a:t>
            </a:r>
            <a:r>
              <a:rPr lang="en-US" dirty="0" err="1">
                <a:latin typeface="Consolas" panose="020B0609020204030204" pitchFamily="49" charset="0"/>
              </a:rPr>
              <a:t>SomeObj</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21" name="TextBox 20">
            <a:extLst>
              <a:ext uri="{FF2B5EF4-FFF2-40B4-BE49-F238E27FC236}">
                <a16:creationId xmlns:a16="http://schemas.microsoft.com/office/drawing/2014/main" id="{477C10A4-A72F-43DC-906D-9A474EA1A484}"/>
              </a:ext>
            </a:extLst>
          </p:cNvPr>
          <p:cNvSpPr txBox="1"/>
          <p:nvPr/>
        </p:nvSpPr>
        <p:spPr>
          <a:xfrm>
            <a:off x="115202" y="4407142"/>
            <a:ext cx="5044440" cy="1015663"/>
          </a:xfrm>
          <a:prstGeom prst="rect">
            <a:avLst/>
          </a:prstGeom>
          <a:noFill/>
        </p:spPr>
        <p:txBody>
          <a:bodyPr wrap="square" rtlCol="0">
            <a:spAutoFit/>
          </a:bodyPr>
          <a:lstStyle/>
          <a:p>
            <a:pPr algn="ctr"/>
            <a:r>
              <a:rPr lang="en-US" sz="2000" dirty="0"/>
              <a:t>Since they can't be counted on to run, they're considered a </a:t>
            </a:r>
            <a:r>
              <a:rPr lang="en-US" sz="2000" dirty="0">
                <a:solidFill>
                  <a:srgbClr val="FF0000"/>
                </a:solidFill>
              </a:rPr>
              <a:t>last-line of defense </a:t>
            </a:r>
            <a:r>
              <a:rPr lang="en-US" sz="2000" dirty="0"/>
              <a:t>for freeing resources, and often </a:t>
            </a:r>
            <a:r>
              <a:rPr lang="en-US" sz="2000" dirty="0">
                <a:solidFill>
                  <a:srgbClr val="FF0000"/>
                </a:solidFill>
              </a:rPr>
              <a:t>not used at all</a:t>
            </a:r>
            <a:r>
              <a:rPr lang="en-US" sz="2000" dirty="0"/>
              <a:t>!</a:t>
            </a:r>
          </a:p>
        </p:txBody>
      </p:sp>
      <p:sp>
        <p:nvSpPr>
          <p:cNvPr id="23" name="TextBox 22">
            <a:extLst>
              <a:ext uri="{FF2B5EF4-FFF2-40B4-BE49-F238E27FC236}">
                <a16:creationId xmlns:a16="http://schemas.microsoft.com/office/drawing/2014/main" id="{CAFD35DE-3186-42C2-891A-B5EE5E977309}"/>
              </a:ext>
            </a:extLst>
          </p:cNvPr>
          <p:cNvSpPr txBox="1"/>
          <p:nvPr/>
        </p:nvSpPr>
        <p:spPr>
          <a:xfrm>
            <a:off x="0" y="3214960"/>
            <a:ext cx="5274844" cy="1015663"/>
          </a:xfrm>
          <a:prstGeom prst="rect">
            <a:avLst/>
          </a:prstGeom>
          <a:noFill/>
        </p:spPr>
        <p:txBody>
          <a:bodyPr wrap="square" rtlCol="0">
            <a:spAutoFit/>
          </a:bodyPr>
          <a:lstStyle/>
          <a:p>
            <a:pPr algn="ctr"/>
            <a:r>
              <a:rPr lang="en-US" sz="2000" dirty="0"/>
              <a:t>Unlike a destructor, a </a:t>
            </a:r>
            <a:r>
              <a:rPr lang="en-US" sz="2000" dirty="0">
                <a:solidFill>
                  <a:srgbClr val="FF0000"/>
                </a:solidFill>
              </a:rPr>
              <a:t>finalizer may not run </a:t>
            </a:r>
            <a:r>
              <a:rPr lang="en-US" sz="2000" dirty="0"/>
              <a:t>at a predictable time or at all, since objects can be garbage collected at any time (or not at all)!</a:t>
            </a:r>
          </a:p>
        </p:txBody>
      </p:sp>
      <p:sp>
        <p:nvSpPr>
          <p:cNvPr id="15" name="TextBox 14">
            <a:extLst>
              <a:ext uri="{FF2B5EF4-FFF2-40B4-BE49-F238E27FC236}">
                <a16:creationId xmlns:a16="http://schemas.microsoft.com/office/drawing/2014/main" id="{9525D526-F1B3-4515-9B58-9628397AEEA7}"/>
              </a:ext>
            </a:extLst>
          </p:cNvPr>
          <p:cNvSpPr txBox="1"/>
          <p:nvPr/>
        </p:nvSpPr>
        <p:spPr>
          <a:xfrm>
            <a:off x="51084" y="1138373"/>
            <a:ext cx="5172676" cy="707886"/>
          </a:xfrm>
          <a:prstGeom prst="rect">
            <a:avLst/>
          </a:prstGeom>
          <a:noFill/>
        </p:spPr>
        <p:txBody>
          <a:bodyPr wrap="square">
            <a:spAutoFit/>
          </a:bodyPr>
          <a:lstStyle/>
          <a:p>
            <a:pPr algn="ctr"/>
            <a:r>
              <a:rPr lang="en-US" sz="2000" dirty="0"/>
              <a:t>In GC languages, </a:t>
            </a:r>
            <a:r>
              <a:rPr lang="en-US" sz="2000" dirty="0">
                <a:solidFill>
                  <a:srgbClr val="FF0000"/>
                </a:solidFill>
              </a:rPr>
              <a:t>memory</a:t>
            </a:r>
            <a:r>
              <a:rPr lang="en-US" sz="2000" dirty="0"/>
              <a:t> is </a:t>
            </a:r>
            <a:r>
              <a:rPr lang="en-US" sz="2000" dirty="0">
                <a:solidFill>
                  <a:srgbClr val="FF0000"/>
                </a:solidFill>
              </a:rPr>
              <a:t>reclaimed automatically</a:t>
            </a:r>
            <a:r>
              <a:rPr lang="en-US" sz="2000" dirty="0"/>
              <a:t> by the garbage collector.</a:t>
            </a:r>
          </a:p>
        </p:txBody>
      </p:sp>
      <p:sp>
        <p:nvSpPr>
          <p:cNvPr id="16" name="TextBox 15">
            <a:extLst>
              <a:ext uri="{FF2B5EF4-FFF2-40B4-BE49-F238E27FC236}">
                <a16:creationId xmlns:a16="http://schemas.microsoft.com/office/drawing/2014/main" id="{B51A1EB5-2040-49C8-962A-802E38FD3D99}"/>
              </a:ext>
            </a:extLst>
          </p:cNvPr>
          <p:cNvSpPr txBox="1"/>
          <p:nvPr/>
        </p:nvSpPr>
        <p:spPr>
          <a:xfrm>
            <a:off x="5357768" y="4221173"/>
            <a:ext cx="6548384" cy="2464858"/>
          </a:xfrm>
          <a:prstGeom prst="rect">
            <a:avLst/>
          </a:prstGeom>
          <a:solidFill>
            <a:srgbClr val="DEEBF7"/>
          </a:solidFill>
          <a:ln>
            <a:solidFill>
              <a:schemeClr val="tx1"/>
            </a:solidFill>
          </a:ln>
        </p:spPr>
        <p:txBody>
          <a:bodyPr wrap="square">
            <a:noAutofit/>
          </a:bodyPr>
          <a:lstStyle/>
          <a:p>
            <a:r>
              <a:rPr lang="en-US" dirty="0">
                <a:latin typeface="Consolas" panose="020B0609020204030204" pitchFamily="49" charset="0"/>
              </a:rPr>
              <a:t># Python finalizer method</a:t>
            </a:r>
          </a:p>
          <a:p>
            <a:r>
              <a:rPr lang="en-US" dirty="0">
                <a:latin typeface="Consolas" panose="020B0609020204030204" pitchFamily="49" charset="0"/>
              </a:rPr>
              <a:t>class </a:t>
            </a:r>
            <a:r>
              <a:rPr lang="en-US" dirty="0" err="1">
                <a:latin typeface="Consolas" panose="020B0609020204030204" pitchFamily="49" charset="0"/>
              </a:rPr>
              <a:t>SomeClass</a:t>
            </a:r>
            <a:r>
              <a:rPr lang="en-US" dirty="0">
                <a:latin typeface="Consolas" panose="020B0609020204030204" pitchFamily="49" charset="0"/>
              </a:rPr>
              <a:t> :</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 called by the garbage collector</a:t>
            </a:r>
          </a:p>
          <a:p>
            <a:r>
              <a:rPr lang="en-US" dirty="0">
                <a:latin typeface="Consolas" panose="020B0609020204030204" pitchFamily="49" charset="0"/>
              </a:rPr>
              <a:t>  def </a:t>
            </a:r>
            <a:r>
              <a:rPr lang="en-US" dirty="0">
                <a:solidFill>
                  <a:srgbClr val="FF0000"/>
                </a:solidFill>
                <a:latin typeface="Consolas" panose="020B0609020204030204" pitchFamily="49" charset="0"/>
              </a:rPr>
              <a:t>__del__</a:t>
            </a:r>
            <a:r>
              <a:rPr lang="en-US" dirty="0">
                <a:latin typeface="Consolas" panose="020B0609020204030204" pitchFamily="49" charset="0"/>
              </a:rPr>
              <a:t>(self):</a:t>
            </a:r>
          </a:p>
          <a:p>
            <a:r>
              <a:rPr lang="en-US" dirty="0">
                <a:latin typeface="Consolas" panose="020B0609020204030204" pitchFamily="49" charset="0"/>
              </a:rPr>
              <a:t>     # Finalization code goes here</a:t>
            </a:r>
          </a:p>
          <a:p>
            <a:r>
              <a:rPr lang="en-US" dirty="0">
                <a:latin typeface="Consolas" panose="020B0609020204030204" pitchFamily="49" charset="0"/>
              </a:rPr>
              <a:t>     ...</a:t>
            </a:r>
          </a:p>
        </p:txBody>
      </p:sp>
      <p:sp>
        <p:nvSpPr>
          <p:cNvPr id="12" name="Rectangle 11">
            <a:extLst>
              <a:ext uri="{FF2B5EF4-FFF2-40B4-BE49-F238E27FC236}">
                <a16:creationId xmlns:a16="http://schemas.microsoft.com/office/drawing/2014/main" id="{72DDD676-FEA3-4DEE-903D-D584EB2D4BAF}"/>
              </a:ext>
            </a:extLst>
          </p:cNvPr>
          <p:cNvSpPr>
            <a:spLocks noChangeArrowheads="1"/>
          </p:cNvSpPr>
          <p:nvPr/>
        </p:nvSpPr>
        <p:spPr bwMode="auto">
          <a:xfrm>
            <a:off x="1482480" y="-4627"/>
            <a:ext cx="938965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What Happens When Objects Die: Finalizers</a:t>
            </a:r>
          </a:p>
        </p:txBody>
      </p:sp>
      <p:sp>
        <p:nvSpPr>
          <p:cNvPr id="14" name="TextBox 13">
            <a:extLst>
              <a:ext uri="{FF2B5EF4-FFF2-40B4-BE49-F238E27FC236}">
                <a16:creationId xmlns:a16="http://schemas.microsoft.com/office/drawing/2014/main" id="{DA35819F-CF7F-4CF8-B2DC-38E33C871274}"/>
              </a:ext>
            </a:extLst>
          </p:cNvPr>
          <p:cNvSpPr txBox="1"/>
          <p:nvPr/>
        </p:nvSpPr>
        <p:spPr>
          <a:xfrm>
            <a:off x="51084" y="2022778"/>
            <a:ext cx="5172676" cy="1015663"/>
          </a:xfrm>
          <a:prstGeom prst="rect">
            <a:avLst/>
          </a:prstGeom>
          <a:noFill/>
        </p:spPr>
        <p:txBody>
          <a:bodyPr wrap="square">
            <a:spAutoFit/>
          </a:bodyPr>
          <a:lstStyle/>
          <a:p>
            <a:pPr algn="ctr"/>
            <a:r>
              <a:rPr lang="en-US" sz="2000" dirty="0"/>
              <a:t>So finalizers are used to release </a:t>
            </a:r>
            <a:r>
              <a:rPr lang="en-US" sz="2000" dirty="0">
                <a:solidFill>
                  <a:srgbClr val="FF0000"/>
                </a:solidFill>
              </a:rPr>
              <a:t>unmanaged resources </a:t>
            </a:r>
            <a:r>
              <a:rPr lang="en-US" sz="2000" dirty="0"/>
              <a:t>like </a:t>
            </a:r>
            <a:r>
              <a:rPr lang="en-US" sz="2000" dirty="0">
                <a:solidFill>
                  <a:srgbClr val="0070C0"/>
                </a:solidFill>
              </a:rPr>
              <a:t>file handles </a:t>
            </a:r>
            <a:r>
              <a:rPr lang="en-US" sz="2000" dirty="0"/>
              <a:t>or </a:t>
            </a:r>
            <a:r>
              <a:rPr lang="en-US" sz="2000" dirty="0">
                <a:solidFill>
                  <a:srgbClr val="0070C0"/>
                </a:solidFill>
              </a:rPr>
              <a:t>network connections</a:t>
            </a:r>
            <a:r>
              <a:rPr lang="en-US" sz="2000" dirty="0"/>
              <a:t>, which aren't garbage collected.</a:t>
            </a:r>
          </a:p>
        </p:txBody>
      </p:sp>
      <p:sp>
        <p:nvSpPr>
          <p:cNvPr id="17" name="TextBox 16">
            <a:extLst>
              <a:ext uri="{FF2B5EF4-FFF2-40B4-BE49-F238E27FC236}">
                <a16:creationId xmlns:a16="http://schemas.microsoft.com/office/drawing/2014/main" id="{8E92D24E-D168-4F10-A969-91603D5AC105}"/>
              </a:ext>
            </a:extLst>
          </p:cNvPr>
          <p:cNvSpPr txBox="1"/>
          <p:nvPr/>
        </p:nvSpPr>
        <p:spPr>
          <a:xfrm>
            <a:off x="179320" y="5531368"/>
            <a:ext cx="5044440" cy="707886"/>
          </a:xfrm>
          <a:prstGeom prst="rect">
            <a:avLst/>
          </a:prstGeom>
          <a:noFill/>
        </p:spPr>
        <p:txBody>
          <a:bodyPr wrap="square" rtlCol="0">
            <a:spAutoFit/>
          </a:bodyPr>
          <a:lstStyle/>
          <a:p>
            <a:pPr algn="ctr"/>
            <a:r>
              <a:rPr lang="en-US" sz="2000" dirty="0"/>
              <a:t>We'll learn more about finalizers when we cover Object Oriented Programming.</a:t>
            </a:r>
          </a:p>
        </p:txBody>
      </p:sp>
    </p:spTree>
    <p:extLst>
      <p:ext uri="{BB962C8B-B14F-4D97-AF65-F5344CB8AC3E}">
        <p14:creationId xmlns:p14="http://schemas.microsoft.com/office/powerpoint/2010/main" val="62755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animBg="1"/>
      <p:bldP spid="21" grpId="0"/>
      <p:bldP spid="23" grpId="0"/>
      <p:bldP spid="15" grpId="0"/>
      <p:bldP spid="16" grpId="0" uiExpand="1" animBg="1"/>
      <p:bldP spid="14" grpId="0"/>
      <p:bldP spid="1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9" name="TextBox 8">
            <a:extLst>
              <a:ext uri="{FF2B5EF4-FFF2-40B4-BE49-F238E27FC236}">
                <a16:creationId xmlns:a16="http://schemas.microsoft.com/office/drawing/2014/main" id="{3228D445-CE60-466C-BE2D-2A754E0D0029}"/>
              </a:ext>
            </a:extLst>
          </p:cNvPr>
          <p:cNvSpPr txBox="1"/>
          <p:nvPr/>
        </p:nvSpPr>
        <p:spPr>
          <a:xfrm>
            <a:off x="5494927" y="965940"/>
            <a:ext cx="6548384" cy="4989089"/>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 C# dispose example</a:t>
            </a:r>
          </a:p>
          <a:p>
            <a:r>
              <a:rPr lang="en-US" dirty="0">
                <a:latin typeface="Consolas" panose="020B0609020204030204" pitchFamily="49" charset="0"/>
              </a:rPr>
              <a:t>public class </a:t>
            </a:r>
            <a:r>
              <a:rPr lang="en-US" dirty="0" err="1">
                <a:latin typeface="Consolas" panose="020B0609020204030204" pitchFamily="49" charset="0"/>
              </a:rPr>
              <a:t>FontLoader</a:t>
            </a:r>
            <a:r>
              <a:rPr lang="en-US" dirty="0">
                <a:latin typeface="Consolas" panose="020B0609020204030204" pitchFamily="49" charset="0"/>
              </a:rPr>
              <a:t> : </a:t>
            </a:r>
            <a:r>
              <a:rPr lang="en-US" dirty="0" err="1">
                <a:solidFill>
                  <a:srgbClr val="FF0000"/>
                </a:solidFill>
                <a:latin typeface="Consolas" panose="020B0609020204030204" pitchFamily="49" charset="0"/>
              </a:rPr>
              <a:t>IDisposable</a:t>
            </a:r>
            <a:endParaRPr lang="en-US" dirty="0">
              <a:solidFill>
                <a:srgbClr val="FF0000"/>
              </a:solidFill>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public void </a:t>
            </a:r>
            <a:r>
              <a:rPr lang="en-US" dirty="0">
                <a:solidFill>
                  <a:srgbClr val="FF0000"/>
                </a:solidFill>
                <a:latin typeface="Consolas" panose="020B0609020204030204" pitchFamily="49" charset="0"/>
              </a:rPr>
              <a:t>Dispose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 do manual disposal here, e.g., free</a:t>
            </a:r>
          </a:p>
          <a:p>
            <a:r>
              <a:rPr lang="en-US" dirty="0">
                <a:latin typeface="Consolas" panose="020B0609020204030204" pitchFamily="49" charset="0"/>
              </a:rPr>
              <a:t>     // temp files, close network sockets, etc.</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var f = new </a:t>
            </a:r>
            <a:r>
              <a:rPr lang="en-US" dirty="0" err="1">
                <a:latin typeface="Consolas" panose="020B0609020204030204" pitchFamily="49" charset="0"/>
              </a:rPr>
              <a:t>FontLoader</a:t>
            </a:r>
            <a:r>
              <a:rPr lang="en-US" dirty="0">
                <a:latin typeface="Consolas" panose="020B0609020204030204" pitchFamily="49" charset="0"/>
              </a:rPr>
              <a:t>(...);</a:t>
            </a:r>
          </a:p>
          <a:p>
            <a:r>
              <a:rPr lang="en-US" dirty="0">
                <a:latin typeface="Consolas" panose="020B0609020204030204" pitchFamily="49" charset="0"/>
              </a:rPr>
              <a:t>... // use f to draw fonts</a:t>
            </a:r>
          </a:p>
          <a:p>
            <a:r>
              <a:rPr lang="en-US" dirty="0" err="1">
                <a:latin typeface="Consolas" panose="020B0609020204030204" pitchFamily="49" charset="0"/>
              </a:rPr>
              <a:t>f.</a:t>
            </a:r>
            <a:r>
              <a:rPr lang="en-US" dirty="0" err="1">
                <a:solidFill>
                  <a:srgbClr val="0070C0"/>
                </a:solidFill>
                <a:latin typeface="Consolas" panose="020B0609020204030204" pitchFamily="49" charset="0"/>
              </a:rPr>
              <a:t>Dispose</a:t>
            </a:r>
            <a:r>
              <a:rPr lang="en-US" dirty="0">
                <a:latin typeface="Consolas" panose="020B0609020204030204" pitchFamily="49" charset="0"/>
              </a:rPr>
              <a:t>();</a:t>
            </a:r>
          </a:p>
        </p:txBody>
      </p:sp>
      <p:sp>
        <p:nvSpPr>
          <p:cNvPr id="15" name="TextBox 14">
            <a:extLst>
              <a:ext uri="{FF2B5EF4-FFF2-40B4-BE49-F238E27FC236}">
                <a16:creationId xmlns:a16="http://schemas.microsoft.com/office/drawing/2014/main" id="{9525D526-F1B3-4515-9B58-9628397AEEA7}"/>
              </a:ext>
            </a:extLst>
          </p:cNvPr>
          <p:cNvSpPr txBox="1"/>
          <p:nvPr/>
        </p:nvSpPr>
        <p:spPr>
          <a:xfrm>
            <a:off x="134007" y="1138373"/>
            <a:ext cx="5172676" cy="1015663"/>
          </a:xfrm>
          <a:prstGeom prst="rect">
            <a:avLst/>
          </a:prstGeom>
          <a:noFill/>
        </p:spPr>
        <p:txBody>
          <a:bodyPr wrap="square">
            <a:spAutoFit/>
          </a:bodyPr>
          <a:lstStyle/>
          <a:p>
            <a:pPr algn="ctr"/>
            <a:r>
              <a:rPr lang="en-US" sz="2000" dirty="0"/>
              <a:t>A </a:t>
            </a:r>
            <a:r>
              <a:rPr lang="en-US" sz="2000" dirty="0">
                <a:solidFill>
                  <a:srgbClr val="FF0000"/>
                </a:solidFill>
              </a:rPr>
              <a:t>disposal method </a:t>
            </a:r>
            <a:r>
              <a:rPr lang="en-US" sz="2000" dirty="0"/>
              <a:t>is a function that the programmer must </a:t>
            </a:r>
            <a:r>
              <a:rPr lang="en-US" sz="2000" dirty="0">
                <a:solidFill>
                  <a:srgbClr val="0070C0"/>
                </a:solidFill>
              </a:rPr>
              <a:t>manually call </a:t>
            </a:r>
            <a:r>
              <a:rPr lang="en-US" sz="2000" dirty="0"/>
              <a:t>to free non-memory resources (e.g., network connections)</a:t>
            </a:r>
          </a:p>
        </p:txBody>
      </p:sp>
      <p:sp>
        <p:nvSpPr>
          <p:cNvPr id="17" name="TextBox 16">
            <a:extLst>
              <a:ext uri="{FF2B5EF4-FFF2-40B4-BE49-F238E27FC236}">
                <a16:creationId xmlns:a16="http://schemas.microsoft.com/office/drawing/2014/main" id="{E87FE018-5CC1-4A09-BC0E-CDB65556666C}"/>
              </a:ext>
            </a:extLst>
          </p:cNvPr>
          <p:cNvSpPr txBox="1"/>
          <p:nvPr/>
        </p:nvSpPr>
        <p:spPr>
          <a:xfrm>
            <a:off x="218654" y="2407734"/>
            <a:ext cx="5003382" cy="707886"/>
          </a:xfrm>
          <a:prstGeom prst="rect">
            <a:avLst/>
          </a:prstGeom>
          <a:noFill/>
        </p:spPr>
        <p:txBody>
          <a:bodyPr wrap="square">
            <a:spAutoFit/>
          </a:bodyPr>
          <a:lstStyle/>
          <a:p>
            <a:pPr algn="ctr"/>
            <a:r>
              <a:rPr lang="en-US" sz="2000" dirty="0"/>
              <a:t>You use disposal methods in GC languages because you can't count on a finalizer to run!</a:t>
            </a:r>
          </a:p>
        </p:txBody>
      </p:sp>
      <p:sp>
        <p:nvSpPr>
          <p:cNvPr id="18" name="TextBox 17">
            <a:extLst>
              <a:ext uri="{FF2B5EF4-FFF2-40B4-BE49-F238E27FC236}">
                <a16:creationId xmlns:a16="http://schemas.microsoft.com/office/drawing/2014/main" id="{8E2A325D-2A89-442A-8814-8295A1761EFE}"/>
              </a:ext>
            </a:extLst>
          </p:cNvPr>
          <p:cNvSpPr txBox="1"/>
          <p:nvPr/>
        </p:nvSpPr>
        <p:spPr>
          <a:xfrm>
            <a:off x="256614" y="3369318"/>
            <a:ext cx="4927462" cy="707886"/>
          </a:xfrm>
          <a:prstGeom prst="rect">
            <a:avLst/>
          </a:prstGeom>
          <a:noFill/>
        </p:spPr>
        <p:txBody>
          <a:bodyPr wrap="square">
            <a:spAutoFit/>
          </a:bodyPr>
          <a:lstStyle/>
          <a:p>
            <a:pPr algn="ctr"/>
            <a:r>
              <a:rPr lang="en-US" sz="2000" dirty="0"/>
              <a:t>Disposal provides a guaranteed way to release unmanaged resources when needed.</a:t>
            </a:r>
          </a:p>
        </p:txBody>
      </p:sp>
      <p:sp>
        <p:nvSpPr>
          <p:cNvPr id="14" name="Rectangle 13">
            <a:extLst>
              <a:ext uri="{FF2B5EF4-FFF2-40B4-BE49-F238E27FC236}">
                <a16:creationId xmlns:a16="http://schemas.microsoft.com/office/drawing/2014/main" id="{342C27ED-DC8B-4366-AC5E-11C83153C2E1}"/>
              </a:ext>
            </a:extLst>
          </p:cNvPr>
          <p:cNvSpPr>
            <a:spLocks noChangeArrowheads="1"/>
          </p:cNvSpPr>
          <p:nvPr/>
        </p:nvSpPr>
        <p:spPr bwMode="auto">
          <a:xfrm>
            <a:off x="1482480" y="-4627"/>
            <a:ext cx="938965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What Happens When Objects Die: Disposal Methods</a:t>
            </a:r>
          </a:p>
        </p:txBody>
      </p:sp>
      <p:sp>
        <p:nvSpPr>
          <p:cNvPr id="16" name="TextBox 15">
            <a:extLst>
              <a:ext uri="{FF2B5EF4-FFF2-40B4-BE49-F238E27FC236}">
                <a16:creationId xmlns:a16="http://schemas.microsoft.com/office/drawing/2014/main" id="{4AE3581D-38B0-41E9-AD30-9EE6DEF1D892}"/>
              </a:ext>
            </a:extLst>
          </p:cNvPr>
          <p:cNvSpPr txBox="1"/>
          <p:nvPr/>
        </p:nvSpPr>
        <p:spPr>
          <a:xfrm>
            <a:off x="705701" y="4445763"/>
            <a:ext cx="4137762" cy="707886"/>
          </a:xfrm>
          <a:prstGeom prst="rect">
            <a:avLst/>
          </a:prstGeom>
          <a:noFill/>
        </p:spPr>
        <p:txBody>
          <a:bodyPr wrap="square">
            <a:spAutoFit/>
          </a:bodyPr>
          <a:lstStyle/>
          <a:p>
            <a:pPr algn="ctr"/>
            <a:r>
              <a:rPr lang="en-US" sz="2000" dirty="0"/>
              <a:t>But... If the programmer forgets to call Dispose(), it'll never run! </a:t>
            </a:r>
          </a:p>
        </p:txBody>
      </p:sp>
    </p:spTree>
    <p:extLst>
      <p:ext uri="{BB962C8B-B14F-4D97-AF65-F5344CB8AC3E}">
        <p14:creationId xmlns:p14="http://schemas.microsoft.com/office/powerpoint/2010/main" val="119338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animEffect transition="in" filter="wipe(up)">
                                      <p:cBhvr>
                                        <p:cTn id="11" dur="500"/>
                                        <p:tgtEl>
                                          <p:spTgt spid="9">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up)">
                                      <p:cBhvr>
                                        <p:cTn id="16" dur="500"/>
                                        <p:tgtEl>
                                          <p:spTgt spid="9">
                                            <p:txEl>
                                              <p:pRg st="0" end="0"/>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wipe(up)">
                                      <p:cBhvr>
                                        <p:cTn id="19" dur="500"/>
                                        <p:tgtEl>
                                          <p:spTgt spid="9">
                                            <p:txEl>
                                              <p:pRg st="1" end="1"/>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wipe(up)">
                                      <p:cBhvr>
                                        <p:cTn id="22" dur="500"/>
                                        <p:tgtEl>
                                          <p:spTgt spid="9">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animEffect transition="in" filter="wipe(up)">
                                      <p:cBhvr>
                                        <p:cTn id="25" dur="500"/>
                                        <p:tgtEl>
                                          <p:spTgt spid="9">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wipe(up)">
                                      <p:cBhvr>
                                        <p:cTn id="30" dur="500"/>
                                        <p:tgtEl>
                                          <p:spTgt spid="9">
                                            <p:txEl>
                                              <p:pRg st="5" end="5"/>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Effect transition="in" filter="wipe(up)">
                                      <p:cBhvr>
                                        <p:cTn id="33" dur="500"/>
                                        <p:tgtEl>
                                          <p:spTgt spid="9">
                                            <p:txEl>
                                              <p:pRg st="6" end="6"/>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9">
                                            <p:txEl>
                                              <p:pRg st="7" end="7"/>
                                            </p:txEl>
                                          </p:spTgt>
                                        </p:tgtEl>
                                        <p:attrNameLst>
                                          <p:attrName>style.visibility</p:attrName>
                                        </p:attrNameLst>
                                      </p:cBhvr>
                                      <p:to>
                                        <p:strVal val="visible"/>
                                      </p:to>
                                    </p:set>
                                    <p:animEffect transition="in" filter="wipe(up)">
                                      <p:cBhvr>
                                        <p:cTn id="36" dur="500"/>
                                        <p:tgtEl>
                                          <p:spTgt spid="9">
                                            <p:txEl>
                                              <p:pRg st="7" end="7"/>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wipe(up)">
                                      <p:cBhvr>
                                        <p:cTn id="39" dur="500"/>
                                        <p:tgtEl>
                                          <p:spTgt spid="9">
                                            <p:txEl>
                                              <p:pRg st="8" end="8"/>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wipe(up)">
                                      <p:cBhvr>
                                        <p:cTn id="42" dur="500"/>
                                        <p:tgtEl>
                                          <p:spTgt spid="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wipe(up)">
                                      <p:cBhvr>
                                        <p:cTn id="47" dur="500"/>
                                        <p:tgtEl>
                                          <p:spTgt spid="9">
                                            <p:txEl>
                                              <p:pRg st="3" end="3"/>
                                            </p:txEl>
                                          </p:spTgt>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Effect transition="in" filter="wipe(up)">
                                      <p:cBhvr>
                                        <p:cTn id="50" dur="500"/>
                                        <p:tgtEl>
                                          <p:spTgt spid="9">
                                            <p:txEl>
                                              <p:pRg st="4" end="4"/>
                                            </p:txEl>
                                          </p:spTgt>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wipe(up)">
                                      <p:cBhvr>
                                        <p:cTn id="53" dur="500"/>
                                        <p:tgtEl>
                                          <p:spTgt spid="9">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9">
                                            <p:txEl>
                                              <p:pRg st="14" end="14"/>
                                            </p:txEl>
                                          </p:spTgt>
                                        </p:tgtEl>
                                        <p:attrNameLst>
                                          <p:attrName>style.visibility</p:attrName>
                                        </p:attrNameLst>
                                      </p:cBhvr>
                                      <p:to>
                                        <p:strVal val="visible"/>
                                      </p:to>
                                    </p:set>
                                    <p:animEffect transition="in" filter="wipe(up)">
                                      <p:cBhvr>
                                        <p:cTn id="58" dur="500"/>
                                        <p:tgtEl>
                                          <p:spTgt spid="9">
                                            <p:txEl>
                                              <p:pRg st="14" end="1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9">
                                            <p:txEl>
                                              <p:pRg st="15" end="15"/>
                                            </p:txEl>
                                          </p:spTgt>
                                        </p:tgtEl>
                                        <p:attrNameLst>
                                          <p:attrName>style.visibility</p:attrName>
                                        </p:attrNameLst>
                                      </p:cBhvr>
                                      <p:to>
                                        <p:strVal val="visible"/>
                                      </p:to>
                                    </p:set>
                                    <p:animEffect transition="in" filter="wipe(up)">
                                      <p:cBhvr>
                                        <p:cTn id="63" dur="500"/>
                                        <p:tgtEl>
                                          <p:spTgt spid="9">
                                            <p:txEl>
                                              <p:pRg st="15" end="1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9">
                                            <p:txEl>
                                              <p:pRg st="16" end="16"/>
                                            </p:txEl>
                                          </p:spTgt>
                                        </p:tgtEl>
                                        <p:attrNameLst>
                                          <p:attrName>style.visibility</p:attrName>
                                        </p:attrNameLst>
                                      </p:cBhvr>
                                      <p:to>
                                        <p:strVal val="visible"/>
                                      </p:to>
                                    </p:set>
                                    <p:animEffect transition="in" filter="wipe(up)">
                                      <p:cBhvr>
                                        <p:cTn id="68" dur="500"/>
                                        <p:tgtEl>
                                          <p:spTgt spid="9">
                                            <p:txEl>
                                              <p:pRg st="16" end="1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5" grpId="0"/>
      <p:bldP spid="17" grpId="0"/>
      <p:bldP spid="18" grpId="0"/>
      <p:bldP spid="1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A Final Word on C and C++ and Safety</a:t>
            </a:r>
          </a:p>
        </p:txBody>
      </p:sp>
      <p:sp>
        <p:nvSpPr>
          <p:cNvPr id="18" name="TextBox 17">
            <a:extLst>
              <a:ext uri="{FF2B5EF4-FFF2-40B4-BE49-F238E27FC236}">
                <a16:creationId xmlns:a16="http://schemas.microsoft.com/office/drawing/2014/main" id="{BDEA5A70-B383-4F92-8263-48EAB746FD53}"/>
              </a:ext>
            </a:extLst>
          </p:cNvPr>
          <p:cNvSpPr txBox="1"/>
          <p:nvPr/>
        </p:nvSpPr>
        <p:spPr>
          <a:xfrm>
            <a:off x="696191" y="835967"/>
            <a:ext cx="10900064" cy="461665"/>
          </a:xfrm>
          <a:prstGeom prst="rect">
            <a:avLst/>
          </a:prstGeom>
          <a:noFill/>
        </p:spPr>
        <p:txBody>
          <a:bodyPr wrap="square">
            <a:spAutoFit/>
          </a:bodyPr>
          <a:lstStyle/>
          <a:p>
            <a:pPr algn="ctr"/>
            <a:r>
              <a:rPr lang="en-US" sz="2400" dirty="0"/>
              <a:t>As much as I like C++, it's by far the </a:t>
            </a:r>
            <a:r>
              <a:rPr lang="en-US" sz="2400" dirty="0">
                <a:solidFill>
                  <a:srgbClr val="FF0000"/>
                </a:solidFill>
              </a:rPr>
              <a:t>most memory unsafe language </a:t>
            </a:r>
            <a:r>
              <a:rPr lang="en-US" sz="2400" dirty="0"/>
              <a:t>in wide use today!</a:t>
            </a:r>
          </a:p>
        </p:txBody>
      </p:sp>
      <p:sp>
        <p:nvSpPr>
          <p:cNvPr id="41" name="TextBox 40">
            <a:extLst>
              <a:ext uri="{FF2B5EF4-FFF2-40B4-BE49-F238E27FC236}">
                <a16:creationId xmlns:a16="http://schemas.microsoft.com/office/drawing/2014/main" id="{CC82639C-0D99-467F-A4E5-F5D188C9F87A}"/>
              </a:ext>
            </a:extLst>
          </p:cNvPr>
          <p:cNvSpPr txBox="1"/>
          <p:nvPr/>
        </p:nvSpPr>
        <p:spPr>
          <a:xfrm>
            <a:off x="2514491" y="3574938"/>
            <a:ext cx="7377654" cy="764024"/>
          </a:xfrm>
          <a:prstGeom prst="rect">
            <a:avLst/>
          </a:prstGeom>
          <a:solidFill>
            <a:srgbClr val="FFA3A3"/>
          </a:solidFill>
        </p:spPr>
        <p:txBody>
          <a:bodyPr wrap="square" rtlCol="0">
            <a:noAutofit/>
          </a:bodyPr>
          <a:lstStyle/>
          <a:p>
            <a:pPr algn="ctr"/>
            <a:endParaRPr lang="en-US" sz="1050" dirty="0"/>
          </a:p>
          <a:p>
            <a:pPr algn="ctr"/>
            <a:r>
              <a:rPr lang="en-US" sz="2400" dirty="0"/>
              <a:t>Allows use of uninitialized variables/pointers</a:t>
            </a:r>
          </a:p>
        </p:txBody>
      </p:sp>
      <p:sp>
        <p:nvSpPr>
          <p:cNvPr id="39" name="TextBox 38">
            <a:extLst>
              <a:ext uri="{FF2B5EF4-FFF2-40B4-BE49-F238E27FC236}">
                <a16:creationId xmlns:a16="http://schemas.microsoft.com/office/drawing/2014/main" id="{F6044A75-8DE4-4A4F-A32E-47DCD4534231}"/>
              </a:ext>
            </a:extLst>
          </p:cNvPr>
          <p:cNvSpPr txBox="1"/>
          <p:nvPr/>
        </p:nvSpPr>
        <p:spPr>
          <a:xfrm>
            <a:off x="2514491" y="1901533"/>
            <a:ext cx="7377654" cy="855050"/>
          </a:xfrm>
          <a:prstGeom prst="rect">
            <a:avLst/>
          </a:prstGeom>
          <a:solidFill>
            <a:srgbClr val="FFA3A3"/>
          </a:solidFill>
        </p:spPr>
        <p:txBody>
          <a:bodyPr wrap="square" rtlCol="0">
            <a:noAutofit/>
          </a:bodyPr>
          <a:lstStyle/>
          <a:p>
            <a:pPr algn="ctr"/>
            <a:r>
              <a:rPr lang="en-US" sz="2400" dirty="0"/>
              <a:t>Allows out-of-bound array indexes and unconstrained pointer arithmetic</a:t>
            </a:r>
          </a:p>
        </p:txBody>
      </p:sp>
      <p:sp>
        <p:nvSpPr>
          <p:cNvPr id="37" name="TextBox 36">
            <a:extLst>
              <a:ext uri="{FF2B5EF4-FFF2-40B4-BE49-F238E27FC236}">
                <a16:creationId xmlns:a16="http://schemas.microsoft.com/office/drawing/2014/main" id="{7F691666-9840-44E8-991E-6C4F5A51E2DE}"/>
              </a:ext>
            </a:extLst>
          </p:cNvPr>
          <p:cNvSpPr txBox="1"/>
          <p:nvPr/>
        </p:nvSpPr>
        <p:spPr>
          <a:xfrm>
            <a:off x="2514491" y="2783749"/>
            <a:ext cx="7377654" cy="764024"/>
          </a:xfrm>
          <a:prstGeom prst="rect">
            <a:avLst/>
          </a:prstGeom>
          <a:solidFill>
            <a:srgbClr val="FFA3A3"/>
          </a:solidFill>
        </p:spPr>
        <p:txBody>
          <a:bodyPr wrap="square" rtlCol="0">
            <a:noAutofit/>
          </a:bodyPr>
          <a:lstStyle/>
          <a:p>
            <a:pPr algn="ctr"/>
            <a:endParaRPr lang="en-US" sz="1000" dirty="0"/>
          </a:p>
          <a:p>
            <a:pPr algn="ctr"/>
            <a:r>
              <a:rPr lang="en-US" sz="2400" dirty="0"/>
              <a:t>Allows casting variables to incompatible types</a:t>
            </a:r>
          </a:p>
        </p:txBody>
      </p:sp>
      <p:sp>
        <p:nvSpPr>
          <p:cNvPr id="35" name="TextBox 34">
            <a:extLst>
              <a:ext uri="{FF2B5EF4-FFF2-40B4-BE49-F238E27FC236}">
                <a16:creationId xmlns:a16="http://schemas.microsoft.com/office/drawing/2014/main" id="{01ACA7C4-66B5-4C7C-854E-C0123C87E081}"/>
              </a:ext>
            </a:extLst>
          </p:cNvPr>
          <p:cNvSpPr txBox="1"/>
          <p:nvPr/>
        </p:nvSpPr>
        <p:spPr>
          <a:xfrm>
            <a:off x="2514491" y="5157316"/>
            <a:ext cx="7377654" cy="764024"/>
          </a:xfrm>
          <a:prstGeom prst="rect">
            <a:avLst/>
          </a:prstGeom>
          <a:solidFill>
            <a:srgbClr val="FFA3A3"/>
          </a:solidFill>
        </p:spPr>
        <p:txBody>
          <a:bodyPr wrap="square" rtlCol="0">
            <a:noAutofit/>
          </a:bodyPr>
          <a:lstStyle/>
          <a:p>
            <a:pPr algn="ctr"/>
            <a:endParaRPr lang="en-US" sz="900" dirty="0"/>
          </a:p>
          <a:p>
            <a:pPr algn="ctr"/>
            <a:r>
              <a:rPr lang="en-US" sz="2400" dirty="0"/>
              <a:t>Allows use of dangling pointers to dead objects</a:t>
            </a:r>
          </a:p>
        </p:txBody>
      </p:sp>
      <p:sp>
        <p:nvSpPr>
          <p:cNvPr id="33" name="TextBox 32">
            <a:extLst>
              <a:ext uri="{FF2B5EF4-FFF2-40B4-BE49-F238E27FC236}">
                <a16:creationId xmlns:a16="http://schemas.microsoft.com/office/drawing/2014/main" id="{3AFAA2E3-33B3-498F-9E69-D825C860D8A9}"/>
              </a:ext>
            </a:extLst>
          </p:cNvPr>
          <p:cNvSpPr txBox="1"/>
          <p:nvPr/>
        </p:nvSpPr>
        <p:spPr>
          <a:xfrm>
            <a:off x="2514491" y="4366127"/>
            <a:ext cx="7377654" cy="764024"/>
          </a:xfrm>
          <a:prstGeom prst="rect">
            <a:avLst/>
          </a:prstGeom>
          <a:solidFill>
            <a:srgbClr val="FFA3A3"/>
          </a:solidFill>
        </p:spPr>
        <p:txBody>
          <a:bodyPr wrap="square" rtlCol="0">
            <a:noAutofit/>
          </a:bodyPr>
          <a:lstStyle/>
          <a:p>
            <a:pPr algn="ctr"/>
            <a:endParaRPr lang="en-US" sz="1000" dirty="0"/>
          </a:p>
          <a:p>
            <a:pPr algn="ctr"/>
            <a:r>
              <a:rPr lang="en-US" sz="2400" dirty="0"/>
              <a:t>Is susceptible to memory leaks</a:t>
            </a:r>
          </a:p>
        </p:txBody>
      </p:sp>
      <p:sp>
        <p:nvSpPr>
          <p:cNvPr id="54" name="TextBox 53">
            <a:extLst>
              <a:ext uri="{FF2B5EF4-FFF2-40B4-BE49-F238E27FC236}">
                <a16:creationId xmlns:a16="http://schemas.microsoft.com/office/drawing/2014/main" id="{DE4C5397-4A62-402F-AE64-7C7A3D42D1B5}"/>
              </a:ext>
            </a:extLst>
          </p:cNvPr>
          <p:cNvSpPr txBox="1"/>
          <p:nvPr/>
        </p:nvSpPr>
        <p:spPr>
          <a:xfrm>
            <a:off x="914400" y="1231793"/>
            <a:ext cx="10681855" cy="646331"/>
          </a:xfrm>
          <a:prstGeom prst="rect">
            <a:avLst/>
          </a:prstGeom>
          <a:noFill/>
        </p:spPr>
        <p:txBody>
          <a:bodyPr wrap="square">
            <a:spAutoFit/>
          </a:bodyPr>
          <a:lstStyle/>
          <a:p>
            <a:pPr algn="ctr"/>
            <a:r>
              <a:rPr lang="en-US" sz="3600" dirty="0"/>
              <a:t>C++:</a:t>
            </a:r>
          </a:p>
        </p:txBody>
      </p:sp>
      <p:pic>
        <p:nvPicPr>
          <p:cNvPr id="8" name="Picture 7">
            <a:extLst>
              <a:ext uri="{FF2B5EF4-FFF2-40B4-BE49-F238E27FC236}">
                <a16:creationId xmlns:a16="http://schemas.microsoft.com/office/drawing/2014/main" id="{E2F1E3B1-C775-44BA-A85E-9BE02C144B1E}"/>
              </a:ext>
            </a:extLst>
          </p:cNvPr>
          <p:cNvPicPr>
            <a:picLocks noChangeAspect="1"/>
          </p:cNvPicPr>
          <p:nvPr/>
        </p:nvPicPr>
        <p:blipFill>
          <a:blip r:embed="rId2"/>
          <a:stretch>
            <a:fillRect/>
          </a:stretch>
        </p:blipFill>
        <p:spPr>
          <a:xfrm>
            <a:off x="10198677" y="2859232"/>
            <a:ext cx="1790700" cy="2552700"/>
          </a:xfrm>
          <a:prstGeom prst="rect">
            <a:avLst/>
          </a:prstGeom>
        </p:spPr>
      </p:pic>
    </p:spTree>
    <p:extLst>
      <p:ext uri="{BB962C8B-B14F-4D97-AF65-F5344CB8AC3E}">
        <p14:creationId xmlns:p14="http://schemas.microsoft.com/office/powerpoint/2010/main" val="335131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1" grpId="0" animBg="1"/>
      <p:bldP spid="39" grpId="0" animBg="1"/>
      <p:bldP spid="37" grpId="0" animBg="1"/>
      <p:bldP spid="35" grpId="0" animBg="1"/>
      <p:bldP spid="33" grpId="0" animBg="1"/>
      <p:bldP spid="5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696521" y="1286347"/>
            <a:ext cx="4232082" cy="1384995"/>
          </a:xfrm>
          <a:prstGeom prst="rect">
            <a:avLst/>
          </a:prstGeom>
          <a:noFill/>
        </p:spPr>
        <p:txBody>
          <a:bodyPr wrap="square">
            <a:spAutoFit/>
          </a:bodyPr>
          <a:lstStyle/>
          <a:p>
            <a:pPr algn="ctr"/>
            <a:r>
              <a:rPr lang="en-US" sz="2800" dirty="0"/>
              <a:t>For some reason, the </a:t>
            </a:r>
            <a:r>
              <a:rPr lang="en-US" sz="2800" dirty="0">
                <a:solidFill>
                  <a:srgbClr val="FF0000"/>
                </a:solidFill>
              </a:rPr>
              <a:t>pers</a:t>
            </a:r>
            <a:r>
              <a:rPr lang="en-US" sz="2800" dirty="0"/>
              <a:t> and </a:t>
            </a:r>
            <a:r>
              <a:rPr lang="en-US" sz="2800" dirty="0">
                <a:solidFill>
                  <a:srgbClr val="FF0000"/>
                </a:solidFill>
              </a:rPr>
              <a:t>apt</a:t>
            </a:r>
            <a:r>
              <a:rPr lang="en-US" sz="2800" dirty="0"/>
              <a:t> objects never get finalized in this program.</a:t>
            </a:r>
          </a:p>
        </p:txBody>
      </p:sp>
      <p:grpSp>
        <p:nvGrpSpPr>
          <p:cNvPr id="3" name="Group 2">
            <a:extLst>
              <a:ext uri="{FF2B5EF4-FFF2-40B4-BE49-F238E27FC236}">
                <a16:creationId xmlns:a16="http://schemas.microsoft.com/office/drawing/2014/main" id="{A4DF160B-6BCB-47BB-ADD1-F33BFEE85AEB}"/>
              </a:ext>
            </a:extLst>
          </p:cNvPr>
          <p:cNvGrpSpPr/>
          <p:nvPr/>
        </p:nvGrpSpPr>
        <p:grpSpPr>
          <a:xfrm>
            <a:off x="876609" y="0"/>
            <a:ext cx="10051845" cy="1155394"/>
            <a:chOff x="1354591" y="-4627"/>
            <a:chExt cx="10051845" cy="1155394"/>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646494" y="7767"/>
              <a:ext cx="975994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latin typeface="Corbel" panose="020B0503020204020204" pitchFamily="34" charset="0"/>
                </a:rPr>
                <a:t>Classify That Language: Memory Safety</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91" y="-4627"/>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263397" y="1067408"/>
            <a:ext cx="7169727" cy="565551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class Person {</a:t>
            </a:r>
          </a:p>
          <a:p>
            <a:r>
              <a:rPr lang="en-US" sz="2000" dirty="0">
                <a:latin typeface="Consolas" panose="020B0609020204030204" pitchFamily="49" charset="0"/>
              </a:rPr>
              <a:t>    let name: String</a:t>
            </a:r>
          </a:p>
          <a:p>
            <a:r>
              <a:rPr lang="en-US" sz="2000" dirty="0">
                <a:latin typeface="Consolas" panose="020B0609020204030204" pitchFamily="49" charset="0"/>
              </a:rPr>
              <a:t>    </a:t>
            </a:r>
            <a:r>
              <a:rPr lang="en-US" sz="2000" dirty="0" err="1">
                <a:latin typeface="Consolas" panose="020B0609020204030204" pitchFamily="49" charset="0"/>
              </a:rPr>
              <a:t>init</a:t>
            </a:r>
            <a:r>
              <a:rPr lang="en-US" sz="2000" dirty="0">
                <a:latin typeface="Consolas" panose="020B0609020204030204" pitchFamily="49" charset="0"/>
              </a:rPr>
              <a:t>(name: String) { self.name = name }</a:t>
            </a:r>
          </a:p>
          <a:p>
            <a:r>
              <a:rPr lang="en-US" sz="2000" dirty="0">
                <a:latin typeface="Consolas" panose="020B0609020204030204" pitchFamily="49" charset="0"/>
              </a:rPr>
              <a:t>    var apartment: Apartment?</a:t>
            </a:r>
          </a:p>
          <a:p>
            <a:r>
              <a:rPr lang="en-US" sz="2000" dirty="0">
                <a:latin typeface="Consolas" panose="020B0609020204030204" pitchFamily="49" charset="0"/>
              </a:rPr>
              <a:t>}</a:t>
            </a:r>
          </a:p>
          <a:p>
            <a:endParaRPr lang="en-US" sz="1100" dirty="0">
              <a:latin typeface="Consolas" panose="020B0609020204030204" pitchFamily="49" charset="0"/>
            </a:endParaRPr>
          </a:p>
          <a:p>
            <a:r>
              <a:rPr lang="en-US" sz="2000" dirty="0">
                <a:latin typeface="Consolas" panose="020B0609020204030204" pitchFamily="49" charset="0"/>
              </a:rPr>
              <a:t>class Apartment {</a:t>
            </a:r>
          </a:p>
          <a:p>
            <a:r>
              <a:rPr lang="en-US" sz="2000" dirty="0">
                <a:latin typeface="Consolas" panose="020B0609020204030204" pitchFamily="49" charset="0"/>
              </a:rPr>
              <a:t>    let unit: String</a:t>
            </a:r>
          </a:p>
          <a:p>
            <a:r>
              <a:rPr lang="en-US" sz="2000" dirty="0">
                <a:latin typeface="Consolas" panose="020B0609020204030204" pitchFamily="49" charset="0"/>
              </a:rPr>
              <a:t>    </a:t>
            </a:r>
            <a:r>
              <a:rPr lang="en-US" sz="2000" dirty="0" err="1">
                <a:latin typeface="Consolas" panose="020B0609020204030204" pitchFamily="49" charset="0"/>
              </a:rPr>
              <a:t>init</a:t>
            </a:r>
            <a:r>
              <a:rPr lang="en-US" sz="2000" dirty="0">
                <a:latin typeface="Consolas" panose="020B0609020204030204" pitchFamily="49" charset="0"/>
              </a:rPr>
              <a:t>(unit: String) { </a:t>
            </a:r>
            <a:r>
              <a:rPr lang="en-US" sz="2000" dirty="0" err="1">
                <a:latin typeface="Consolas" panose="020B0609020204030204" pitchFamily="49" charset="0"/>
              </a:rPr>
              <a:t>self.unit</a:t>
            </a:r>
            <a:r>
              <a:rPr lang="en-US" sz="2000" dirty="0">
                <a:latin typeface="Consolas" panose="020B0609020204030204" pitchFamily="49" charset="0"/>
              </a:rPr>
              <a:t> = unit }</a:t>
            </a:r>
          </a:p>
          <a:p>
            <a:r>
              <a:rPr lang="en-US" sz="2000" dirty="0">
                <a:latin typeface="Consolas" panose="020B0609020204030204" pitchFamily="49" charset="0"/>
              </a:rPr>
              <a:t>    var tenant: Person?</a:t>
            </a:r>
          </a:p>
          <a:p>
            <a:r>
              <a:rPr lang="en-US" sz="2000" dirty="0">
                <a:latin typeface="Consolas" panose="020B0609020204030204" pitchFamily="49" charset="0"/>
              </a:rPr>
              <a:t>}</a:t>
            </a:r>
          </a:p>
          <a:p>
            <a:endParaRPr lang="en-US" sz="1200" dirty="0">
              <a:latin typeface="Consolas" panose="020B0609020204030204" pitchFamily="49" charset="0"/>
            </a:endParaRPr>
          </a:p>
          <a:p>
            <a:r>
              <a:rPr lang="en-US" sz="2000" dirty="0">
                <a:latin typeface="Consolas" panose="020B0609020204030204" pitchFamily="49" charset="0"/>
              </a:rPr>
              <a:t>var </a:t>
            </a:r>
            <a:r>
              <a:rPr lang="en-US" sz="2000" dirty="0" err="1">
                <a:latin typeface="Consolas" panose="020B0609020204030204" pitchFamily="49" charset="0"/>
              </a:rPr>
              <a:t>pers:Person</a:t>
            </a:r>
            <a:r>
              <a:rPr lang="en-US" sz="2000" dirty="0">
                <a:latin typeface="Consolas" panose="020B0609020204030204" pitchFamily="49" charset="0"/>
              </a:rPr>
              <a:t>? = Person(name: "Dean Boelter")</a:t>
            </a:r>
          </a:p>
          <a:p>
            <a:r>
              <a:rPr lang="en-US" sz="2000" dirty="0">
                <a:latin typeface="Consolas" panose="020B0609020204030204" pitchFamily="49" charset="0"/>
              </a:rPr>
              <a:t>var </a:t>
            </a:r>
            <a:r>
              <a:rPr lang="en-US" sz="2000" dirty="0" err="1">
                <a:latin typeface="Consolas" panose="020B0609020204030204" pitchFamily="49" charset="0"/>
              </a:rPr>
              <a:t>apt:Apartment</a:t>
            </a:r>
            <a:r>
              <a:rPr lang="en-US" sz="2000" dirty="0">
                <a:latin typeface="Consolas" panose="020B0609020204030204" pitchFamily="49" charset="0"/>
              </a:rPr>
              <a:t>? = Apartment(unit: "11C")</a:t>
            </a:r>
          </a:p>
          <a:p>
            <a:r>
              <a:rPr lang="en-US" sz="2000" dirty="0" err="1">
                <a:latin typeface="Consolas" panose="020B0609020204030204" pitchFamily="49" charset="0"/>
              </a:rPr>
              <a:t>pers!.apartment</a:t>
            </a:r>
            <a:r>
              <a:rPr lang="en-US" sz="2000" dirty="0">
                <a:latin typeface="Consolas" panose="020B0609020204030204" pitchFamily="49" charset="0"/>
              </a:rPr>
              <a:t> = apt</a:t>
            </a:r>
          </a:p>
          <a:p>
            <a:r>
              <a:rPr lang="en-US" sz="2000" dirty="0" err="1">
                <a:latin typeface="Consolas" panose="020B0609020204030204" pitchFamily="49" charset="0"/>
              </a:rPr>
              <a:t>apt!.tenant</a:t>
            </a:r>
            <a:r>
              <a:rPr lang="en-US" sz="2000" dirty="0">
                <a:latin typeface="Consolas" panose="020B0609020204030204" pitchFamily="49" charset="0"/>
              </a:rPr>
              <a:t> = pers</a:t>
            </a:r>
          </a:p>
          <a:p>
            <a:endParaRPr lang="en-US" sz="1200" dirty="0">
              <a:latin typeface="Consolas" panose="020B0609020204030204" pitchFamily="49" charset="0"/>
            </a:endParaRPr>
          </a:p>
          <a:p>
            <a:r>
              <a:rPr lang="en-US" sz="2000" dirty="0">
                <a:latin typeface="Consolas" panose="020B0609020204030204" pitchFamily="49" charset="0"/>
              </a:rPr>
              <a:t>pers = nil </a:t>
            </a:r>
          </a:p>
          <a:p>
            <a:r>
              <a:rPr lang="en-US" sz="2000" dirty="0">
                <a:latin typeface="Consolas" panose="020B0609020204030204" pitchFamily="49" charset="0"/>
              </a:rPr>
              <a:t>apt = nil</a:t>
            </a:r>
          </a:p>
        </p:txBody>
      </p:sp>
      <p:sp>
        <p:nvSpPr>
          <p:cNvPr id="14" name="TextBox 13">
            <a:extLst>
              <a:ext uri="{FF2B5EF4-FFF2-40B4-BE49-F238E27FC236}">
                <a16:creationId xmlns:a16="http://schemas.microsoft.com/office/drawing/2014/main" id="{745F78A6-F9AD-423E-BCB2-A088CD685906}"/>
              </a:ext>
            </a:extLst>
          </p:cNvPr>
          <p:cNvSpPr txBox="1"/>
          <p:nvPr/>
        </p:nvSpPr>
        <p:spPr>
          <a:xfrm>
            <a:off x="7433124" y="3026973"/>
            <a:ext cx="4553536" cy="2246769"/>
          </a:xfrm>
          <a:prstGeom prst="rect">
            <a:avLst/>
          </a:prstGeom>
          <a:noFill/>
        </p:spPr>
        <p:txBody>
          <a:bodyPr wrap="square">
            <a:spAutoFit/>
          </a:bodyPr>
          <a:lstStyle/>
          <a:p>
            <a:pPr algn="ctr"/>
            <a:r>
              <a:rPr lang="en-US" sz="2800" dirty="0"/>
              <a:t>What type of GC might this language be using:</a:t>
            </a:r>
          </a:p>
          <a:p>
            <a:pPr algn="ctr"/>
            <a:r>
              <a:rPr lang="en-US" sz="2800" dirty="0">
                <a:solidFill>
                  <a:srgbClr val="0070C0"/>
                </a:solidFill>
              </a:rPr>
              <a:t>Mark and Sweep</a:t>
            </a:r>
          </a:p>
          <a:p>
            <a:pPr algn="ctr"/>
            <a:r>
              <a:rPr lang="en-US" sz="2800" dirty="0">
                <a:solidFill>
                  <a:srgbClr val="7030A0"/>
                </a:solidFill>
              </a:rPr>
              <a:t>Mark and Compact</a:t>
            </a:r>
          </a:p>
          <a:p>
            <a:pPr algn="ctr"/>
            <a:r>
              <a:rPr lang="en-US" sz="2800" dirty="0">
                <a:solidFill>
                  <a:srgbClr val="00B050"/>
                </a:solidFill>
              </a:rPr>
              <a:t>Reference Counting</a:t>
            </a:r>
          </a:p>
        </p:txBody>
      </p:sp>
      <p:sp>
        <p:nvSpPr>
          <p:cNvPr id="10" name="TextBox 9">
            <a:extLst>
              <a:ext uri="{FF2B5EF4-FFF2-40B4-BE49-F238E27FC236}">
                <a16:creationId xmlns:a16="http://schemas.microsoft.com/office/drawing/2014/main" id="{DC56A5D5-54BB-4DAB-BD02-F22F02D28C66}"/>
              </a:ext>
            </a:extLst>
          </p:cNvPr>
          <p:cNvSpPr txBox="1"/>
          <p:nvPr/>
        </p:nvSpPr>
        <p:spPr>
          <a:xfrm>
            <a:off x="7317011" y="6018946"/>
            <a:ext cx="4611592" cy="646331"/>
          </a:xfrm>
          <a:prstGeom prst="rect">
            <a:avLst/>
          </a:prstGeom>
          <a:noFill/>
        </p:spPr>
        <p:txBody>
          <a:bodyPr wrap="square">
            <a:spAutoFit/>
          </a:bodyPr>
          <a:lstStyle/>
          <a:p>
            <a:pPr algn="ctr"/>
            <a:r>
              <a:rPr lang="en-US" sz="3600" dirty="0"/>
              <a:t>This is Swift!</a:t>
            </a:r>
          </a:p>
        </p:txBody>
      </p:sp>
      <p:sp>
        <p:nvSpPr>
          <p:cNvPr id="15" name="Speech Bubble: Rectangle with Corners Rounded 14">
            <a:extLst>
              <a:ext uri="{FF2B5EF4-FFF2-40B4-BE49-F238E27FC236}">
                <a16:creationId xmlns:a16="http://schemas.microsoft.com/office/drawing/2014/main" id="{084FC8E4-DA04-49AD-B96C-8DC469FC2FB0}"/>
              </a:ext>
            </a:extLst>
          </p:cNvPr>
          <p:cNvSpPr/>
          <p:nvPr/>
        </p:nvSpPr>
        <p:spPr>
          <a:xfrm>
            <a:off x="5162703" y="5358658"/>
            <a:ext cx="4758876" cy="1200840"/>
          </a:xfrm>
          <a:prstGeom prst="wedgeRoundRectCallout">
            <a:avLst>
              <a:gd name="adj1" fmla="val -102201"/>
              <a:gd name="adj2" fmla="val -354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creates a cycle between the objects where they both point at each other.</a:t>
            </a:r>
          </a:p>
        </p:txBody>
      </p:sp>
      <p:sp>
        <p:nvSpPr>
          <p:cNvPr id="16" name="Speech Bubble: Rectangle with Corners Rounded 15">
            <a:extLst>
              <a:ext uri="{FF2B5EF4-FFF2-40B4-BE49-F238E27FC236}">
                <a16:creationId xmlns:a16="http://schemas.microsoft.com/office/drawing/2014/main" id="{C6BC8C4D-5F0C-4AA6-8864-AE80D7F0B3B2}"/>
              </a:ext>
            </a:extLst>
          </p:cNvPr>
          <p:cNvSpPr/>
          <p:nvPr/>
        </p:nvSpPr>
        <p:spPr>
          <a:xfrm>
            <a:off x="2126132" y="3551329"/>
            <a:ext cx="4891887" cy="1948930"/>
          </a:xfrm>
          <a:prstGeom prst="wedgeRoundRectCallout">
            <a:avLst>
              <a:gd name="adj1" fmla="val -59682"/>
              <a:gd name="adj2" fmla="val 981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a:t>
            </a:r>
            <a:r>
              <a:rPr lang="en-US" sz="2000" dirty="0">
                <a:solidFill>
                  <a:srgbClr val="FFA3A3"/>
                </a:solidFill>
                <a:latin typeface="Corbel" panose="020B0503020204020204" pitchFamily="34" charset="0"/>
              </a:rPr>
              <a:t>Mark and Sweep collector </a:t>
            </a:r>
            <a:r>
              <a:rPr lang="en-US" sz="2000" dirty="0">
                <a:latin typeface="Corbel" panose="020B0503020204020204" pitchFamily="34" charset="0"/>
              </a:rPr>
              <a:t>would have no problem </a:t>
            </a:r>
            <a:r>
              <a:rPr lang="en-US" sz="2000" dirty="0" err="1">
                <a:latin typeface="Corbel" panose="020B0503020204020204" pitchFamily="34" charset="0"/>
              </a:rPr>
              <a:t>GCing</a:t>
            </a:r>
            <a:r>
              <a:rPr lang="en-US" sz="2000" dirty="0">
                <a:latin typeface="Corbel" panose="020B0503020204020204" pitchFamily="34" charset="0"/>
              </a:rPr>
              <a:t> these objects here...</a:t>
            </a:r>
          </a:p>
          <a:p>
            <a:pPr algn="ctr"/>
            <a:endParaRPr lang="en-US" sz="2000" dirty="0">
              <a:latin typeface="Corbel" panose="020B0503020204020204" pitchFamily="34" charset="0"/>
            </a:endParaRPr>
          </a:p>
          <a:p>
            <a:pPr algn="ctr"/>
            <a:r>
              <a:rPr lang="en-US" sz="2000" dirty="0">
                <a:latin typeface="Corbel" panose="020B0503020204020204" pitchFamily="34" charset="0"/>
              </a:rPr>
              <a:t>So the language must be using</a:t>
            </a:r>
            <a:br>
              <a:rPr lang="en-US" sz="2000" dirty="0">
                <a:latin typeface="Corbel" panose="020B0503020204020204" pitchFamily="34" charset="0"/>
              </a:rPr>
            </a:br>
            <a:r>
              <a:rPr lang="en-US" sz="2000" dirty="0">
                <a:solidFill>
                  <a:srgbClr val="FFA3A3"/>
                </a:solidFill>
                <a:latin typeface="Corbel" panose="020B0503020204020204" pitchFamily="34" charset="0"/>
              </a:rPr>
              <a:t>Reference Counting</a:t>
            </a:r>
            <a:r>
              <a:rPr lang="en-US" sz="2000" dirty="0">
                <a:latin typeface="Corbel" panose="020B0503020204020204" pitchFamily="34" charset="0"/>
              </a:rPr>
              <a:t>.</a:t>
            </a:r>
          </a:p>
        </p:txBody>
      </p:sp>
      <p:sp>
        <p:nvSpPr>
          <p:cNvPr id="12" name="Rectangle 11">
            <a:extLst>
              <a:ext uri="{FF2B5EF4-FFF2-40B4-BE49-F238E27FC236}">
                <a16:creationId xmlns:a16="http://schemas.microsoft.com/office/drawing/2014/main" id="{27F4C630-CEA5-4A3F-8C53-A1AE83C6B189}"/>
              </a:ext>
            </a:extLst>
          </p:cNvPr>
          <p:cNvSpPr/>
          <p:nvPr/>
        </p:nvSpPr>
        <p:spPr>
          <a:xfrm>
            <a:off x="7564707" y="6022531"/>
            <a:ext cx="4232313"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7" name="Rectangle 16">
            <a:extLst>
              <a:ext uri="{FF2B5EF4-FFF2-40B4-BE49-F238E27FC236}">
                <a16:creationId xmlns:a16="http://schemas.microsoft.com/office/drawing/2014/main" id="{E68743AB-B946-47FD-BF08-3DE65DF816BD}"/>
              </a:ext>
            </a:extLst>
          </p:cNvPr>
          <p:cNvSpPr/>
          <p:nvPr/>
        </p:nvSpPr>
        <p:spPr>
          <a:xfrm>
            <a:off x="7563918" y="6030603"/>
            <a:ext cx="4233890"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a:extLst>
              <a:ext uri="{FF2B5EF4-FFF2-40B4-BE49-F238E27FC236}">
                <a16:creationId xmlns:a16="http://schemas.microsoft.com/office/drawing/2014/main" id="{CA8A1BD1-C4AF-4D96-A7F1-9D8D80070BA5}"/>
              </a:ext>
            </a:extLst>
          </p:cNvPr>
          <p:cNvSpPr/>
          <p:nvPr/>
        </p:nvSpPr>
        <p:spPr>
          <a:xfrm>
            <a:off x="8003569" y="4781072"/>
            <a:ext cx="3349375" cy="4623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23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9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6">
                                            <p:bg/>
                                          </p:spTgt>
                                        </p:tgtEl>
                                        <p:attrNameLst>
                                          <p:attrName>style.visibility</p:attrName>
                                        </p:attrNameLst>
                                      </p:cBhvr>
                                      <p:to>
                                        <p:strVal val="visible"/>
                                      </p:to>
                                    </p:set>
                                    <p:animEffect transition="in" filter="wipe(down)">
                                      <p:cBhvr>
                                        <p:cTn id="43" dur="500"/>
                                        <p:tgtEl>
                                          <p:spTgt spid="16">
                                            <p:bg/>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6">
                                            <p:txEl>
                                              <p:pRg st="0" end="0"/>
                                            </p:txEl>
                                          </p:spTgt>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6">
                                            <p:txEl>
                                              <p:pRg st="2" end="2"/>
                                            </p:txEl>
                                          </p:spTgt>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6">
                                            <p:bg/>
                                          </p:spTgt>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14" grpId="0"/>
      <p:bldP spid="10" grpId="0"/>
      <p:bldP spid="15" grpId="0" animBg="1"/>
      <p:bldP spid="15" grpId="1" animBg="1"/>
      <p:bldP spid="16" grpId="0" uiExpand="1" build="p" animBg="1"/>
      <p:bldP spid="16" grpId="1" build="allAtOnce" animBg="1"/>
      <p:bldP spid="12" grpId="0" animBg="1"/>
      <p:bldP spid="12" grpId="1" animBg="1"/>
      <p:bldP spid="17" grpId="0" animBg="1"/>
      <p:bldP spid="17" grpId="1" animBg="1"/>
      <p:bldP spid="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Mutability/Immutability</a:t>
            </a:r>
          </a:p>
        </p:txBody>
      </p:sp>
      <p:pic>
        <p:nvPicPr>
          <p:cNvPr id="5" name="Picture 4">
            <a:extLst>
              <a:ext uri="{FF2B5EF4-FFF2-40B4-BE49-F238E27FC236}">
                <a16:creationId xmlns:a16="http://schemas.microsoft.com/office/drawing/2014/main" id="{27215520-9793-4C56-8E90-461D977D8BF8}"/>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FECFB117-1651-4773-B26A-2EFF10C62901}"/>
              </a:ext>
            </a:extLst>
          </p:cNvPr>
          <p:cNvSpPr txBox="1"/>
          <p:nvPr/>
        </p:nvSpPr>
        <p:spPr>
          <a:xfrm>
            <a:off x="1816761" y="4441353"/>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7" name="TextBox 6">
            <a:extLst>
              <a:ext uri="{FF2B5EF4-FFF2-40B4-BE49-F238E27FC236}">
                <a16:creationId xmlns:a16="http://schemas.microsoft.com/office/drawing/2014/main" id="{3C0DB65A-B0D7-4583-A801-14879D3A83C9}"/>
              </a:ext>
            </a:extLst>
          </p:cNvPr>
          <p:cNvSpPr txBox="1"/>
          <p:nvPr/>
        </p:nvSpPr>
        <p:spPr>
          <a:xfrm>
            <a:off x="1496414" y="5024486"/>
            <a:ext cx="9361779" cy="830997"/>
          </a:xfrm>
          <a:prstGeom prst="rect">
            <a:avLst/>
          </a:prstGeom>
          <a:noFill/>
        </p:spPr>
        <p:txBody>
          <a:bodyPr wrap="square" rtlCol="0">
            <a:spAutoFit/>
          </a:bodyPr>
          <a:lstStyle/>
          <a:p>
            <a:pPr algn="ctr"/>
            <a:r>
              <a:rPr lang="en-US" sz="2400" dirty="0"/>
              <a:t>Take a new language and understand what features it has to create constant variables and values.</a:t>
            </a:r>
          </a:p>
        </p:txBody>
      </p:sp>
      <p:sp>
        <p:nvSpPr>
          <p:cNvPr id="9" name="TextBox 8">
            <a:extLst>
              <a:ext uri="{FF2B5EF4-FFF2-40B4-BE49-F238E27FC236}">
                <a16:creationId xmlns:a16="http://schemas.microsoft.com/office/drawing/2014/main" id="{93E28720-76EF-490D-A869-949DA3755DFF}"/>
              </a:ext>
            </a:extLst>
          </p:cNvPr>
          <p:cNvSpPr txBox="1"/>
          <p:nvPr/>
        </p:nvSpPr>
        <p:spPr>
          <a:xfrm>
            <a:off x="902510" y="5923968"/>
            <a:ext cx="10549589" cy="461665"/>
          </a:xfrm>
          <a:prstGeom prst="rect">
            <a:avLst/>
          </a:prstGeom>
          <a:noFill/>
        </p:spPr>
        <p:txBody>
          <a:bodyPr wrap="square" rtlCol="0">
            <a:spAutoFit/>
          </a:bodyPr>
          <a:lstStyle/>
          <a:p>
            <a:pPr algn="ctr"/>
            <a:r>
              <a:rPr lang="en-US" sz="2400" dirty="0"/>
              <a:t>Understand how those features can let you write safer code.</a:t>
            </a:r>
          </a:p>
        </p:txBody>
      </p:sp>
    </p:spTree>
    <p:extLst>
      <p:ext uri="{BB962C8B-B14F-4D97-AF65-F5344CB8AC3E}">
        <p14:creationId xmlns:p14="http://schemas.microsoft.com/office/powerpoint/2010/main" val="126377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F23-0DEC-490C-B40E-2557E35C818D}"/>
              </a:ext>
            </a:extLst>
          </p:cNvPr>
          <p:cNvSpPr>
            <a:spLocks noGrp="1"/>
          </p:cNvSpPr>
          <p:nvPr>
            <p:ph type="title"/>
          </p:nvPr>
        </p:nvSpPr>
        <p:spPr>
          <a:xfrm>
            <a:off x="914400" y="-76200"/>
            <a:ext cx="10363200" cy="1143000"/>
          </a:xfrm>
        </p:spPr>
        <p:txBody>
          <a:bodyPr>
            <a:normAutofit/>
          </a:bodyPr>
          <a:lstStyle/>
          <a:p>
            <a:r>
              <a:rPr lang="en-US" sz="4400" dirty="0"/>
              <a:t>Value Types and Reference Types</a:t>
            </a:r>
          </a:p>
        </p:txBody>
      </p:sp>
      <p:sp>
        <p:nvSpPr>
          <p:cNvPr id="3" name="TextBox 2">
            <a:extLst>
              <a:ext uri="{FF2B5EF4-FFF2-40B4-BE49-F238E27FC236}">
                <a16:creationId xmlns:a16="http://schemas.microsoft.com/office/drawing/2014/main" id="{F5FCEC1E-FFBB-4655-8321-84D52D04AED9}"/>
              </a:ext>
            </a:extLst>
          </p:cNvPr>
          <p:cNvSpPr txBox="1"/>
          <p:nvPr/>
        </p:nvSpPr>
        <p:spPr>
          <a:xfrm>
            <a:off x="1807241" y="919848"/>
            <a:ext cx="8577518" cy="461665"/>
          </a:xfrm>
          <a:prstGeom prst="rect">
            <a:avLst/>
          </a:prstGeom>
          <a:noFill/>
        </p:spPr>
        <p:txBody>
          <a:bodyPr wrap="square" rtlCol="0">
            <a:spAutoFit/>
          </a:bodyPr>
          <a:lstStyle/>
          <a:p>
            <a:pPr algn="ctr"/>
            <a:r>
              <a:rPr lang="en-US" sz="2400" dirty="0"/>
              <a:t>Types come in two flavors:</a:t>
            </a:r>
          </a:p>
        </p:txBody>
      </p:sp>
      <p:sp>
        <p:nvSpPr>
          <p:cNvPr id="25" name="Rectangle 24">
            <a:extLst>
              <a:ext uri="{FF2B5EF4-FFF2-40B4-BE49-F238E27FC236}">
                <a16:creationId xmlns:a16="http://schemas.microsoft.com/office/drawing/2014/main" id="{CF51DB37-315F-47D8-A659-2A4792D94962}"/>
              </a:ext>
            </a:extLst>
          </p:cNvPr>
          <p:cNvSpPr/>
          <p:nvPr/>
        </p:nvSpPr>
        <p:spPr>
          <a:xfrm>
            <a:off x="459431" y="1495187"/>
            <a:ext cx="5532102" cy="249663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Value Types</a:t>
            </a:r>
          </a:p>
          <a:p>
            <a:pPr algn="ctr"/>
            <a:endParaRPr lang="en-US" sz="2800" dirty="0">
              <a:latin typeface="+mj-lt"/>
            </a:endParaRPr>
          </a:p>
          <a:p>
            <a:pPr algn="ctr"/>
            <a:r>
              <a:rPr lang="en-US" sz="2400" dirty="0"/>
              <a:t>A </a:t>
            </a:r>
            <a:r>
              <a:rPr lang="en-US" sz="2400" i="1" dirty="0">
                <a:solidFill>
                  <a:srgbClr val="FFFF00"/>
                </a:solidFill>
              </a:rPr>
              <a:t>value type</a:t>
            </a:r>
            <a:r>
              <a:rPr lang="en-US" sz="2400" i="1" dirty="0">
                <a:solidFill>
                  <a:schemeClr val="accent4">
                    <a:lumMod val="75000"/>
                  </a:schemeClr>
                </a:solidFill>
              </a:rPr>
              <a:t> </a:t>
            </a:r>
            <a:r>
              <a:rPr lang="en-US" sz="2400" dirty="0"/>
              <a:t>is one that can be used to instantiate </a:t>
            </a:r>
            <a:r>
              <a:rPr lang="en-US" sz="2400" dirty="0">
                <a:solidFill>
                  <a:srgbClr val="D5B8EA"/>
                </a:solidFill>
              </a:rPr>
              <a:t>objects/values</a:t>
            </a:r>
            <a:r>
              <a:rPr lang="en-US" sz="2400" dirty="0">
                <a:solidFill>
                  <a:schemeClr val="bg1"/>
                </a:solidFill>
              </a:rPr>
              <a:t> </a:t>
            </a:r>
            <a:br>
              <a:rPr lang="en-US" sz="2400" dirty="0">
                <a:solidFill>
                  <a:schemeClr val="bg1"/>
                </a:solidFill>
              </a:rPr>
            </a:br>
            <a:r>
              <a:rPr lang="en-US" sz="2400" dirty="0">
                <a:solidFill>
                  <a:schemeClr val="bg1"/>
                </a:solidFill>
              </a:rPr>
              <a:t>(</a:t>
            </a:r>
            <a:r>
              <a:rPr lang="en-US" sz="2400" dirty="0"/>
              <a:t>and define </a:t>
            </a:r>
            <a:r>
              <a:rPr lang="en-US" sz="2400" dirty="0">
                <a:solidFill>
                  <a:schemeClr val="accent2">
                    <a:lumMod val="40000"/>
                    <a:lumOff val="60000"/>
                  </a:schemeClr>
                </a:solidFill>
              </a:rPr>
              <a:t>pointers/obj refs</a:t>
            </a:r>
            <a:r>
              <a:rPr lang="en-US" sz="2400" dirty="0"/>
              <a:t>/</a:t>
            </a:r>
            <a:r>
              <a:rPr lang="en-US" sz="2400" dirty="0">
                <a:solidFill>
                  <a:schemeClr val="accent2">
                    <a:lumMod val="40000"/>
                    <a:lumOff val="60000"/>
                  </a:schemeClr>
                </a:solidFill>
              </a:rPr>
              <a:t>references</a:t>
            </a:r>
            <a:r>
              <a:rPr lang="en-US" sz="2400" dirty="0"/>
              <a:t>).</a:t>
            </a:r>
            <a:endParaRPr lang="en-US" sz="3200" dirty="0">
              <a:latin typeface="+mj-lt"/>
            </a:endParaRPr>
          </a:p>
        </p:txBody>
      </p:sp>
      <p:sp>
        <p:nvSpPr>
          <p:cNvPr id="26" name="Rectangle 25">
            <a:extLst>
              <a:ext uri="{FF2B5EF4-FFF2-40B4-BE49-F238E27FC236}">
                <a16:creationId xmlns:a16="http://schemas.microsoft.com/office/drawing/2014/main" id="{FD44B28F-7CC8-496C-BABE-51D90A61FE54}"/>
              </a:ext>
            </a:extLst>
          </p:cNvPr>
          <p:cNvSpPr/>
          <p:nvPr/>
        </p:nvSpPr>
        <p:spPr>
          <a:xfrm>
            <a:off x="6214204" y="1495187"/>
            <a:ext cx="5532102" cy="249663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Reference Types</a:t>
            </a:r>
          </a:p>
          <a:p>
            <a:pPr algn="ctr"/>
            <a:endParaRPr lang="en-US" sz="2800" dirty="0">
              <a:solidFill>
                <a:srgbClr val="00FFFF"/>
              </a:solidFill>
              <a:latin typeface="+mj-lt"/>
              <a:cs typeface="Times New Roman" panose="02020603050405020304" pitchFamily="18" charset="0"/>
            </a:endParaRPr>
          </a:p>
          <a:p>
            <a:pPr algn="ctr"/>
            <a:r>
              <a:rPr lang="en-US" sz="2400" dirty="0"/>
              <a:t>A </a:t>
            </a:r>
            <a:r>
              <a:rPr lang="en-US" sz="2400" i="1" dirty="0">
                <a:solidFill>
                  <a:srgbClr val="FFFF00"/>
                </a:solidFill>
              </a:rPr>
              <a:t>reference type </a:t>
            </a:r>
            <a:r>
              <a:rPr lang="en-US" sz="2400" dirty="0"/>
              <a:t>can only be used to define </a:t>
            </a:r>
            <a:r>
              <a:rPr lang="en-US" sz="2400" dirty="0">
                <a:solidFill>
                  <a:schemeClr val="accent2">
                    <a:lumMod val="40000"/>
                    <a:lumOff val="60000"/>
                  </a:schemeClr>
                </a:solidFill>
              </a:rPr>
              <a:t>pointers/object references</a:t>
            </a:r>
            <a:r>
              <a:rPr lang="en-US" sz="2400" dirty="0"/>
              <a:t>/</a:t>
            </a:r>
            <a:r>
              <a:rPr lang="en-US" sz="2400" dirty="0">
                <a:solidFill>
                  <a:schemeClr val="accent2">
                    <a:lumMod val="40000"/>
                    <a:lumOff val="60000"/>
                  </a:schemeClr>
                </a:solidFill>
              </a:rPr>
              <a:t>references </a:t>
            </a:r>
          </a:p>
          <a:p>
            <a:pPr algn="ctr"/>
            <a:r>
              <a:rPr lang="en-US" sz="2400" dirty="0">
                <a:solidFill>
                  <a:schemeClr val="bg1"/>
                </a:solidFill>
              </a:rPr>
              <a:t>(but </a:t>
            </a:r>
            <a:r>
              <a:rPr lang="en-US" sz="2400" i="1" dirty="0">
                <a:solidFill>
                  <a:srgbClr val="FF0000"/>
                </a:solidFill>
              </a:rPr>
              <a:t>not</a:t>
            </a:r>
            <a:r>
              <a:rPr lang="en-US" sz="2400" dirty="0">
                <a:solidFill>
                  <a:schemeClr val="bg1"/>
                </a:solidFill>
              </a:rPr>
              <a:t> instantiate </a:t>
            </a:r>
            <a:r>
              <a:rPr lang="en-US" sz="2400" dirty="0">
                <a:solidFill>
                  <a:srgbClr val="D5B8EA"/>
                </a:solidFill>
              </a:rPr>
              <a:t>objects/values</a:t>
            </a:r>
            <a:r>
              <a:rPr lang="en-US" sz="2400" dirty="0">
                <a:solidFill>
                  <a:schemeClr val="bg1"/>
                </a:solidFill>
              </a:rPr>
              <a:t>).</a:t>
            </a:r>
          </a:p>
        </p:txBody>
      </p:sp>
      <p:sp>
        <p:nvSpPr>
          <p:cNvPr id="17" name="TextBox 16">
            <a:extLst>
              <a:ext uri="{FF2B5EF4-FFF2-40B4-BE49-F238E27FC236}">
                <a16:creationId xmlns:a16="http://schemas.microsoft.com/office/drawing/2014/main" id="{5F91B053-356F-4B0F-B205-804D75AD0AAD}"/>
              </a:ext>
            </a:extLst>
          </p:cNvPr>
          <p:cNvSpPr txBox="1"/>
          <p:nvPr/>
        </p:nvSpPr>
        <p:spPr>
          <a:xfrm>
            <a:off x="688051" y="4107623"/>
            <a:ext cx="5074862" cy="2246769"/>
          </a:xfrm>
          <a:prstGeom prst="rect">
            <a:avLst/>
          </a:prstGeom>
          <a:solidFill>
            <a:srgbClr val="F6FCC0"/>
          </a:solidFill>
          <a:ln>
            <a:solidFill>
              <a:schemeClr val="tx1"/>
            </a:solidFill>
          </a:ln>
        </p:spPr>
        <p:txBody>
          <a:bodyPr wrap="square">
            <a:spAutoFit/>
          </a:bodyPr>
          <a:lstStyle/>
          <a:p>
            <a:r>
              <a:rPr lang="en-US" sz="2000" dirty="0">
                <a:latin typeface="Consolas" panose="020B0609020204030204" pitchFamily="49" charset="0"/>
              </a:rPr>
              <a:t>class </a:t>
            </a:r>
            <a:r>
              <a:rPr lang="en-US" sz="2000" dirty="0">
                <a:solidFill>
                  <a:srgbClr val="00B050"/>
                </a:solidFill>
                <a:latin typeface="Consolas" panose="020B0609020204030204" pitchFamily="49" charset="0"/>
              </a:rPr>
              <a:t>Dog</a:t>
            </a:r>
            <a:r>
              <a:rPr lang="en-US" sz="2000" dirty="0">
                <a:latin typeface="Consolas" panose="020B0609020204030204" pitchFamily="49" charset="0"/>
              </a:rPr>
              <a:t> {</a:t>
            </a:r>
          </a:p>
          <a:p>
            <a:r>
              <a:rPr lang="en-US" sz="2000" dirty="0">
                <a:latin typeface="Consolas" panose="020B0609020204030204" pitchFamily="49" charset="0"/>
              </a:rPr>
              <a:t>public: </a:t>
            </a:r>
          </a:p>
          <a:p>
            <a:r>
              <a:rPr lang="en-US" sz="2000" dirty="0">
                <a:latin typeface="Consolas" panose="020B0609020204030204" pitchFamily="49" charset="0"/>
              </a:rPr>
              <a:t>  Dog(string n) </a:t>
            </a:r>
            <a:r>
              <a:rPr lang="en-US" sz="2000" dirty="0">
                <a:solidFill>
                  <a:srgbClr val="A365D1"/>
                </a:solidFill>
                <a:latin typeface="Consolas" panose="020B0609020204030204" pitchFamily="49" charset="0"/>
              </a:rPr>
              <a:t>{ name_ = n; }</a:t>
            </a:r>
          </a:p>
          <a:p>
            <a:r>
              <a:rPr lang="en-US" sz="2000" dirty="0">
                <a:latin typeface="Consolas" panose="020B0609020204030204" pitchFamily="49" charset="0"/>
              </a:rPr>
              <a:t>  void bark() </a:t>
            </a:r>
            <a:r>
              <a:rPr lang="en-US" sz="2000" dirty="0">
                <a:solidFill>
                  <a:srgbClr val="A365D1"/>
                </a:solidFill>
                <a:latin typeface="Consolas" panose="020B0609020204030204" pitchFamily="49" charset="0"/>
              </a:rPr>
              <a:t>{ </a:t>
            </a:r>
            <a:r>
              <a:rPr lang="en-US" sz="2000" dirty="0" err="1">
                <a:solidFill>
                  <a:srgbClr val="A365D1"/>
                </a:solidFill>
                <a:latin typeface="Consolas" panose="020B0609020204030204" pitchFamily="49" charset="0"/>
              </a:rPr>
              <a:t>cout</a:t>
            </a:r>
            <a:r>
              <a:rPr lang="en-US" sz="2000" dirty="0">
                <a:solidFill>
                  <a:srgbClr val="A365D1"/>
                </a:solidFill>
                <a:latin typeface="Consolas" panose="020B0609020204030204" pitchFamily="49" charset="0"/>
              </a:rPr>
              <a:t> &lt;&lt; "Woof\n"; }</a:t>
            </a:r>
          </a:p>
          <a:p>
            <a:r>
              <a:rPr lang="en-US" sz="2000" dirty="0">
                <a:latin typeface="Consolas" panose="020B0609020204030204" pitchFamily="49" charset="0"/>
              </a:rPr>
              <a:t>private:</a:t>
            </a:r>
          </a:p>
          <a:p>
            <a:r>
              <a:rPr lang="en-US" sz="2000" dirty="0">
                <a:latin typeface="Consolas" panose="020B0609020204030204" pitchFamily="49" charset="0"/>
              </a:rPr>
              <a:t>  string name_;</a:t>
            </a:r>
          </a:p>
          <a:p>
            <a:r>
              <a:rPr lang="en-US" sz="2000" dirty="0">
                <a:latin typeface="Consolas" panose="020B0609020204030204" pitchFamily="49" charset="0"/>
              </a:rPr>
              <a:t>};</a:t>
            </a:r>
          </a:p>
        </p:txBody>
      </p:sp>
      <p:sp>
        <p:nvSpPr>
          <p:cNvPr id="19" name="TextBox 18">
            <a:extLst>
              <a:ext uri="{FF2B5EF4-FFF2-40B4-BE49-F238E27FC236}">
                <a16:creationId xmlns:a16="http://schemas.microsoft.com/office/drawing/2014/main" id="{9044D14B-96D2-415F-AEB6-012A99B0C1AE}"/>
              </a:ext>
            </a:extLst>
          </p:cNvPr>
          <p:cNvSpPr txBox="1"/>
          <p:nvPr/>
        </p:nvSpPr>
        <p:spPr>
          <a:xfrm>
            <a:off x="688051" y="6392136"/>
            <a:ext cx="5074862" cy="400110"/>
          </a:xfrm>
          <a:prstGeom prst="rect">
            <a:avLst/>
          </a:prstGeom>
          <a:solidFill>
            <a:srgbClr val="F6FCC0"/>
          </a:solidFill>
          <a:ln>
            <a:solidFill>
              <a:schemeClr val="tx1"/>
            </a:solidFill>
          </a:ln>
        </p:spPr>
        <p:txBody>
          <a:bodyPr wrap="square">
            <a:spAutoFit/>
          </a:bodyPr>
          <a:lstStyle/>
          <a:p>
            <a:r>
              <a:rPr lang="en-US" sz="2000" dirty="0">
                <a:solidFill>
                  <a:srgbClr val="00B050"/>
                </a:solidFill>
                <a:latin typeface="Consolas" panose="020B0609020204030204" pitchFamily="49" charset="0"/>
              </a:rPr>
              <a:t>Dog</a:t>
            </a:r>
            <a:r>
              <a:rPr lang="en-US" sz="2000" dirty="0">
                <a:latin typeface="Consolas" panose="020B0609020204030204" pitchFamily="49" charset="0"/>
              </a:rPr>
              <a:t> d("Kuma"), *p;</a:t>
            </a:r>
          </a:p>
        </p:txBody>
      </p:sp>
      <p:sp>
        <p:nvSpPr>
          <p:cNvPr id="22" name="TextBox 21">
            <a:extLst>
              <a:ext uri="{FF2B5EF4-FFF2-40B4-BE49-F238E27FC236}">
                <a16:creationId xmlns:a16="http://schemas.microsoft.com/office/drawing/2014/main" id="{FA481291-FFC3-4FE9-984B-3A996F89301E}"/>
              </a:ext>
            </a:extLst>
          </p:cNvPr>
          <p:cNvSpPr txBox="1"/>
          <p:nvPr/>
        </p:nvSpPr>
        <p:spPr>
          <a:xfrm>
            <a:off x="6442824" y="4105493"/>
            <a:ext cx="5074862" cy="2246769"/>
          </a:xfrm>
          <a:prstGeom prst="rect">
            <a:avLst/>
          </a:prstGeom>
          <a:solidFill>
            <a:srgbClr val="F6FCC0"/>
          </a:solidFill>
          <a:ln>
            <a:solidFill>
              <a:schemeClr val="tx1"/>
            </a:solidFill>
          </a:ln>
        </p:spPr>
        <p:txBody>
          <a:bodyPr wrap="square">
            <a:spAutoFit/>
          </a:bodyPr>
          <a:lstStyle/>
          <a:p>
            <a:r>
              <a:rPr lang="en-US" sz="2000" dirty="0">
                <a:latin typeface="Consolas" panose="020B0609020204030204" pitchFamily="49" charset="0"/>
              </a:rPr>
              <a:t>class </a:t>
            </a:r>
            <a:r>
              <a:rPr lang="en-US" sz="2000" dirty="0">
                <a:solidFill>
                  <a:srgbClr val="00B050"/>
                </a:solidFill>
                <a:latin typeface="Consolas" panose="020B0609020204030204" pitchFamily="49" charset="0"/>
              </a:rPr>
              <a:t>Shape</a:t>
            </a:r>
            <a:r>
              <a:rPr lang="en-US" sz="2000" dirty="0">
                <a:latin typeface="Consolas" panose="020B0609020204030204" pitchFamily="49" charset="0"/>
              </a:rPr>
              <a:t> {</a:t>
            </a:r>
          </a:p>
          <a:p>
            <a:r>
              <a:rPr lang="en-US" sz="2000" dirty="0">
                <a:latin typeface="Consolas" panose="020B0609020204030204" pitchFamily="49" charset="0"/>
              </a:rPr>
              <a:t>public: </a:t>
            </a:r>
          </a:p>
          <a:p>
            <a:r>
              <a:rPr lang="en-US" sz="2000" dirty="0">
                <a:latin typeface="Consolas" panose="020B0609020204030204" pitchFamily="49" charset="0"/>
              </a:rPr>
              <a:t>  Shape(Color c) { color_ = c; }</a:t>
            </a:r>
          </a:p>
          <a:p>
            <a:r>
              <a:rPr lang="en-US" sz="2000" dirty="0">
                <a:latin typeface="Consolas" panose="020B0609020204030204" pitchFamily="49" charset="0"/>
              </a:rPr>
              <a:t>  virtual double area() </a:t>
            </a:r>
            <a:r>
              <a:rPr lang="en-US" sz="2000" dirty="0">
                <a:solidFill>
                  <a:srgbClr val="A365D1"/>
                </a:solidFill>
                <a:latin typeface="Consolas" panose="020B0609020204030204" pitchFamily="49" charset="0"/>
              </a:rPr>
              <a:t>= 0</a:t>
            </a:r>
            <a:r>
              <a:rPr lang="en-US" sz="2000" dirty="0">
                <a:latin typeface="Consolas" panose="020B0609020204030204" pitchFamily="49" charset="0"/>
              </a:rPr>
              <a:t>; </a:t>
            </a:r>
          </a:p>
          <a:p>
            <a:r>
              <a:rPr lang="en-US" sz="2000" dirty="0">
                <a:latin typeface="Consolas" panose="020B0609020204030204" pitchFamily="49" charset="0"/>
              </a:rPr>
              <a:t>private:</a:t>
            </a:r>
          </a:p>
          <a:p>
            <a:r>
              <a:rPr lang="en-US" sz="2000" dirty="0">
                <a:latin typeface="Consolas" panose="020B0609020204030204" pitchFamily="49" charset="0"/>
              </a:rPr>
              <a:t>  Color </a:t>
            </a:r>
            <a:r>
              <a:rPr lang="en-US" sz="2000" dirty="0" err="1">
                <a:latin typeface="Consolas" panose="020B0609020204030204" pitchFamily="49" charset="0"/>
              </a:rPr>
              <a:t>color</a:t>
            </a:r>
            <a:r>
              <a:rPr lang="en-US" sz="2000" dirty="0">
                <a:latin typeface="Consolas" panose="020B0609020204030204" pitchFamily="49" charset="0"/>
              </a:rPr>
              <a:t>_;</a:t>
            </a:r>
          </a:p>
          <a:p>
            <a:r>
              <a:rPr lang="en-US" sz="2000" dirty="0">
                <a:latin typeface="Consolas" panose="020B0609020204030204" pitchFamily="49" charset="0"/>
              </a:rPr>
              <a:t>};</a:t>
            </a:r>
          </a:p>
        </p:txBody>
      </p:sp>
      <p:sp>
        <p:nvSpPr>
          <p:cNvPr id="20" name="Speech Bubble: Rectangle with Corners Rounded 19">
            <a:extLst>
              <a:ext uri="{FF2B5EF4-FFF2-40B4-BE49-F238E27FC236}">
                <a16:creationId xmlns:a16="http://schemas.microsoft.com/office/drawing/2014/main" id="{B8312D30-0BF3-4602-A311-E6E624F260E4}"/>
              </a:ext>
            </a:extLst>
          </p:cNvPr>
          <p:cNvSpPr/>
          <p:nvPr/>
        </p:nvSpPr>
        <p:spPr>
          <a:xfrm>
            <a:off x="4279842" y="5357761"/>
            <a:ext cx="3384766" cy="832400"/>
          </a:xfrm>
          <a:prstGeom prst="wedgeRoundRectCallout">
            <a:avLst>
              <a:gd name="adj1" fmla="val -133678"/>
              <a:gd name="adj2" fmla="val 833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Why? Because we can use the </a:t>
            </a:r>
            <a:r>
              <a:rPr lang="en-US" sz="2000" dirty="0">
                <a:solidFill>
                  <a:schemeClr val="accent6">
                    <a:lumMod val="40000"/>
                    <a:lumOff val="60000"/>
                  </a:schemeClr>
                </a:solidFill>
              </a:rPr>
              <a:t>type</a:t>
            </a:r>
            <a:r>
              <a:rPr lang="en-US" sz="2000" dirty="0"/>
              <a:t> to instantiate objects.</a:t>
            </a:r>
          </a:p>
        </p:txBody>
      </p:sp>
      <p:sp>
        <p:nvSpPr>
          <p:cNvPr id="30" name="Speech Bubble: Rectangle with Corners Rounded 29">
            <a:extLst>
              <a:ext uri="{FF2B5EF4-FFF2-40B4-BE49-F238E27FC236}">
                <a16:creationId xmlns:a16="http://schemas.microsoft.com/office/drawing/2014/main" id="{007B00A4-8949-4539-93AC-CAE47A8987DD}"/>
              </a:ext>
            </a:extLst>
          </p:cNvPr>
          <p:cNvSpPr/>
          <p:nvPr/>
        </p:nvSpPr>
        <p:spPr>
          <a:xfrm>
            <a:off x="4266107" y="6300660"/>
            <a:ext cx="3384766" cy="437793"/>
          </a:xfrm>
          <a:prstGeom prst="wedgeRoundRectCallout">
            <a:avLst>
              <a:gd name="adj1" fmla="val -83074"/>
              <a:gd name="adj2" fmla="val 237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(and define pointers, etc.)</a:t>
            </a:r>
          </a:p>
        </p:txBody>
      </p:sp>
      <p:sp>
        <p:nvSpPr>
          <p:cNvPr id="23" name="TextBox 22">
            <a:extLst>
              <a:ext uri="{FF2B5EF4-FFF2-40B4-BE49-F238E27FC236}">
                <a16:creationId xmlns:a16="http://schemas.microsoft.com/office/drawing/2014/main" id="{9D2B7251-C015-47F4-8B72-921FFCFC5E44}"/>
              </a:ext>
            </a:extLst>
          </p:cNvPr>
          <p:cNvSpPr txBox="1"/>
          <p:nvPr/>
        </p:nvSpPr>
        <p:spPr>
          <a:xfrm>
            <a:off x="6442824" y="6390006"/>
            <a:ext cx="5074862" cy="400110"/>
          </a:xfrm>
          <a:prstGeom prst="rect">
            <a:avLst/>
          </a:prstGeom>
          <a:solidFill>
            <a:srgbClr val="F6FCC0"/>
          </a:solidFill>
          <a:ln>
            <a:solidFill>
              <a:schemeClr val="tx1"/>
            </a:solidFill>
          </a:ln>
        </p:spPr>
        <p:txBody>
          <a:bodyPr wrap="square">
            <a:spAutoFit/>
          </a:bodyPr>
          <a:lstStyle/>
          <a:p>
            <a:r>
              <a:rPr lang="en-US" sz="2000" dirty="0">
                <a:solidFill>
                  <a:srgbClr val="00B050"/>
                </a:solidFill>
                <a:latin typeface="Consolas" panose="020B0609020204030204" pitchFamily="49" charset="0"/>
              </a:rPr>
              <a:t>Shape</a:t>
            </a:r>
            <a:r>
              <a:rPr lang="en-US" sz="2000" dirty="0">
                <a:latin typeface="Consolas" panose="020B0609020204030204" pitchFamily="49" charset="0"/>
              </a:rPr>
              <a:t> s(Blue);  </a:t>
            </a:r>
            <a:r>
              <a:rPr lang="en-US" sz="2000" dirty="0">
                <a:solidFill>
                  <a:srgbClr val="FF0000"/>
                </a:solidFill>
                <a:latin typeface="Consolas" panose="020B0609020204030204" pitchFamily="49" charset="0"/>
              </a:rPr>
              <a:t>// Won't work!</a:t>
            </a:r>
          </a:p>
        </p:txBody>
      </p:sp>
      <p:sp>
        <p:nvSpPr>
          <p:cNvPr id="31" name="TextBox 30">
            <a:extLst>
              <a:ext uri="{FF2B5EF4-FFF2-40B4-BE49-F238E27FC236}">
                <a16:creationId xmlns:a16="http://schemas.microsoft.com/office/drawing/2014/main" id="{9D422AE1-2BA8-477E-8EDE-2DFF1C296720}"/>
              </a:ext>
            </a:extLst>
          </p:cNvPr>
          <p:cNvSpPr txBox="1"/>
          <p:nvPr/>
        </p:nvSpPr>
        <p:spPr>
          <a:xfrm>
            <a:off x="6442469" y="6391956"/>
            <a:ext cx="5074862" cy="400110"/>
          </a:xfrm>
          <a:prstGeom prst="rect">
            <a:avLst/>
          </a:prstGeom>
          <a:solidFill>
            <a:srgbClr val="F6FCC0"/>
          </a:solidFill>
          <a:ln>
            <a:solidFill>
              <a:schemeClr val="tx1"/>
            </a:solidFill>
          </a:ln>
        </p:spPr>
        <p:txBody>
          <a:bodyPr wrap="square">
            <a:spAutoFit/>
          </a:bodyPr>
          <a:lstStyle/>
          <a:p>
            <a:r>
              <a:rPr lang="en-US" sz="2000" dirty="0">
                <a:solidFill>
                  <a:srgbClr val="00B050"/>
                </a:solidFill>
                <a:latin typeface="Consolas" panose="020B0609020204030204" pitchFamily="49" charset="0"/>
              </a:rPr>
              <a:t>Shape</a:t>
            </a:r>
            <a:r>
              <a:rPr lang="en-US" sz="2000" dirty="0">
                <a:latin typeface="Consolas" panose="020B0609020204030204" pitchFamily="49" charset="0"/>
              </a:rPr>
              <a:t> *s;  </a:t>
            </a:r>
            <a:r>
              <a:rPr lang="en-US" sz="2000" dirty="0">
                <a:solidFill>
                  <a:srgbClr val="0070C0"/>
                </a:solidFill>
                <a:latin typeface="Consolas" panose="020B0609020204030204" pitchFamily="49" charset="0"/>
              </a:rPr>
              <a:t>// Works great!</a:t>
            </a:r>
          </a:p>
        </p:txBody>
      </p:sp>
      <p:sp>
        <p:nvSpPr>
          <p:cNvPr id="18" name="Speech Bubble: Rectangle with Corners Rounded 17">
            <a:extLst>
              <a:ext uri="{FF2B5EF4-FFF2-40B4-BE49-F238E27FC236}">
                <a16:creationId xmlns:a16="http://schemas.microsoft.com/office/drawing/2014/main" id="{CA4C15A8-CFCB-4D73-8E94-196A1B3F256D}"/>
              </a:ext>
            </a:extLst>
          </p:cNvPr>
          <p:cNvSpPr/>
          <p:nvPr/>
        </p:nvSpPr>
        <p:spPr>
          <a:xfrm>
            <a:off x="5954751" y="4171665"/>
            <a:ext cx="4589842" cy="1059342"/>
          </a:xfrm>
          <a:prstGeom prst="wedgeRoundRectCallout">
            <a:avLst>
              <a:gd name="adj1" fmla="val -134634"/>
              <a:gd name="adj2" fmla="val -363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example of a </a:t>
            </a:r>
            <a:r>
              <a:rPr lang="en-US" sz="2000" dirty="0">
                <a:solidFill>
                  <a:schemeClr val="accent2">
                    <a:lumMod val="40000"/>
                    <a:lumOff val="60000"/>
                  </a:schemeClr>
                </a:solidFill>
              </a:rPr>
              <a:t>value type </a:t>
            </a:r>
            <a:r>
              <a:rPr lang="en-US" sz="2000" dirty="0"/>
              <a:t>would be a type associated with a </a:t>
            </a:r>
            <a:r>
              <a:rPr lang="en-US" sz="2000" dirty="0">
                <a:solidFill>
                  <a:schemeClr val="accent6">
                    <a:lumMod val="40000"/>
                    <a:lumOff val="60000"/>
                  </a:schemeClr>
                </a:solidFill>
              </a:rPr>
              <a:t>concrete class </a:t>
            </a:r>
            <a:r>
              <a:rPr lang="en-US" sz="2000" dirty="0"/>
              <a:t>(one with all its methods </a:t>
            </a:r>
            <a:r>
              <a:rPr lang="en-US" sz="2000" dirty="0">
                <a:solidFill>
                  <a:srgbClr val="D5B8EA"/>
                </a:solidFill>
              </a:rPr>
              <a:t>implemented</a:t>
            </a:r>
            <a:r>
              <a:rPr lang="en-US" sz="2000" dirty="0"/>
              <a:t>).</a:t>
            </a:r>
          </a:p>
        </p:txBody>
      </p:sp>
      <p:sp>
        <p:nvSpPr>
          <p:cNvPr id="21" name="Speech Bubble: Rectangle with Corners Rounded 20">
            <a:extLst>
              <a:ext uri="{FF2B5EF4-FFF2-40B4-BE49-F238E27FC236}">
                <a16:creationId xmlns:a16="http://schemas.microsoft.com/office/drawing/2014/main" id="{F08AFDB0-D3B9-462B-8E43-B4669732CBAC}"/>
              </a:ext>
            </a:extLst>
          </p:cNvPr>
          <p:cNvSpPr/>
          <p:nvPr/>
        </p:nvSpPr>
        <p:spPr>
          <a:xfrm>
            <a:off x="1503183" y="5632974"/>
            <a:ext cx="4854126" cy="1059342"/>
          </a:xfrm>
          <a:prstGeom prst="wedgeRoundRectCallout">
            <a:avLst>
              <a:gd name="adj1" fmla="val 52820"/>
              <a:gd name="adj2" fmla="val -1748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example of a </a:t>
            </a:r>
            <a:r>
              <a:rPr lang="en-US" sz="2000" dirty="0">
                <a:solidFill>
                  <a:schemeClr val="accent2">
                    <a:lumMod val="40000"/>
                    <a:lumOff val="60000"/>
                  </a:schemeClr>
                </a:solidFill>
              </a:rPr>
              <a:t>reference type </a:t>
            </a:r>
            <a:r>
              <a:rPr lang="en-US" sz="2000" dirty="0"/>
              <a:t>would be a type associated with an </a:t>
            </a:r>
            <a:r>
              <a:rPr lang="en-US" sz="2000" dirty="0">
                <a:solidFill>
                  <a:schemeClr val="accent6">
                    <a:lumMod val="40000"/>
                    <a:lumOff val="60000"/>
                  </a:schemeClr>
                </a:solidFill>
              </a:rPr>
              <a:t>abstract class </a:t>
            </a:r>
            <a:r>
              <a:rPr lang="en-US" sz="2000" dirty="0">
                <a:solidFill>
                  <a:schemeClr val="bg1"/>
                </a:solidFill>
              </a:rPr>
              <a:t>(missing some </a:t>
            </a:r>
            <a:r>
              <a:rPr lang="en-US" sz="2000" dirty="0">
                <a:solidFill>
                  <a:srgbClr val="D5B8EA"/>
                </a:solidFill>
              </a:rPr>
              <a:t>method implementations</a:t>
            </a:r>
            <a:r>
              <a:rPr lang="en-US" sz="2000" dirty="0"/>
              <a:t>).</a:t>
            </a:r>
          </a:p>
        </p:txBody>
      </p:sp>
      <p:sp>
        <p:nvSpPr>
          <p:cNvPr id="24" name="Speech Bubble: Rectangle with Corners Rounded 23">
            <a:extLst>
              <a:ext uri="{FF2B5EF4-FFF2-40B4-BE49-F238E27FC236}">
                <a16:creationId xmlns:a16="http://schemas.microsoft.com/office/drawing/2014/main" id="{3C95A288-0FF5-4803-A408-4F1B430DA0FF}"/>
              </a:ext>
            </a:extLst>
          </p:cNvPr>
          <p:cNvSpPr/>
          <p:nvPr/>
        </p:nvSpPr>
        <p:spPr>
          <a:xfrm>
            <a:off x="2259649" y="5031430"/>
            <a:ext cx="3384765" cy="1022284"/>
          </a:xfrm>
          <a:prstGeom prst="wedgeRoundRectCallout">
            <a:avLst>
              <a:gd name="adj1" fmla="val 74932"/>
              <a:gd name="adj2" fmla="val 893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It's a reference type because we can't use the </a:t>
            </a:r>
            <a:r>
              <a:rPr lang="en-US" sz="2000" dirty="0">
                <a:solidFill>
                  <a:schemeClr val="accent6">
                    <a:lumMod val="40000"/>
                    <a:lumOff val="60000"/>
                  </a:schemeClr>
                </a:solidFill>
              </a:rPr>
              <a:t>type</a:t>
            </a:r>
            <a:r>
              <a:rPr lang="en-US" sz="2000" dirty="0"/>
              <a:t> to instantiate objects...</a:t>
            </a:r>
          </a:p>
        </p:txBody>
      </p:sp>
      <p:sp>
        <p:nvSpPr>
          <p:cNvPr id="34" name="Speech Bubble: Rectangle with Corners Rounded 33">
            <a:extLst>
              <a:ext uri="{FF2B5EF4-FFF2-40B4-BE49-F238E27FC236}">
                <a16:creationId xmlns:a16="http://schemas.microsoft.com/office/drawing/2014/main" id="{DE45DF47-368D-4B1A-95B1-1704C6578385}"/>
              </a:ext>
            </a:extLst>
          </p:cNvPr>
          <p:cNvSpPr/>
          <p:nvPr/>
        </p:nvSpPr>
        <p:spPr>
          <a:xfrm>
            <a:off x="8494294" y="3135287"/>
            <a:ext cx="3542741" cy="843452"/>
          </a:xfrm>
          <a:prstGeom prst="wedgeRoundRectCallout">
            <a:avLst>
              <a:gd name="adj1" fmla="val -5395"/>
              <a:gd name="adj2" fmla="val 1903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since the class is missing at least one </a:t>
            </a:r>
            <a:r>
              <a:rPr lang="en-US" sz="2000" dirty="0">
                <a:solidFill>
                  <a:srgbClr val="D5B8EA"/>
                </a:solidFill>
              </a:rPr>
              <a:t>implementation</a:t>
            </a:r>
            <a:r>
              <a:rPr lang="en-US" sz="2000" dirty="0"/>
              <a:t>!</a:t>
            </a:r>
          </a:p>
        </p:txBody>
      </p:sp>
      <p:sp>
        <p:nvSpPr>
          <p:cNvPr id="35" name="Speech Bubble: Rectangle with Corners Rounded 34">
            <a:extLst>
              <a:ext uri="{FF2B5EF4-FFF2-40B4-BE49-F238E27FC236}">
                <a16:creationId xmlns:a16="http://schemas.microsoft.com/office/drawing/2014/main" id="{90E9E3D7-E33E-4371-B631-BA13588F7CDE}"/>
              </a:ext>
            </a:extLst>
          </p:cNvPr>
          <p:cNvSpPr/>
          <p:nvPr/>
        </p:nvSpPr>
        <p:spPr>
          <a:xfrm>
            <a:off x="6984888" y="1887269"/>
            <a:ext cx="4444369" cy="1541731"/>
          </a:xfrm>
          <a:prstGeom prst="wedgeRoundRectCallout">
            <a:avLst>
              <a:gd name="adj1" fmla="val 20965"/>
              <a:gd name="adj2" fmla="val 1631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If you recall from CS32, this defines an </a:t>
            </a:r>
            <a:r>
              <a:rPr lang="en-US" sz="2000" dirty="0">
                <a:solidFill>
                  <a:schemeClr val="accent2">
                    <a:lumMod val="40000"/>
                    <a:lumOff val="60000"/>
                  </a:schemeClr>
                </a:solidFill>
              </a:rPr>
              <a:t>abstract method </a:t>
            </a:r>
            <a:r>
              <a:rPr lang="en-US" sz="2000" dirty="0"/>
              <a:t>(aka "</a:t>
            </a:r>
            <a:r>
              <a:rPr lang="en-US" sz="2000" dirty="0">
                <a:solidFill>
                  <a:schemeClr val="accent2">
                    <a:lumMod val="40000"/>
                    <a:lumOff val="60000"/>
                  </a:schemeClr>
                </a:solidFill>
              </a:rPr>
              <a:t>pure virtual</a:t>
            </a:r>
            <a:r>
              <a:rPr lang="en-US" sz="2000" dirty="0"/>
              <a:t>").</a:t>
            </a:r>
          </a:p>
          <a:p>
            <a:pPr algn="ctr"/>
            <a:endParaRPr lang="en-US" sz="2000" dirty="0"/>
          </a:p>
          <a:p>
            <a:pPr algn="ctr"/>
            <a:r>
              <a:rPr lang="en-US" sz="2000" dirty="0"/>
              <a:t>It has no </a:t>
            </a:r>
            <a:r>
              <a:rPr lang="en-US" sz="2000" dirty="0">
                <a:solidFill>
                  <a:srgbClr val="D5B8EA"/>
                </a:solidFill>
              </a:rPr>
              <a:t>{ code }</a:t>
            </a:r>
            <a:r>
              <a:rPr lang="en-US" sz="2000" dirty="0"/>
              <a:t>, it's just a prototype.</a:t>
            </a:r>
          </a:p>
        </p:txBody>
      </p:sp>
      <p:sp>
        <p:nvSpPr>
          <p:cNvPr id="32" name="Speech Bubble: Rectangle with Corners Rounded 31">
            <a:extLst>
              <a:ext uri="{FF2B5EF4-FFF2-40B4-BE49-F238E27FC236}">
                <a16:creationId xmlns:a16="http://schemas.microsoft.com/office/drawing/2014/main" id="{87D6792B-102E-44D6-B085-6EF845115D0F}"/>
              </a:ext>
            </a:extLst>
          </p:cNvPr>
          <p:cNvSpPr/>
          <p:nvPr/>
        </p:nvSpPr>
        <p:spPr>
          <a:xfrm>
            <a:off x="1831939" y="4958084"/>
            <a:ext cx="3822509" cy="1094062"/>
          </a:xfrm>
          <a:prstGeom prst="wedgeRoundRectCallout">
            <a:avLst>
              <a:gd name="adj1" fmla="val 74932"/>
              <a:gd name="adj2" fmla="val 893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But we can use the type to define </a:t>
            </a:r>
            <a:r>
              <a:rPr lang="en-US" sz="2000" dirty="0">
                <a:solidFill>
                  <a:schemeClr val="accent2">
                    <a:lumMod val="40000"/>
                    <a:lumOff val="60000"/>
                  </a:schemeClr>
                </a:solidFill>
              </a:rPr>
              <a:t>pointers/object references</a:t>
            </a:r>
            <a:r>
              <a:rPr lang="en-US" sz="2000" dirty="0"/>
              <a:t>!</a:t>
            </a:r>
          </a:p>
        </p:txBody>
      </p:sp>
      <p:sp>
        <p:nvSpPr>
          <p:cNvPr id="27" name="Speech Bubble: Rectangle with Corners Rounded 26">
            <a:extLst>
              <a:ext uri="{FF2B5EF4-FFF2-40B4-BE49-F238E27FC236}">
                <a16:creationId xmlns:a16="http://schemas.microsoft.com/office/drawing/2014/main" id="{B4D5D802-F539-42FD-BA4B-09E05E8791D6}"/>
              </a:ext>
            </a:extLst>
          </p:cNvPr>
          <p:cNvSpPr/>
          <p:nvPr/>
        </p:nvSpPr>
        <p:spPr>
          <a:xfrm>
            <a:off x="3995002" y="3351196"/>
            <a:ext cx="2596089" cy="843452"/>
          </a:xfrm>
          <a:prstGeom prst="wedgeRoundRectCallout">
            <a:avLst>
              <a:gd name="adj1" fmla="val 89100"/>
              <a:gd name="adj2" fmla="val 513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makes </a:t>
            </a:r>
            <a:r>
              <a:rPr lang="en-US" sz="2000" dirty="0">
                <a:solidFill>
                  <a:schemeClr val="accent6">
                    <a:lumMod val="40000"/>
                    <a:lumOff val="60000"/>
                  </a:schemeClr>
                </a:solidFill>
              </a:rPr>
              <a:t>Shape</a:t>
            </a:r>
            <a:r>
              <a:rPr lang="en-US" sz="2000" dirty="0"/>
              <a:t> an </a:t>
            </a:r>
            <a:r>
              <a:rPr lang="en-US" sz="2000" dirty="0">
                <a:solidFill>
                  <a:schemeClr val="accent2">
                    <a:lumMod val="40000"/>
                    <a:lumOff val="60000"/>
                  </a:schemeClr>
                </a:solidFill>
              </a:rPr>
              <a:t>abstract class</a:t>
            </a:r>
            <a:r>
              <a:rPr lang="en-US" sz="2000" dirty="0"/>
              <a:t>.</a:t>
            </a:r>
          </a:p>
        </p:txBody>
      </p:sp>
    </p:spTree>
    <p:extLst>
      <p:ext uri="{BB962C8B-B14F-4D97-AF65-F5344CB8AC3E}">
        <p14:creationId xmlns:p14="http://schemas.microsoft.com/office/powerpoint/2010/main" val="34977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3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down)">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down)">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down)">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down)">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4"/>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down)">
                                      <p:cBhvr>
                                        <p:cTn id="103" dur="500"/>
                                        <p:tgtEl>
                                          <p:spTgt spid="3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wipe(left)">
                                      <p:cBhvr>
                                        <p:cTn id="108" dur="2000"/>
                                        <p:tgtEl>
                                          <p:spTgt spid="31"/>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animBg="1"/>
      <p:bldP spid="26" grpId="0" animBg="1"/>
      <p:bldP spid="17" grpId="0" animBg="1"/>
      <p:bldP spid="19" grpId="0" animBg="1"/>
      <p:bldP spid="22" grpId="0" animBg="1"/>
      <p:bldP spid="20" grpId="0" animBg="1"/>
      <p:bldP spid="20" grpId="1" animBg="1"/>
      <p:bldP spid="30" grpId="0" animBg="1"/>
      <p:bldP spid="30" grpId="1" animBg="1"/>
      <p:bldP spid="23" grpId="0" animBg="1"/>
      <p:bldP spid="31" grpId="0" animBg="1"/>
      <p:bldP spid="18" grpId="0" animBg="1"/>
      <p:bldP spid="18" grpId="1" animBg="1"/>
      <p:bldP spid="21" grpId="0" animBg="1"/>
      <p:bldP spid="21" grpId="1" animBg="1"/>
      <p:bldP spid="24" grpId="0" animBg="1"/>
      <p:bldP spid="24" grpId="1" animBg="1"/>
      <p:bldP spid="34" grpId="0" animBg="1"/>
      <p:bldP spid="34" grpId="1" animBg="1"/>
      <p:bldP spid="35" grpId="0" animBg="1"/>
      <p:bldP spid="35" grpId="1" animBg="1"/>
      <p:bldP spid="32" grpId="0" animBg="1"/>
      <p:bldP spid="32" grpId="1" animBg="1"/>
      <p:bldP spid="27" grpId="0" animBg="1"/>
      <p:bldP spid="27" grpId="1"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Mutability/Immutability</a:t>
            </a:r>
            <a:br>
              <a:rPr lang="en-US" sz="3200" dirty="0">
                <a:solidFill>
                  <a:schemeClr val="tx2"/>
                </a:solidFill>
                <a:latin typeface="Corbel" panose="020B0503020204020204" pitchFamily="34" charset="0"/>
              </a:rPr>
            </a:b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3235632" y="1454169"/>
            <a:ext cx="6721168" cy="439206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577977" y="1431614"/>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23" name="TextBox 22">
            <a:extLst>
              <a:ext uri="{FF2B5EF4-FFF2-40B4-BE49-F238E27FC236}">
                <a16:creationId xmlns:a16="http://schemas.microsoft.com/office/drawing/2014/main" id="{F50DB0F5-F663-472A-A84F-E084186D7072}"/>
              </a:ext>
            </a:extLst>
          </p:cNvPr>
          <p:cNvSpPr txBox="1"/>
          <p:nvPr/>
        </p:nvSpPr>
        <p:spPr>
          <a:xfrm>
            <a:off x="3466724" y="1503131"/>
            <a:ext cx="5152883" cy="1015663"/>
          </a:xfrm>
          <a:prstGeom prst="rect">
            <a:avLst/>
          </a:prstGeom>
          <a:noFill/>
        </p:spPr>
        <p:txBody>
          <a:bodyPr wrap="square">
            <a:spAutoFit/>
          </a:bodyPr>
          <a:lstStyle/>
          <a:p>
            <a:pPr algn="ctr"/>
            <a:r>
              <a:rPr lang="en-US" sz="2000" dirty="0"/>
              <a:t>Immutability is the property that a variable/value/object is read-only, and it can't be changed (aka "mutated") once initialized.</a:t>
            </a:r>
          </a:p>
        </p:txBody>
      </p:sp>
      <p:sp>
        <p:nvSpPr>
          <p:cNvPr id="28" name="TextBox 27">
            <a:extLst>
              <a:ext uri="{FF2B5EF4-FFF2-40B4-BE49-F238E27FC236}">
                <a16:creationId xmlns:a16="http://schemas.microsoft.com/office/drawing/2014/main" id="{7B3AD7A9-252F-435D-B896-E4A54252D218}"/>
              </a:ext>
            </a:extLst>
          </p:cNvPr>
          <p:cNvSpPr txBox="1"/>
          <p:nvPr/>
        </p:nvSpPr>
        <p:spPr>
          <a:xfrm>
            <a:off x="3220837" y="2625358"/>
            <a:ext cx="5691188" cy="1015663"/>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Rather than modifying an existing value, when a new value is needed, you construct a new object with changes, based on the original.</a:t>
            </a:r>
          </a:p>
        </p:txBody>
      </p:sp>
      <p:sp>
        <p:nvSpPr>
          <p:cNvPr id="30" name="TextBox 29">
            <a:extLst>
              <a:ext uri="{FF2B5EF4-FFF2-40B4-BE49-F238E27FC236}">
                <a16:creationId xmlns:a16="http://schemas.microsoft.com/office/drawing/2014/main" id="{4F811617-A11D-442C-9546-1ACEC93B3835}"/>
              </a:ext>
            </a:extLst>
          </p:cNvPr>
          <p:cNvSpPr txBox="1"/>
          <p:nvPr/>
        </p:nvSpPr>
        <p:spPr>
          <a:xfrm>
            <a:off x="3662639" y="4756114"/>
            <a:ext cx="4652185" cy="1015663"/>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Immutability has many benefits, including eliminating may bugs, speeding garbage collection, </a:t>
            </a:r>
            <a:r>
              <a:rPr lang="en-US" sz="2000" dirty="0" err="1">
                <a:latin typeface="Corbel" panose="020B0503020204020204" pitchFamily="34" charset="0"/>
                <a:cs typeface="Cordia New" panose="020B0502040204020203" pitchFamily="34" charset="-34"/>
              </a:rPr>
              <a:t>etc</a:t>
            </a:r>
            <a:r>
              <a:rPr lang="en-US" sz="2000" dirty="0">
                <a:latin typeface="Corbel" panose="020B0503020204020204" pitchFamily="34" charset="0"/>
                <a:cs typeface="Cordia New" panose="020B0502040204020203" pitchFamily="34" charset="-34"/>
              </a:rPr>
              <a:t>!</a:t>
            </a:r>
          </a:p>
        </p:txBody>
      </p:sp>
      <p:sp>
        <p:nvSpPr>
          <p:cNvPr id="19" name="TextBox 18">
            <a:extLst>
              <a:ext uri="{FF2B5EF4-FFF2-40B4-BE49-F238E27FC236}">
                <a16:creationId xmlns:a16="http://schemas.microsoft.com/office/drawing/2014/main" id="{43577EE2-7E2B-41E9-A978-7BCA84DD89B0}"/>
              </a:ext>
            </a:extLst>
          </p:cNvPr>
          <p:cNvSpPr txBox="1"/>
          <p:nvPr/>
        </p:nvSpPr>
        <p:spPr>
          <a:xfrm>
            <a:off x="3466724" y="3787775"/>
            <a:ext cx="5152883" cy="707886"/>
          </a:xfrm>
          <a:prstGeom prst="rect">
            <a:avLst/>
          </a:prstGeom>
          <a:noFill/>
        </p:spPr>
        <p:txBody>
          <a:bodyPr wrap="square">
            <a:spAutoFit/>
          </a:bodyPr>
          <a:lstStyle/>
          <a:p>
            <a:pPr algn="ctr"/>
            <a:r>
              <a:rPr lang="en-US" sz="2000" dirty="0"/>
              <a:t>Immutability is provided by language features, not by hardware-level protection!</a:t>
            </a:r>
          </a:p>
        </p:txBody>
      </p:sp>
      <p:pic>
        <p:nvPicPr>
          <p:cNvPr id="3" name="Picture 2">
            <a:extLst>
              <a:ext uri="{FF2B5EF4-FFF2-40B4-BE49-F238E27FC236}">
                <a16:creationId xmlns:a16="http://schemas.microsoft.com/office/drawing/2014/main" id="{3E9E18E4-FE69-4E8E-B0C2-62146A3DE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705" y="1454169"/>
            <a:ext cx="1240996" cy="1232667"/>
          </a:xfrm>
          <a:prstGeom prst="rect">
            <a:avLst/>
          </a:prstGeom>
        </p:spPr>
      </p:pic>
      <p:pic>
        <p:nvPicPr>
          <p:cNvPr id="8" name="Picture 7">
            <a:extLst>
              <a:ext uri="{FF2B5EF4-FFF2-40B4-BE49-F238E27FC236}">
                <a16:creationId xmlns:a16="http://schemas.microsoft.com/office/drawing/2014/main" id="{9244B363-BCB1-4C75-8CF6-D34DB4DF01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9607" y="2835838"/>
            <a:ext cx="785562" cy="785562"/>
          </a:xfrm>
          <a:prstGeom prst="rect">
            <a:avLst/>
          </a:prstGeom>
        </p:spPr>
      </p:pic>
      <p:pic>
        <p:nvPicPr>
          <p:cNvPr id="17" name="Picture 16">
            <a:extLst>
              <a:ext uri="{FF2B5EF4-FFF2-40B4-BE49-F238E27FC236}">
                <a16:creationId xmlns:a16="http://schemas.microsoft.com/office/drawing/2014/main" id="{89F750CB-39B1-4F49-AD32-4E9E074ADC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4402" y="2835838"/>
            <a:ext cx="785562" cy="785562"/>
          </a:xfrm>
          <a:prstGeom prst="rect">
            <a:avLst/>
          </a:prstGeom>
        </p:spPr>
      </p:pic>
      <p:pic>
        <p:nvPicPr>
          <p:cNvPr id="14" name="Picture 13">
            <a:extLst>
              <a:ext uri="{FF2B5EF4-FFF2-40B4-BE49-F238E27FC236}">
                <a16:creationId xmlns:a16="http://schemas.microsoft.com/office/drawing/2014/main" id="{367CA83E-CF77-4233-9E60-D8B08AEF16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4356" y="2712151"/>
            <a:ext cx="589428" cy="589428"/>
          </a:xfrm>
          <a:prstGeom prst="rect">
            <a:avLst/>
          </a:prstGeom>
        </p:spPr>
      </p:pic>
      <p:pic>
        <p:nvPicPr>
          <p:cNvPr id="16" name="Picture 15">
            <a:extLst>
              <a:ext uri="{FF2B5EF4-FFF2-40B4-BE49-F238E27FC236}">
                <a16:creationId xmlns:a16="http://schemas.microsoft.com/office/drawing/2014/main" id="{19E9B097-2F59-48B4-BCFB-2026F17513EC}"/>
              </a:ext>
            </a:extLst>
          </p:cNvPr>
          <p:cNvPicPr>
            <a:picLocks noChangeAspect="1"/>
          </p:cNvPicPr>
          <p:nvPr/>
        </p:nvPicPr>
        <p:blipFill>
          <a:blip r:embed="rId7"/>
          <a:stretch>
            <a:fillRect/>
          </a:stretch>
        </p:blipFill>
        <p:spPr>
          <a:xfrm>
            <a:off x="8307947" y="4871164"/>
            <a:ext cx="1571123" cy="785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0375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42" presetClass="path" presetSubtype="0" accel="50000" decel="50000" fill="hold" nodeType="withEffect">
                                  <p:stCondLst>
                                    <p:cond delay="0"/>
                                  </p:stCondLst>
                                  <p:childTnLst>
                                    <p:animMotion origin="layout" path="M -4.58333E-6 -1.85185E-6 L 0.06485 0.00162 " pathEditMode="relative" rAng="0" ptsTypes="AA">
                                      <p:cBhvr>
                                        <p:cTn id="33" dur="2000" fill="hold"/>
                                        <p:tgtEl>
                                          <p:spTgt spid="17"/>
                                        </p:tgtEl>
                                        <p:attrNameLst>
                                          <p:attrName>ppt_x</p:attrName>
                                          <p:attrName>ppt_y</p:attrName>
                                        </p:attrNameLst>
                                      </p:cBhvr>
                                      <p:rCtr x="3242" y="69"/>
                                    </p:animMotion>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9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23" grpId="0"/>
      <p:bldP spid="28" grpId="0"/>
      <p:bldP spid="30" grpId="0"/>
      <p:bldP spid="1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58447" y="-165343"/>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Immutability – Four Approaches</a:t>
            </a:r>
            <a:endParaRPr lang="en-US" sz="32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grpSp>
        <p:nvGrpSpPr>
          <p:cNvPr id="4" name="Group 3">
            <a:extLst>
              <a:ext uri="{FF2B5EF4-FFF2-40B4-BE49-F238E27FC236}">
                <a16:creationId xmlns:a16="http://schemas.microsoft.com/office/drawing/2014/main" id="{EE06A873-BDC7-473C-BEB5-1D53D75E851C}"/>
              </a:ext>
            </a:extLst>
          </p:cNvPr>
          <p:cNvGrpSpPr/>
          <p:nvPr/>
        </p:nvGrpSpPr>
        <p:grpSpPr>
          <a:xfrm>
            <a:off x="276405" y="901942"/>
            <a:ext cx="9142107" cy="1231106"/>
            <a:chOff x="2909052" y="2644524"/>
            <a:chExt cx="9142107" cy="1231106"/>
          </a:xfrm>
        </p:grpSpPr>
        <p:sp>
          <p:nvSpPr>
            <p:cNvPr id="31" name="TextBox 30">
              <a:extLst>
                <a:ext uri="{FF2B5EF4-FFF2-40B4-BE49-F238E27FC236}">
                  <a16:creationId xmlns:a16="http://schemas.microsoft.com/office/drawing/2014/main" id="{94711D9F-1BE1-4F67-ABF9-49E54FA6087E}"/>
                </a:ext>
              </a:extLst>
            </p:cNvPr>
            <p:cNvSpPr txBox="1"/>
            <p:nvPr/>
          </p:nvSpPr>
          <p:spPr>
            <a:xfrm>
              <a:off x="2909052" y="2644524"/>
              <a:ext cx="4528912" cy="1231106"/>
            </a:xfrm>
            <a:prstGeom prst="rect">
              <a:avLst/>
            </a:prstGeom>
            <a:noFill/>
          </p:spPr>
          <p:txBody>
            <a:bodyPr wrap="square" rtlCol="0">
              <a:spAutoFit/>
            </a:bodyPr>
            <a:lstStyle/>
            <a:p>
              <a:pPr lvl="0" algn="ctr">
                <a:defRPr/>
              </a:pPr>
              <a:r>
                <a:rPr lang="en-US" sz="2000" dirty="0">
                  <a:solidFill>
                    <a:srgbClr val="00B0F0"/>
                  </a:solidFill>
                  <a:latin typeface="Corbel" panose="020B0503020204020204" pitchFamily="34" charset="0"/>
                  <a:cs typeface="Cordia New" panose="020B0502040204020203" pitchFamily="34" charset="-34"/>
                </a:rPr>
                <a:t>Class Immutability</a:t>
              </a:r>
            </a:p>
            <a:p>
              <a:pPr lvl="0" algn="ctr">
                <a:defRPr/>
              </a:pPr>
              <a:r>
                <a:rPr lang="en-US" dirty="0">
                  <a:latin typeface="Corbel" panose="020B0503020204020204" pitchFamily="34" charset="0"/>
                  <a:cs typeface="Cordia New" panose="020B0502040204020203" pitchFamily="34" charset="-34"/>
                </a:rPr>
                <a:t>The programmer can </a:t>
              </a:r>
              <a:r>
                <a:rPr lang="en-US" dirty="0">
                  <a:solidFill>
                    <a:srgbClr val="FF0000"/>
                  </a:solidFill>
                  <a:latin typeface="Corbel" panose="020B0503020204020204" pitchFamily="34" charset="0"/>
                  <a:cs typeface="Cordia New" panose="020B0502040204020203" pitchFamily="34" charset="-34"/>
                </a:rPr>
                <a:t>designate</a:t>
              </a:r>
              <a:r>
                <a:rPr lang="en-US" dirty="0">
                  <a:latin typeface="Corbel" panose="020B0503020204020204" pitchFamily="34" charset="0"/>
                  <a:cs typeface="Cordia New" panose="020B0502040204020203" pitchFamily="34" charset="-34"/>
                </a:rPr>
                <a:t> that</a:t>
              </a:r>
              <a:r>
                <a:rPr lang="en-US" dirty="0">
                  <a:solidFill>
                    <a:srgbClr val="FF0000"/>
                  </a:solidFill>
                  <a:latin typeface="Corbel" panose="020B0503020204020204" pitchFamily="34" charset="0"/>
                  <a:cs typeface="Cordia New" panose="020B0502040204020203" pitchFamily="34" charset="-34"/>
                </a:rPr>
                <a:t> all</a:t>
              </a:r>
              <a:r>
                <a:rPr lang="en-US" dirty="0">
                  <a:latin typeface="Corbel" panose="020B0503020204020204" pitchFamily="34" charset="0"/>
                  <a:cs typeface="Cordia New" panose="020B0502040204020203" pitchFamily="34" charset="-34"/>
                </a:rPr>
                <a:t>  objects of a class are immutable after construction.</a:t>
              </a:r>
            </a:p>
          </p:txBody>
        </p:sp>
        <p:sp>
          <p:nvSpPr>
            <p:cNvPr id="22" name="Rectangle 21">
              <a:extLst>
                <a:ext uri="{FF2B5EF4-FFF2-40B4-BE49-F238E27FC236}">
                  <a16:creationId xmlns:a16="http://schemas.microsoft.com/office/drawing/2014/main" id="{32026FD6-D510-4976-87C7-BDACDFDF8E5E}"/>
                </a:ext>
              </a:extLst>
            </p:cNvPr>
            <p:cNvSpPr/>
            <p:nvPr/>
          </p:nvSpPr>
          <p:spPr>
            <a:xfrm>
              <a:off x="7310967" y="2668696"/>
              <a:ext cx="4740192" cy="109849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def main():  # Python</a:t>
              </a:r>
            </a:p>
            <a:p>
              <a:r>
                <a:rPr lang="en-US" sz="2000" dirty="0">
                  <a:solidFill>
                    <a:schemeClr val="tx1"/>
                  </a:solidFill>
                  <a:latin typeface="Consolas" panose="020B0609020204030204" pitchFamily="49" charset="0"/>
                </a:rPr>
                <a:t>  s = "Hello!"</a:t>
              </a:r>
            </a:p>
            <a:p>
              <a:r>
                <a:rPr lang="en-US" sz="2000" dirty="0">
                  <a:solidFill>
                    <a:schemeClr val="tx1"/>
                  </a:solidFill>
                  <a:latin typeface="Consolas" panose="020B0609020204030204" pitchFamily="49" charset="0"/>
                </a:rPr>
                <a:t>  s[0] = 'J'  # </a:t>
              </a:r>
              <a:r>
                <a:rPr lang="en-US" sz="2000" dirty="0">
                  <a:solidFill>
                    <a:srgbClr val="FF0000"/>
                  </a:solidFill>
                  <a:latin typeface="Consolas" panose="020B0609020204030204" pitchFamily="49" charset="0"/>
                </a:rPr>
                <a:t>ERROR!</a:t>
              </a:r>
            </a:p>
          </p:txBody>
        </p:sp>
      </p:grpSp>
      <p:grpSp>
        <p:nvGrpSpPr>
          <p:cNvPr id="3" name="Group 2">
            <a:extLst>
              <a:ext uri="{FF2B5EF4-FFF2-40B4-BE49-F238E27FC236}">
                <a16:creationId xmlns:a16="http://schemas.microsoft.com/office/drawing/2014/main" id="{8258E6D4-0F7F-41D8-A4F1-8FB801C1C52D}"/>
              </a:ext>
            </a:extLst>
          </p:cNvPr>
          <p:cNvGrpSpPr/>
          <p:nvPr/>
        </p:nvGrpSpPr>
        <p:grpSpPr>
          <a:xfrm>
            <a:off x="276405" y="3770486"/>
            <a:ext cx="9142107" cy="1815882"/>
            <a:chOff x="2909051" y="4062339"/>
            <a:chExt cx="9142107" cy="1815882"/>
          </a:xfrm>
        </p:grpSpPr>
        <p:sp>
          <p:nvSpPr>
            <p:cNvPr id="15" name="TextBox 14">
              <a:extLst>
                <a:ext uri="{FF2B5EF4-FFF2-40B4-BE49-F238E27FC236}">
                  <a16:creationId xmlns:a16="http://schemas.microsoft.com/office/drawing/2014/main" id="{E11EDF97-B3D5-4D44-A5DB-50CAB82ED4A4}"/>
                </a:ext>
              </a:extLst>
            </p:cNvPr>
            <p:cNvSpPr txBox="1"/>
            <p:nvPr/>
          </p:nvSpPr>
          <p:spPr>
            <a:xfrm>
              <a:off x="2909051" y="4062339"/>
              <a:ext cx="4485258" cy="1815882"/>
            </a:xfrm>
            <a:prstGeom prst="rect">
              <a:avLst/>
            </a:prstGeom>
            <a:noFill/>
          </p:spPr>
          <p:txBody>
            <a:bodyPr wrap="square" rtlCol="0">
              <a:spAutoFit/>
            </a:bodyPr>
            <a:lstStyle/>
            <a:p>
              <a:pPr lvl="0" algn="ctr">
                <a:defRPr/>
              </a:pPr>
              <a:r>
                <a:rPr lang="en-US" sz="2000" dirty="0">
                  <a:solidFill>
                    <a:srgbClr val="00B0F0"/>
                  </a:solidFill>
                  <a:latin typeface="Corbel" panose="020B0503020204020204" pitchFamily="34" charset="0"/>
                  <a:cs typeface="Cordia New" panose="020B0502040204020203" pitchFamily="34" charset="-34"/>
                </a:rPr>
                <a:t>Assignability Immutability</a:t>
              </a:r>
            </a:p>
            <a:p>
              <a:pPr algn="ctr">
                <a:defRPr/>
              </a:pPr>
              <a:r>
                <a:rPr lang="en-US" dirty="0">
                  <a:latin typeface="Corbel" panose="020B0503020204020204" pitchFamily="34" charset="0"/>
                  <a:cs typeface="Cordia New" panose="020B0502040204020203" pitchFamily="34" charset="-34"/>
                </a:rPr>
                <a:t>The programmer can </a:t>
              </a:r>
              <a:r>
                <a:rPr lang="en-US" dirty="0">
                  <a:solidFill>
                    <a:srgbClr val="FF0000"/>
                  </a:solidFill>
                  <a:latin typeface="Corbel" panose="020B0503020204020204" pitchFamily="34" charset="0"/>
                  <a:cs typeface="Cordia New" panose="020B0502040204020203" pitchFamily="34" charset="-34"/>
                </a:rPr>
                <a:t>designate</a:t>
              </a:r>
              <a:r>
                <a:rPr lang="en-US" dirty="0">
                  <a:latin typeface="Corbel" panose="020B0503020204020204" pitchFamily="34" charset="0"/>
                  <a:cs typeface="Cordia New" panose="020B0502040204020203" pitchFamily="34" charset="-34"/>
                </a:rPr>
                <a:t> that a </a:t>
              </a:r>
              <a:r>
                <a:rPr lang="en-US" dirty="0">
                  <a:solidFill>
                    <a:srgbClr val="00B050"/>
                  </a:solidFill>
                  <a:latin typeface="Corbel" panose="020B0503020204020204" pitchFamily="34" charset="0"/>
                  <a:cs typeface="Cordia New" panose="020B0502040204020203" pitchFamily="34" charset="-34"/>
                </a:rPr>
                <a:t>variable</a:t>
              </a:r>
              <a:r>
                <a:rPr lang="en-US" dirty="0">
                  <a:latin typeface="Corbel" panose="020B0503020204020204" pitchFamily="34" charset="0"/>
                  <a:cs typeface="Cordia New" panose="020B0502040204020203" pitchFamily="34" charset="-34"/>
                </a:rPr>
                <a:t> may not be re-assigned to a </a:t>
              </a:r>
              <a:r>
                <a:rPr lang="en-US" dirty="0">
                  <a:solidFill>
                    <a:srgbClr val="0070C0"/>
                  </a:solidFill>
                  <a:latin typeface="Corbel" panose="020B0503020204020204" pitchFamily="34" charset="0"/>
                  <a:cs typeface="Cordia New" panose="020B0502040204020203" pitchFamily="34" charset="-34"/>
                </a:rPr>
                <a:t>new value - </a:t>
              </a:r>
              <a:r>
                <a:rPr lang="en-US" dirty="0">
                  <a:latin typeface="Corbel" panose="020B0503020204020204" pitchFamily="34" charset="0"/>
                  <a:cs typeface="Cordia New" panose="020B0502040204020203" pitchFamily="34" charset="-34"/>
                </a:rPr>
                <a:t>but </a:t>
              </a:r>
              <a:r>
                <a:rPr lang="en-US" dirty="0">
                  <a:solidFill>
                    <a:srgbClr val="7030A0"/>
                  </a:solidFill>
                  <a:latin typeface="Corbel" panose="020B0503020204020204" pitchFamily="34" charset="0"/>
                  <a:cs typeface="Cordia New" panose="020B0502040204020203" pitchFamily="34" charset="-34"/>
                </a:rPr>
                <a:t>mutations</a:t>
              </a:r>
              <a:r>
                <a:rPr lang="en-US" dirty="0">
                  <a:latin typeface="Corbel" panose="020B0503020204020204" pitchFamily="34" charset="0"/>
                  <a:cs typeface="Cordia New" panose="020B0502040204020203" pitchFamily="34" charset="-34"/>
                </a:rPr>
                <a:t> </a:t>
              </a:r>
              <a:r>
                <a:rPr lang="en-US" i="1" dirty="0">
                  <a:latin typeface="Corbel" panose="020B0503020204020204" pitchFamily="34" charset="0"/>
                  <a:cs typeface="Cordia New" panose="020B0502040204020203" pitchFamily="34" charset="-34"/>
                </a:rPr>
                <a:t>can</a:t>
              </a:r>
              <a:r>
                <a:rPr lang="en-US" dirty="0">
                  <a:latin typeface="Corbel" panose="020B0503020204020204" pitchFamily="34" charset="0"/>
                  <a:cs typeface="Cordia New" panose="020B0502040204020203" pitchFamily="34" charset="-34"/>
                </a:rPr>
                <a:t> be made to the original referred-to object!</a:t>
              </a:r>
            </a:p>
            <a:p>
              <a:pPr lvl="0" algn="ctr">
                <a:defRPr/>
              </a:pPr>
              <a:endParaRPr lang="en-US" sz="2000" dirty="0">
                <a:latin typeface="Corbel" panose="020B0503020204020204" pitchFamily="34" charset="0"/>
                <a:cs typeface="Cordia New" panose="020B0502040204020203" pitchFamily="34" charset="-34"/>
              </a:endParaRPr>
            </a:p>
          </p:txBody>
        </p:sp>
        <p:sp>
          <p:nvSpPr>
            <p:cNvPr id="26" name="TextBox 25">
              <a:extLst>
                <a:ext uri="{FF2B5EF4-FFF2-40B4-BE49-F238E27FC236}">
                  <a16:creationId xmlns:a16="http://schemas.microsoft.com/office/drawing/2014/main" id="{B6D6D4F5-D368-4040-AF02-1D557C0FF402}"/>
                </a:ext>
              </a:extLst>
            </p:cNvPr>
            <p:cNvSpPr txBox="1"/>
            <p:nvPr/>
          </p:nvSpPr>
          <p:spPr>
            <a:xfrm>
              <a:off x="7310966" y="4078898"/>
              <a:ext cx="4740192" cy="147732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public static void </a:t>
              </a:r>
              <a:r>
                <a:rPr lang="en-US" dirty="0" err="1">
                  <a:latin typeface="Consolas" panose="020B0609020204030204" pitchFamily="49" charset="0"/>
                </a:rPr>
                <a:t>someFunc</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final</a:t>
              </a:r>
              <a:r>
                <a:rPr lang="en-US" dirty="0">
                  <a:latin typeface="Consolas" panose="020B0609020204030204" pitchFamily="49" charset="0"/>
                </a:rPr>
                <a:t> Nerd </a:t>
              </a:r>
              <a:r>
                <a:rPr lang="en-US" dirty="0">
                  <a:solidFill>
                    <a:srgbClr val="00B050"/>
                  </a:solidFill>
                  <a:latin typeface="Consolas" panose="020B0609020204030204" pitchFamily="49" charset="0"/>
                </a:rPr>
                <a:t>n</a:t>
              </a:r>
              <a:r>
                <a:rPr lang="en-US" dirty="0">
                  <a:latin typeface="Consolas" panose="020B0609020204030204" pitchFamily="49" charset="0"/>
                </a:rPr>
                <a:t> = Nerd("Carey",100);</a:t>
              </a:r>
            </a:p>
            <a:p>
              <a:r>
                <a:rPr lang="en-US" dirty="0">
                  <a:latin typeface="Consolas" panose="020B0609020204030204" pitchFamily="49" charset="0"/>
                </a:rPr>
                <a:t>  n = </a:t>
              </a:r>
              <a:r>
                <a:rPr lang="en-US" dirty="0">
                  <a:solidFill>
                    <a:srgbClr val="0070C0"/>
                  </a:solidFill>
                  <a:latin typeface="Consolas" panose="020B0609020204030204" pitchFamily="49" charset="0"/>
                </a:rPr>
                <a:t>Nerd("Joe,200); </a:t>
              </a:r>
              <a:r>
                <a:rPr lang="en-US" dirty="0">
                  <a:latin typeface="Consolas" panose="020B0609020204030204" pitchFamily="49" charset="0"/>
                </a:rPr>
                <a:t>// </a:t>
              </a:r>
              <a:r>
                <a:rPr lang="en-US" dirty="0">
                  <a:solidFill>
                    <a:srgbClr val="FF0000"/>
                  </a:solidFill>
                  <a:latin typeface="Consolas" panose="020B0609020204030204" pitchFamily="49" charset="0"/>
                </a:rPr>
                <a:t>ERROR!</a:t>
              </a:r>
              <a:endParaRPr lang="en-US" dirty="0">
                <a:latin typeface="Consolas" panose="020B0609020204030204" pitchFamily="49" charset="0"/>
              </a:endParaRP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n.setIQ</a:t>
              </a:r>
              <a:r>
                <a:rPr lang="en-US" dirty="0">
                  <a:solidFill>
                    <a:srgbClr val="7030A0"/>
                  </a:solidFill>
                  <a:latin typeface="Consolas" panose="020B0609020204030204" pitchFamily="49" charset="0"/>
                </a:rPr>
                <a:t>(120);       // OK!!!</a:t>
              </a:r>
            </a:p>
            <a:p>
              <a:r>
                <a:rPr lang="en-US" dirty="0">
                  <a:latin typeface="Consolas" panose="020B0609020204030204" pitchFamily="49" charset="0"/>
                </a:rPr>
                <a:t>}</a:t>
              </a:r>
            </a:p>
          </p:txBody>
        </p:sp>
      </p:grpSp>
      <p:grpSp>
        <p:nvGrpSpPr>
          <p:cNvPr id="6" name="Group 5">
            <a:extLst>
              <a:ext uri="{FF2B5EF4-FFF2-40B4-BE49-F238E27FC236}">
                <a16:creationId xmlns:a16="http://schemas.microsoft.com/office/drawing/2014/main" id="{CE586198-D304-4DDA-BBC6-C69AF8DE083D}"/>
              </a:ext>
            </a:extLst>
          </p:cNvPr>
          <p:cNvGrpSpPr/>
          <p:nvPr/>
        </p:nvGrpSpPr>
        <p:grpSpPr>
          <a:xfrm>
            <a:off x="490878" y="5374535"/>
            <a:ext cx="8927634" cy="1567420"/>
            <a:chOff x="3135564" y="5324268"/>
            <a:chExt cx="8927634" cy="1567420"/>
          </a:xfrm>
        </p:grpSpPr>
        <p:sp>
          <p:nvSpPr>
            <p:cNvPr id="16" name="TextBox 15">
              <a:extLst>
                <a:ext uri="{FF2B5EF4-FFF2-40B4-BE49-F238E27FC236}">
                  <a16:creationId xmlns:a16="http://schemas.microsoft.com/office/drawing/2014/main" id="{DB466AE2-65F7-429F-9809-2AFE15ED206E}"/>
                </a:ext>
              </a:extLst>
            </p:cNvPr>
            <p:cNvSpPr txBox="1"/>
            <p:nvPr/>
          </p:nvSpPr>
          <p:spPr>
            <a:xfrm>
              <a:off x="3135564" y="5352805"/>
              <a:ext cx="4032232" cy="1538883"/>
            </a:xfrm>
            <a:prstGeom prst="rect">
              <a:avLst/>
            </a:prstGeom>
            <a:noFill/>
          </p:spPr>
          <p:txBody>
            <a:bodyPr wrap="square" rtlCol="0">
              <a:spAutoFit/>
            </a:bodyPr>
            <a:lstStyle/>
            <a:p>
              <a:pPr lvl="0" algn="ctr">
                <a:defRPr/>
              </a:pPr>
              <a:r>
                <a:rPr lang="en-US" sz="2000" dirty="0">
                  <a:solidFill>
                    <a:srgbClr val="00B0F0"/>
                  </a:solidFill>
                  <a:latin typeface="Corbel" panose="020B0503020204020204" pitchFamily="34" charset="0"/>
                  <a:cs typeface="Cordia New" panose="020B0502040204020203" pitchFamily="34" charset="-34"/>
                </a:rPr>
                <a:t>Reference Immutability</a:t>
              </a:r>
            </a:p>
            <a:p>
              <a:pPr algn="ctr">
                <a:defRPr/>
              </a:pPr>
              <a:r>
                <a:rPr lang="en-US" dirty="0">
                  <a:latin typeface="Corbel" panose="020B0503020204020204" pitchFamily="34" charset="0"/>
                  <a:cs typeface="Cordia New" panose="020B0502040204020203" pitchFamily="34" charset="-34"/>
                </a:rPr>
                <a:t>The programmer can prevent a </a:t>
              </a:r>
              <a:r>
                <a:rPr lang="en-US" dirty="0">
                  <a:solidFill>
                    <a:srgbClr val="0070C0"/>
                  </a:solidFill>
                  <a:latin typeface="Corbel" panose="020B0503020204020204" pitchFamily="34" charset="0"/>
                  <a:cs typeface="Cordia New" panose="020B0502040204020203" pitchFamily="34" charset="-34"/>
                </a:rPr>
                <a:t>mutable object</a:t>
              </a:r>
              <a:r>
                <a:rPr lang="en-US" dirty="0">
                  <a:latin typeface="Corbel" panose="020B0503020204020204" pitchFamily="34" charset="0"/>
                  <a:cs typeface="Cordia New" panose="020B0502040204020203" pitchFamily="34" charset="-34"/>
                </a:rPr>
                <a:t> from being mutated via a </a:t>
              </a:r>
              <a:r>
                <a:rPr lang="en-US" dirty="0">
                  <a:solidFill>
                    <a:srgbClr val="FF0000"/>
                  </a:solidFill>
                  <a:latin typeface="Corbel" panose="020B0503020204020204" pitchFamily="34" charset="0"/>
                  <a:cs typeface="Cordia New" panose="020B0502040204020203" pitchFamily="34" charset="-34"/>
                </a:rPr>
                <a:t>reference that's marked as immutable</a:t>
              </a:r>
            </a:p>
            <a:p>
              <a:pPr lvl="0" algn="ctr">
                <a:defRPr/>
              </a:pPr>
              <a:endParaRPr lang="en-US" sz="2000" dirty="0">
                <a:latin typeface="Corbel" panose="020B0503020204020204" pitchFamily="34" charset="0"/>
                <a:cs typeface="Cordia New" panose="020B0502040204020203" pitchFamily="34" charset="-34"/>
              </a:endParaRPr>
            </a:p>
          </p:txBody>
        </p:sp>
        <p:sp>
          <p:nvSpPr>
            <p:cNvPr id="27" name="TextBox 26">
              <a:extLst>
                <a:ext uri="{FF2B5EF4-FFF2-40B4-BE49-F238E27FC236}">
                  <a16:creationId xmlns:a16="http://schemas.microsoft.com/office/drawing/2014/main" id="{37F5CDF1-BFC4-4E1B-BD60-836A4FF6978F}"/>
                </a:ext>
              </a:extLst>
            </p:cNvPr>
            <p:cNvSpPr txBox="1"/>
            <p:nvPr/>
          </p:nvSpPr>
          <p:spPr>
            <a:xfrm>
              <a:off x="7310967" y="5324268"/>
              <a:ext cx="4752231" cy="1354217"/>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void examine(</a:t>
              </a:r>
              <a:r>
                <a:rPr lang="en-US" dirty="0">
                  <a:solidFill>
                    <a:srgbClr val="FF0000"/>
                  </a:solidFill>
                  <a:latin typeface="Consolas" panose="020B0609020204030204" pitchFamily="49" charset="0"/>
                </a:rPr>
                <a:t>const Nerd&amp; </a:t>
              </a:r>
              <a:r>
                <a:rPr lang="en-US" dirty="0">
                  <a:latin typeface="Consolas" panose="020B0609020204030204" pitchFamily="49" charset="0"/>
                </a:rPr>
                <a:t>n);</a:t>
              </a:r>
            </a:p>
            <a:p>
              <a:endParaRPr lang="en-US" sz="1000"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Nerd </a:t>
              </a:r>
              <a:r>
                <a:rPr lang="en-US" dirty="0">
                  <a:solidFill>
                    <a:srgbClr val="0070C0"/>
                  </a:solidFill>
                  <a:latin typeface="Consolas" panose="020B0609020204030204" pitchFamily="49" charset="0"/>
                </a:rPr>
                <a:t>j</a:t>
              </a:r>
              <a:r>
                <a:rPr lang="en-US" dirty="0">
                  <a:latin typeface="Consolas" panose="020B0609020204030204" pitchFamily="49" charset="0"/>
                </a:rPr>
                <a:t>("Joe",200);</a:t>
              </a:r>
            </a:p>
            <a:p>
              <a:r>
                <a:rPr lang="en-US" dirty="0">
                  <a:latin typeface="Consolas" panose="020B0609020204030204" pitchFamily="49" charset="0"/>
                </a:rPr>
                <a:t>  examine(j);</a:t>
              </a:r>
            </a:p>
          </p:txBody>
        </p:sp>
      </p:grpSp>
      <p:grpSp>
        <p:nvGrpSpPr>
          <p:cNvPr id="18" name="Group 17">
            <a:extLst>
              <a:ext uri="{FF2B5EF4-FFF2-40B4-BE49-F238E27FC236}">
                <a16:creationId xmlns:a16="http://schemas.microsoft.com/office/drawing/2014/main" id="{B7A317C4-7D8F-4C9B-AD9E-A805B95B2CD4}"/>
              </a:ext>
            </a:extLst>
          </p:cNvPr>
          <p:cNvGrpSpPr/>
          <p:nvPr/>
        </p:nvGrpSpPr>
        <p:grpSpPr>
          <a:xfrm>
            <a:off x="313844" y="2158881"/>
            <a:ext cx="9104668" cy="1585772"/>
            <a:chOff x="2946490" y="3960367"/>
            <a:chExt cx="9104668" cy="1585772"/>
          </a:xfrm>
        </p:grpSpPr>
        <p:sp>
          <p:nvSpPr>
            <p:cNvPr id="19" name="TextBox 18">
              <a:extLst>
                <a:ext uri="{FF2B5EF4-FFF2-40B4-BE49-F238E27FC236}">
                  <a16:creationId xmlns:a16="http://schemas.microsoft.com/office/drawing/2014/main" id="{720C144F-6ECA-4B06-8D81-526C0A7AA35B}"/>
                </a:ext>
              </a:extLst>
            </p:cNvPr>
            <p:cNvSpPr txBox="1"/>
            <p:nvPr/>
          </p:nvSpPr>
          <p:spPr>
            <a:xfrm>
              <a:off x="2946490" y="4007256"/>
              <a:ext cx="4410380" cy="1538883"/>
            </a:xfrm>
            <a:prstGeom prst="rect">
              <a:avLst/>
            </a:prstGeom>
            <a:noFill/>
          </p:spPr>
          <p:txBody>
            <a:bodyPr wrap="square" rtlCol="0">
              <a:spAutoFit/>
            </a:bodyPr>
            <a:lstStyle/>
            <a:p>
              <a:pPr lvl="0" algn="ctr">
                <a:defRPr/>
              </a:pPr>
              <a:r>
                <a:rPr lang="en-US" sz="2000" dirty="0">
                  <a:solidFill>
                    <a:srgbClr val="00B0F0"/>
                  </a:solidFill>
                  <a:latin typeface="Corbel" panose="020B0503020204020204" pitchFamily="34" charset="0"/>
                  <a:cs typeface="Cordia New" panose="020B0502040204020203" pitchFamily="34" charset="-34"/>
                </a:rPr>
                <a:t>Object Immutability</a:t>
              </a:r>
            </a:p>
            <a:p>
              <a:pPr algn="ctr">
                <a:defRPr/>
              </a:pPr>
              <a:r>
                <a:rPr lang="en-US" dirty="0">
                  <a:latin typeface="Corbel" panose="020B0503020204020204" pitchFamily="34" charset="0"/>
                  <a:cs typeface="Cordia New" panose="020B0502040204020203" pitchFamily="34" charset="-34"/>
                </a:rPr>
                <a:t>The programmer can </a:t>
              </a:r>
              <a:r>
                <a:rPr lang="en-US" dirty="0">
                  <a:solidFill>
                    <a:srgbClr val="FF0000"/>
                  </a:solidFill>
                  <a:latin typeface="Corbel" panose="020B0503020204020204" pitchFamily="34" charset="0"/>
                  <a:cs typeface="Cordia New" panose="020B0502040204020203" pitchFamily="34" charset="-34"/>
                </a:rPr>
                <a:t>designate</a:t>
              </a:r>
              <a:r>
                <a:rPr lang="en-US" dirty="0">
                  <a:latin typeface="Corbel" panose="020B0503020204020204" pitchFamily="34" charset="0"/>
                  <a:cs typeface="Cordia New" panose="020B0502040204020203" pitchFamily="34" charset="-34"/>
                </a:rPr>
                <a:t> </a:t>
              </a:r>
              <a:r>
                <a:rPr lang="en-US" dirty="0">
                  <a:solidFill>
                    <a:srgbClr val="00B050"/>
                  </a:solidFill>
                  <a:latin typeface="Corbel" panose="020B0503020204020204" pitchFamily="34" charset="0"/>
                  <a:cs typeface="Cordia New" panose="020B0502040204020203" pitchFamily="34" charset="-34"/>
                </a:rPr>
                <a:t>some objects</a:t>
              </a:r>
              <a:r>
                <a:rPr lang="en-US" dirty="0">
                  <a:latin typeface="Corbel" panose="020B0503020204020204" pitchFamily="34" charset="0"/>
                  <a:cs typeface="Cordia New" panose="020B0502040204020203" pitchFamily="34" charset="-34"/>
                </a:rPr>
                <a:t> of a particular class as immutable –</a:t>
              </a:r>
              <a:r>
                <a:rPr lang="en-US" dirty="0">
                  <a:solidFill>
                    <a:srgbClr val="7030A0"/>
                  </a:solidFill>
                  <a:latin typeface="Corbel" panose="020B0503020204020204" pitchFamily="34" charset="0"/>
                  <a:cs typeface="Cordia New" panose="020B0502040204020203" pitchFamily="34" charset="-34"/>
                </a:rPr>
                <a:t>mutations</a:t>
              </a:r>
              <a:r>
                <a:rPr lang="en-US" dirty="0">
                  <a:latin typeface="Corbel" panose="020B0503020204020204" pitchFamily="34" charset="0"/>
                  <a:cs typeface="Cordia New" panose="020B0502040204020203" pitchFamily="34" charset="-34"/>
                </a:rPr>
                <a:t> are blocked to those objects!</a:t>
              </a:r>
            </a:p>
            <a:p>
              <a:pPr lvl="0" algn="ctr">
                <a:defRPr/>
              </a:pPr>
              <a:endParaRPr lang="en-US" sz="2000" dirty="0">
                <a:latin typeface="Corbel" panose="020B0503020204020204" pitchFamily="34" charset="0"/>
                <a:cs typeface="Cordia New" panose="020B0502040204020203" pitchFamily="34" charset="-34"/>
              </a:endParaRPr>
            </a:p>
          </p:txBody>
        </p:sp>
        <p:sp>
          <p:nvSpPr>
            <p:cNvPr id="20" name="TextBox 19">
              <a:extLst>
                <a:ext uri="{FF2B5EF4-FFF2-40B4-BE49-F238E27FC236}">
                  <a16:creationId xmlns:a16="http://schemas.microsoft.com/office/drawing/2014/main" id="{50CDF9BF-E2B4-4759-9B78-54D5F6454B40}"/>
                </a:ext>
              </a:extLst>
            </p:cNvPr>
            <p:cNvSpPr txBox="1"/>
            <p:nvPr/>
          </p:nvSpPr>
          <p:spPr>
            <a:xfrm>
              <a:off x="7310966" y="3960367"/>
              <a:ext cx="4740192" cy="147732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int main() {</a:t>
              </a:r>
            </a:p>
            <a:p>
              <a:r>
                <a:rPr lang="en-US" dirty="0">
                  <a:latin typeface="Consolas" panose="020B0609020204030204" pitchFamily="49" charset="0"/>
                </a:rPr>
                <a:t>  Nerd j("Joe",200); // mutable!</a:t>
              </a:r>
            </a:p>
            <a:p>
              <a:r>
                <a:rPr lang="en-US" dirty="0">
                  <a:latin typeface="Consolas" panose="020B0609020204030204" pitchFamily="49" charset="0"/>
                </a:rPr>
                <a:t>  </a:t>
              </a:r>
              <a:r>
                <a:rPr lang="en-US" dirty="0">
                  <a:solidFill>
                    <a:srgbClr val="FF0000"/>
                  </a:solidFill>
                  <a:latin typeface="Consolas" panose="020B0609020204030204" pitchFamily="49" charset="0"/>
                </a:rPr>
                <a:t>const</a:t>
              </a:r>
              <a:r>
                <a:rPr lang="en-US" dirty="0">
                  <a:latin typeface="Consolas" panose="020B0609020204030204" pitchFamily="49" charset="0"/>
                </a:rPr>
                <a:t> Nerd </a:t>
              </a:r>
              <a:r>
                <a:rPr lang="en-US" dirty="0">
                  <a:solidFill>
                    <a:srgbClr val="00B050"/>
                  </a:solidFill>
                  <a:latin typeface="Consolas" panose="020B0609020204030204" pitchFamily="49" charset="0"/>
                </a:rPr>
                <a:t>n</a:t>
              </a:r>
              <a:r>
                <a:rPr lang="en-US" dirty="0">
                  <a:latin typeface="Consolas" panose="020B0609020204030204" pitchFamily="49" charset="0"/>
                </a:rPr>
                <a:t>("Carey",100);</a:t>
              </a:r>
            </a:p>
            <a:p>
              <a:r>
                <a:rPr lang="en-US" dirty="0">
                  <a:solidFill>
                    <a:srgbClr val="7030A0"/>
                  </a:solidFill>
                  <a:latin typeface="Consolas" panose="020B0609020204030204" pitchFamily="49" charset="0"/>
                </a:rPr>
                <a:t>  </a:t>
              </a:r>
              <a:r>
                <a:rPr lang="en-US" dirty="0" err="1">
                  <a:solidFill>
                    <a:srgbClr val="7030A0"/>
                  </a:solidFill>
                  <a:latin typeface="Consolas" panose="020B0609020204030204" pitchFamily="49" charset="0"/>
                </a:rPr>
                <a:t>n.setIQ</a:t>
              </a:r>
              <a:r>
                <a:rPr lang="en-US" dirty="0">
                  <a:solidFill>
                    <a:srgbClr val="7030A0"/>
                  </a:solidFill>
                  <a:latin typeface="Consolas" panose="020B0609020204030204" pitchFamily="49" charset="0"/>
                </a:rPr>
                <a:t>(120); </a:t>
              </a:r>
              <a:r>
                <a:rPr lang="en-US" dirty="0">
                  <a:latin typeface="Consolas" panose="020B0609020204030204" pitchFamily="49" charset="0"/>
                </a:rPr>
                <a:t>// </a:t>
              </a:r>
              <a:r>
                <a:rPr lang="en-US" dirty="0">
                  <a:solidFill>
                    <a:srgbClr val="FF0000"/>
                  </a:solidFill>
                  <a:latin typeface="Consolas" panose="020B0609020204030204" pitchFamily="49" charset="0"/>
                </a:rPr>
                <a:t>ERROR!</a:t>
              </a:r>
              <a:endParaRPr lang="en-US" dirty="0">
                <a:latin typeface="Consolas" panose="020B0609020204030204" pitchFamily="49" charset="0"/>
              </a:endParaRPr>
            </a:p>
            <a:p>
              <a:r>
                <a:rPr lang="en-US" dirty="0">
                  <a:latin typeface="Consolas" panose="020B0609020204030204" pitchFamily="49" charset="0"/>
                </a:rPr>
                <a:t>}</a:t>
              </a:r>
            </a:p>
          </p:txBody>
        </p:sp>
      </p:grpSp>
      <p:grpSp>
        <p:nvGrpSpPr>
          <p:cNvPr id="36" name="Group 35">
            <a:extLst>
              <a:ext uri="{FF2B5EF4-FFF2-40B4-BE49-F238E27FC236}">
                <a16:creationId xmlns:a16="http://schemas.microsoft.com/office/drawing/2014/main" id="{F8F08448-0CFD-4485-80D3-032368C6C171}"/>
              </a:ext>
            </a:extLst>
          </p:cNvPr>
          <p:cNvGrpSpPr/>
          <p:nvPr/>
        </p:nvGrpSpPr>
        <p:grpSpPr>
          <a:xfrm>
            <a:off x="9418512" y="971557"/>
            <a:ext cx="2803541" cy="2072976"/>
            <a:chOff x="1969111" y="5197809"/>
            <a:chExt cx="3224982" cy="2072976"/>
          </a:xfrm>
        </p:grpSpPr>
        <p:sp>
          <p:nvSpPr>
            <p:cNvPr id="37" name="TextBox 36">
              <a:extLst>
                <a:ext uri="{FF2B5EF4-FFF2-40B4-BE49-F238E27FC236}">
                  <a16:creationId xmlns:a16="http://schemas.microsoft.com/office/drawing/2014/main" id="{9F58D31F-194C-4F65-9FED-AF885350C27F}"/>
                </a:ext>
              </a:extLst>
            </p:cNvPr>
            <p:cNvSpPr txBox="1"/>
            <p:nvPr/>
          </p:nvSpPr>
          <p:spPr>
            <a:xfrm>
              <a:off x="1969111" y="5947346"/>
              <a:ext cx="3224982" cy="1323439"/>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Which of these approaches can be implemented with C++'s </a:t>
              </a:r>
              <a:r>
                <a:rPr lang="en-US" sz="2000" dirty="0">
                  <a:solidFill>
                    <a:srgbClr val="FF0000"/>
                  </a:solidFill>
                  <a:latin typeface="Corbel" panose="020B0503020204020204" pitchFamily="34" charset="0"/>
                  <a:cs typeface="Cordia New" panose="020B0502040204020203" pitchFamily="34" charset="-34"/>
                </a:rPr>
                <a:t>const</a:t>
              </a:r>
              <a:r>
                <a:rPr lang="en-US" sz="2000" dirty="0">
                  <a:latin typeface="Corbel" panose="020B0503020204020204" pitchFamily="34" charset="0"/>
                  <a:cs typeface="Cordia New" panose="020B0502040204020203" pitchFamily="34" charset="-34"/>
                </a:rPr>
                <a:t> keyword?</a:t>
              </a:r>
            </a:p>
          </p:txBody>
        </p:sp>
        <p:pic>
          <p:nvPicPr>
            <p:cNvPr id="38" name="Picture 37" descr="Shape&#10;&#10;Description automatically generated with low confidence">
              <a:extLst>
                <a:ext uri="{FF2B5EF4-FFF2-40B4-BE49-F238E27FC236}">
                  <a16:creationId xmlns:a16="http://schemas.microsoft.com/office/drawing/2014/main" id="{2324537F-3433-4FA9-AF43-56417C0E6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525" y="5197809"/>
              <a:ext cx="696153" cy="696154"/>
            </a:xfrm>
            <a:prstGeom prst="rect">
              <a:avLst/>
            </a:prstGeom>
            <a:ln>
              <a:noFill/>
            </a:ln>
            <a:effectLst>
              <a:outerShdw blurRad="292100" dist="139700" dir="2700000" algn="tl" rotWithShape="0">
                <a:srgbClr val="333333">
                  <a:alpha val="65000"/>
                </a:srgbClr>
              </a:outerShdw>
            </a:effectLst>
          </p:spPr>
        </p:pic>
      </p:grpSp>
      <p:sp>
        <p:nvSpPr>
          <p:cNvPr id="21" name="Rectangle 20">
            <a:extLst>
              <a:ext uri="{FF2B5EF4-FFF2-40B4-BE49-F238E27FC236}">
                <a16:creationId xmlns:a16="http://schemas.microsoft.com/office/drawing/2014/main" id="{E32BDC59-52F2-4EDD-B905-011D8D96E840}"/>
              </a:ext>
            </a:extLst>
          </p:cNvPr>
          <p:cNvSpPr/>
          <p:nvPr/>
        </p:nvSpPr>
        <p:spPr>
          <a:xfrm>
            <a:off x="9549887" y="3255114"/>
            <a:ext cx="2409123"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3" name="Rectangle 22">
            <a:extLst>
              <a:ext uri="{FF2B5EF4-FFF2-40B4-BE49-F238E27FC236}">
                <a16:creationId xmlns:a16="http://schemas.microsoft.com/office/drawing/2014/main" id="{98332C6F-7EE5-492C-A2D6-31CAA3990BED}"/>
              </a:ext>
            </a:extLst>
          </p:cNvPr>
          <p:cNvSpPr/>
          <p:nvPr/>
        </p:nvSpPr>
        <p:spPr>
          <a:xfrm>
            <a:off x="9549098" y="3263186"/>
            <a:ext cx="2410021"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TextBox 23">
            <a:extLst>
              <a:ext uri="{FF2B5EF4-FFF2-40B4-BE49-F238E27FC236}">
                <a16:creationId xmlns:a16="http://schemas.microsoft.com/office/drawing/2014/main" id="{00A48A47-AADE-47F1-B49D-DE1F062034E5}"/>
              </a:ext>
            </a:extLst>
          </p:cNvPr>
          <p:cNvSpPr txBox="1"/>
          <p:nvPr/>
        </p:nvSpPr>
        <p:spPr>
          <a:xfrm>
            <a:off x="9418512" y="4201373"/>
            <a:ext cx="2803541" cy="1631216"/>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Answer: Object immutability, assignability mutability, and reference immutability</a:t>
            </a:r>
            <a:endParaRPr lang="en-US" dirty="0">
              <a:latin typeface="Corbel" panose="020B0503020204020204" pitchFamily="34" charset="0"/>
              <a:cs typeface="Cordia New" panose="020B0502040204020203" pitchFamily="34" charset="-34"/>
            </a:endParaRPr>
          </a:p>
        </p:txBody>
      </p:sp>
    </p:spTree>
    <p:extLst>
      <p:ext uri="{BB962C8B-B14F-4D97-AF65-F5344CB8AC3E}">
        <p14:creationId xmlns:p14="http://schemas.microsoft.com/office/powerpoint/2010/main" val="204450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22" presetClass="entr" presetSubtype="8"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90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3"/>
                                        </p:tgtEl>
                                      </p:cBhvr>
                                    </p:animEffect>
                                    <p:set>
                                      <p:cBhvr>
                                        <p:cTn id="50" dur="1" fill="hold">
                                          <p:stCondLst>
                                            <p:cond delay="499"/>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21" grpId="0" animBg="1"/>
      <p:bldP spid="21" grpId="1" animBg="1"/>
      <p:bldP spid="23" grpId="0" animBg="1"/>
      <p:bldP spid="23" grpId="1" animBg="1"/>
      <p:bldP spid="24" grpId="0"/>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5ACB5FCC-45CE-47FD-BB80-9CA9D05EB0BE}"/>
              </a:ext>
            </a:extLst>
          </p:cNvPr>
          <p:cNvGrpSpPr/>
          <p:nvPr/>
        </p:nvGrpSpPr>
        <p:grpSpPr>
          <a:xfrm>
            <a:off x="6506507" y="831955"/>
            <a:ext cx="5118349" cy="5989962"/>
            <a:chOff x="727884" y="844752"/>
            <a:chExt cx="5118349" cy="5903278"/>
          </a:xfrm>
        </p:grpSpPr>
        <p:sp>
          <p:nvSpPr>
            <p:cNvPr id="79" name="Rectangle 78">
              <a:extLst>
                <a:ext uri="{FF2B5EF4-FFF2-40B4-BE49-F238E27FC236}">
                  <a16:creationId xmlns:a16="http://schemas.microsoft.com/office/drawing/2014/main" id="{BAAD0902-3D79-4B70-A251-FCAA8B3A02F1}"/>
                </a:ext>
              </a:extLst>
            </p:cNvPr>
            <p:cNvSpPr/>
            <p:nvPr/>
          </p:nvSpPr>
          <p:spPr>
            <a:xfrm>
              <a:off x="727884" y="859368"/>
              <a:ext cx="5118349" cy="58886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6ECB887E-F41F-4BC8-AC4F-BBAB8A40AE9E}"/>
                </a:ext>
              </a:extLst>
            </p:cNvPr>
            <p:cNvSpPr txBox="1"/>
            <p:nvPr/>
          </p:nvSpPr>
          <p:spPr>
            <a:xfrm>
              <a:off x="1697441" y="844752"/>
              <a:ext cx="3187700" cy="400110"/>
            </a:xfrm>
            <a:prstGeom prst="rect">
              <a:avLst/>
            </a:prstGeom>
            <a:noFill/>
          </p:spPr>
          <p:txBody>
            <a:bodyPr wrap="square" rtlCol="0">
              <a:spAutoFit/>
            </a:bodyPr>
            <a:lstStyle/>
            <a:p>
              <a:pPr algn="ctr"/>
              <a:r>
                <a:rPr lang="en-US" sz="2000" dirty="0">
                  <a:solidFill>
                    <a:schemeClr val="accent6">
                      <a:lumMod val="20000"/>
                      <a:lumOff val="80000"/>
                    </a:schemeClr>
                  </a:solidFill>
                </a:rPr>
                <a:t>Improved Code Quality</a:t>
              </a:r>
            </a:p>
          </p:txBody>
        </p:sp>
      </p:grpSp>
      <p:grpSp>
        <p:nvGrpSpPr>
          <p:cNvPr id="77" name="Group 76">
            <a:extLst>
              <a:ext uri="{FF2B5EF4-FFF2-40B4-BE49-F238E27FC236}">
                <a16:creationId xmlns:a16="http://schemas.microsoft.com/office/drawing/2014/main" id="{1F85D1F7-FDB0-456A-A376-03665EFE9117}"/>
              </a:ext>
            </a:extLst>
          </p:cNvPr>
          <p:cNvGrpSpPr/>
          <p:nvPr/>
        </p:nvGrpSpPr>
        <p:grpSpPr>
          <a:xfrm>
            <a:off x="727884" y="844752"/>
            <a:ext cx="5118349" cy="4471780"/>
            <a:chOff x="727884" y="844752"/>
            <a:chExt cx="5118349" cy="4471780"/>
          </a:xfrm>
        </p:grpSpPr>
        <p:sp>
          <p:nvSpPr>
            <p:cNvPr id="75" name="Rectangle 74">
              <a:extLst>
                <a:ext uri="{FF2B5EF4-FFF2-40B4-BE49-F238E27FC236}">
                  <a16:creationId xmlns:a16="http://schemas.microsoft.com/office/drawing/2014/main" id="{F3F15C68-6943-4775-8641-B321053A7483}"/>
                </a:ext>
              </a:extLst>
            </p:cNvPr>
            <p:cNvSpPr/>
            <p:nvPr/>
          </p:nvSpPr>
          <p:spPr>
            <a:xfrm>
              <a:off x="727884" y="859368"/>
              <a:ext cx="5118349" cy="445716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B03211B9-6B98-4030-BD65-3B26D29ADBD2}"/>
                </a:ext>
              </a:extLst>
            </p:cNvPr>
            <p:cNvSpPr txBox="1"/>
            <p:nvPr/>
          </p:nvSpPr>
          <p:spPr>
            <a:xfrm>
              <a:off x="1697441" y="844752"/>
              <a:ext cx="3187700" cy="400110"/>
            </a:xfrm>
            <a:prstGeom prst="rect">
              <a:avLst/>
            </a:prstGeom>
            <a:noFill/>
          </p:spPr>
          <p:txBody>
            <a:bodyPr wrap="square" rtlCol="0">
              <a:spAutoFit/>
            </a:bodyPr>
            <a:lstStyle/>
            <a:p>
              <a:pPr algn="ctr"/>
              <a:r>
                <a:rPr lang="en-US" sz="2000" dirty="0">
                  <a:solidFill>
                    <a:schemeClr val="accent6">
                      <a:lumMod val="20000"/>
                      <a:lumOff val="80000"/>
                    </a:schemeClr>
                  </a:solidFill>
                </a:rPr>
                <a:t>Fewer Bugs</a:t>
              </a:r>
            </a:p>
          </p:txBody>
        </p:sp>
      </p:grpSp>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a:xfrm>
            <a:off x="1037167" y="-213960"/>
            <a:ext cx="10363200" cy="1143000"/>
          </a:xfrm>
        </p:spPr>
        <p:txBody>
          <a:bodyPr/>
          <a:lstStyle/>
          <a:p>
            <a:r>
              <a:rPr lang="en-US" dirty="0"/>
              <a:t>Why Immutability?</a:t>
            </a:r>
          </a:p>
        </p:txBody>
      </p:sp>
      <p:grpSp>
        <p:nvGrpSpPr>
          <p:cNvPr id="27" name="Group 26">
            <a:extLst>
              <a:ext uri="{FF2B5EF4-FFF2-40B4-BE49-F238E27FC236}">
                <a16:creationId xmlns:a16="http://schemas.microsoft.com/office/drawing/2014/main" id="{38BFB3D5-152A-434E-8B08-F4408F375BBD}"/>
              </a:ext>
            </a:extLst>
          </p:cNvPr>
          <p:cNvGrpSpPr/>
          <p:nvPr/>
        </p:nvGrpSpPr>
        <p:grpSpPr>
          <a:xfrm>
            <a:off x="3342345" y="1246060"/>
            <a:ext cx="2374900" cy="1917700"/>
            <a:chOff x="960967" y="558800"/>
            <a:chExt cx="2374900" cy="1917700"/>
          </a:xfrm>
        </p:grpSpPr>
        <p:sp>
          <p:nvSpPr>
            <p:cNvPr id="25" name="Rectangle 24">
              <a:extLst>
                <a:ext uri="{FF2B5EF4-FFF2-40B4-BE49-F238E27FC236}">
                  <a16:creationId xmlns:a16="http://schemas.microsoft.com/office/drawing/2014/main" id="{50E87FEB-B07C-41F7-B51E-DE268B4799FB}"/>
                </a:ext>
              </a:extLst>
            </p:cNvPr>
            <p:cNvSpPr/>
            <p:nvPr/>
          </p:nvSpPr>
          <p:spPr>
            <a:xfrm>
              <a:off x="960967" y="558800"/>
              <a:ext cx="2374900"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8615E72F-BB36-43C2-B650-F23E2FCB0DDA}"/>
                </a:ext>
              </a:extLst>
            </p:cNvPr>
            <p:cNvSpPr txBox="1"/>
            <p:nvPr/>
          </p:nvSpPr>
          <p:spPr>
            <a:xfrm>
              <a:off x="984251" y="568507"/>
              <a:ext cx="2328333" cy="707886"/>
            </a:xfrm>
            <a:prstGeom prst="rect">
              <a:avLst/>
            </a:prstGeom>
            <a:noFill/>
          </p:spPr>
          <p:txBody>
            <a:bodyPr wrap="square" rtlCol="0">
              <a:spAutoFit/>
            </a:bodyPr>
            <a:lstStyle/>
            <a:p>
              <a:pPr algn="ctr"/>
              <a:r>
                <a:rPr lang="en-US" sz="2000" dirty="0">
                  <a:solidFill>
                    <a:srgbClr val="00FFFF"/>
                  </a:solidFill>
                </a:rPr>
                <a:t>Reduces  multithreading bugs</a:t>
              </a:r>
            </a:p>
          </p:txBody>
        </p:sp>
        <p:sp>
          <p:nvSpPr>
            <p:cNvPr id="26" name="TextBox 25">
              <a:extLst>
                <a:ext uri="{FF2B5EF4-FFF2-40B4-BE49-F238E27FC236}">
                  <a16:creationId xmlns:a16="http://schemas.microsoft.com/office/drawing/2014/main" id="{877CFDD1-41DD-494A-84F4-8AD35E49EB77}"/>
                </a:ext>
              </a:extLst>
            </p:cNvPr>
            <p:cNvSpPr txBox="1"/>
            <p:nvPr/>
          </p:nvSpPr>
          <p:spPr>
            <a:xfrm>
              <a:off x="984250" y="1466240"/>
              <a:ext cx="2328333" cy="923330"/>
            </a:xfrm>
            <a:prstGeom prst="rect">
              <a:avLst/>
            </a:prstGeom>
            <a:noFill/>
          </p:spPr>
          <p:txBody>
            <a:bodyPr wrap="square" rtlCol="0">
              <a:spAutoFit/>
            </a:bodyPr>
            <a:lstStyle/>
            <a:p>
              <a:pPr algn="ctr"/>
              <a:r>
                <a:rPr lang="en-US" dirty="0">
                  <a:solidFill>
                    <a:schemeClr val="bg1"/>
                  </a:solidFill>
                </a:rPr>
                <a:t>If a value can't change, you can't have race conditions!</a:t>
              </a:r>
            </a:p>
          </p:txBody>
        </p:sp>
      </p:grpSp>
      <p:grpSp>
        <p:nvGrpSpPr>
          <p:cNvPr id="28" name="Group 27">
            <a:extLst>
              <a:ext uri="{FF2B5EF4-FFF2-40B4-BE49-F238E27FC236}">
                <a16:creationId xmlns:a16="http://schemas.microsoft.com/office/drawing/2014/main" id="{F118434A-2600-4F7E-A8AD-9DAC3A68797D}"/>
              </a:ext>
            </a:extLst>
          </p:cNvPr>
          <p:cNvGrpSpPr/>
          <p:nvPr/>
        </p:nvGrpSpPr>
        <p:grpSpPr>
          <a:xfrm>
            <a:off x="856229" y="1249053"/>
            <a:ext cx="2374900" cy="1917700"/>
            <a:chOff x="960967" y="558800"/>
            <a:chExt cx="2374900" cy="1917700"/>
          </a:xfrm>
        </p:grpSpPr>
        <p:sp>
          <p:nvSpPr>
            <p:cNvPr id="29" name="Rectangle 28">
              <a:extLst>
                <a:ext uri="{FF2B5EF4-FFF2-40B4-BE49-F238E27FC236}">
                  <a16:creationId xmlns:a16="http://schemas.microsoft.com/office/drawing/2014/main" id="{47233C9F-D9D3-482F-83F0-DCFA08C45A90}"/>
                </a:ext>
              </a:extLst>
            </p:cNvPr>
            <p:cNvSpPr/>
            <p:nvPr/>
          </p:nvSpPr>
          <p:spPr>
            <a:xfrm>
              <a:off x="960967" y="558800"/>
              <a:ext cx="2374900"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a16="http://schemas.microsoft.com/office/drawing/2014/main" id="{9DB953A4-CC3C-4CE3-B290-8F870A796755}"/>
                </a:ext>
              </a:extLst>
            </p:cNvPr>
            <p:cNvSpPr txBox="1"/>
            <p:nvPr/>
          </p:nvSpPr>
          <p:spPr>
            <a:xfrm>
              <a:off x="984251" y="568507"/>
              <a:ext cx="2328333" cy="707886"/>
            </a:xfrm>
            <a:prstGeom prst="rect">
              <a:avLst/>
            </a:prstGeom>
            <a:noFill/>
          </p:spPr>
          <p:txBody>
            <a:bodyPr wrap="square" rtlCol="0">
              <a:spAutoFit/>
            </a:bodyPr>
            <a:lstStyle/>
            <a:p>
              <a:pPr algn="ctr"/>
              <a:r>
                <a:rPr lang="en-US" sz="2000" dirty="0">
                  <a:solidFill>
                    <a:srgbClr val="00FFFF"/>
                  </a:solidFill>
                </a:rPr>
                <a:t>Eliminates Aliasing Bugs</a:t>
              </a:r>
            </a:p>
          </p:txBody>
        </p:sp>
        <p:sp>
          <p:nvSpPr>
            <p:cNvPr id="31" name="TextBox 30">
              <a:extLst>
                <a:ext uri="{FF2B5EF4-FFF2-40B4-BE49-F238E27FC236}">
                  <a16:creationId xmlns:a16="http://schemas.microsoft.com/office/drawing/2014/main" id="{50F909AF-FC1F-4670-97AC-016E233A1A78}"/>
                </a:ext>
              </a:extLst>
            </p:cNvPr>
            <p:cNvSpPr txBox="1"/>
            <p:nvPr/>
          </p:nvSpPr>
          <p:spPr>
            <a:xfrm>
              <a:off x="984250" y="1466240"/>
              <a:ext cx="2328333" cy="923330"/>
            </a:xfrm>
            <a:prstGeom prst="rect">
              <a:avLst/>
            </a:prstGeom>
            <a:noFill/>
          </p:spPr>
          <p:txBody>
            <a:bodyPr wrap="square" rtlCol="0">
              <a:spAutoFit/>
            </a:bodyPr>
            <a:lstStyle/>
            <a:p>
              <a:pPr algn="ctr"/>
              <a:r>
                <a:rPr lang="en-US" dirty="0">
                  <a:solidFill>
                    <a:schemeClr val="bg1"/>
                  </a:solidFill>
                </a:rPr>
                <a:t>f(</a:t>
              </a:r>
              <a:r>
                <a:rPr lang="en-US" dirty="0" err="1">
                  <a:solidFill>
                    <a:schemeClr val="bg1"/>
                  </a:solidFill>
                </a:rPr>
                <a:t>x,x</a:t>
              </a:r>
              <a:r>
                <a:rPr lang="en-US" dirty="0">
                  <a:solidFill>
                    <a:schemeClr val="bg1"/>
                  </a:solidFill>
                </a:rPr>
                <a:t>); </a:t>
              </a:r>
            </a:p>
            <a:p>
              <a:pPr algn="ctr"/>
              <a:r>
                <a:rPr lang="en-US" dirty="0">
                  <a:solidFill>
                    <a:schemeClr val="bg1"/>
                  </a:solidFill>
                </a:rPr>
                <a:t>If f() can't modify x, then no aliasing bugs!</a:t>
              </a:r>
            </a:p>
          </p:txBody>
        </p:sp>
      </p:grpSp>
      <p:grpSp>
        <p:nvGrpSpPr>
          <p:cNvPr id="32" name="Group 31">
            <a:extLst>
              <a:ext uri="{FF2B5EF4-FFF2-40B4-BE49-F238E27FC236}">
                <a16:creationId xmlns:a16="http://schemas.microsoft.com/office/drawing/2014/main" id="{38455C0C-CE17-48E6-9557-C0622157CC6E}"/>
              </a:ext>
            </a:extLst>
          </p:cNvPr>
          <p:cNvGrpSpPr/>
          <p:nvPr/>
        </p:nvGrpSpPr>
        <p:grpSpPr>
          <a:xfrm>
            <a:off x="856228" y="3270729"/>
            <a:ext cx="2374900" cy="1917700"/>
            <a:chOff x="960967" y="558800"/>
            <a:chExt cx="2374900" cy="1917700"/>
          </a:xfrm>
        </p:grpSpPr>
        <p:sp>
          <p:nvSpPr>
            <p:cNvPr id="33" name="Rectangle 32">
              <a:extLst>
                <a:ext uri="{FF2B5EF4-FFF2-40B4-BE49-F238E27FC236}">
                  <a16:creationId xmlns:a16="http://schemas.microsoft.com/office/drawing/2014/main" id="{E790813F-F5A7-4EBE-B612-814AADCA3259}"/>
                </a:ext>
              </a:extLst>
            </p:cNvPr>
            <p:cNvSpPr/>
            <p:nvPr/>
          </p:nvSpPr>
          <p:spPr>
            <a:xfrm>
              <a:off x="960967" y="558800"/>
              <a:ext cx="2374900"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TextBox 33">
              <a:extLst>
                <a:ext uri="{FF2B5EF4-FFF2-40B4-BE49-F238E27FC236}">
                  <a16:creationId xmlns:a16="http://schemas.microsoft.com/office/drawing/2014/main" id="{2AF21217-D9BE-42A7-8E9E-0F3E31AD1F0B}"/>
                </a:ext>
              </a:extLst>
            </p:cNvPr>
            <p:cNvSpPr txBox="1"/>
            <p:nvPr/>
          </p:nvSpPr>
          <p:spPr>
            <a:xfrm>
              <a:off x="984251" y="568507"/>
              <a:ext cx="2328333" cy="707886"/>
            </a:xfrm>
            <a:prstGeom prst="rect">
              <a:avLst/>
            </a:prstGeom>
            <a:noFill/>
          </p:spPr>
          <p:txBody>
            <a:bodyPr wrap="square" rtlCol="0">
              <a:spAutoFit/>
            </a:bodyPr>
            <a:lstStyle/>
            <a:p>
              <a:pPr algn="ctr"/>
              <a:r>
                <a:rPr lang="en-US" sz="2000" dirty="0">
                  <a:solidFill>
                    <a:srgbClr val="00FFFF"/>
                  </a:solidFill>
                </a:rPr>
                <a:t>Eliminates Identity Variability Bugs</a:t>
              </a:r>
            </a:p>
          </p:txBody>
        </p:sp>
        <p:sp>
          <p:nvSpPr>
            <p:cNvPr id="35" name="TextBox 34">
              <a:extLst>
                <a:ext uri="{FF2B5EF4-FFF2-40B4-BE49-F238E27FC236}">
                  <a16:creationId xmlns:a16="http://schemas.microsoft.com/office/drawing/2014/main" id="{90359470-BBA4-48FF-A0AB-9A31A69BFCD2}"/>
                </a:ext>
              </a:extLst>
            </p:cNvPr>
            <p:cNvSpPr txBox="1"/>
            <p:nvPr/>
          </p:nvSpPr>
          <p:spPr>
            <a:xfrm>
              <a:off x="984250" y="1466240"/>
              <a:ext cx="2328333" cy="923330"/>
            </a:xfrm>
            <a:prstGeom prst="rect">
              <a:avLst/>
            </a:prstGeom>
            <a:noFill/>
          </p:spPr>
          <p:txBody>
            <a:bodyPr wrap="square" rtlCol="0">
              <a:spAutoFit/>
            </a:bodyPr>
            <a:lstStyle/>
            <a:p>
              <a:pPr algn="ctr"/>
              <a:r>
                <a:rPr lang="en-US" dirty="0">
                  <a:solidFill>
                    <a:schemeClr val="bg1"/>
                  </a:solidFill>
                </a:rPr>
                <a:t>map[x] = y;</a:t>
              </a:r>
            </a:p>
            <a:p>
              <a:pPr algn="ctr"/>
              <a:r>
                <a:rPr lang="en-US" dirty="0" err="1">
                  <a:solidFill>
                    <a:schemeClr val="bg1"/>
                  </a:solidFill>
                </a:rPr>
                <a:t>x.change_identity</a:t>
              </a:r>
              <a:r>
                <a:rPr lang="en-US" dirty="0">
                  <a:solidFill>
                    <a:schemeClr val="bg1"/>
                  </a:solidFill>
                </a:rPr>
                <a:t>();</a:t>
              </a:r>
            </a:p>
            <a:p>
              <a:pPr algn="ctr"/>
              <a:r>
                <a:rPr lang="en-US" dirty="0">
                  <a:solidFill>
                    <a:schemeClr val="bg1"/>
                  </a:solidFill>
                </a:rPr>
                <a:t> </a:t>
              </a:r>
              <a:r>
                <a:rPr lang="en-US" dirty="0" err="1">
                  <a:solidFill>
                    <a:schemeClr val="bg1"/>
                  </a:solidFill>
                </a:rPr>
                <a:t>cout</a:t>
              </a:r>
              <a:r>
                <a:rPr lang="en-US" dirty="0">
                  <a:solidFill>
                    <a:schemeClr val="bg1"/>
                  </a:solidFill>
                </a:rPr>
                <a:t> &lt;&lt; map[x]; // ???</a:t>
              </a:r>
            </a:p>
          </p:txBody>
        </p:sp>
      </p:grpSp>
      <p:grpSp>
        <p:nvGrpSpPr>
          <p:cNvPr id="44" name="Group 43">
            <a:extLst>
              <a:ext uri="{FF2B5EF4-FFF2-40B4-BE49-F238E27FC236}">
                <a16:creationId xmlns:a16="http://schemas.microsoft.com/office/drawing/2014/main" id="{0F31969A-2D07-424E-986F-F101440375D9}"/>
              </a:ext>
            </a:extLst>
          </p:cNvPr>
          <p:cNvGrpSpPr/>
          <p:nvPr/>
        </p:nvGrpSpPr>
        <p:grpSpPr>
          <a:xfrm>
            <a:off x="3342345" y="3270729"/>
            <a:ext cx="2374900" cy="1917700"/>
            <a:chOff x="4154688" y="3049816"/>
            <a:chExt cx="2374900" cy="1917700"/>
          </a:xfrm>
        </p:grpSpPr>
        <p:grpSp>
          <p:nvGrpSpPr>
            <p:cNvPr id="36" name="Group 35">
              <a:extLst>
                <a:ext uri="{FF2B5EF4-FFF2-40B4-BE49-F238E27FC236}">
                  <a16:creationId xmlns:a16="http://schemas.microsoft.com/office/drawing/2014/main" id="{1230DF23-419C-46A8-8714-118C324400D5}"/>
                </a:ext>
              </a:extLst>
            </p:cNvPr>
            <p:cNvGrpSpPr/>
            <p:nvPr/>
          </p:nvGrpSpPr>
          <p:grpSpPr>
            <a:xfrm>
              <a:off x="4154688" y="3049816"/>
              <a:ext cx="2374900" cy="1917700"/>
              <a:chOff x="960967" y="558800"/>
              <a:chExt cx="2374900" cy="1917700"/>
            </a:xfrm>
          </p:grpSpPr>
          <p:sp>
            <p:nvSpPr>
              <p:cNvPr id="37" name="Rectangle 36">
                <a:extLst>
                  <a:ext uri="{FF2B5EF4-FFF2-40B4-BE49-F238E27FC236}">
                    <a16:creationId xmlns:a16="http://schemas.microsoft.com/office/drawing/2014/main" id="{01F579D7-E424-4029-9943-B5BEB0C512AB}"/>
                  </a:ext>
                </a:extLst>
              </p:cNvPr>
              <p:cNvSpPr/>
              <p:nvPr/>
            </p:nvSpPr>
            <p:spPr>
              <a:xfrm>
                <a:off x="960967" y="558800"/>
                <a:ext cx="2374900"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TextBox 37">
                <a:extLst>
                  <a:ext uri="{FF2B5EF4-FFF2-40B4-BE49-F238E27FC236}">
                    <a16:creationId xmlns:a16="http://schemas.microsoft.com/office/drawing/2014/main" id="{B6C6C07B-E715-4D88-8CE1-1FD626682EB6}"/>
                  </a:ext>
                </a:extLst>
              </p:cNvPr>
              <p:cNvSpPr txBox="1"/>
              <p:nvPr/>
            </p:nvSpPr>
            <p:spPr>
              <a:xfrm>
                <a:off x="984251" y="568507"/>
                <a:ext cx="2328333" cy="707886"/>
              </a:xfrm>
              <a:prstGeom prst="rect">
                <a:avLst/>
              </a:prstGeom>
              <a:noFill/>
            </p:spPr>
            <p:txBody>
              <a:bodyPr wrap="square" rtlCol="0">
                <a:spAutoFit/>
              </a:bodyPr>
              <a:lstStyle/>
              <a:p>
                <a:pPr algn="ctr"/>
                <a:r>
                  <a:rPr lang="en-US" sz="2000" dirty="0">
                    <a:solidFill>
                      <a:srgbClr val="00FFFF"/>
                    </a:solidFill>
                  </a:rPr>
                  <a:t>Eliminates Temporal Coupling Bugs</a:t>
                </a:r>
              </a:p>
            </p:txBody>
          </p:sp>
          <p:sp>
            <p:nvSpPr>
              <p:cNvPr id="39" name="TextBox 38">
                <a:extLst>
                  <a:ext uri="{FF2B5EF4-FFF2-40B4-BE49-F238E27FC236}">
                    <a16:creationId xmlns:a16="http://schemas.microsoft.com/office/drawing/2014/main" id="{C6862FC4-6E55-44AD-92A2-CE29F38ECDE4}"/>
                  </a:ext>
                </a:extLst>
              </p:cNvPr>
              <p:cNvSpPr txBox="1"/>
              <p:nvPr/>
            </p:nvSpPr>
            <p:spPr>
              <a:xfrm>
                <a:off x="984250" y="1466240"/>
                <a:ext cx="2328333" cy="923330"/>
              </a:xfrm>
              <a:prstGeom prst="rect">
                <a:avLst/>
              </a:prstGeom>
              <a:noFill/>
            </p:spPr>
            <p:txBody>
              <a:bodyPr wrap="square" rtlCol="0">
                <a:spAutoFit/>
              </a:bodyPr>
              <a:lstStyle/>
              <a:p>
                <a:pPr algn="ctr"/>
                <a:r>
                  <a:rPr lang="en-US" dirty="0">
                    <a:solidFill>
                      <a:schemeClr val="bg1"/>
                    </a:solidFill>
                  </a:rPr>
                  <a:t>Circle c = new Circle();</a:t>
                </a:r>
              </a:p>
              <a:p>
                <a:pPr algn="ctr"/>
                <a:r>
                  <a:rPr lang="en-US" dirty="0" err="1">
                    <a:solidFill>
                      <a:schemeClr val="bg1"/>
                    </a:solidFill>
                  </a:rPr>
                  <a:t>c.setRadius</a:t>
                </a:r>
                <a:r>
                  <a:rPr lang="en-US" dirty="0">
                    <a:solidFill>
                      <a:schemeClr val="bg1"/>
                    </a:solidFill>
                  </a:rPr>
                  <a:t>(10);</a:t>
                </a:r>
              </a:p>
              <a:p>
                <a:pPr algn="ctr"/>
                <a:r>
                  <a:rPr lang="en-US" dirty="0" err="1">
                    <a:solidFill>
                      <a:schemeClr val="bg1"/>
                    </a:solidFill>
                  </a:rPr>
                  <a:t>c.getArea</a:t>
                </a:r>
                <a:r>
                  <a:rPr lang="en-US" dirty="0">
                    <a:solidFill>
                      <a:schemeClr val="bg1"/>
                    </a:solidFill>
                  </a:rPr>
                  <a:t>();  // ??</a:t>
                </a:r>
              </a:p>
            </p:txBody>
          </p:sp>
        </p:grpSp>
        <p:cxnSp>
          <p:nvCxnSpPr>
            <p:cNvPr id="41" name="Straight Connector 40">
              <a:extLst>
                <a:ext uri="{FF2B5EF4-FFF2-40B4-BE49-F238E27FC236}">
                  <a16:creationId xmlns:a16="http://schemas.microsoft.com/office/drawing/2014/main" id="{FA7A83B8-D02D-457C-98CB-2009123CC1A0}"/>
                </a:ext>
              </a:extLst>
            </p:cNvPr>
            <p:cNvCxnSpPr>
              <a:cxnSpLocks/>
            </p:cNvCxnSpPr>
            <p:nvPr/>
          </p:nvCxnSpPr>
          <p:spPr>
            <a:xfrm>
              <a:off x="4557735" y="4357457"/>
              <a:ext cx="1572609" cy="1544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5C936621-8866-4DF8-B383-1B2DDEB531AE}"/>
              </a:ext>
            </a:extLst>
          </p:cNvPr>
          <p:cNvGrpSpPr/>
          <p:nvPr/>
        </p:nvGrpSpPr>
        <p:grpSpPr>
          <a:xfrm>
            <a:off x="6561902" y="3270833"/>
            <a:ext cx="2588864" cy="1917700"/>
            <a:chOff x="853985" y="558800"/>
            <a:chExt cx="2588864" cy="1917700"/>
          </a:xfrm>
        </p:grpSpPr>
        <p:sp>
          <p:nvSpPr>
            <p:cNvPr id="48" name="Rectangle 47">
              <a:extLst>
                <a:ext uri="{FF2B5EF4-FFF2-40B4-BE49-F238E27FC236}">
                  <a16:creationId xmlns:a16="http://schemas.microsoft.com/office/drawing/2014/main" id="{E6D589D2-F99E-4BDD-83C5-F13057406EEF}"/>
                </a:ext>
              </a:extLst>
            </p:cNvPr>
            <p:cNvSpPr/>
            <p:nvPr/>
          </p:nvSpPr>
          <p:spPr>
            <a:xfrm>
              <a:off x="960967" y="558800"/>
              <a:ext cx="2374900"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TextBox 48">
              <a:extLst>
                <a:ext uri="{FF2B5EF4-FFF2-40B4-BE49-F238E27FC236}">
                  <a16:creationId xmlns:a16="http://schemas.microsoft.com/office/drawing/2014/main" id="{1659214C-BBBD-47CB-BE3E-421F1C507730}"/>
                </a:ext>
              </a:extLst>
            </p:cNvPr>
            <p:cNvSpPr txBox="1"/>
            <p:nvPr/>
          </p:nvSpPr>
          <p:spPr>
            <a:xfrm>
              <a:off x="984251" y="568507"/>
              <a:ext cx="2328333" cy="707886"/>
            </a:xfrm>
            <a:prstGeom prst="rect">
              <a:avLst/>
            </a:prstGeom>
            <a:noFill/>
          </p:spPr>
          <p:txBody>
            <a:bodyPr wrap="square" rtlCol="0">
              <a:spAutoFit/>
            </a:bodyPr>
            <a:lstStyle/>
            <a:p>
              <a:pPr algn="ctr"/>
              <a:r>
                <a:rPr lang="en-US" sz="2000" dirty="0">
                  <a:solidFill>
                    <a:srgbClr val="00FFFF"/>
                  </a:solidFill>
                </a:rPr>
                <a:t>Enables Runtime Optimizations</a:t>
              </a:r>
            </a:p>
          </p:txBody>
        </p:sp>
        <p:sp>
          <p:nvSpPr>
            <p:cNvPr id="50" name="TextBox 49">
              <a:extLst>
                <a:ext uri="{FF2B5EF4-FFF2-40B4-BE49-F238E27FC236}">
                  <a16:creationId xmlns:a16="http://schemas.microsoft.com/office/drawing/2014/main" id="{004CF454-9F4B-40B2-BC59-4B0188F63C39}"/>
                </a:ext>
              </a:extLst>
            </p:cNvPr>
            <p:cNvSpPr txBox="1"/>
            <p:nvPr/>
          </p:nvSpPr>
          <p:spPr>
            <a:xfrm>
              <a:off x="853985" y="1462007"/>
              <a:ext cx="2588864" cy="923330"/>
            </a:xfrm>
            <a:prstGeom prst="rect">
              <a:avLst/>
            </a:prstGeom>
            <a:noFill/>
          </p:spPr>
          <p:txBody>
            <a:bodyPr wrap="square" rtlCol="0">
              <a:spAutoFit/>
            </a:bodyPr>
            <a:lstStyle/>
            <a:p>
              <a:pPr algn="ctr"/>
              <a:r>
                <a:rPr lang="en-US" dirty="0">
                  <a:solidFill>
                    <a:schemeClr val="bg1"/>
                  </a:solidFill>
                </a:rPr>
                <a:t>The compiler can make assumptions about objects that can't change</a:t>
              </a:r>
            </a:p>
          </p:txBody>
        </p:sp>
      </p:grpSp>
      <p:grpSp>
        <p:nvGrpSpPr>
          <p:cNvPr id="51" name="Group 50">
            <a:extLst>
              <a:ext uri="{FF2B5EF4-FFF2-40B4-BE49-F238E27FC236}">
                <a16:creationId xmlns:a16="http://schemas.microsoft.com/office/drawing/2014/main" id="{3BB1E96D-0D4A-4CF8-9BDF-79FA9A99A524}"/>
              </a:ext>
            </a:extLst>
          </p:cNvPr>
          <p:cNvGrpSpPr/>
          <p:nvPr/>
        </p:nvGrpSpPr>
        <p:grpSpPr>
          <a:xfrm>
            <a:off x="9150767" y="3261744"/>
            <a:ext cx="2374900" cy="1917700"/>
            <a:chOff x="960967" y="558800"/>
            <a:chExt cx="2374900" cy="1917700"/>
          </a:xfrm>
        </p:grpSpPr>
        <p:sp>
          <p:nvSpPr>
            <p:cNvPr id="52" name="Rectangle 51">
              <a:extLst>
                <a:ext uri="{FF2B5EF4-FFF2-40B4-BE49-F238E27FC236}">
                  <a16:creationId xmlns:a16="http://schemas.microsoft.com/office/drawing/2014/main" id="{9C08D2F8-4FE5-459C-94A7-20EE55040367}"/>
                </a:ext>
              </a:extLst>
            </p:cNvPr>
            <p:cNvSpPr/>
            <p:nvPr/>
          </p:nvSpPr>
          <p:spPr>
            <a:xfrm>
              <a:off x="960967" y="558800"/>
              <a:ext cx="2374900"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TextBox 52">
              <a:extLst>
                <a:ext uri="{FF2B5EF4-FFF2-40B4-BE49-F238E27FC236}">
                  <a16:creationId xmlns:a16="http://schemas.microsoft.com/office/drawing/2014/main" id="{F56D74CE-591D-456B-A591-421AAF5D6DCD}"/>
                </a:ext>
              </a:extLst>
            </p:cNvPr>
            <p:cNvSpPr txBox="1"/>
            <p:nvPr/>
          </p:nvSpPr>
          <p:spPr>
            <a:xfrm>
              <a:off x="984251" y="568507"/>
              <a:ext cx="2328333" cy="707886"/>
            </a:xfrm>
            <a:prstGeom prst="rect">
              <a:avLst/>
            </a:prstGeom>
            <a:noFill/>
          </p:spPr>
          <p:txBody>
            <a:bodyPr wrap="square" rtlCol="0">
              <a:spAutoFit/>
            </a:bodyPr>
            <a:lstStyle/>
            <a:p>
              <a:pPr algn="ctr"/>
              <a:r>
                <a:rPr lang="en-US" sz="2000" dirty="0">
                  <a:solidFill>
                    <a:srgbClr val="00FFFF"/>
                  </a:solidFill>
                </a:rPr>
                <a:t>Enables Easy Caching</a:t>
              </a:r>
            </a:p>
          </p:txBody>
        </p:sp>
        <p:sp>
          <p:nvSpPr>
            <p:cNvPr id="54" name="TextBox 53">
              <a:extLst>
                <a:ext uri="{FF2B5EF4-FFF2-40B4-BE49-F238E27FC236}">
                  <a16:creationId xmlns:a16="http://schemas.microsoft.com/office/drawing/2014/main" id="{246E9D8C-DC0B-4277-A89B-B8F2D8E7294A}"/>
                </a:ext>
              </a:extLst>
            </p:cNvPr>
            <p:cNvSpPr txBox="1"/>
            <p:nvPr/>
          </p:nvSpPr>
          <p:spPr>
            <a:xfrm>
              <a:off x="984250" y="1466240"/>
              <a:ext cx="2328333" cy="923330"/>
            </a:xfrm>
            <a:prstGeom prst="rect">
              <a:avLst/>
            </a:prstGeom>
            <a:noFill/>
          </p:spPr>
          <p:txBody>
            <a:bodyPr wrap="square" rtlCol="0">
              <a:spAutoFit/>
            </a:bodyPr>
            <a:lstStyle/>
            <a:p>
              <a:pPr algn="ctr"/>
              <a:r>
                <a:rPr lang="en-US" dirty="0">
                  <a:solidFill>
                    <a:schemeClr val="bg1"/>
                  </a:solidFill>
                </a:rPr>
                <a:t>Objects can be cached without concern their values have changed</a:t>
              </a:r>
            </a:p>
          </p:txBody>
        </p:sp>
      </p:grpSp>
      <p:grpSp>
        <p:nvGrpSpPr>
          <p:cNvPr id="55" name="Group 54">
            <a:extLst>
              <a:ext uri="{FF2B5EF4-FFF2-40B4-BE49-F238E27FC236}">
                <a16:creationId xmlns:a16="http://schemas.microsoft.com/office/drawing/2014/main" id="{B42B67AE-1721-44D1-BD77-2A7762EE8261}"/>
              </a:ext>
            </a:extLst>
          </p:cNvPr>
          <p:cNvGrpSpPr/>
          <p:nvPr/>
        </p:nvGrpSpPr>
        <p:grpSpPr>
          <a:xfrm>
            <a:off x="9150766" y="1237075"/>
            <a:ext cx="2374900" cy="1917700"/>
            <a:chOff x="960967" y="558800"/>
            <a:chExt cx="2374900" cy="1917700"/>
          </a:xfrm>
        </p:grpSpPr>
        <p:sp>
          <p:nvSpPr>
            <p:cNvPr id="56" name="Rectangle 55">
              <a:extLst>
                <a:ext uri="{FF2B5EF4-FFF2-40B4-BE49-F238E27FC236}">
                  <a16:creationId xmlns:a16="http://schemas.microsoft.com/office/drawing/2014/main" id="{723CB4CF-AB37-4EB2-81CF-45EDFEEE4AA9}"/>
                </a:ext>
              </a:extLst>
            </p:cNvPr>
            <p:cNvSpPr/>
            <p:nvPr/>
          </p:nvSpPr>
          <p:spPr>
            <a:xfrm>
              <a:off x="960967" y="558800"/>
              <a:ext cx="2374900"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7" name="TextBox 56">
              <a:extLst>
                <a:ext uri="{FF2B5EF4-FFF2-40B4-BE49-F238E27FC236}">
                  <a16:creationId xmlns:a16="http://schemas.microsoft.com/office/drawing/2014/main" id="{4C3A0686-D4D7-45C1-B723-BB0FCE9DE088}"/>
                </a:ext>
              </a:extLst>
            </p:cNvPr>
            <p:cNvSpPr txBox="1"/>
            <p:nvPr/>
          </p:nvSpPr>
          <p:spPr>
            <a:xfrm>
              <a:off x="984251" y="568507"/>
              <a:ext cx="2328333" cy="707886"/>
            </a:xfrm>
            <a:prstGeom prst="rect">
              <a:avLst/>
            </a:prstGeom>
            <a:noFill/>
          </p:spPr>
          <p:txBody>
            <a:bodyPr wrap="square" rtlCol="0">
              <a:spAutoFit/>
            </a:bodyPr>
            <a:lstStyle/>
            <a:p>
              <a:pPr algn="ctr"/>
              <a:r>
                <a:rPr lang="en-US" sz="2000" dirty="0">
                  <a:solidFill>
                    <a:srgbClr val="00FFFF"/>
                  </a:solidFill>
                </a:rPr>
                <a:t>Makes Testing Easier</a:t>
              </a:r>
            </a:p>
          </p:txBody>
        </p:sp>
        <p:sp>
          <p:nvSpPr>
            <p:cNvPr id="58" name="TextBox 57">
              <a:extLst>
                <a:ext uri="{FF2B5EF4-FFF2-40B4-BE49-F238E27FC236}">
                  <a16:creationId xmlns:a16="http://schemas.microsoft.com/office/drawing/2014/main" id="{AB2096C7-3810-4F9E-85B9-F5E4D26B2844}"/>
                </a:ext>
              </a:extLst>
            </p:cNvPr>
            <p:cNvSpPr txBox="1"/>
            <p:nvPr/>
          </p:nvSpPr>
          <p:spPr>
            <a:xfrm>
              <a:off x="984250" y="1466240"/>
              <a:ext cx="2328333" cy="923330"/>
            </a:xfrm>
            <a:prstGeom prst="rect">
              <a:avLst/>
            </a:prstGeom>
            <a:noFill/>
          </p:spPr>
          <p:txBody>
            <a:bodyPr wrap="square" rtlCol="0">
              <a:spAutoFit/>
            </a:bodyPr>
            <a:lstStyle/>
            <a:p>
              <a:pPr algn="ctr"/>
              <a:r>
                <a:rPr lang="en-US" dirty="0">
                  <a:solidFill>
                    <a:schemeClr val="bg1"/>
                  </a:solidFill>
                </a:rPr>
                <a:t>There are far fewer failure modes since objects are frozen</a:t>
              </a:r>
            </a:p>
          </p:txBody>
        </p:sp>
      </p:grpSp>
      <p:grpSp>
        <p:nvGrpSpPr>
          <p:cNvPr id="59" name="Group 58">
            <a:extLst>
              <a:ext uri="{FF2B5EF4-FFF2-40B4-BE49-F238E27FC236}">
                <a16:creationId xmlns:a16="http://schemas.microsoft.com/office/drawing/2014/main" id="{969DAD8B-84CE-4E28-8BF2-93F2AF0AED38}"/>
              </a:ext>
            </a:extLst>
          </p:cNvPr>
          <p:cNvGrpSpPr/>
          <p:nvPr/>
        </p:nvGrpSpPr>
        <p:grpSpPr>
          <a:xfrm>
            <a:off x="7499462" y="5380478"/>
            <a:ext cx="3349173" cy="1257129"/>
            <a:chOff x="960967" y="558800"/>
            <a:chExt cx="2374900" cy="1917700"/>
          </a:xfrm>
        </p:grpSpPr>
        <p:sp>
          <p:nvSpPr>
            <p:cNvPr id="60" name="Rectangle 59">
              <a:extLst>
                <a:ext uri="{FF2B5EF4-FFF2-40B4-BE49-F238E27FC236}">
                  <a16:creationId xmlns:a16="http://schemas.microsoft.com/office/drawing/2014/main" id="{3E585B81-39CD-46F6-AB3F-D03F40D67D8C}"/>
                </a:ext>
              </a:extLst>
            </p:cNvPr>
            <p:cNvSpPr/>
            <p:nvPr/>
          </p:nvSpPr>
          <p:spPr>
            <a:xfrm>
              <a:off x="960967" y="558800"/>
              <a:ext cx="2374900"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TextBox 60">
              <a:extLst>
                <a:ext uri="{FF2B5EF4-FFF2-40B4-BE49-F238E27FC236}">
                  <a16:creationId xmlns:a16="http://schemas.microsoft.com/office/drawing/2014/main" id="{FC03D8E1-6385-400A-B554-FC3E2B310F17}"/>
                </a:ext>
              </a:extLst>
            </p:cNvPr>
            <p:cNvSpPr txBox="1"/>
            <p:nvPr/>
          </p:nvSpPr>
          <p:spPr>
            <a:xfrm>
              <a:off x="984251" y="568507"/>
              <a:ext cx="2328333" cy="707886"/>
            </a:xfrm>
            <a:prstGeom prst="rect">
              <a:avLst/>
            </a:prstGeom>
            <a:noFill/>
          </p:spPr>
          <p:txBody>
            <a:bodyPr wrap="square" rtlCol="0">
              <a:spAutoFit/>
            </a:bodyPr>
            <a:lstStyle/>
            <a:p>
              <a:pPr algn="ctr"/>
              <a:r>
                <a:rPr lang="en-US" sz="2000" dirty="0">
                  <a:solidFill>
                    <a:srgbClr val="00FFFF"/>
                  </a:solidFill>
                </a:rPr>
                <a:t>Ensures Atomicity of Failure</a:t>
              </a:r>
            </a:p>
          </p:txBody>
        </p:sp>
        <p:sp>
          <p:nvSpPr>
            <p:cNvPr id="62" name="TextBox 61">
              <a:extLst>
                <a:ext uri="{FF2B5EF4-FFF2-40B4-BE49-F238E27FC236}">
                  <a16:creationId xmlns:a16="http://schemas.microsoft.com/office/drawing/2014/main" id="{45986F4E-0368-4A2D-81BC-8B46FF280D03}"/>
                </a:ext>
              </a:extLst>
            </p:cNvPr>
            <p:cNvSpPr txBox="1"/>
            <p:nvPr/>
          </p:nvSpPr>
          <p:spPr>
            <a:xfrm>
              <a:off x="984250" y="1466240"/>
              <a:ext cx="2328333" cy="923330"/>
            </a:xfrm>
            <a:prstGeom prst="rect">
              <a:avLst/>
            </a:prstGeom>
            <a:noFill/>
          </p:spPr>
          <p:txBody>
            <a:bodyPr wrap="square" rtlCol="0">
              <a:spAutoFit/>
            </a:bodyPr>
            <a:lstStyle/>
            <a:p>
              <a:pPr algn="ctr"/>
              <a:r>
                <a:rPr lang="en-US" dirty="0">
                  <a:solidFill>
                    <a:schemeClr val="bg1"/>
                  </a:solidFill>
                </a:rPr>
                <a:t>Objects are never left in an inconsistent state by definition</a:t>
              </a:r>
            </a:p>
          </p:txBody>
        </p:sp>
      </p:grpSp>
      <p:grpSp>
        <p:nvGrpSpPr>
          <p:cNvPr id="64" name="Group 63">
            <a:extLst>
              <a:ext uri="{FF2B5EF4-FFF2-40B4-BE49-F238E27FC236}">
                <a16:creationId xmlns:a16="http://schemas.microsoft.com/office/drawing/2014/main" id="{D942B476-C79D-4A75-8D76-6878D5C2756C}"/>
              </a:ext>
            </a:extLst>
          </p:cNvPr>
          <p:cNvGrpSpPr/>
          <p:nvPr/>
        </p:nvGrpSpPr>
        <p:grpSpPr>
          <a:xfrm>
            <a:off x="17936" y="4764997"/>
            <a:ext cx="3564455" cy="2056920"/>
            <a:chOff x="8153102" y="1855454"/>
            <a:chExt cx="3564455" cy="2056920"/>
          </a:xfrm>
        </p:grpSpPr>
        <p:grpSp>
          <p:nvGrpSpPr>
            <p:cNvPr id="65" name="Group 64">
              <a:extLst>
                <a:ext uri="{FF2B5EF4-FFF2-40B4-BE49-F238E27FC236}">
                  <a16:creationId xmlns:a16="http://schemas.microsoft.com/office/drawing/2014/main" id="{F6987081-CD5E-4BAD-8FDA-FBA6E66B67E8}"/>
                </a:ext>
              </a:extLst>
            </p:cNvPr>
            <p:cNvGrpSpPr/>
            <p:nvPr/>
          </p:nvGrpSpPr>
          <p:grpSpPr>
            <a:xfrm>
              <a:off x="8153102" y="1855454"/>
              <a:ext cx="3564455" cy="2056920"/>
              <a:chOff x="9223511" y="4792096"/>
              <a:chExt cx="3564455" cy="2056920"/>
            </a:xfrm>
          </p:grpSpPr>
          <p:grpSp>
            <p:nvGrpSpPr>
              <p:cNvPr id="67" name="Group 66">
                <a:extLst>
                  <a:ext uri="{FF2B5EF4-FFF2-40B4-BE49-F238E27FC236}">
                    <a16:creationId xmlns:a16="http://schemas.microsoft.com/office/drawing/2014/main" id="{1F4BBEC6-B587-4C64-924A-4BC46628BF24}"/>
                  </a:ext>
                </a:extLst>
              </p:cNvPr>
              <p:cNvGrpSpPr/>
              <p:nvPr/>
            </p:nvGrpSpPr>
            <p:grpSpPr>
              <a:xfrm>
                <a:off x="9223511" y="4792096"/>
                <a:ext cx="3518406" cy="2056920"/>
                <a:chOff x="9462052" y="4414558"/>
                <a:chExt cx="3518406" cy="2056920"/>
              </a:xfrm>
            </p:grpSpPr>
            <p:sp>
              <p:nvSpPr>
                <p:cNvPr id="69" name="Rectangle: Rounded Corners 68">
                  <a:extLst>
                    <a:ext uri="{FF2B5EF4-FFF2-40B4-BE49-F238E27FC236}">
                      <a16:creationId xmlns:a16="http://schemas.microsoft.com/office/drawing/2014/main" id="{E8D8D864-9881-491C-B08A-5ADE018520ED}"/>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9944B5E7-F60F-4F1B-9308-44B017AE2EB1}"/>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68" name="TextBox 67">
                <a:extLst>
                  <a:ext uri="{FF2B5EF4-FFF2-40B4-BE49-F238E27FC236}">
                    <a16:creationId xmlns:a16="http://schemas.microsoft.com/office/drawing/2014/main" id="{7171E381-9033-4E40-973B-072351AE78E4}"/>
                  </a:ext>
                </a:extLst>
              </p:cNvPr>
              <p:cNvSpPr txBox="1"/>
              <p:nvPr/>
            </p:nvSpPr>
            <p:spPr>
              <a:xfrm>
                <a:off x="9956743" y="5343630"/>
                <a:ext cx="2831223" cy="1200329"/>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“And of course, don't forget that immutability facilitates formal program verification!!!"</a:t>
                </a:r>
              </a:p>
            </p:txBody>
          </p:sp>
        </p:grpSp>
        <p:pic>
          <p:nvPicPr>
            <p:cNvPr id="66" name="Picture 65">
              <a:extLst>
                <a:ext uri="{FF2B5EF4-FFF2-40B4-BE49-F238E27FC236}">
                  <a16:creationId xmlns:a16="http://schemas.microsoft.com/office/drawing/2014/main" id="{6FC1DBB2-8160-4C47-AC1A-DCE69D3B9564}"/>
                </a:ext>
              </a:extLst>
            </p:cNvPr>
            <p:cNvPicPr>
              <a:picLocks noChangeAspect="1"/>
            </p:cNvPicPr>
            <p:nvPr/>
          </p:nvPicPr>
          <p:blipFill rotWithShape="1">
            <a:blip r:embed="rId3"/>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71" name="Group 70">
            <a:extLst>
              <a:ext uri="{FF2B5EF4-FFF2-40B4-BE49-F238E27FC236}">
                <a16:creationId xmlns:a16="http://schemas.microsoft.com/office/drawing/2014/main" id="{B7200F2A-0643-4D97-94BF-2234F280EB76}"/>
              </a:ext>
            </a:extLst>
          </p:cNvPr>
          <p:cNvGrpSpPr/>
          <p:nvPr/>
        </p:nvGrpSpPr>
        <p:grpSpPr>
          <a:xfrm>
            <a:off x="6670466" y="1246060"/>
            <a:ext cx="2374900" cy="1917700"/>
            <a:chOff x="960967" y="558800"/>
            <a:chExt cx="2374900" cy="1917700"/>
          </a:xfrm>
        </p:grpSpPr>
        <p:sp>
          <p:nvSpPr>
            <p:cNvPr id="72" name="Rectangle 71">
              <a:extLst>
                <a:ext uri="{FF2B5EF4-FFF2-40B4-BE49-F238E27FC236}">
                  <a16:creationId xmlns:a16="http://schemas.microsoft.com/office/drawing/2014/main" id="{474BD87D-5683-40A9-A601-151D09A9BAE7}"/>
                </a:ext>
              </a:extLst>
            </p:cNvPr>
            <p:cNvSpPr/>
            <p:nvPr/>
          </p:nvSpPr>
          <p:spPr>
            <a:xfrm>
              <a:off x="960967" y="558800"/>
              <a:ext cx="2374900" cy="19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3" name="TextBox 72">
              <a:extLst>
                <a:ext uri="{FF2B5EF4-FFF2-40B4-BE49-F238E27FC236}">
                  <a16:creationId xmlns:a16="http://schemas.microsoft.com/office/drawing/2014/main" id="{7F1C77D0-E2A2-4A97-B527-CA2434A91162}"/>
                </a:ext>
              </a:extLst>
            </p:cNvPr>
            <p:cNvSpPr txBox="1"/>
            <p:nvPr/>
          </p:nvSpPr>
          <p:spPr>
            <a:xfrm>
              <a:off x="984251" y="568507"/>
              <a:ext cx="2328333" cy="707886"/>
            </a:xfrm>
            <a:prstGeom prst="rect">
              <a:avLst/>
            </a:prstGeom>
            <a:noFill/>
          </p:spPr>
          <p:txBody>
            <a:bodyPr wrap="square" rtlCol="0">
              <a:spAutoFit/>
            </a:bodyPr>
            <a:lstStyle/>
            <a:p>
              <a:pPr algn="ctr"/>
              <a:r>
                <a:rPr lang="en-US" sz="2000" dirty="0">
                  <a:solidFill>
                    <a:srgbClr val="00FFFF"/>
                  </a:solidFill>
                </a:rPr>
                <a:t>Absence of Hidden Side Effects</a:t>
              </a:r>
            </a:p>
          </p:txBody>
        </p:sp>
        <p:sp>
          <p:nvSpPr>
            <p:cNvPr id="74" name="TextBox 73">
              <a:extLst>
                <a:ext uri="{FF2B5EF4-FFF2-40B4-BE49-F238E27FC236}">
                  <a16:creationId xmlns:a16="http://schemas.microsoft.com/office/drawing/2014/main" id="{6372A914-39D4-4C56-BB3D-52E06334DA88}"/>
                </a:ext>
              </a:extLst>
            </p:cNvPr>
            <p:cNvSpPr txBox="1"/>
            <p:nvPr/>
          </p:nvSpPr>
          <p:spPr>
            <a:xfrm>
              <a:off x="984250" y="1466240"/>
              <a:ext cx="2328333" cy="923330"/>
            </a:xfrm>
            <a:prstGeom prst="rect">
              <a:avLst/>
            </a:prstGeom>
            <a:noFill/>
          </p:spPr>
          <p:txBody>
            <a:bodyPr wrap="square" rtlCol="0">
              <a:spAutoFit/>
            </a:bodyPr>
            <a:lstStyle/>
            <a:p>
              <a:pPr algn="ctr"/>
              <a:r>
                <a:rPr lang="en-US" dirty="0">
                  <a:solidFill>
                    <a:schemeClr val="bg1"/>
                  </a:solidFill>
                </a:rPr>
                <a:t>Makes programs easier to read and reason about</a:t>
              </a:r>
            </a:p>
          </p:txBody>
        </p:sp>
      </p:grpSp>
      <p:grpSp>
        <p:nvGrpSpPr>
          <p:cNvPr id="81" name="Group 80">
            <a:extLst>
              <a:ext uri="{FF2B5EF4-FFF2-40B4-BE49-F238E27FC236}">
                <a16:creationId xmlns:a16="http://schemas.microsoft.com/office/drawing/2014/main" id="{9D0759A9-FC59-4D44-9B12-8FC792029D76}"/>
              </a:ext>
            </a:extLst>
          </p:cNvPr>
          <p:cNvGrpSpPr/>
          <p:nvPr/>
        </p:nvGrpSpPr>
        <p:grpSpPr>
          <a:xfrm>
            <a:off x="8659632" y="0"/>
            <a:ext cx="3523054" cy="2077717"/>
            <a:chOff x="8618330" y="-8621"/>
            <a:chExt cx="3523054" cy="2077717"/>
          </a:xfrm>
        </p:grpSpPr>
        <p:grpSp>
          <p:nvGrpSpPr>
            <p:cNvPr id="82" name="Group 81">
              <a:extLst>
                <a:ext uri="{FF2B5EF4-FFF2-40B4-BE49-F238E27FC236}">
                  <a16:creationId xmlns:a16="http://schemas.microsoft.com/office/drawing/2014/main" id="{3056C53E-7413-4440-9AE1-ADD401492967}"/>
                </a:ext>
              </a:extLst>
            </p:cNvPr>
            <p:cNvGrpSpPr/>
            <p:nvPr/>
          </p:nvGrpSpPr>
          <p:grpSpPr>
            <a:xfrm>
              <a:off x="8618330" y="-8621"/>
              <a:ext cx="3518407" cy="2077717"/>
              <a:chOff x="9223510" y="4771299"/>
              <a:chExt cx="3518407" cy="2077717"/>
            </a:xfrm>
          </p:grpSpPr>
          <p:grpSp>
            <p:nvGrpSpPr>
              <p:cNvPr id="84" name="Group 83">
                <a:extLst>
                  <a:ext uri="{FF2B5EF4-FFF2-40B4-BE49-F238E27FC236}">
                    <a16:creationId xmlns:a16="http://schemas.microsoft.com/office/drawing/2014/main" id="{76122ED0-B2F5-4F51-8366-2D27AB7A39C3}"/>
                  </a:ext>
                </a:extLst>
              </p:cNvPr>
              <p:cNvGrpSpPr/>
              <p:nvPr/>
            </p:nvGrpSpPr>
            <p:grpSpPr>
              <a:xfrm>
                <a:off x="9223510" y="4771299"/>
                <a:ext cx="3518407" cy="2077717"/>
                <a:chOff x="9462051" y="4393761"/>
                <a:chExt cx="3518407" cy="2077717"/>
              </a:xfrm>
            </p:grpSpPr>
            <p:sp>
              <p:nvSpPr>
                <p:cNvPr id="86" name="Rectangle: Rounded Corners 85">
                  <a:extLst>
                    <a:ext uri="{FF2B5EF4-FFF2-40B4-BE49-F238E27FC236}">
                      <a16:creationId xmlns:a16="http://schemas.microsoft.com/office/drawing/2014/main" id="{8E084B68-9084-4910-8CA5-72C04DDD4182}"/>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extBox 86">
                  <a:extLst>
                    <a:ext uri="{FF2B5EF4-FFF2-40B4-BE49-F238E27FC236}">
                      <a16:creationId xmlns:a16="http://schemas.microsoft.com/office/drawing/2014/main" id="{69F59139-5BD9-4C9D-AC62-577604112443}"/>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85" name="Picture 45" descr="spinhead">
                <a:extLst>
                  <a:ext uri="{FF2B5EF4-FFF2-40B4-BE49-F238E27FC236}">
                    <a16:creationId xmlns:a16="http://schemas.microsoft.com/office/drawing/2014/main" id="{3B7D54D0-5205-4D1B-98BC-FA326348749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83" name="TextBox 82">
              <a:extLst>
                <a:ext uri="{FF2B5EF4-FFF2-40B4-BE49-F238E27FC236}">
                  <a16:creationId xmlns:a16="http://schemas.microsoft.com/office/drawing/2014/main" id="{97942DC6-99DE-4748-BECF-72A363B8C66D}"/>
                </a:ext>
              </a:extLst>
            </p:cNvPr>
            <p:cNvSpPr txBox="1"/>
            <p:nvPr/>
          </p:nvSpPr>
          <p:spPr>
            <a:xfrm>
              <a:off x="9362620" y="449591"/>
              <a:ext cx="2778764" cy="707886"/>
            </a:xfrm>
            <a:prstGeom prst="rect">
              <a:avLst/>
            </a:prstGeom>
            <a:noFill/>
          </p:spPr>
          <p:txBody>
            <a:bodyPr wrap="square">
              <a:spAutoFit/>
            </a:bodyPr>
            <a:lstStyle/>
            <a:p>
              <a:pPr algn="ctr"/>
              <a:r>
                <a:rPr lang="en-US" sz="2000" dirty="0">
                  <a:latin typeface="Comic Sans MS" panose="030F0702030302020204" pitchFamily="66" charset="0"/>
                </a:rPr>
                <a:t>{Rolls LIDAR sensors}</a:t>
              </a:r>
              <a:endParaRPr lang="en-US" sz="2000" dirty="0">
                <a:solidFill>
                  <a:schemeClr val="tx1"/>
                </a:solidFill>
                <a:latin typeface="Comic Sans MS" panose="030F0702030302020204" pitchFamily="66" charset="0"/>
              </a:endParaRPr>
            </a:p>
          </p:txBody>
        </p:sp>
      </p:grpSp>
      <p:sp>
        <p:nvSpPr>
          <p:cNvPr id="63" name="Speech Bubble: Rectangle with Corners Rounded 62">
            <a:extLst>
              <a:ext uri="{FF2B5EF4-FFF2-40B4-BE49-F238E27FC236}">
                <a16:creationId xmlns:a16="http://schemas.microsoft.com/office/drawing/2014/main" id="{D7895AFB-7D37-46F0-B655-4B5A54B13209}"/>
              </a:ext>
            </a:extLst>
          </p:cNvPr>
          <p:cNvSpPr/>
          <p:nvPr/>
        </p:nvSpPr>
        <p:spPr>
          <a:xfrm>
            <a:off x="6760217" y="4091394"/>
            <a:ext cx="4891887" cy="1948930"/>
          </a:xfrm>
          <a:prstGeom prst="wedgeRoundRectCallout">
            <a:avLst>
              <a:gd name="adj1" fmla="val -76904"/>
              <a:gd name="adj2" fmla="val -215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Temporal Coupling Bug:</a:t>
            </a:r>
          </a:p>
          <a:p>
            <a:pPr algn="ctr"/>
            <a:endParaRPr lang="en-US" sz="2000" dirty="0">
              <a:latin typeface="Corbel" panose="020B0503020204020204" pitchFamily="34" charset="0"/>
            </a:endParaRPr>
          </a:p>
          <a:p>
            <a:pPr algn="ctr"/>
            <a:r>
              <a:rPr lang="en-US" sz="2000" dirty="0">
                <a:latin typeface="Corbel" panose="020B0503020204020204" pitchFamily="34" charset="0"/>
              </a:rPr>
              <a:t>A bug where the programmer does some initialization out of order – or not at all -  resulting in use of an incomplete object.</a:t>
            </a:r>
          </a:p>
        </p:txBody>
      </p:sp>
    </p:spTree>
    <p:extLst>
      <p:ext uri="{BB962C8B-B14F-4D97-AF65-F5344CB8AC3E}">
        <p14:creationId xmlns:p14="http://schemas.microsoft.com/office/powerpoint/2010/main" val="339688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3">
                                            <p:bg/>
                                          </p:spTgt>
                                        </p:tgtEl>
                                        <p:attrNameLst>
                                          <p:attrName>style.visibility</p:attrName>
                                        </p:attrNameLst>
                                      </p:cBhvr>
                                      <p:to>
                                        <p:strVal val="visible"/>
                                      </p:to>
                                    </p:set>
                                    <p:animEffect transition="in" filter="wipe(down)">
                                      <p:cBhvr>
                                        <p:cTn id="28" dur="500"/>
                                        <p:tgtEl>
                                          <p:spTgt spid="63">
                                            <p:bg/>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3">
                                            <p:txEl>
                                              <p:pRg st="0" end="0"/>
                                            </p:txEl>
                                          </p:spTgt>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3">
                                            <p:txEl>
                                              <p:pRg st="2" end="2"/>
                                            </p:txEl>
                                          </p:spTgt>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3">
                                            <p:bg/>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wipe(up)">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64"/>
                                        </p:tgtEl>
                                        <p:attrNameLst>
                                          <p:attrName>style.visibility</p:attrName>
                                        </p:attrNameLst>
                                      </p:cBhvr>
                                      <p:to>
                                        <p:strVal val="visible"/>
                                      </p:to>
                                    </p:set>
                                    <p:anim calcmode="lin" valueType="num">
                                      <p:cBhvr additive="base">
                                        <p:cTn id="74" dur="500" fill="hold"/>
                                        <p:tgtEl>
                                          <p:spTgt spid="64"/>
                                        </p:tgtEl>
                                        <p:attrNameLst>
                                          <p:attrName>ppt_x</p:attrName>
                                        </p:attrNameLst>
                                      </p:cBhvr>
                                      <p:tavLst>
                                        <p:tav tm="0">
                                          <p:val>
                                            <p:strVal val="0-#ppt_w/2"/>
                                          </p:val>
                                        </p:tav>
                                        <p:tav tm="100000">
                                          <p:val>
                                            <p:strVal val="#ppt_x"/>
                                          </p:val>
                                        </p:tav>
                                      </p:tavLst>
                                    </p:anim>
                                    <p:anim calcmode="lin" valueType="num">
                                      <p:cBhvr additive="base">
                                        <p:cTn id="75"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81"/>
                                        </p:tgtEl>
                                        <p:attrNameLst>
                                          <p:attrName>style.visibility</p:attrName>
                                        </p:attrNameLst>
                                      </p:cBhvr>
                                      <p:to>
                                        <p:strVal val="visible"/>
                                      </p:to>
                                    </p:set>
                                    <p:anim calcmode="lin" valueType="num">
                                      <p:cBhvr additive="base">
                                        <p:cTn id="80" dur="500" fill="hold"/>
                                        <p:tgtEl>
                                          <p:spTgt spid="81"/>
                                        </p:tgtEl>
                                        <p:attrNameLst>
                                          <p:attrName>ppt_x</p:attrName>
                                        </p:attrNameLst>
                                      </p:cBhvr>
                                      <p:tavLst>
                                        <p:tav tm="0">
                                          <p:val>
                                            <p:strVal val="1+#ppt_w/2"/>
                                          </p:val>
                                        </p:tav>
                                        <p:tav tm="100000">
                                          <p:val>
                                            <p:strVal val="#ppt_x"/>
                                          </p:val>
                                        </p:tav>
                                      </p:tavLst>
                                    </p:anim>
                                    <p:anim calcmode="lin" valueType="num">
                                      <p:cBhvr additive="base">
                                        <p:cTn id="81"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xit" presetSubtype="2" fill="hold" nodeType="clickEffect">
                                  <p:stCondLst>
                                    <p:cond delay="0"/>
                                  </p:stCondLst>
                                  <p:childTnLst>
                                    <p:anim calcmode="lin" valueType="num">
                                      <p:cBhvr additive="base">
                                        <p:cTn id="85" dur="500"/>
                                        <p:tgtEl>
                                          <p:spTgt spid="81"/>
                                        </p:tgtEl>
                                        <p:attrNameLst>
                                          <p:attrName>ppt_x</p:attrName>
                                        </p:attrNameLst>
                                      </p:cBhvr>
                                      <p:tavLst>
                                        <p:tav tm="0">
                                          <p:val>
                                            <p:strVal val="ppt_x"/>
                                          </p:val>
                                        </p:tav>
                                        <p:tav tm="100000">
                                          <p:val>
                                            <p:strVal val="1+ppt_w/2"/>
                                          </p:val>
                                        </p:tav>
                                      </p:tavLst>
                                    </p:anim>
                                    <p:anim calcmode="lin" valueType="num">
                                      <p:cBhvr additive="base">
                                        <p:cTn id="86" dur="500"/>
                                        <p:tgtEl>
                                          <p:spTgt spid="81"/>
                                        </p:tgtEl>
                                        <p:attrNameLst>
                                          <p:attrName>ppt_y</p:attrName>
                                        </p:attrNameLst>
                                      </p:cBhvr>
                                      <p:tavLst>
                                        <p:tav tm="0">
                                          <p:val>
                                            <p:strVal val="ppt_y"/>
                                          </p:val>
                                        </p:tav>
                                        <p:tav tm="100000">
                                          <p:val>
                                            <p:strVal val="ppt_y"/>
                                          </p:val>
                                        </p:tav>
                                      </p:tavLst>
                                    </p:anim>
                                    <p:set>
                                      <p:cBhvr>
                                        <p:cTn id="87" dur="1" fill="hold">
                                          <p:stCondLst>
                                            <p:cond delay="499"/>
                                          </p:stCondLst>
                                        </p:cTn>
                                        <p:tgtEl>
                                          <p:spTgt spid="81"/>
                                        </p:tgtEl>
                                        <p:attrNameLst>
                                          <p:attrName>style.visibility</p:attrName>
                                        </p:attrNameLst>
                                      </p:cBhvr>
                                      <p:to>
                                        <p:strVal val="hidden"/>
                                      </p:to>
                                    </p:set>
                                  </p:childTnLst>
                                </p:cTn>
                              </p:par>
                              <p:par>
                                <p:cTn id="88" presetID="2" presetClass="exit" presetSubtype="8" fill="hold" nodeType="withEffect">
                                  <p:stCondLst>
                                    <p:cond delay="0"/>
                                  </p:stCondLst>
                                  <p:childTnLst>
                                    <p:anim calcmode="lin" valueType="num">
                                      <p:cBhvr additive="base">
                                        <p:cTn id="89" dur="500"/>
                                        <p:tgtEl>
                                          <p:spTgt spid="64"/>
                                        </p:tgtEl>
                                        <p:attrNameLst>
                                          <p:attrName>ppt_x</p:attrName>
                                        </p:attrNameLst>
                                      </p:cBhvr>
                                      <p:tavLst>
                                        <p:tav tm="0">
                                          <p:val>
                                            <p:strVal val="ppt_x"/>
                                          </p:val>
                                        </p:tav>
                                        <p:tav tm="100000">
                                          <p:val>
                                            <p:strVal val="0-ppt_w/2"/>
                                          </p:val>
                                        </p:tav>
                                      </p:tavLst>
                                    </p:anim>
                                    <p:anim calcmode="lin" valueType="num">
                                      <p:cBhvr additive="base">
                                        <p:cTn id="90" dur="500"/>
                                        <p:tgtEl>
                                          <p:spTgt spid="64"/>
                                        </p:tgtEl>
                                        <p:attrNameLst>
                                          <p:attrName>ppt_y</p:attrName>
                                        </p:attrNameLst>
                                      </p:cBhvr>
                                      <p:tavLst>
                                        <p:tav tm="0">
                                          <p:val>
                                            <p:strVal val="ppt_y"/>
                                          </p:val>
                                        </p:tav>
                                        <p:tav tm="100000">
                                          <p:val>
                                            <p:strVal val="ppt_y"/>
                                          </p:val>
                                        </p:tav>
                                      </p:tavLst>
                                    </p:anim>
                                    <p:set>
                                      <p:cBhvr>
                                        <p:cTn id="91"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animBg="1"/>
      <p:bldP spid="63" grpId="1" build="allAtOnce" animBg="1"/>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Identity Variability Bugs: An Example</a:t>
            </a:r>
          </a:p>
        </p:txBody>
      </p:sp>
      <p:sp>
        <p:nvSpPr>
          <p:cNvPr id="22" name="TextBox 21">
            <a:extLst>
              <a:ext uri="{FF2B5EF4-FFF2-40B4-BE49-F238E27FC236}">
                <a16:creationId xmlns:a16="http://schemas.microsoft.com/office/drawing/2014/main" id="{800F957F-786B-4E27-B529-34140622E72F}"/>
              </a:ext>
            </a:extLst>
          </p:cNvPr>
          <p:cNvSpPr txBox="1"/>
          <p:nvPr/>
        </p:nvSpPr>
        <p:spPr>
          <a:xfrm>
            <a:off x="102422" y="1066800"/>
            <a:ext cx="8923045" cy="5632311"/>
          </a:xfrm>
          <a:prstGeom prst="rect">
            <a:avLst/>
          </a:prstGeom>
          <a:solidFill>
            <a:srgbClr val="FDF1E9"/>
          </a:solidFill>
          <a:ln>
            <a:solidFill>
              <a:schemeClr val="tx1"/>
            </a:solidFill>
          </a:ln>
        </p:spPr>
        <p:txBody>
          <a:bodyPr wrap="square">
            <a:spAutoFit/>
          </a:bodyPr>
          <a:lstStyle/>
          <a:p>
            <a:r>
              <a:rPr lang="en-US" sz="2000" dirty="0">
                <a:latin typeface="Consolas" panose="020B0609020204030204" pitchFamily="49" charset="0"/>
              </a:rPr>
              <a:t>public class Nerd implements Comparable&lt;Nerd&gt; { ... }</a:t>
            </a:r>
          </a:p>
          <a:p>
            <a:r>
              <a:rPr lang="en-US" sz="2000" dirty="0">
                <a:latin typeface="Consolas" panose="020B0609020204030204" pitchFamily="49" charset="0"/>
              </a:rPr>
              <a:t> </a:t>
            </a:r>
          </a:p>
          <a:p>
            <a:r>
              <a:rPr lang="en-US" sz="2000" dirty="0">
                <a:latin typeface="Consolas" panose="020B0609020204030204" pitchFamily="49" charset="0"/>
              </a:rPr>
              <a:t>public class Main {</a:t>
            </a:r>
          </a:p>
          <a:p>
            <a:r>
              <a:rPr lang="en-US" sz="2000" dirty="0">
                <a:latin typeface="Consolas" panose="020B0609020204030204" pitchFamily="49" charset="0"/>
              </a:rPr>
              <a:t> public static void main(String[] </a:t>
            </a:r>
            <a:r>
              <a:rPr lang="en-US" sz="2000" dirty="0" err="1">
                <a:latin typeface="Consolas" panose="020B0609020204030204" pitchFamily="49" charset="0"/>
              </a:rPr>
              <a:t>args</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TreeMap</a:t>
            </a:r>
            <a:r>
              <a:rPr lang="en-US" sz="2000" dirty="0">
                <a:latin typeface="Consolas" panose="020B0609020204030204" pitchFamily="49" charset="0"/>
              </a:rPr>
              <a:t>&lt;Nerd, String&gt; </a:t>
            </a:r>
            <a:r>
              <a:rPr lang="en-US" sz="2000" dirty="0" err="1">
                <a:latin typeface="Consolas" panose="020B0609020204030204" pitchFamily="49" charset="0"/>
              </a:rPr>
              <a:t>nerd_to_fav_person</a:t>
            </a:r>
            <a:r>
              <a:rPr lang="en-US" sz="2000" dirty="0">
                <a:latin typeface="Consolas" panose="020B0609020204030204" pitchFamily="49" charset="0"/>
              </a:rPr>
              <a:t> = new </a:t>
            </a:r>
            <a:r>
              <a:rPr lang="en-US" sz="2000" dirty="0" err="1">
                <a:latin typeface="Consolas" panose="020B0609020204030204" pitchFamily="49" charset="0"/>
              </a:rPr>
              <a:t>TreeMap</a:t>
            </a:r>
            <a:r>
              <a:rPr lang="en-US" sz="2000" dirty="0">
                <a:latin typeface="Consolas" panose="020B0609020204030204" pitchFamily="49" charset="0"/>
              </a:rPr>
              <a:t>&lt;&gt;();</a:t>
            </a:r>
          </a:p>
          <a:p>
            <a:r>
              <a:rPr lang="en-US" sz="2000" dirty="0">
                <a:latin typeface="Consolas" panose="020B0609020204030204" pitchFamily="49" charset="0"/>
              </a:rPr>
              <a:t> </a:t>
            </a:r>
          </a:p>
          <a:p>
            <a:r>
              <a:rPr lang="en-US" sz="2000" dirty="0">
                <a:latin typeface="Consolas" panose="020B0609020204030204" pitchFamily="49" charset="0"/>
              </a:rPr>
              <a:t>   Nerd n1 = new Nerd("Gautham", 180);</a:t>
            </a:r>
          </a:p>
          <a:p>
            <a:r>
              <a:rPr lang="en-US" sz="2000" dirty="0">
                <a:latin typeface="Consolas" panose="020B0609020204030204" pitchFamily="49" charset="0"/>
              </a:rPr>
              <a:t>   Nerd n2 = new Nerd("Pathak", 150);  </a:t>
            </a:r>
          </a:p>
          <a:p>
            <a:r>
              <a:rPr lang="en-US" sz="2000" dirty="0">
                <a:latin typeface="Consolas" panose="020B0609020204030204" pitchFamily="49" charset="0"/>
              </a:rPr>
              <a:t>   </a:t>
            </a:r>
            <a:r>
              <a:rPr lang="en-US" sz="2000" dirty="0" err="1">
                <a:latin typeface="Consolas" panose="020B0609020204030204" pitchFamily="49" charset="0"/>
              </a:rPr>
              <a:t>nerd_to_fav_person.put</a:t>
            </a:r>
            <a:r>
              <a:rPr lang="en-US" sz="2000" dirty="0">
                <a:latin typeface="Consolas" panose="020B0609020204030204" pitchFamily="49" charset="0"/>
              </a:rPr>
              <a:t>(n1, "CV Raman");</a:t>
            </a:r>
          </a:p>
          <a:p>
            <a:r>
              <a:rPr lang="en-US" sz="2000" dirty="0">
                <a:latin typeface="Consolas" panose="020B0609020204030204" pitchFamily="49" charset="0"/>
              </a:rPr>
              <a:t>   </a:t>
            </a:r>
            <a:r>
              <a:rPr lang="en-US" sz="2000" dirty="0" err="1">
                <a:latin typeface="Consolas" panose="020B0609020204030204" pitchFamily="49" charset="0"/>
              </a:rPr>
              <a:t>nerd_to_fav_person.put</a:t>
            </a:r>
            <a:r>
              <a:rPr lang="en-US" sz="2000" dirty="0">
                <a:latin typeface="Consolas" panose="020B0609020204030204" pitchFamily="49" charset="0"/>
              </a:rPr>
              <a:t>(</a:t>
            </a:r>
            <a:r>
              <a:rPr lang="en-US" sz="2000" dirty="0">
                <a:solidFill>
                  <a:srgbClr val="7030A0"/>
                </a:solidFill>
                <a:latin typeface="Consolas" panose="020B0609020204030204" pitchFamily="49" charset="0"/>
              </a:rPr>
              <a:t>n2</a:t>
            </a:r>
            <a:r>
              <a:rPr lang="en-US" sz="2000" dirty="0">
                <a:latin typeface="Consolas" panose="020B0609020204030204" pitchFamily="49" charset="0"/>
              </a:rPr>
              <a:t>, "Einstein");</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n2.change_name("</a:t>
            </a:r>
            <a:r>
              <a:rPr lang="en-US" sz="2000" dirty="0" err="1">
                <a:solidFill>
                  <a:srgbClr val="0070C0"/>
                </a:solidFill>
                <a:latin typeface="Consolas" panose="020B0609020204030204" pitchFamily="49" charset="0"/>
              </a:rPr>
              <a:t>Anshu</a:t>
            </a:r>
            <a:r>
              <a:rPr lang="en-US" sz="2000" dirty="0">
                <a:solidFill>
                  <a:srgbClr val="0070C0"/>
                </a:solidFill>
                <a:latin typeface="Consolas" panose="020B0609020204030204" pitchFamily="49" charset="0"/>
              </a:rPr>
              <a:t>"); </a:t>
            </a:r>
            <a:r>
              <a:rPr lang="en-US" sz="2000" dirty="0">
                <a:latin typeface="Consolas" panose="020B0609020204030204" pitchFamily="49" charset="0"/>
              </a:rPr>
              <a:t>// Rename Pathak to </a:t>
            </a:r>
            <a:r>
              <a:rPr lang="en-US" sz="2000" dirty="0" err="1">
                <a:latin typeface="Consolas" panose="020B0609020204030204" pitchFamily="49" charset="0"/>
              </a:rPr>
              <a:t>Anshu</a:t>
            </a:r>
            <a:endParaRPr lang="en-US" sz="2000" dirty="0">
              <a:latin typeface="Consolas" panose="020B0609020204030204" pitchFamily="49" charset="0"/>
            </a:endParaRPr>
          </a:p>
          <a:p>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System.out.println</a:t>
            </a:r>
            <a:r>
              <a:rPr lang="en-US" sz="2000" dirty="0">
                <a:latin typeface="Consolas" panose="020B0609020204030204" pitchFamily="49" charset="0"/>
              </a:rPr>
              <a:t>("Favorite person: " + </a:t>
            </a:r>
          </a:p>
          <a:p>
            <a:r>
              <a:rPr lang="en-US" sz="2000" dirty="0">
                <a:latin typeface="Consolas" panose="020B0609020204030204" pitchFamily="49" charset="0"/>
              </a:rPr>
              <a:t>                      </a:t>
            </a:r>
            <a:r>
              <a:rPr lang="en-US" sz="2000" dirty="0" err="1">
                <a:solidFill>
                  <a:srgbClr val="00B050"/>
                </a:solidFill>
                <a:latin typeface="Consolas" panose="020B0609020204030204" pitchFamily="49" charset="0"/>
              </a:rPr>
              <a:t>nerd_to_fav_person.get</a:t>
            </a:r>
            <a:r>
              <a:rPr lang="en-US" sz="2000" dirty="0">
                <a:solidFill>
                  <a:srgbClr val="00B050"/>
                </a:solidFill>
                <a:latin typeface="Consolas" panose="020B0609020204030204" pitchFamily="49" charset="0"/>
              </a:rPr>
              <a:t>(n2)</a:t>
            </a:r>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24" name="TextBox 23">
            <a:extLst>
              <a:ext uri="{FF2B5EF4-FFF2-40B4-BE49-F238E27FC236}">
                <a16:creationId xmlns:a16="http://schemas.microsoft.com/office/drawing/2014/main" id="{A66992AD-367C-41D3-8DC5-76A4ED5F46E2}"/>
              </a:ext>
            </a:extLst>
          </p:cNvPr>
          <p:cNvSpPr txBox="1"/>
          <p:nvPr/>
        </p:nvSpPr>
        <p:spPr>
          <a:xfrm>
            <a:off x="9059333" y="2880972"/>
            <a:ext cx="3132667" cy="1015663"/>
          </a:xfrm>
          <a:prstGeom prst="rect">
            <a:avLst/>
          </a:prstGeom>
          <a:noFill/>
        </p:spPr>
        <p:txBody>
          <a:bodyPr wrap="square" rtlCol="0">
            <a:spAutoFit/>
          </a:bodyPr>
          <a:lstStyle/>
          <a:p>
            <a:pPr algn="ctr"/>
            <a:r>
              <a:rPr lang="en-US" sz="2000" dirty="0"/>
              <a:t>The object is then mutated such that it </a:t>
            </a:r>
            <a:r>
              <a:rPr lang="en-US" sz="2000" dirty="0">
                <a:solidFill>
                  <a:srgbClr val="0070C0"/>
                </a:solidFill>
              </a:rPr>
              <a:t>changes the way the object is identified</a:t>
            </a:r>
            <a:r>
              <a:rPr lang="en-US" sz="2000" dirty="0"/>
              <a:t>.</a:t>
            </a:r>
          </a:p>
        </p:txBody>
      </p:sp>
      <p:sp>
        <p:nvSpPr>
          <p:cNvPr id="25" name="TextBox 24">
            <a:extLst>
              <a:ext uri="{FF2B5EF4-FFF2-40B4-BE49-F238E27FC236}">
                <a16:creationId xmlns:a16="http://schemas.microsoft.com/office/drawing/2014/main" id="{09EDA4CC-F43B-4161-8D53-6E4B081E6AE3}"/>
              </a:ext>
            </a:extLst>
          </p:cNvPr>
          <p:cNvSpPr txBox="1"/>
          <p:nvPr/>
        </p:nvSpPr>
        <p:spPr>
          <a:xfrm>
            <a:off x="9173633" y="1807634"/>
            <a:ext cx="2789768" cy="1015663"/>
          </a:xfrm>
          <a:prstGeom prst="rect">
            <a:avLst/>
          </a:prstGeom>
          <a:noFill/>
        </p:spPr>
        <p:txBody>
          <a:bodyPr wrap="square" rtlCol="0">
            <a:spAutoFit/>
          </a:bodyPr>
          <a:lstStyle/>
          <a:p>
            <a:pPr algn="ctr"/>
            <a:r>
              <a:rPr lang="en-US" sz="2000" dirty="0"/>
              <a:t>An </a:t>
            </a:r>
            <a:r>
              <a:rPr lang="en-US" sz="2000" dirty="0">
                <a:solidFill>
                  <a:srgbClr val="7030A0"/>
                </a:solidFill>
              </a:rPr>
              <a:t>object</a:t>
            </a:r>
            <a:r>
              <a:rPr lang="en-US" sz="2000" dirty="0"/>
              <a:t> is inserted into an associative container as a key.</a:t>
            </a:r>
          </a:p>
        </p:txBody>
      </p:sp>
      <p:sp>
        <p:nvSpPr>
          <p:cNvPr id="26" name="TextBox 25">
            <a:extLst>
              <a:ext uri="{FF2B5EF4-FFF2-40B4-BE49-F238E27FC236}">
                <a16:creationId xmlns:a16="http://schemas.microsoft.com/office/drawing/2014/main" id="{C079B610-FE23-401E-A14D-A9D2D85A8738}"/>
              </a:ext>
            </a:extLst>
          </p:cNvPr>
          <p:cNvSpPr txBox="1"/>
          <p:nvPr/>
        </p:nvSpPr>
        <p:spPr>
          <a:xfrm>
            <a:off x="9082616" y="4034704"/>
            <a:ext cx="3132667" cy="1631216"/>
          </a:xfrm>
          <a:prstGeom prst="rect">
            <a:avLst/>
          </a:prstGeom>
          <a:noFill/>
        </p:spPr>
        <p:txBody>
          <a:bodyPr wrap="square" rtlCol="0">
            <a:spAutoFit/>
          </a:bodyPr>
          <a:lstStyle/>
          <a:p>
            <a:pPr algn="ctr"/>
            <a:r>
              <a:rPr lang="en-US" sz="2000" dirty="0"/>
              <a:t>A </a:t>
            </a:r>
            <a:r>
              <a:rPr lang="en-US" sz="2000" dirty="0">
                <a:solidFill>
                  <a:srgbClr val="00B050"/>
                </a:solidFill>
              </a:rPr>
              <a:t>search for the object </a:t>
            </a:r>
            <a:r>
              <a:rPr lang="en-US" sz="2000" dirty="0"/>
              <a:t>in the container now fails, because the object's new identity prohibits a successful search.</a:t>
            </a:r>
          </a:p>
        </p:txBody>
      </p:sp>
    </p:spTree>
    <p:extLst>
      <p:ext uri="{BB962C8B-B14F-4D97-AF65-F5344CB8AC3E}">
        <p14:creationId xmlns:p14="http://schemas.microsoft.com/office/powerpoint/2010/main" val="225973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bg/>
                                          </p:spTgt>
                                        </p:tgtEl>
                                        <p:attrNameLst>
                                          <p:attrName>style.visibility</p:attrName>
                                        </p:attrNameLst>
                                      </p:cBhvr>
                                      <p:to>
                                        <p:strVal val="visible"/>
                                      </p:to>
                                    </p:set>
                                    <p:animEffect transition="in" filter="wipe(up)">
                                      <p:cBhvr>
                                        <p:cTn id="11" dur="500"/>
                                        <p:tgtEl>
                                          <p:spTgt spid="22">
                                            <p:bg/>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2">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xEl>
                                              <p:pRg st="16" end="16"/>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xEl>
                                              <p:pRg st="17" end="1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xEl>
                                              <p:pRg st="5" end="5"/>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xEl>
                                              <p:pRg st="10" end="1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2">
                                            <p:txEl>
                                              <p:pRg st="12" end="1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2">
                                            <p:txEl>
                                              <p:pRg st="13" end="1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2">
                                            <p:txEl>
                                              <p:pRg st="14" end="14"/>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animBg="1"/>
      <p:bldP spid="24" grpId="0"/>
      <p:bldP spid="25" grpId="0"/>
      <p:bldP spid="26" grpId="0"/>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Identity Variability Bugs: An Example</a:t>
            </a:r>
          </a:p>
        </p:txBody>
      </p:sp>
      <p:sp>
        <p:nvSpPr>
          <p:cNvPr id="22" name="TextBox 21">
            <a:extLst>
              <a:ext uri="{FF2B5EF4-FFF2-40B4-BE49-F238E27FC236}">
                <a16:creationId xmlns:a16="http://schemas.microsoft.com/office/drawing/2014/main" id="{800F957F-786B-4E27-B529-34140622E72F}"/>
              </a:ext>
            </a:extLst>
          </p:cNvPr>
          <p:cNvSpPr txBox="1"/>
          <p:nvPr/>
        </p:nvSpPr>
        <p:spPr>
          <a:xfrm>
            <a:off x="102422" y="1066800"/>
            <a:ext cx="8923045" cy="5632311"/>
          </a:xfrm>
          <a:prstGeom prst="rect">
            <a:avLst/>
          </a:prstGeom>
          <a:solidFill>
            <a:srgbClr val="FDF1E9"/>
          </a:solidFill>
          <a:ln>
            <a:solidFill>
              <a:schemeClr val="tx1"/>
            </a:solidFill>
          </a:ln>
        </p:spPr>
        <p:txBody>
          <a:bodyPr wrap="square">
            <a:spAutoFit/>
          </a:bodyPr>
          <a:lstStyle/>
          <a:p>
            <a:r>
              <a:rPr lang="en-US" sz="2000" dirty="0">
                <a:latin typeface="Consolas" panose="020B0609020204030204" pitchFamily="49" charset="0"/>
              </a:rPr>
              <a:t>public class Nerd implements Comparable&lt;Nerd&gt; { ... }</a:t>
            </a:r>
          </a:p>
          <a:p>
            <a:r>
              <a:rPr lang="en-US" sz="2000" dirty="0">
                <a:latin typeface="Consolas" panose="020B0609020204030204" pitchFamily="49" charset="0"/>
              </a:rPr>
              <a:t> </a:t>
            </a:r>
          </a:p>
          <a:p>
            <a:r>
              <a:rPr lang="en-US" sz="2000" dirty="0">
                <a:latin typeface="Consolas" panose="020B0609020204030204" pitchFamily="49" charset="0"/>
              </a:rPr>
              <a:t>public class Main {</a:t>
            </a:r>
          </a:p>
          <a:p>
            <a:r>
              <a:rPr lang="en-US" sz="2000" dirty="0">
                <a:latin typeface="Consolas" panose="020B0609020204030204" pitchFamily="49" charset="0"/>
              </a:rPr>
              <a:t> public static void main(String[] </a:t>
            </a:r>
            <a:r>
              <a:rPr lang="en-US" sz="2000" dirty="0" err="1">
                <a:latin typeface="Consolas" panose="020B0609020204030204" pitchFamily="49" charset="0"/>
              </a:rPr>
              <a:t>args</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TreeMap</a:t>
            </a:r>
            <a:r>
              <a:rPr lang="en-US" sz="2000" dirty="0">
                <a:latin typeface="Consolas" panose="020B0609020204030204" pitchFamily="49" charset="0"/>
              </a:rPr>
              <a:t>&lt;Nerd, String&gt; </a:t>
            </a:r>
            <a:r>
              <a:rPr lang="en-US" sz="2000" dirty="0" err="1">
                <a:latin typeface="Consolas" panose="020B0609020204030204" pitchFamily="49" charset="0"/>
              </a:rPr>
              <a:t>nerd_to_fav_person</a:t>
            </a:r>
            <a:r>
              <a:rPr lang="en-US" sz="2000" dirty="0">
                <a:latin typeface="Consolas" panose="020B0609020204030204" pitchFamily="49" charset="0"/>
              </a:rPr>
              <a:t> = new </a:t>
            </a:r>
            <a:r>
              <a:rPr lang="en-US" sz="2000" dirty="0" err="1">
                <a:latin typeface="Consolas" panose="020B0609020204030204" pitchFamily="49" charset="0"/>
              </a:rPr>
              <a:t>TreeMap</a:t>
            </a:r>
            <a:r>
              <a:rPr lang="en-US" sz="2000" dirty="0">
                <a:latin typeface="Consolas" panose="020B0609020204030204" pitchFamily="49" charset="0"/>
              </a:rPr>
              <a:t>&lt;&gt;();</a:t>
            </a:r>
          </a:p>
          <a:p>
            <a:r>
              <a:rPr lang="en-US" sz="2000" dirty="0">
                <a:latin typeface="Consolas" panose="020B0609020204030204" pitchFamily="49" charset="0"/>
              </a:rPr>
              <a:t> </a:t>
            </a:r>
          </a:p>
          <a:p>
            <a:r>
              <a:rPr lang="en-US" sz="2000" dirty="0">
                <a:latin typeface="Consolas" panose="020B0609020204030204" pitchFamily="49" charset="0"/>
              </a:rPr>
              <a:t>   Nerd n1 = new Nerd("Gautham", 180);</a:t>
            </a:r>
          </a:p>
          <a:p>
            <a:r>
              <a:rPr lang="en-US" sz="2000" dirty="0">
                <a:latin typeface="Consolas" panose="020B0609020204030204" pitchFamily="49" charset="0"/>
              </a:rPr>
              <a:t>   Nerd n2 = new Nerd("Pathak", 150);  </a:t>
            </a:r>
          </a:p>
          <a:p>
            <a:r>
              <a:rPr lang="en-US" sz="2000" dirty="0">
                <a:latin typeface="Consolas" panose="020B0609020204030204" pitchFamily="49" charset="0"/>
              </a:rPr>
              <a:t>   </a:t>
            </a:r>
            <a:r>
              <a:rPr lang="en-US" sz="2000" dirty="0" err="1">
                <a:latin typeface="Consolas" panose="020B0609020204030204" pitchFamily="49" charset="0"/>
              </a:rPr>
              <a:t>nerd_to_fav_person.put</a:t>
            </a:r>
            <a:r>
              <a:rPr lang="en-US" sz="2000" dirty="0">
                <a:latin typeface="Consolas" panose="020B0609020204030204" pitchFamily="49" charset="0"/>
              </a:rPr>
              <a:t>(n1, "CV Raman");</a:t>
            </a:r>
          </a:p>
          <a:p>
            <a:r>
              <a:rPr lang="en-US" sz="2000" dirty="0">
                <a:latin typeface="Consolas" panose="020B0609020204030204" pitchFamily="49" charset="0"/>
              </a:rPr>
              <a:t>   </a:t>
            </a:r>
            <a:r>
              <a:rPr lang="en-US" sz="2000" dirty="0" err="1">
                <a:latin typeface="Consolas" panose="020B0609020204030204" pitchFamily="49" charset="0"/>
              </a:rPr>
              <a:t>nerd_to_fav_person.put</a:t>
            </a:r>
            <a:r>
              <a:rPr lang="en-US" sz="2000" dirty="0">
                <a:latin typeface="Consolas" panose="020B0609020204030204" pitchFamily="49" charset="0"/>
              </a:rPr>
              <a:t>(</a:t>
            </a:r>
            <a:r>
              <a:rPr lang="en-US" sz="2000" dirty="0">
                <a:solidFill>
                  <a:srgbClr val="7030A0"/>
                </a:solidFill>
                <a:latin typeface="Consolas" panose="020B0609020204030204" pitchFamily="49" charset="0"/>
              </a:rPr>
              <a:t>n2</a:t>
            </a:r>
            <a:r>
              <a:rPr lang="en-US" sz="2000" dirty="0">
                <a:latin typeface="Consolas" panose="020B0609020204030204" pitchFamily="49" charset="0"/>
              </a:rPr>
              <a:t>, "Einstein");</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a:solidFill>
                  <a:srgbClr val="0070C0"/>
                </a:solidFill>
                <a:latin typeface="Consolas" panose="020B0609020204030204" pitchFamily="49" charset="0"/>
              </a:rPr>
              <a:t>n2.change_name("</a:t>
            </a:r>
            <a:r>
              <a:rPr lang="en-US" sz="2000" dirty="0" err="1">
                <a:solidFill>
                  <a:srgbClr val="0070C0"/>
                </a:solidFill>
                <a:latin typeface="Consolas" panose="020B0609020204030204" pitchFamily="49" charset="0"/>
              </a:rPr>
              <a:t>Anshu</a:t>
            </a:r>
            <a:r>
              <a:rPr lang="en-US" sz="2000" dirty="0">
                <a:solidFill>
                  <a:srgbClr val="0070C0"/>
                </a:solidFill>
                <a:latin typeface="Consolas" panose="020B0609020204030204" pitchFamily="49" charset="0"/>
              </a:rPr>
              <a:t>"); </a:t>
            </a:r>
            <a:r>
              <a:rPr lang="en-US" sz="2000" dirty="0">
                <a:latin typeface="Consolas" panose="020B0609020204030204" pitchFamily="49" charset="0"/>
              </a:rPr>
              <a:t>// Rename Pathak to </a:t>
            </a:r>
            <a:r>
              <a:rPr lang="en-US" sz="2000" dirty="0" err="1">
                <a:latin typeface="Consolas" panose="020B0609020204030204" pitchFamily="49" charset="0"/>
              </a:rPr>
              <a:t>Anshu</a:t>
            </a:r>
            <a:endParaRPr lang="en-US" sz="2000" dirty="0">
              <a:latin typeface="Consolas" panose="020B0609020204030204" pitchFamily="49" charset="0"/>
            </a:endParaRPr>
          </a:p>
          <a:p>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System.out.println</a:t>
            </a:r>
            <a:r>
              <a:rPr lang="en-US" sz="2000" dirty="0">
                <a:latin typeface="Consolas" panose="020B0609020204030204" pitchFamily="49" charset="0"/>
              </a:rPr>
              <a:t>("Favorite person: " + </a:t>
            </a:r>
          </a:p>
          <a:p>
            <a:r>
              <a:rPr lang="en-US" sz="2000" dirty="0">
                <a:latin typeface="Consolas" panose="020B0609020204030204" pitchFamily="49" charset="0"/>
              </a:rPr>
              <a:t>                      </a:t>
            </a:r>
            <a:r>
              <a:rPr lang="en-US" sz="2000" dirty="0" err="1">
                <a:solidFill>
                  <a:srgbClr val="00B050"/>
                </a:solidFill>
                <a:latin typeface="Consolas" panose="020B0609020204030204" pitchFamily="49" charset="0"/>
              </a:rPr>
              <a:t>nerd_to_fav_person.get</a:t>
            </a:r>
            <a:r>
              <a:rPr lang="en-US" sz="2000" dirty="0">
                <a:solidFill>
                  <a:srgbClr val="00B050"/>
                </a:solidFill>
                <a:latin typeface="Consolas" panose="020B0609020204030204" pitchFamily="49" charset="0"/>
              </a:rPr>
              <a:t>(n2)</a:t>
            </a:r>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a:t>
            </a:r>
          </a:p>
        </p:txBody>
      </p:sp>
      <p:cxnSp>
        <p:nvCxnSpPr>
          <p:cNvPr id="27" name="Straight Arrow Connector 26">
            <a:extLst>
              <a:ext uri="{FF2B5EF4-FFF2-40B4-BE49-F238E27FC236}">
                <a16:creationId xmlns:a16="http://schemas.microsoft.com/office/drawing/2014/main" id="{24CC9387-8F29-4A9A-95C7-ED1FDF141E7A}"/>
              </a:ext>
            </a:extLst>
          </p:cNvPr>
          <p:cNvCxnSpPr/>
          <p:nvPr/>
        </p:nvCxnSpPr>
        <p:spPr>
          <a:xfrm>
            <a:off x="276497" y="280682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9CE9605-7424-45CE-8A6D-F73F82F98487}"/>
              </a:ext>
            </a:extLst>
          </p:cNvPr>
          <p:cNvGrpSpPr/>
          <p:nvPr/>
        </p:nvGrpSpPr>
        <p:grpSpPr>
          <a:xfrm>
            <a:off x="9385300" y="270038"/>
            <a:ext cx="2658533" cy="1740931"/>
            <a:chOff x="9385300" y="1435101"/>
            <a:chExt cx="2658533" cy="1740931"/>
          </a:xfrm>
        </p:grpSpPr>
        <p:grpSp>
          <p:nvGrpSpPr>
            <p:cNvPr id="6" name="Group 5">
              <a:extLst>
                <a:ext uri="{FF2B5EF4-FFF2-40B4-BE49-F238E27FC236}">
                  <a16:creationId xmlns:a16="http://schemas.microsoft.com/office/drawing/2014/main" id="{8F052E4B-D9E9-4654-902E-F3F5B963586E}"/>
                </a:ext>
              </a:extLst>
            </p:cNvPr>
            <p:cNvGrpSpPr/>
            <p:nvPr/>
          </p:nvGrpSpPr>
          <p:grpSpPr>
            <a:xfrm>
              <a:off x="9952567" y="2481766"/>
              <a:ext cx="1383019" cy="694266"/>
              <a:chOff x="9952567" y="2481766"/>
              <a:chExt cx="1383019" cy="694266"/>
            </a:xfrm>
          </p:grpSpPr>
          <p:sp>
            <p:nvSpPr>
              <p:cNvPr id="3" name="Rectangle 2">
                <a:extLst>
                  <a:ext uri="{FF2B5EF4-FFF2-40B4-BE49-F238E27FC236}">
                    <a16:creationId xmlns:a16="http://schemas.microsoft.com/office/drawing/2014/main" id="{F2BEDCBB-4298-4AD8-8E5D-5C04FE1195F1}"/>
                  </a:ext>
                </a:extLst>
              </p:cNvPr>
              <p:cNvSpPr/>
              <p:nvPr/>
            </p:nvSpPr>
            <p:spPr>
              <a:xfrm>
                <a:off x="9952567" y="2481766"/>
                <a:ext cx="1383019" cy="694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F2FCBE5-C099-4521-8D55-77CFDFC023B8}"/>
                  </a:ext>
                </a:extLst>
              </p:cNvPr>
              <p:cNvSpPr/>
              <p:nvPr/>
            </p:nvSpPr>
            <p:spPr>
              <a:xfrm>
                <a:off x="10620152" y="2680339"/>
                <a:ext cx="59818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BD56EBA-E0A4-48EE-B270-314DA1D0E166}"/>
                  </a:ext>
                </a:extLst>
              </p:cNvPr>
              <p:cNvSpPr txBox="1"/>
              <p:nvPr/>
            </p:nvSpPr>
            <p:spPr>
              <a:xfrm>
                <a:off x="9965267" y="2592523"/>
                <a:ext cx="700833" cy="369332"/>
              </a:xfrm>
              <a:prstGeom prst="rect">
                <a:avLst/>
              </a:prstGeom>
              <a:noFill/>
            </p:spPr>
            <p:txBody>
              <a:bodyPr wrap="none" rtlCol="0">
                <a:spAutoFit/>
              </a:bodyPr>
              <a:lstStyle/>
              <a:p>
                <a:r>
                  <a:rPr lang="en-US" dirty="0">
                    <a:solidFill>
                      <a:schemeClr val="bg1"/>
                    </a:solidFill>
                  </a:rPr>
                  <a:t>root_</a:t>
                </a:r>
              </a:p>
            </p:txBody>
          </p:sp>
        </p:grpSp>
        <p:grpSp>
          <p:nvGrpSpPr>
            <p:cNvPr id="5" name="Group 4">
              <a:extLst>
                <a:ext uri="{FF2B5EF4-FFF2-40B4-BE49-F238E27FC236}">
                  <a16:creationId xmlns:a16="http://schemas.microsoft.com/office/drawing/2014/main" id="{47C5F2D5-0B30-456D-9BE2-445D8925C748}"/>
                </a:ext>
              </a:extLst>
            </p:cNvPr>
            <p:cNvGrpSpPr/>
            <p:nvPr/>
          </p:nvGrpSpPr>
          <p:grpSpPr>
            <a:xfrm>
              <a:off x="9385300" y="1435101"/>
              <a:ext cx="2658533" cy="369332"/>
              <a:chOff x="9385300" y="1435101"/>
              <a:chExt cx="2658533" cy="369332"/>
            </a:xfrm>
          </p:grpSpPr>
          <p:sp>
            <p:nvSpPr>
              <p:cNvPr id="4" name="TextBox 3">
                <a:extLst>
                  <a:ext uri="{FF2B5EF4-FFF2-40B4-BE49-F238E27FC236}">
                    <a16:creationId xmlns:a16="http://schemas.microsoft.com/office/drawing/2014/main" id="{AD0718E8-D95F-48BF-ADDA-9388F262CD82}"/>
                  </a:ext>
                </a:extLst>
              </p:cNvPr>
              <p:cNvSpPr txBox="1"/>
              <p:nvPr/>
            </p:nvSpPr>
            <p:spPr>
              <a:xfrm>
                <a:off x="9385300" y="1435101"/>
                <a:ext cx="2109873" cy="369332"/>
              </a:xfrm>
              <a:prstGeom prst="rect">
                <a:avLst/>
              </a:prstGeom>
              <a:noFill/>
            </p:spPr>
            <p:txBody>
              <a:bodyPr wrap="none" rtlCol="0">
                <a:spAutoFit/>
              </a:bodyPr>
              <a:lstStyle/>
              <a:p>
                <a:r>
                  <a:rPr lang="en-US" dirty="0" err="1"/>
                  <a:t>nerd_to_fav_person</a:t>
                </a:r>
                <a:endParaRPr lang="en-US" dirty="0"/>
              </a:p>
            </p:txBody>
          </p:sp>
          <p:sp>
            <p:nvSpPr>
              <p:cNvPr id="13" name="Rectangle 12">
                <a:extLst>
                  <a:ext uri="{FF2B5EF4-FFF2-40B4-BE49-F238E27FC236}">
                    <a16:creationId xmlns:a16="http://schemas.microsoft.com/office/drawing/2014/main" id="{8BB63AAE-0B96-4389-A419-01D0E0AFEFA9}"/>
                  </a:ext>
                </a:extLst>
              </p:cNvPr>
              <p:cNvSpPr/>
              <p:nvPr/>
            </p:nvSpPr>
            <p:spPr>
              <a:xfrm>
                <a:off x="11445652" y="1493283"/>
                <a:ext cx="59818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6C81732D-7ED8-4DD4-A7FF-B9A13BA071BF}"/>
                </a:ext>
              </a:extLst>
            </p:cNvPr>
            <p:cNvCxnSpPr>
              <a:cxnSpLocks/>
              <a:endCxn id="3" idx="0"/>
            </p:cNvCxnSpPr>
            <p:nvPr/>
          </p:nvCxnSpPr>
          <p:spPr>
            <a:xfrm flipH="1">
              <a:off x="10644077" y="1621367"/>
              <a:ext cx="1111890" cy="86039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CF3D7E00-971F-4433-AE6A-32078401F942}"/>
              </a:ext>
            </a:extLst>
          </p:cNvPr>
          <p:cNvCxnSpPr/>
          <p:nvPr/>
        </p:nvCxnSpPr>
        <p:spPr>
          <a:xfrm>
            <a:off x="268030" y="34121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44E0D5A-A6CB-4327-8053-B8B6B95BD344}"/>
              </a:ext>
            </a:extLst>
          </p:cNvPr>
          <p:cNvGrpSpPr/>
          <p:nvPr/>
        </p:nvGrpSpPr>
        <p:grpSpPr>
          <a:xfrm>
            <a:off x="7710524" y="5173941"/>
            <a:ext cx="3025998" cy="697808"/>
            <a:chOff x="9110969" y="3363435"/>
            <a:chExt cx="3025998" cy="697808"/>
          </a:xfrm>
        </p:grpSpPr>
        <p:grpSp>
          <p:nvGrpSpPr>
            <p:cNvPr id="28" name="Group 27">
              <a:extLst>
                <a:ext uri="{FF2B5EF4-FFF2-40B4-BE49-F238E27FC236}">
                  <a16:creationId xmlns:a16="http://schemas.microsoft.com/office/drawing/2014/main" id="{6F9033D2-F581-4108-B068-D03CC9E41529}"/>
                </a:ext>
              </a:extLst>
            </p:cNvPr>
            <p:cNvGrpSpPr/>
            <p:nvPr/>
          </p:nvGrpSpPr>
          <p:grpSpPr>
            <a:xfrm>
              <a:off x="9110969" y="3363435"/>
              <a:ext cx="3025998" cy="697808"/>
              <a:chOff x="9385300" y="1292767"/>
              <a:chExt cx="3025998" cy="697808"/>
            </a:xfrm>
          </p:grpSpPr>
          <p:grpSp>
            <p:nvGrpSpPr>
              <p:cNvPr id="29" name="Group 28">
                <a:extLst>
                  <a:ext uri="{FF2B5EF4-FFF2-40B4-BE49-F238E27FC236}">
                    <a16:creationId xmlns:a16="http://schemas.microsoft.com/office/drawing/2014/main" id="{B51970AF-216B-4149-88E1-B2B7C1638F02}"/>
                  </a:ext>
                </a:extLst>
              </p:cNvPr>
              <p:cNvGrpSpPr/>
              <p:nvPr/>
            </p:nvGrpSpPr>
            <p:grpSpPr>
              <a:xfrm>
                <a:off x="10647279" y="1292767"/>
                <a:ext cx="1764019" cy="697808"/>
                <a:chOff x="10647279" y="1292767"/>
                <a:chExt cx="1764019" cy="697808"/>
              </a:xfrm>
            </p:grpSpPr>
            <p:sp>
              <p:nvSpPr>
                <p:cNvPr id="34" name="Rectangle 33">
                  <a:extLst>
                    <a:ext uri="{FF2B5EF4-FFF2-40B4-BE49-F238E27FC236}">
                      <a16:creationId xmlns:a16="http://schemas.microsoft.com/office/drawing/2014/main" id="{330A8F96-C856-4563-B8ED-3C5F93D440A8}"/>
                    </a:ext>
                  </a:extLst>
                </p:cNvPr>
                <p:cNvSpPr/>
                <p:nvPr/>
              </p:nvSpPr>
              <p:spPr>
                <a:xfrm>
                  <a:off x="10647279" y="1296309"/>
                  <a:ext cx="1764019" cy="694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796B2436-8196-4ACF-B876-D6710FC15DCB}"/>
                    </a:ext>
                  </a:extLst>
                </p:cNvPr>
                <p:cNvSpPr/>
                <p:nvPr/>
              </p:nvSpPr>
              <p:spPr>
                <a:xfrm>
                  <a:off x="11454564" y="1378984"/>
                  <a:ext cx="9232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2060"/>
                      </a:solidFill>
                    </a:rPr>
                    <a:t>"Gautham"</a:t>
                  </a:r>
                  <a:endParaRPr lang="en-US" sz="1200" dirty="0">
                    <a:solidFill>
                      <a:srgbClr val="002060"/>
                    </a:solidFill>
                  </a:endParaRPr>
                </a:p>
              </p:txBody>
            </p:sp>
            <p:sp>
              <p:nvSpPr>
                <p:cNvPr id="36" name="TextBox 35">
                  <a:extLst>
                    <a:ext uri="{FF2B5EF4-FFF2-40B4-BE49-F238E27FC236}">
                      <a16:creationId xmlns:a16="http://schemas.microsoft.com/office/drawing/2014/main" id="{7CA8A21D-28F8-4833-8498-3A33600825FD}"/>
                    </a:ext>
                  </a:extLst>
                </p:cNvPr>
                <p:cNvSpPr txBox="1"/>
                <p:nvPr/>
              </p:nvSpPr>
              <p:spPr>
                <a:xfrm>
                  <a:off x="10659979" y="1292767"/>
                  <a:ext cx="838691" cy="369332"/>
                </a:xfrm>
                <a:prstGeom prst="rect">
                  <a:avLst/>
                </a:prstGeom>
                <a:noFill/>
              </p:spPr>
              <p:txBody>
                <a:bodyPr wrap="none" rtlCol="0">
                  <a:spAutoFit/>
                </a:bodyPr>
                <a:lstStyle/>
                <a:p>
                  <a:r>
                    <a:rPr lang="en-US" dirty="0">
                      <a:solidFill>
                        <a:schemeClr val="bg1"/>
                      </a:solidFill>
                    </a:rPr>
                    <a:t>name_</a:t>
                  </a:r>
                </a:p>
              </p:txBody>
            </p:sp>
          </p:grpSp>
          <p:grpSp>
            <p:nvGrpSpPr>
              <p:cNvPr id="30" name="Group 29">
                <a:extLst>
                  <a:ext uri="{FF2B5EF4-FFF2-40B4-BE49-F238E27FC236}">
                    <a16:creationId xmlns:a16="http://schemas.microsoft.com/office/drawing/2014/main" id="{196902E2-EC8F-4F24-8C61-31AB58CA138F}"/>
                  </a:ext>
                </a:extLst>
              </p:cNvPr>
              <p:cNvGrpSpPr/>
              <p:nvPr/>
            </p:nvGrpSpPr>
            <p:grpSpPr>
              <a:xfrm>
                <a:off x="9385300" y="1435101"/>
                <a:ext cx="954502" cy="369332"/>
                <a:chOff x="9385300" y="1435101"/>
                <a:chExt cx="954502" cy="369332"/>
              </a:xfrm>
            </p:grpSpPr>
            <p:sp>
              <p:nvSpPr>
                <p:cNvPr id="32" name="TextBox 31">
                  <a:extLst>
                    <a:ext uri="{FF2B5EF4-FFF2-40B4-BE49-F238E27FC236}">
                      <a16:creationId xmlns:a16="http://schemas.microsoft.com/office/drawing/2014/main" id="{964CB1D4-D1E0-490F-8831-BF81128A5548}"/>
                    </a:ext>
                  </a:extLst>
                </p:cNvPr>
                <p:cNvSpPr txBox="1"/>
                <p:nvPr/>
              </p:nvSpPr>
              <p:spPr>
                <a:xfrm>
                  <a:off x="9385300" y="1435101"/>
                  <a:ext cx="410690" cy="369332"/>
                </a:xfrm>
                <a:prstGeom prst="rect">
                  <a:avLst/>
                </a:prstGeom>
                <a:noFill/>
              </p:spPr>
              <p:txBody>
                <a:bodyPr wrap="none" rtlCol="0">
                  <a:spAutoFit/>
                </a:bodyPr>
                <a:lstStyle/>
                <a:p>
                  <a:r>
                    <a:rPr lang="en-US" dirty="0"/>
                    <a:t>n1</a:t>
                  </a:r>
                </a:p>
              </p:txBody>
            </p:sp>
            <p:sp>
              <p:nvSpPr>
                <p:cNvPr id="33" name="Rectangle 32">
                  <a:extLst>
                    <a:ext uri="{FF2B5EF4-FFF2-40B4-BE49-F238E27FC236}">
                      <a16:creationId xmlns:a16="http://schemas.microsoft.com/office/drawing/2014/main" id="{3ACFC13B-15D4-47AE-9D28-69143EF7C6A7}"/>
                    </a:ext>
                  </a:extLst>
                </p:cNvPr>
                <p:cNvSpPr/>
                <p:nvPr/>
              </p:nvSpPr>
              <p:spPr>
                <a:xfrm>
                  <a:off x="9741621" y="1506055"/>
                  <a:ext cx="59818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1" name="Straight Arrow Connector 30">
                <a:extLst>
                  <a:ext uri="{FF2B5EF4-FFF2-40B4-BE49-F238E27FC236}">
                    <a16:creationId xmlns:a16="http://schemas.microsoft.com/office/drawing/2014/main" id="{B676CF54-8C0C-4E31-A321-4084D9E9EDF8}"/>
                  </a:ext>
                </a:extLst>
              </p:cNvPr>
              <p:cNvCxnSpPr>
                <a:cxnSpLocks/>
              </p:cNvCxnSpPr>
              <p:nvPr/>
            </p:nvCxnSpPr>
            <p:spPr>
              <a:xfrm>
                <a:off x="10035831" y="1643442"/>
                <a:ext cx="607942" cy="111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5F90CDE-955E-4C89-B909-99BA42282A2A}"/>
                </a:ext>
              </a:extLst>
            </p:cNvPr>
            <p:cNvGrpSpPr/>
            <p:nvPr/>
          </p:nvGrpSpPr>
          <p:grpSpPr>
            <a:xfrm>
              <a:off x="10746210" y="3681969"/>
              <a:ext cx="1353778" cy="369332"/>
              <a:chOff x="10902116" y="3515835"/>
              <a:chExt cx="1353778" cy="369332"/>
            </a:xfrm>
          </p:grpSpPr>
          <p:sp>
            <p:nvSpPr>
              <p:cNvPr id="37" name="Rectangle 36">
                <a:extLst>
                  <a:ext uri="{FF2B5EF4-FFF2-40B4-BE49-F238E27FC236}">
                    <a16:creationId xmlns:a16="http://schemas.microsoft.com/office/drawing/2014/main" id="{D7E56662-11F2-457A-AC97-96D56DF4F197}"/>
                  </a:ext>
                </a:extLst>
              </p:cNvPr>
              <p:cNvSpPr/>
              <p:nvPr/>
            </p:nvSpPr>
            <p:spPr>
              <a:xfrm>
                <a:off x="11332633" y="3602052"/>
                <a:ext cx="9232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180</a:t>
                </a:r>
              </a:p>
            </p:txBody>
          </p:sp>
          <p:sp>
            <p:nvSpPr>
              <p:cNvPr id="38" name="TextBox 37">
                <a:extLst>
                  <a:ext uri="{FF2B5EF4-FFF2-40B4-BE49-F238E27FC236}">
                    <a16:creationId xmlns:a16="http://schemas.microsoft.com/office/drawing/2014/main" id="{BCED062F-1A9C-4543-9CEE-79A0EB47CEC1}"/>
                  </a:ext>
                </a:extLst>
              </p:cNvPr>
              <p:cNvSpPr txBox="1"/>
              <p:nvPr/>
            </p:nvSpPr>
            <p:spPr>
              <a:xfrm>
                <a:off x="10902116" y="3515835"/>
                <a:ext cx="470000" cy="369332"/>
              </a:xfrm>
              <a:prstGeom prst="rect">
                <a:avLst/>
              </a:prstGeom>
              <a:noFill/>
            </p:spPr>
            <p:txBody>
              <a:bodyPr wrap="none" rtlCol="0">
                <a:spAutoFit/>
              </a:bodyPr>
              <a:lstStyle/>
              <a:p>
                <a:r>
                  <a:rPr lang="en-US" dirty="0" err="1">
                    <a:solidFill>
                      <a:schemeClr val="bg1"/>
                    </a:solidFill>
                  </a:rPr>
                  <a:t>iq</a:t>
                </a:r>
                <a:r>
                  <a:rPr lang="en-US" dirty="0">
                    <a:solidFill>
                      <a:schemeClr val="bg1"/>
                    </a:solidFill>
                  </a:rPr>
                  <a:t>_</a:t>
                </a:r>
              </a:p>
            </p:txBody>
          </p:sp>
        </p:grpSp>
      </p:grpSp>
      <p:grpSp>
        <p:nvGrpSpPr>
          <p:cNvPr id="39" name="Group 38">
            <a:extLst>
              <a:ext uri="{FF2B5EF4-FFF2-40B4-BE49-F238E27FC236}">
                <a16:creationId xmlns:a16="http://schemas.microsoft.com/office/drawing/2014/main" id="{D10B0D94-7D41-4D05-AD8D-A307AD2243BA}"/>
              </a:ext>
            </a:extLst>
          </p:cNvPr>
          <p:cNvGrpSpPr/>
          <p:nvPr/>
        </p:nvGrpSpPr>
        <p:grpSpPr>
          <a:xfrm>
            <a:off x="8888501" y="5950629"/>
            <a:ext cx="3025998" cy="697808"/>
            <a:chOff x="9110969" y="3363435"/>
            <a:chExt cx="3025998" cy="697808"/>
          </a:xfrm>
        </p:grpSpPr>
        <p:grpSp>
          <p:nvGrpSpPr>
            <p:cNvPr id="40" name="Group 39">
              <a:extLst>
                <a:ext uri="{FF2B5EF4-FFF2-40B4-BE49-F238E27FC236}">
                  <a16:creationId xmlns:a16="http://schemas.microsoft.com/office/drawing/2014/main" id="{5D8FC440-0978-4259-B207-396FAF820320}"/>
                </a:ext>
              </a:extLst>
            </p:cNvPr>
            <p:cNvGrpSpPr/>
            <p:nvPr/>
          </p:nvGrpSpPr>
          <p:grpSpPr>
            <a:xfrm>
              <a:off x="9110969" y="3363435"/>
              <a:ext cx="3025998" cy="697808"/>
              <a:chOff x="9385300" y="1292767"/>
              <a:chExt cx="3025998" cy="697808"/>
            </a:xfrm>
          </p:grpSpPr>
          <p:grpSp>
            <p:nvGrpSpPr>
              <p:cNvPr id="44" name="Group 43">
                <a:extLst>
                  <a:ext uri="{FF2B5EF4-FFF2-40B4-BE49-F238E27FC236}">
                    <a16:creationId xmlns:a16="http://schemas.microsoft.com/office/drawing/2014/main" id="{EDDA3A8D-E8D1-424C-9EB3-381A8120B972}"/>
                  </a:ext>
                </a:extLst>
              </p:cNvPr>
              <p:cNvGrpSpPr/>
              <p:nvPr/>
            </p:nvGrpSpPr>
            <p:grpSpPr>
              <a:xfrm>
                <a:off x="10647279" y="1292767"/>
                <a:ext cx="1764019" cy="697808"/>
                <a:chOff x="10647279" y="1292767"/>
                <a:chExt cx="1764019" cy="697808"/>
              </a:xfrm>
            </p:grpSpPr>
            <p:sp>
              <p:nvSpPr>
                <p:cNvPr id="49" name="Rectangle 48">
                  <a:extLst>
                    <a:ext uri="{FF2B5EF4-FFF2-40B4-BE49-F238E27FC236}">
                      <a16:creationId xmlns:a16="http://schemas.microsoft.com/office/drawing/2014/main" id="{32941E35-025E-4DC8-8B25-CFC0630053A1}"/>
                    </a:ext>
                  </a:extLst>
                </p:cNvPr>
                <p:cNvSpPr/>
                <p:nvPr/>
              </p:nvSpPr>
              <p:spPr>
                <a:xfrm>
                  <a:off x="10647279" y="1296309"/>
                  <a:ext cx="1764019" cy="694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1E2C8CE6-E3D2-4C0F-97AB-DC3B14A1CBCD}"/>
                    </a:ext>
                  </a:extLst>
                </p:cNvPr>
                <p:cNvSpPr/>
                <p:nvPr/>
              </p:nvSpPr>
              <p:spPr>
                <a:xfrm>
                  <a:off x="11454564" y="1378984"/>
                  <a:ext cx="9232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"Pathak"</a:t>
                  </a:r>
                </a:p>
              </p:txBody>
            </p:sp>
            <p:sp>
              <p:nvSpPr>
                <p:cNvPr id="51" name="TextBox 50">
                  <a:extLst>
                    <a:ext uri="{FF2B5EF4-FFF2-40B4-BE49-F238E27FC236}">
                      <a16:creationId xmlns:a16="http://schemas.microsoft.com/office/drawing/2014/main" id="{57F560A6-93F8-498A-8D26-E40297679BE7}"/>
                    </a:ext>
                  </a:extLst>
                </p:cNvPr>
                <p:cNvSpPr txBox="1"/>
                <p:nvPr/>
              </p:nvSpPr>
              <p:spPr>
                <a:xfrm>
                  <a:off x="10659979" y="1292767"/>
                  <a:ext cx="838691" cy="369332"/>
                </a:xfrm>
                <a:prstGeom prst="rect">
                  <a:avLst/>
                </a:prstGeom>
                <a:noFill/>
              </p:spPr>
              <p:txBody>
                <a:bodyPr wrap="none" rtlCol="0">
                  <a:spAutoFit/>
                </a:bodyPr>
                <a:lstStyle/>
                <a:p>
                  <a:r>
                    <a:rPr lang="en-US" dirty="0">
                      <a:solidFill>
                        <a:schemeClr val="bg1"/>
                      </a:solidFill>
                    </a:rPr>
                    <a:t>name_</a:t>
                  </a:r>
                </a:p>
              </p:txBody>
            </p:sp>
          </p:grpSp>
          <p:grpSp>
            <p:nvGrpSpPr>
              <p:cNvPr id="45" name="Group 44">
                <a:extLst>
                  <a:ext uri="{FF2B5EF4-FFF2-40B4-BE49-F238E27FC236}">
                    <a16:creationId xmlns:a16="http://schemas.microsoft.com/office/drawing/2014/main" id="{974CBD9B-123E-4BD1-AAAE-F996E37BA30D}"/>
                  </a:ext>
                </a:extLst>
              </p:cNvPr>
              <p:cNvGrpSpPr/>
              <p:nvPr/>
            </p:nvGrpSpPr>
            <p:grpSpPr>
              <a:xfrm>
                <a:off x="9385300" y="1435101"/>
                <a:ext cx="954502" cy="369332"/>
                <a:chOff x="9385300" y="1435101"/>
                <a:chExt cx="954502" cy="369332"/>
              </a:xfrm>
            </p:grpSpPr>
            <p:sp>
              <p:nvSpPr>
                <p:cNvPr id="47" name="TextBox 46">
                  <a:extLst>
                    <a:ext uri="{FF2B5EF4-FFF2-40B4-BE49-F238E27FC236}">
                      <a16:creationId xmlns:a16="http://schemas.microsoft.com/office/drawing/2014/main" id="{4B0005CA-BCA7-413B-9BF8-B78111DB2B4F}"/>
                    </a:ext>
                  </a:extLst>
                </p:cNvPr>
                <p:cNvSpPr txBox="1"/>
                <p:nvPr/>
              </p:nvSpPr>
              <p:spPr>
                <a:xfrm>
                  <a:off x="9385300" y="1435101"/>
                  <a:ext cx="425116" cy="369332"/>
                </a:xfrm>
                <a:prstGeom prst="rect">
                  <a:avLst/>
                </a:prstGeom>
                <a:noFill/>
              </p:spPr>
              <p:txBody>
                <a:bodyPr wrap="none" rtlCol="0">
                  <a:spAutoFit/>
                </a:bodyPr>
                <a:lstStyle/>
                <a:p>
                  <a:r>
                    <a:rPr lang="en-US" dirty="0"/>
                    <a:t>n2</a:t>
                  </a:r>
                </a:p>
              </p:txBody>
            </p:sp>
            <p:sp>
              <p:nvSpPr>
                <p:cNvPr id="48" name="Rectangle 47">
                  <a:extLst>
                    <a:ext uri="{FF2B5EF4-FFF2-40B4-BE49-F238E27FC236}">
                      <a16:creationId xmlns:a16="http://schemas.microsoft.com/office/drawing/2014/main" id="{014A08ED-9AEC-42E2-A114-E66CDA482BB5}"/>
                    </a:ext>
                  </a:extLst>
                </p:cNvPr>
                <p:cNvSpPr/>
                <p:nvPr/>
              </p:nvSpPr>
              <p:spPr>
                <a:xfrm>
                  <a:off x="9741621" y="1506055"/>
                  <a:ext cx="59818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6" name="Straight Arrow Connector 45">
                <a:extLst>
                  <a:ext uri="{FF2B5EF4-FFF2-40B4-BE49-F238E27FC236}">
                    <a16:creationId xmlns:a16="http://schemas.microsoft.com/office/drawing/2014/main" id="{48E223E0-2CB3-491F-8778-4D356B924394}"/>
                  </a:ext>
                </a:extLst>
              </p:cNvPr>
              <p:cNvCxnSpPr>
                <a:cxnSpLocks/>
              </p:cNvCxnSpPr>
              <p:nvPr/>
            </p:nvCxnSpPr>
            <p:spPr>
              <a:xfrm>
                <a:off x="10035831" y="1643442"/>
                <a:ext cx="607942" cy="111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CF620FDD-A56C-410F-BDA0-9C3FB1A6D1B7}"/>
                </a:ext>
              </a:extLst>
            </p:cNvPr>
            <p:cNvGrpSpPr/>
            <p:nvPr/>
          </p:nvGrpSpPr>
          <p:grpSpPr>
            <a:xfrm>
              <a:off x="10746210" y="3681969"/>
              <a:ext cx="1353778" cy="369332"/>
              <a:chOff x="10902116" y="3515835"/>
              <a:chExt cx="1353778" cy="369332"/>
            </a:xfrm>
          </p:grpSpPr>
          <p:sp>
            <p:nvSpPr>
              <p:cNvPr id="42" name="Rectangle 41">
                <a:extLst>
                  <a:ext uri="{FF2B5EF4-FFF2-40B4-BE49-F238E27FC236}">
                    <a16:creationId xmlns:a16="http://schemas.microsoft.com/office/drawing/2014/main" id="{5A64AB3D-6BF5-445A-BDA4-9188A78ED203}"/>
                  </a:ext>
                </a:extLst>
              </p:cNvPr>
              <p:cNvSpPr/>
              <p:nvPr/>
            </p:nvSpPr>
            <p:spPr>
              <a:xfrm>
                <a:off x="11332633" y="3602052"/>
                <a:ext cx="9232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150</a:t>
                </a:r>
              </a:p>
            </p:txBody>
          </p:sp>
          <p:sp>
            <p:nvSpPr>
              <p:cNvPr id="43" name="TextBox 42">
                <a:extLst>
                  <a:ext uri="{FF2B5EF4-FFF2-40B4-BE49-F238E27FC236}">
                    <a16:creationId xmlns:a16="http://schemas.microsoft.com/office/drawing/2014/main" id="{03A3CC8B-5339-40FF-AB77-C1AF59775149}"/>
                  </a:ext>
                </a:extLst>
              </p:cNvPr>
              <p:cNvSpPr txBox="1"/>
              <p:nvPr/>
            </p:nvSpPr>
            <p:spPr>
              <a:xfrm>
                <a:off x="10902116" y="3515835"/>
                <a:ext cx="470000" cy="369332"/>
              </a:xfrm>
              <a:prstGeom prst="rect">
                <a:avLst/>
              </a:prstGeom>
              <a:noFill/>
            </p:spPr>
            <p:txBody>
              <a:bodyPr wrap="none" rtlCol="0">
                <a:spAutoFit/>
              </a:bodyPr>
              <a:lstStyle/>
              <a:p>
                <a:r>
                  <a:rPr lang="en-US" dirty="0" err="1">
                    <a:solidFill>
                      <a:schemeClr val="bg1"/>
                    </a:solidFill>
                  </a:rPr>
                  <a:t>iq</a:t>
                </a:r>
                <a:r>
                  <a:rPr lang="en-US" dirty="0">
                    <a:solidFill>
                      <a:schemeClr val="bg1"/>
                    </a:solidFill>
                  </a:rPr>
                  <a:t>_</a:t>
                </a:r>
              </a:p>
            </p:txBody>
          </p:sp>
        </p:grpSp>
      </p:grpSp>
      <p:cxnSp>
        <p:nvCxnSpPr>
          <p:cNvPr id="52" name="Straight Arrow Connector 51">
            <a:extLst>
              <a:ext uri="{FF2B5EF4-FFF2-40B4-BE49-F238E27FC236}">
                <a16:creationId xmlns:a16="http://schemas.microsoft.com/office/drawing/2014/main" id="{CD73402A-4B33-4DEF-98C1-0CCB66C67F91}"/>
              </a:ext>
            </a:extLst>
          </p:cNvPr>
          <p:cNvCxnSpPr/>
          <p:nvPr/>
        </p:nvCxnSpPr>
        <p:spPr>
          <a:xfrm>
            <a:off x="272263" y="37042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DC66A79-1BE2-42DA-A420-E35DABFE57C8}"/>
              </a:ext>
            </a:extLst>
          </p:cNvPr>
          <p:cNvCxnSpPr/>
          <p:nvPr/>
        </p:nvCxnSpPr>
        <p:spPr>
          <a:xfrm>
            <a:off x="268030" y="40236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C55925F2-52FA-4B6A-A3EE-1D50B8806130}"/>
              </a:ext>
            </a:extLst>
          </p:cNvPr>
          <p:cNvGrpSpPr/>
          <p:nvPr/>
        </p:nvGrpSpPr>
        <p:grpSpPr>
          <a:xfrm>
            <a:off x="8519253" y="1456971"/>
            <a:ext cx="3071613" cy="1780975"/>
            <a:chOff x="8519253" y="2622034"/>
            <a:chExt cx="3071613" cy="1780975"/>
          </a:xfrm>
        </p:grpSpPr>
        <p:sp>
          <p:nvSpPr>
            <p:cNvPr id="20" name="TextBox 19">
              <a:extLst>
                <a:ext uri="{FF2B5EF4-FFF2-40B4-BE49-F238E27FC236}">
                  <a16:creationId xmlns:a16="http://schemas.microsoft.com/office/drawing/2014/main" id="{A2B264D2-4595-4A48-98E1-E09CE397BE84}"/>
                </a:ext>
              </a:extLst>
            </p:cNvPr>
            <p:cNvSpPr txBox="1"/>
            <p:nvPr/>
          </p:nvSpPr>
          <p:spPr>
            <a:xfrm>
              <a:off x="10284883" y="2622034"/>
              <a:ext cx="1305983" cy="369332"/>
            </a:xfrm>
            <a:prstGeom prst="rect">
              <a:avLst/>
            </a:prstGeom>
            <a:noFill/>
          </p:spPr>
          <p:txBody>
            <a:bodyPr wrap="square">
              <a:spAutoFit/>
            </a:bodyPr>
            <a:lstStyle/>
            <a:p>
              <a:pPr algn="ctr"/>
              <a:r>
                <a:rPr lang="en-US" dirty="0">
                  <a:solidFill>
                    <a:srgbClr val="FF0000"/>
                  </a:solidFill>
                </a:rPr>
                <a:t>null</a:t>
              </a:r>
            </a:p>
          </p:txBody>
        </p:sp>
        <p:grpSp>
          <p:nvGrpSpPr>
            <p:cNvPr id="85" name="Group 84">
              <a:extLst>
                <a:ext uri="{FF2B5EF4-FFF2-40B4-BE49-F238E27FC236}">
                  <a16:creationId xmlns:a16="http://schemas.microsoft.com/office/drawing/2014/main" id="{AD8A0037-6D87-47B9-9CB7-5B60E9F76AAC}"/>
                </a:ext>
              </a:extLst>
            </p:cNvPr>
            <p:cNvGrpSpPr/>
            <p:nvPr/>
          </p:nvGrpSpPr>
          <p:grpSpPr>
            <a:xfrm>
              <a:off x="8519253" y="2705930"/>
              <a:ext cx="2656084" cy="1697079"/>
              <a:chOff x="9896965" y="2687622"/>
              <a:chExt cx="2656084" cy="1697079"/>
            </a:xfrm>
          </p:grpSpPr>
          <p:sp>
            <p:nvSpPr>
              <p:cNvPr id="83" name="Rectangle 82">
                <a:extLst>
                  <a:ext uri="{FF2B5EF4-FFF2-40B4-BE49-F238E27FC236}">
                    <a16:creationId xmlns:a16="http://schemas.microsoft.com/office/drawing/2014/main" id="{35602F51-743A-451B-98CE-FD70AE199228}"/>
                  </a:ext>
                </a:extLst>
              </p:cNvPr>
              <p:cNvSpPr/>
              <p:nvPr/>
            </p:nvSpPr>
            <p:spPr>
              <a:xfrm>
                <a:off x="12014180" y="2687622"/>
                <a:ext cx="538869" cy="2030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2060"/>
                  </a:solidFill>
                </a:endParaRPr>
              </a:p>
            </p:txBody>
          </p:sp>
          <p:grpSp>
            <p:nvGrpSpPr>
              <p:cNvPr id="81" name="Group 80">
                <a:extLst>
                  <a:ext uri="{FF2B5EF4-FFF2-40B4-BE49-F238E27FC236}">
                    <a16:creationId xmlns:a16="http://schemas.microsoft.com/office/drawing/2014/main" id="{FB2333BB-424D-4BEC-86DA-B7F89374AE88}"/>
                  </a:ext>
                </a:extLst>
              </p:cNvPr>
              <p:cNvGrpSpPr/>
              <p:nvPr/>
            </p:nvGrpSpPr>
            <p:grpSpPr>
              <a:xfrm>
                <a:off x="9896965" y="2787963"/>
                <a:ext cx="2324591" cy="1596738"/>
                <a:chOff x="9896965" y="2787963"/>
                <a:chExt cx="2324591" cy="1596738"/>
              </a:xfrm>
            </p:grpSpPr>
            <p:grpSp>
              <p:nvGrpSpPr>
                <p:cNvPr id="63" name="Group 62">
                  <a:extLst>
                    <a:ext uri="{FF2B5EF4-FFF2-40B4-BE49-F238E27FC236}">
                      <a16:creationId xmlns:a16="http://schemas.microsoft.com/office/drawing/2014/main" id="{1B149FBD-B2CC-4FA0-99B2-A1CE70A49F2E}"/>
                    </a:ext>
                  </a:extLst>
                </p:cNvPr>
                <p:cNvGrpSpPr/>
                <p:nvPr/>
              </p:nvGrpSpPr>
              <p:grpSpPr>
                <a:xfrm>
                  <a:off x="9931610" y="2787963"/>
                  <a:ext cx="2289946" cy="1596738"/>
                  <a:chOff x="10372948" y="2838697"/>
                  <a:chExt cx="2289946" cy="1596738"/>
                </a:xfrm>
              </p:grpSpPr>
              <p:grpSp>
                <p:nvGrpSpPr>
                  <p:cNvPr id="64" name="Group 63">
                    <a:extLst>
                      <a:ext uri="{FF2B5EF4-FFF2-40B4-BE49-F238E27FC236}">
                        <a16:creationId xmlns:a16="http://schemas.microsoft.com/office/drawing/2014/main" id="{78CFE698-920F-49A3-97E1-540F4D610CF7}"/>
                      </a:ext>
                    </a:extLst>
                  </p:cNvPr>
                  <p:cNvGrpSpPr/>
                  <p:nvPr/>
                </p:nvGrpSpPr>
                <p:grpSpPr>
                  <a:xfrm>
                    <a:off x="10372948" y="2838697"/>
                    <a:ext cx="2289946" cy="1596738"/>
                    <a:chOff x="10647279" y="768029"/>
                    <a:chExt cx="2289946" cy="1596738"/>
                  </a:xfrm>
                </p:grpSpPr>
                <p:grpSp>
                  <p:nvGrpSpPr>
                    <p:cNvPr id="68" name="Group 67">
                      <a:extLst>
                        <a:ext uri="{FF2B5EF4-FFF2-40B4-BE49-F238E27FC236}">
                          <a16:creationId xmlns:a16="http://schemas.microsoft.com/office/drawing/2014/main" id="{BC861603-F548-46EB-A0EA-888DB21AE831}"/>
                        </a:ext>
                      </a:extLst>
                    </p:cNvPr>
                    <p:cNvGrpSpPr/>
                    <p:nvPr/>
                  </p:nvGrpSpPr>
                  <p:grpSpPr>
                    <a:xfrm>
                      <a:off x="10647279" y="1292767"/>
                      <a:ext cx="2013527" cy="1072000"/>
                      <a:chOff x="10647279" y="1292767"/>
                      <a:chExt cx="2013527" cy="1072000"/>
                    </a:xfrm>
                  </p:grpSpPr>
                  <p:sp>
                    <p:nvSpPr>
                      <p:cNvPr id="73" name="Rectangle 72">
                        <a:extLst>
                          <a:ext uri="{FF2B5EF4-FFF2-40B4-BE49-F238E27FC236}">
                            <a16:creationId xmlns:a16="http://schemas.microsoft.com/office/drawing/2014/main" id="{12E2208B-5248-4583-B32A-70F31DA83E97}"/>
                          </a:ext>
                        </a:extLst>
                      </p:cNvPr>
                      <p:cNvSpPr/>
                      <p:nvPr/>
                    </p:nvSpPr>
                    <p:spPr>
                      <a:xfrm>
                        <a:off x="10647279" y="1296309"/>
                        <a:ext cx="2013527" cy="1068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41130BF-7362-4E74-995D-A197B105EB7B}"/>
                          </a:ext>
                        </a:extLst>
                      </p:cNvPr>
                      <p:cNvSpPr/>
                      <p:nvPr/>
                    </p:nvSpPr>
                    <p:spPr>
                      <a:xfrm>
                        <a:off x="11454564" y="1378984"/>
                        <a:ext cx="9232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2060"/>
                          </a:solidFill>
                        </a:endParaRPr>
                      </a:p>
                    </p:txBody>
                  </p:sp>
                  <p:sp>
                    <p:nvSpPr>
                      <p:cNvPr id="75" name="TextBox 74">
                        <a:extLst>
                          <a:ext uri="{FF2B5EF4-FFF2-40B4-BE49-F238E27FC236}">
                            <a16:creationId xmlns:a16="http://schemas.microsoft.com/office/drawing/2014/main" id="{0F2FE369-8672-46E5-B12D-3BFACCA87FA1}"/>
                          </a:ext>
                        </a:extLst>
                      </p:cNvPr>
                      <p:cNvSpPr txBox="1"/>
                      <p:nvPr/>
                    </p:nvSpPr>
                    <p:spPr>
                      <a:xfrm>
                        <a:off x="10884346" y="1292767"/>
                        <a:ext cx="629468" cy="369332"/>
                      </a:xfrm>
                      <a:prstGeom prst="rect">
                        <a:avLst/>
                      </a:prstGeom>
                      <a:noFill/>
                    </p:spPr>
                    <p:txBody>
                      <a:bodyPr wrap="none" rtlCol="0">
                        <a:spAutoFit/>
                      </a:bodyPr>
                      <a:lstStyle/>
                      <a:p>
                        <a:r>
                          <a:rPr lang="en-US" dirty="0">
                            <a:solidFill>
                              <a:schemeClr val="bg1"/>
                            </a:solidFill>
                          </a:rPr>
                          <a:t>key_</a:t>
                        </a:r>
                      </a:p>
                    </p:txBody>
                  </p:sp>
                </p:grpSp>
                <p:cxnSp>
                  <p:nvCxnSpPr>
                    <p:cNvPr id="70" name="Straight Arrow Connector 69">
                      <a:extLst>
                        <a:ext uri="{FF2B5EF4-FFF2-40B4-BE49-F238E27FC236}">
                          <a16:creationId xmlns:a16="http://schemas.microsoft.com/office/drawing/2014/main" id="{4F06ACFC-E85C-466B-B308-4ACB61EDC1E0}"/>
                        </a:ext>
                      </a:extLst>
                    </p:cNvPr>
                    <p:cNvCxnSpPr>
                      <a:cxnSpLocks/>
                    </p:cNvCxnSpPr>
                    <p:nvPr/>
                  </p:nvCxnSpPr>
                  <p:spPr>
                    <a:xfrm flipH="1">
                      <a:off x="11255541" y="768029"/>
                      <a:ext cx="1681684" cy="52473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FFEC056-442B-42EE-9902-B494E8425660}"/>
                      </a:ext>
                    </a:extLst>
                  </p:cNvPr>
                  <p:cNvGrpSpPr/>
                  <p:nvPr/>
                </p:nvGrpSpPr>
                <p:grpSpPr>
                  <a:xfrm>
                    <a:off x="10432852" y="3652476"/>
                    <a:ext cx="1667136" cy="369332"/>
                    <a:chOff x="10588758" y="3486342"/>
                    <a:chExt cx="1667136" cy="369332"/>
                  </a:xfrm>
                </p:grpSpPr>
                <p:sp>
                  <p:nvSpPr>
                    <p:cNvPr id="66" name="Rectangle 65">
                      <a:extLst>
                        <a:ext uri="{FF2B5EF4-FFF2-40B4-BE49-F238E27FC236}">
                          <a16:creationId xmlns:a16="http://schemas.microsoft.com/office/drawing/2014/main" id="{E2A507EF-6D1F-4046-9DA0-EF82BA427000}"/>
                        </a:ext>
                      </a:extLst>
                    </p:cNvPr>
                    <p:cNvSpPr/>
                    <p:nvPr/>
                  </p:nvSpPr>
                  <p:spPr>
                    <a:xfrm>
                      <a:off x="11332633" y="3602052"/>
                      <a:ext cx="9232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060"/>
                          </a:solidFill>
                        </a:rPr>
                        <a:t>"CV Raman"</a:t>
                      </a:r>
                    </a:p>
                  </p:txBody>
                </p:sp>
                <p:sp>
                  <p:nvSpPr>
                    <p:cNvPr id="67" name="TextBox 66">
                      <a:extLst>
                        <a:ext uri="{FF2B5EF4-FFF2-40B4-BE49-F238E27FC236}">
                          <a16:creationId xmlns:a16="http://schemas.microsoft.com/office/drawing/2014/main" id="{6BFF918F-8E97-44FC-B99B-FF69E4793BD5}"/>
                        </a:ext>
                      </a:extLst>
                    </p:cNvPr>
                    <p:cNvSpPr txBox="1"/>
                    <p:nvPr/>
                  </p:nvSpPr>
                  <p:spPr>
                    <a:xfrm>
                      <a:off x="10588758" y="3486342"/>
                      <a:ext cx="806631" cy="369332"/>
                    </a:xfrm>
                    <a:prstGeom prst="rect">
                      <a:avLst/>
                    </a:prstGeom>
                    <a:noFill/>
                  </p:spPr>
                  <p:txBody>
                    <a:bodyPr wrap="none" rtlCol="0">
                      <a:spAutoFit/>
                    </a:bodyPr>
                    <a:lstStyle/>
                    <a:p>
                      <a:r>
                        <a:rPr lang="en-US" dirty="0">
                          <a:solidFill>
                            <a:schemeClr val="bg1"/>
                          </a:solidFill>
                        </a:rPr>
                        <a:t>value_</a:t>
                      </a:r>
                    </a:p>
                  </p:txBody>
                </p:sp>
              </p:grpSp>
            </p:grpSp>
            <p:grpSp>
              <p:nvGrpSpPr>
                <p:cNvPr id="21" name="Group 20">
                  <a:extLst>
                    <a:ext uri="{FF2B5EF4-FFF2-40B4-BE49-F238E27FC236}">
                      <a16:creationId xmlns:a16="http://schemas.microsoft.com/office/drawing/2014/main" id="{BEA9FF6D-27B5-4C74-9A68-17E4A1F2B7EB}"/>
                    </a:ext>
                  </a:extLst>
                </p:cNvPr>
                <p:cNvGrpSpPr/>
                <p:nvPr/>
              </p:nvGrpSpPr>
              <p:grpSpPr>
                <a:xfrm>
                  <a:off x="9896965" y="3984011"/>
                  <a:ext cx="954079" cy="369332"/>
                  <a:chOff x="9896965" y="3984011"/>
                  <a:chExt cx="954079" cy="369332"/>
                </a:xfrm>
              </p:grpSpPr>
              <p:sp>
                <p:nvSpPr>
                  <p:cNvPr id="76" name="Rectangle 75">
                    <a:extLst>
                      <a:ext uri="{FF2B5EF4-FFF2-40B4-BE49-F238E27FC236}">
                        <a16:creationId xmlns:a16="http://schemas.microsoft.com/office/drawing/2014/main" id="{3DDE6F41-32EE-4061-8039-3ACE5AD19ACA}"/>
                      </a:ext>
                    </a:extLst>
                  </p:cNvPr>
                  <p:cNvSpPr/>
                  <p:nvPr/>
                </p:nvSpPr>
                <p:spPr>
                  <a:xfrm>
                    <a:off x="10467183" y="4070228"/>
                    <a:ext cx="3838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2060"/>
                      </a:solidFill>
                    </a:endParaRPr>
                  </a:p>
                </p:txBody>
              </p:sp>
              <p:sp>
                <p:nvSpPr>
                  <p:cNvPr id="77" name="TextBox 76">
                    <a:extLst>
                      <a:ext uri="{FF2B5EF4-FFF2-40B4-BE49-F238E27FC236}">
                        <a16:creationId xmlns:a16="http://schemas.microsoft.com/office/drawing/2014/main" id="{C0538A4C-9DC1-428A-BE8A-695C83E9C695}"/>
                      </a:ext>
                    </a:extLst>
                  </p:cNvPr>
                  <p:cNvSpPr txBox="1"/>
                  <p:nvPr/>
                </p:nvSpPr>
                <p:spPr>
                  <a:xfrm>
                    <a:off x="9896965" y="3984011"/>
                    <a:ext cx="619080" cy="369332"/>
                  </a:xfrm>
                  <a:prstGeom prst="rect">
                    <a:avLst/>
                  </a:prstGeom>
                  <a:noFill/>
                </p:spPr>
                <p:txBody>
                  <a:bodyPr wrap="none" rtlCol="0">
                    <a:spAutoFit/>
                  </a:bodyPr>
                  <a:lstStyle/>
                  <a:p>
                    <a:r>
                      <a:rPr lang="en-US" dirty="0">
                        <a:solidFill>
                          <a:schemeClr val="bg1"/>
                        </a:solidFill>
                      </a:rPr>
                      <a:t>left_</a:t>
                    </a:r>
                  </a:p>
                </p:txBody>
              </p:sp>
            </p:grpSp>
            <p:grpSp>
              <p:nvGrpSpPr>
                <p:cNvPr id="78" name="Group 77">
                  <a:extLst>
                    <a:ext uri="{FF2B5EF4-FFF2-40B4-BE49-F238E27FC236}">
                      <a16:creationId xmlns:a16="http://schemas.microsoft.com/office/drawing/2014/main" id="{267C4FF6-6559-4E6D-8317-29A1B3B3AB03}"/>
                    </a:ext>
                  </a:extLst>
                </p:cNvPr>
                <p:cNvGrpSpPr/>
                <p:nvPr/>
              </p:nvGrpSpPr>
              <p:grpSpPr>
                <a:xfrm>
                  <a:off x="10813619" y="4000271"/>
                  <a:ext cx="1073940" cy="369332"/>
                  <a:chOff x="9896965" y="3984011"/>
                  <a:chExt cx="1073940" cy="369332"/>
                </a:xfrm>
              </p:grpSpPr>
              <p:sp>
                <p:nvSpPr>
                  <p:cNvPr id="79" name="Rectangle 78">
                    <a:extLst>
                      <a:ext uri="{FF2B5EF4-FFF2-40B4-BE49-F238E27FC236}">
                        <a16:creationId xmlns:a16="http://schemas.microsoft.com/office/drawing/2014/main" id="{FB849F60-9A56-4D24-BD79-243F7A610EBC}"/>
                      </a:ext>
                    </a:extLst>
                  </p:cNvPr>
                  <p:cNvSpPr/>
                  <p:nvPr/>
                </p:nvSpPr>
                <p:spPr>
                  <a:xfrm>
                    <a:off x="10587044" y="4053968"/>
                    <a:ext cx="3838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2060"/>
                      </a:solidFill>
                    </a:endParaRPr>
                  </a:p>
                </p:txBody>
              </p:sp>
              <p:sp>
                <p:nvSpPr>
                  <p:cNvPr id="80" name="TextBox 79">
                    <a:extLst>
                      <a:ext uri="{FF2B5EF4-FFF2-40B4-BE49-F238E27FC236}">
                        <a16:creationId xmlns:a16="http://schemas.microsoft.com/office/drawing/2014/main" id="{E0D1C32D-828C-4269-A285-A4DEBF49E986}"/>
                      </a:ext>
                    </a:extLst>
                  </p:cNvPr>
                  <p:cNvSpPr txBox="1"/>
                  <p:nvPr/>
                </p:nvSpPr>
                <p:spPr>
                  <a:xfrm>
                    <a:off x="9896965" y="3984011"/>
                    <a:ext cx="752129" cy="369332"/>
                  </a:xfrm>
                  <a:prstGeom prst="rect">
                    <a:avLst/>
                  </a:prstGeom>
                  <a:noFill/>
                </p:spPr>
                <p:txBody>
                  <a:bodyPr wrap="none" rtlCol="0">
                    <a:spAutoFit/>
                  </a:bodyPr>
                  <a:lstStyle/>
                  <a:p>
                    <a:r>
                      <a:rPr lang="en-US">
                        <a:solidFill>
                          <a:schemeClr val="bg1"/>
                        </a:solidFill>
                      </a:rPr>
                      <a:t>right_</a:t>
                    </a:r>
                    <a:endParaRPr lang="en-US" dirty="0">
                      <a:solidFill>
                        <a:schemeClr val="bg1"/>
                      </a:solidFill>
                    </a:endParaRPr>
                  </a:p>
                </p:txBody>
              </p:sp>
            </p:grpSp>
          </p:grpSp>
        </p:grpSp>
      </p:grpSp>
      <p:cxnSp>
        <p:nvCxnSpPr>
          <p:cNvPr id="86" name="Straight Arrow Connector 85">
            <a:extLst>
              <a:ext uri="{FF2B5EF4-FFF2-40B4-BE49-F238E27FC236}">
                <a16:creationId xmlns:a16="http://schemas.microsoft.com/office/drawing/2014/main" id="{82AB1AD3-56D7-4000-9019-BD4939FB946C}"/>
              </a:ext>
            </a:extLst>
          </p:cNvPr>
          <p:cNvCxnSpPr>
            <a:cxnSpLocks/>
          </p:cNvCxnSpPr>
          <p:nvPr/>
        </p:nvCxnSpPr>
        <p:spPr>
          <a:xfrm flipH="1">
            <a:off x="9495367" y="2330794"/>
            <a:ext cx="243239" cy="284233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249A4C4-E354-4BBF-B6C5-330D109FCF9E}"/>
              </a:ext>
            </a:extLst>
          </p:cNvPr>
          <p:cNvCxnSpPr/>
          <p:nvPr/>
        </p:nvCxnSpPr>
        <p:spPr>
          <a:xfrm>
            <a:off x="272263" y="432417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B171096-B110-4ABB-89F2-94F33442B416}"/>
              </a:ext>
            </a:extLst>
          </p:cNvPr>
          <p:cNvGrpSpPr/>
          <p:nvPr/>
        </p:nvGrpSpPr>
        <p:grpSpPr>
          <a:xfrm>
            <a:off x="10095640" y="3055981"/>
            <a:ext cx="2048172" cy="1523049"/>
            <a:chOff x="9896965" y="2861652"/>
            <a:chExt cx="2048172" cy="1523049"/>
          </a:xfrm>
        </p:grpSpPr>
        <p:grpSp>
          <p:nvGrpSpPr>
            <p:cNvPr id="98" name="Group 97">
              <a:extLst>
                <a:ext uri="{FF2B5EF4-FFF2-40B4-BE49-F238E27FC236}">
                  <a16:creationId xmlns:a16="http://schemas.microsoft.com/office/drawing/2014/main" id="{A528B45A-04B0-4704-B580-B170FD6A04A9}"/>
                </a:ext>
              </a:extLst>
            </p:cNvPr>
            <p:cNvGrpSpPr/>
            <p:nvPr/>
          </p:nvGrpSpPr>
          <p:grpSpPr>
            <a:xfrm>
              <a:off x="9931610" y="2861652"/>
              <a:ext cx="2013527" cy="1523049"/>
              <a:chOff x="10372948" y="2912386"/>
              <a:chExt cx="2013527" cy="1523049"/>
            </a:xfrm>
          </p:grpSpPr>
          <p:grpSp>
            <p:nvGrpSpPr>
              <p:cNvPr id="105" name="Group 104">
                <a:extLst>
                  <a:ext uri="{FF2B5EF4-FFF2-40B4-BE49-F238E27FC236}">
                    <a16:creationId xmlns:a16="http://schemas.microsoft.com/office/drawing/2014/main" id="{EB8618E2-305F-4F2D-97E6-71F374A0100E}"/>
                  </a:ext>
                </a:extLst>
              </p:cNvPr>
              <p:cNvGrpSpPr/>
              <p:nvPr/>
            </p:nvGrpSpPr>
            <p:grpSpPr>
              <a:xfrm>
                <a:off x="10372948" y="2912386"/>
                <a:ext cx="2013527" cy="1523049"/>
                <a:chOff x="10647279" y="841718"/>
                <a:chExt cx="2013527" cy="1523049"/>
              </a:xfrm>
            </p:grpSpPr>
            <p:grpSp>
              <p:nvGrpSpPr>
                <p:cNvPr id="109" name="Group 108">
                  <a:extLst>
                    <a:ext uri="{FF2B5EF4-FFF2-40B4-BE49-F238E27FC236}">
                      <a16:creationId xmlns:a16="http://schemas.microsoft.com/office/drawing/2014/main" id="{D6E2B7C3-6A14-417F-BC76-D11C7A677C77}"/>
                    </a:ext>
                  </a:extLst>
                </p:cNvPr>
                <p:cNvGrpSpPr/>
                <p:nvPr/>
              </p:nvGrpSpPr>
              <p:grpSpPr>
                <a:xfrm>
                  <a:off x="10647279" y="1292767"/>
                  <a:ext cx="2013527" cy="1072000"/>
                  <a:chOff x="10647279" y="1292767"/>
                  <a:chExt cx="2013527" cy="1072000"/>
                </a:xfrm>
              </p:grpSpPr>
              <p:sp>
                <p:nvSpPr>
                  <p:cNvPr id="111" name="Rectangle 110">
                    <a:extLst>
                      <a:ext uri="{FF2B5EF4-FFF2-40B4-BE49-F238E27FC236}">
                        <a16:creationId xmlns:a16="http://schemas.microsoft.com/office/drawing/2014/main" id="{702C1FB9-EBA5-4B73-9AAF-619372231995}"/>
                      </a:ext>
                    </a:extLst>
                  </p:cNvPr>
                  <p:cNvSpPr/>
                  <p:nvPr/>
                </p:nvSpPr>
                <p:spPr>
                  <a:xfrm>
                    <a:off x="10647279" y="1296309"/>
                    <a:ext cx="2013527" cy="1068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A748BF6B-E9D9-439A-B5C0-90FABD2EEF99}"/>
                      </a:ext>
                    </a:extLst>
                  </p:cNvPr>
                  <p:cNvSpPr/>
                  <p:nvPr/>
                </p:nvSpPr>
                <p:spPr>
                  <a:xfrm>
                    <a:off x="11454564" y="1378984"/>
                    <a:ext cx="9232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2060"/>
                      </a:solidFill>
                    </a:endParaRPr>
                  </a:p>
                </p:txBody>
              </p:sp>
              <p:sp>
                <p:nvSpPr>
                  <p:cNvPr id="113" name="TextBox 112">
                    <a:extLst>
                      <a:ext uri="{FF2B5EF4-FFF2-40B4-BE49-F238E27FC236}">
                        <a16:creationId xmlns:a16="http://schemas.microsoft.com/office/drawing/2014/main" id="{37499789-A8B3-4910-984C-4964686BE5AC}"/>
                      </a:ext>
                    </a:extLst>
                  </p:cNvPr>
                  <p:cNvSpPr txBox="1"/>
                  <p:nvPr/>
                </p:nvSpPr>
                <p:spPr>
                  <a:xfrm>
                    <a:off x="10884346" y="1292767"/>
                    <a:ext cx="629468" cy="369332"/>
                  </a:xfrm>
                  <a:prstGeom prst="rect">
                    <a:avLst/>
                  </a:prstGeom>
                  <a:noFill/>
                </p:spPr>
                <p:txBody>
                  <a:bodyPr wrap="none" rtlCol="0">
                    <a:spAutoFit/>
                  </a:bodyPr>
                  <a:lstStyle/>
                  <a:p>
                    <a:r>
                      <a:rPr lang="en-US" dirty="0">
                        <a:solidFill>
                          <a:schemeClr val="bg1"/>
                        </a:solidFill>
                      </a:rPr>
                      <a:t>key_</a:t>
                    </a:r>
                  </a:p>
                </p:txBody>
              </p:sp>
            </p:grpSp>
            <p:cxnSp>
              <p:nvCxnSpPr>
                <p:cNvPr id="110" name="Straight Arrow Connector 109">
                  <a:extLst>
                    <a:ext uri="{FF2B5EF4-FFF2-40B4-BE49-F238E27FC236}">
                      <a16:creationId xmlns:a16="http://schemas.microsoft.com/office/drawing/2014/main" id="{77A61039-CDD9-4079-B272-BF9AB804A7BF}"/>
                    </a:ext>
                  </a:extLst>
                </p:cNvPr>
                <p:cNvCxnSpPr>
                  <a:cxnSpLocks/>
                </p:cNvCxnSpPr>
                <p:nvPr/>
              </p:nvCxnSpPr>
              <p:spPr>
                <a:xfrm>
                  <a:off x="10831992" y="841718"/>
                  <a:ext cx="423549" cy="45104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8B75DE28-D65E-418C-A307-6B17D2892FD4}"/>
                  </a:ext>
                </a:extLst>
              </p:cNvPr>
              <p:cNvGrpSpPr/>
              <p:nvPr/>
            </p:nvGrpSpPr>
            <p:grpSpPr>
              <a:xfrm>
                <a:off x="10432852" y="3652476"/>
                <a:ext cx="1667136" cy="369332"/>
                <a:chOff x="10588758" y="3486342"/>
                <a:chExt cx="1667136" cy="369332"/>
              </a:xfrm>
            </p:grpSpPr>
            <p:sp>
              <p:nvSpPr>
                <p:cNvPr id="107" name="Rectangle 106">
                  <a:extLst>
                    <a:ext uri="{FF2B5EF4-FFF2-40B4-BE49-F238E27FC236}">
                      <a16:creationId xmlns:a16="http://schemas.microsoft.com/office/drawing/2014/main" id="{038D21A3-BBA7-421B-BDF2-7963F26BA2C9}"/>
                    </a:ext>
                  </a:extLst>
                </p:cNvPr>
                <p:cNvSpPr/>
                <p:nvPr/>
              </p:nvSpPr>
              <p:spPr>
                <a:xfrm>
                  <a:off x="11332633" y="3602052"/>
                  <a:ext cx="9232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060"/>
                      </a:solidFill>
                    </a:rPr>
                    <a:t>"Einstein"</a:t>
                  </a:r>
                </a:p>
              </p:txBody>
            </p:sp>
            <p:sp>
              <p:nvSpPr>
                <p:cNvPr id="108" name="TextBox 107">
                  <a:extLst>
                    <a:ext uri="{FF2B5EF4-FFF2-40B4-BE49-F238E27FC236}">
                      <a16:creationId xmlns:a16="http://schemas.microsoft.com/office/drawing/2014/main" id="{D83DB684-76C7-4ED0-8858-786FB9BC2AC2}"/>
                    </a:ext>
                  </a:extLst>
                </p:cNvPr>
                <p:cNvSpPr txBox="1"/>
                <p:nvPr/>
              </p:nvSpPr>
              <p:spPr>
                <a:xfrm>
                  <a:off x="10588758" y="3486342"/>
                  <a:ext cx="806631" cy="369332"/>
                </a:xfrm>
                <a:prstGeom prst="rect">
                  <a:avLst/>
                </a:prstGeom>
                <a:noFill/>
              </p:spPr>
              <p:txBody>
                <a:bodyPr wrap="none" rtlCol="0">
                  <a:spAutoFit/>
                </a:bodyPr>
                <a:lstStyle/>
                <a:p>
                  <a:r>
                    <a:rPr lang="en-US" dirty="0">
                      <a:solidFill>
                        <a:schemeClr val="bg1"/>
                      </a:solidFill>
                    </a:rPr>
                    <a:t>value_</a:t>
                  </a:r>
                </a:p>
              </p:txBody>
            </p:sp>
          </p:grpSp>
        </p:grpSp>
        <p:grpSp>
          <p:nvGrpSpPr>
            <p:cNvPr id="99" name="Group 98">
              <a:extLst>
                <a:ext uri="{FF2B5EF4-FFF2-40B4-BE49-F238E27FC236}">
                  <a16:creationId xmlns:a16="http://schemas.microsoft.com/office/drawing/2014/main" id="{59565587-D7BB-42B5-BC81-17E78EA93CBD}"/>
                </a:ext>
              </a:extLst>
            </p:cNvPr>
            <p:cNvGrpSpPr/>
            <p:nvPr/>
          </p:nvGrpSpPr>
          <p:grpSpPr>
            <a:xfrm>
              <a:off x="9896965" y="3984011"/>
              <a:ext cx="954079" cy="369332"/>
              <a:chOff x="9896965" y="3984011"/>
              <a:chExt cx="954079" cy="369332"/>
            </a:xfrm>
          </p:grpSpPr>
          <p:sp>
            <p:nvSpPr>
              <p:cNvPr id="103" name="Rectangle 102">
                <a:extLst>
                  <a:ext uri="{FF2B5EF4-FFF2-40B4-BE49-F238E27FC236}">
                    <a16:creationId xmlns:a16="http://schemas.microsoft.com/office/drawing/2014/main" id="{FC24B9D0-E0E0-4D66-A052-7F7DADC2128B}"/>
                  </a:ext>
                </a:extLst>
              </p:cNvPr>
              <p:cNvSpPr/>
              <p:nvPr/>
            </p:nvSpPr>
            <p:spPr>
              <a:xfrm>
                <a:off x="10467183" y="4070228"/>
                <a:ext cx="3838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2060"/>
                  </a:solidFill>
                </a:endParaRPr>
              </a:p>
            </p:txBody>
          </p:sp>
          <p:sp>
            <p:nvSpPr>
              <p:cNvPr id="104" name="TextBox 103">
                <a:extLst>
                  <a:ext uri="{FF2B5EF4-FFF2-40B4-BE49-F238E27FC236}">
                    <a16:creationId xmlns:a16="http://schemas.microsoft.com/office/drawing/2014/main" id="{0D5BD118-E2E4-4170-849D-3B35BDBAFE91}"/>
                  </a:ext>
                </a:extLst>
              </p:cNvPr>
              <p:cNvSpPr txBox="1"/>
              <p:nvPr/>
            </p:nvSpPr>
            <p:spPr>
              <a:xfrm>
                <a:off x="9896965" y="3984011"/>
                <a:ext cx="619080" cy="369332"/>
              </a:xfrm>
              <a:prstGeom prst="rect">
                <a:avLst/>
              </a:prstGeom>
              <a:noFill/>
            </p:spPr>
            <p:txBody>
              <a:bodyPr wrap="none" rtlCol="0">
                <a:spAutoFit/>
              </a:bodyPr>
              <a:lstStyle/>
              <a:p>
                <a:r>
                  <a:rPr lang="en-US" dirty="0">
                    <a:solidFill>
                      <a:schemeClr val="bg1"/>
                    </a:solidFill>
                  </a:rPr>
                  <a:t>left_</a:t>
                </a:r>
              </a:p>
            </p:txBody>
          </p:sp>
        </p:grpSp>
        <p:grpSp>
          <p:nvGrpSpPr>
            <p:cNvPr id="100" name="Group 99">
              <a:extLst>
                <a:ext uri="{FF2B5EF4-FFF2-40B4-BE49-F238E27FC236}">
                  <a16:creationId xmlns:a16="http://schemas.microsoft.com/office/drawing/2014/main" id="{AA83A13E-D0EB-4573-A20B-02B9E4EECE5A}"/>
                </a:ext>
              </a:extLst>
            </p:cNvPr>
            <p:cNvGrpSpPr/>
            <p:nvPr/>
          </p:nvGrpSpPr>
          <p:grpSpPr>
            <a:xfrm>
              <a:off x="10813619" y="4000271"/>
              <a:ext cx="1073940" cy="369332"/>
              <a:chOff x="9896965" y="3984011"/>
              <a:chExt cx="1073940" cy="369332"/>
            </a:xfrm>
          </p:grpSpPr>
          <p:sp>
            <p:nvSpPr>
              <p:cNvPr id="101" name="Rectangle 100">
                <a:extLst>
                  <a:ext uri="{FF2B5EF4-FFF2-40B4-BE49-F238E27FC236}">
                    <a16:creationId xmlns:a16="http://schemas.microsoft.com/office/drawing/2014/main" id="{05E24BE8-5B7A-4173-B053-E54D0E93AE7B}"/>
                  </a:ext>
                </a:extLst>
              </p:cNvPr>
              <p:cNvSpPr/>
              <p:nvPr/>
            </p:nvSpPr>
            <p:spPr>
              <a:xfrm>
                <a:off x="10587044" y="4053968"/>
                <a:ext cx="3838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2060"/>
                  </a:solidFill>
                </a:endParaRPr>
              </a:p>
            </p:txBody>
          </p:sp>
          <p:sp>
            <p:nvSpPr>
              <p:cNvPr id="102" name="TextBox 101">
                <a:extLst>
                  <a:ext uri="{FF2B5EF4-FFF2-40B4-BE49-F238E27FC236}">
                    <a16:creationId xmlns:a16="http://schemas.microsoft.com/office/drawing/2014/main" id="{25020BE2-EA61-46A9-93D9-9B29E2BDADAF}"/>
                  </a:ext>
                </a:extLst>
              </p:cNvPr>
              <p:cNvSpPr txBox="1"/>
              <p:nvPr/>
            </p:nvSpPr>
            <p:spPr>
              <a:xfrm>
                <a:off x="9896965" y="3984011"/>
                <a:ext cx="752129" cy="369332"/>
              </a:xfrm>
              <a:prstGeom prst="rect">
                <a:avLst/>
              </a:prstGeom>
              <a:noFill/>
            </p:spPr>
            <p:txBody>
              <a:bodyPr wrap="none" rtlCol="0">
                <a:spAutoFit/>
              </a:bodyPr>
              <a:lstStyle/>
              <a:p>
                <a:r>
                  <a:rPr lang="en-US">
                    <a:solidFill>
                      <a:schemeClr val="bg1"/>
                    </a:solidFill>
                  </a:rPr>
                  <a:t>right_</a:t>
                </a:r>
                <a:endParaRPr lang="en-US" dirty="0">
                  <a:solidFill>
                    <a:schemeClr val="bg1"/>
                  </a:solidFill>
                </a:endParaRPr>
              </a:p>
            </p:txBody>
          </p:sp>
        </p:grpSp>
      </p:grpSp>
      <p:cxnSp>
        <p:nvCxnSpPr>
          <p:cNvPr id="117" name="Straight Arrow Connector 116">
            <a:extLst>
              <a:ext uri="{FF2B5EF4-FFF2-40B4-BE49-F238E27FC236}">
                <a16:creationId xmlns:a16="http://schemas.microsoft.com/office/drawing/2014/main" id="{742A18DF-97BD-4E18-BAF7-3F14F12DAB6B}"/>
              </a:ext>
            </a:extLst>
          </p:cNvPr>
          <p:cNvCxnSpPr>
            <a:cxnSpLocks/>
            <a:endCxn id="49" idx="0"/>
          </p:cNvCxnSpPr>
          <p:nvPr/>
        </p:nvCxnSpPr>
        <p:spPr>
          <a:xfrm flipH="1">
            <a:off x="11032490" y="3723510"/>
            <a:ext cx="373818" cy="223066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9A08F12-842C-4EAE-B47F-3CAFF4600A72}"/>
              </a:ext>
            </a:extLst>
          </p:cNvPr>
          <p:cNvCxnSpPr/>
          <p:nvPr/>
        </p:nvCxnSpPr>
        <p:spPr>
          <a:xfrm>
            <a:off x="284963" y="492107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7E328899-3B92-4C71-9AC4-EFF6BC46FCF9}"/>
              </a:ext>
            </a:extLst>
          </p:cNvPr>
          <p:cNvSpPr/>
          <p:nvPr/>
        </p:nvSpPr>
        <p:spPr>
          <a:xfrm>
            <a:off x="10961901" y="6028895"/>
            <a:ext cx="923261" cy="2529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a:t>
            </a:r>
            <a:r>
              <a:rPr lang="en-US" sz="1400" dirty="0" err="1">
                <a:solidFill>
                  <a:srgbClr val="FF0000"/>
                </a:solidFill>
              </a:rPr>
              <a:t>Anshu</a:t>
            </a:r>
            <a:r>
              <a:rPr lang="en-US" sz="1400" dirty="0">
                <a:solidFill>
                  <a:srgbClr val="FF0000"/>
                </a:solidFill>
              </a:rPr>
              <a:t>"</a:t>
            </a:r>
          </a:p>
        </p:txBody>
      </p:sp>
      <p:cxnSp>
        <p:nvCxnSpPr>
          <p:cNvPr id="122" name="Straight Arrow Connector 121">
            <a:extLst>
              <a:ext uri="{FF2B5EF4-FFF2-40B4-BE49-F238E27FC236}">
                <a16:creationId xmlns:a16="http://schemas.microsoft.com/office/drawing/2014/main" id="{87B6BB32-9CB2-4C8B-AF54-35CE2A23A68C}"/>
              </a:ext>
            </a:extLst>
          </p:cNvPr>
          <p:cNvCxnSpPr/>
          <p:nvPr/>
        </p:nvCxnSpPr>
        <p:spPr>
          <a:xfrm>
            <a:off x="289196" y="554337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Speech Bubble: Rectangle with Corners Rounded 123">
            <a:extLst>
              <a:ext uri="{FF2B5EF4-FFF2-40B4-BE49-F238E27FC236}">
                <a16:creationId xmlns:a16="http://schemas.microsoft.com/office/drawing/2014/main" id="{E690CD54-25BE-438D-AC64-F9ADD37D6BA1}"/>
              </a:ext>
            </a:extLst>
          </p:cNvPr>
          <p:cNvSpPr/>
          <p:nvPr/>
        </p:nvSpPr>
        <p:spPr>
          <a:xfrm>
            <a:off x="4157334" y="1673932"/>
            <a:ext cx="3870178" cy="1283489"/>
          </a:xfrm>
          <a:prstGeom prst="wedgeRoundRectCallout">
            <a:avLst>
              <a:gd name="adj1" fmla="val -55638"/>
              <a:gd name="adj2" fmla="val 1226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this example, let's assume </a:t>
            </a:r>
            <a:r>
              <a:rPr lang="en-US" sz="2000" dirty="0">
                <a:solidFill>
                  <a:srgbClr val="FFCDCD"/>
                </a:solidFill>
                <a:latin typeface="Corbel" panose="020B0503020204020204" pitchFamily="34" charset="0"/>
              </a:rPr>
              <a:t>Nerds</a:t>
            </a:r>
            <a:r>
              <a:rPr lang="en-US" sz="2000" dirty="0">
                <a:latin typeface="Corbel" panose="020B0503020204020204" pitchFamily="34" charset="0"/>
              </a:rPr>
              <a:t> are organized by their </a:t>
            </a:r>
            <a:r>
              <a:rPr lang="en-US" sz="2000" dirty="0">
                <a:solidFill>
                  <a:srgbClr val="FFCDCD"/>
                </a:solidFill>
                <a:latin typeface="Corbel" panose="020B0503020204020204" pitchFamily="34" charset="0"/>
              </a:rPr>
              <a:t>name  field </a:t>
            </a:r>
            <a:r>
              <a:rPr lang="en-US" sz="2000" dirty="0">
                <a:latin typeface="Corbel" panose="020B0503020204020204" pitchFamily="34" charset="0"/>
              </a:rPr>
              <a:t>in the </a:t>
            </a:r>
            <a:r>
              <a:rPr lang="en-US" sz="2000" dirty="0" err="1">
                <a:latin typeface="Corbel" panose="020B0503020204020204" pitchFamily="34" charset="0"/>
              </a:rPr>
              <a:t>TreeMap</a:t>
            </a:r>
            <a:r>
              <a:rPr lang="en-US" sz="2000" dirty="0">
                <a:latin typeface="Corbel" panose="020B0503020204020204" pitchFamily="34" charset="0"/>
              </a:rPr>
              <a:t>.</a:t>
            </a:r>
          </a:p>
        </p:txBody>
      </p:sp>
      <p:sp>
        <p:nvSpPr>
          <p:cNvPr id="125" name="Speech Bubble: Rectangle with Corners Rounded 124">
            <a:extLst>
              <a:ext uri="{FF2B5EF4-FFF2-40B4-BE49-F238E27FC236}">
                <a16:creationId xmlns:a16="http://schemas.microsoft.com/office/drawing/2014/main" id="{B2A279E3-3D41-4F04-87DB-66A5D18A50B1}"/>
              </a:ext>
            </a:extLst>
          </p:cNvPr>
          <p:cNvSpPr/>
          <p:nvPr/>
        </p:nvSpPr>
        <p:spPr>
          <a:xfrm>
            <a:off x="785692" y="2691510"/>
            <a:ext cx="2812580" cy="1265110"/>
          </a:xfrm>
          <a:prstGeom prst="wedgeRoundRectCallout">
            <a:avLst>
              <a:gd name="adj1" fmla="val 38433"/>
              <a:gd name="adj2" fmla="val 1179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we change the name of our nerd...</a:t>
            </a:r>
          </a:p>
        </p:txBody>
      </p:sp>
      <p:sp>
        <p:nvSpPr>
          <p:cNvPr id="126" name="Speech Bubble: Rectangle with Corners Rounded 125">
            <a:extLst>
              <a:ext uri="{FF2B5EF4-FFF2-40B4-BE49-F238E27FC236}">
                <a16:creationId xmlns:a16="http://schemas.microsoft.com/office/drawing/2014/main" id="{455BFF46-EE7D-48B3-A161-2CEF520591C6}"/>
              </a:ext>
            </a:extLst>
          </p:cNvPr>
          <p:cNvSpPr/>
          <p:nvPr/>
        </p:nvSpPr>
        <p:spPr>
          <a:xfrm>
            <a:off x="6637134" y="3392938"/>
            <a:ext cx="2812580" cy="1265110"/>
          </a:xfrm>
          <a:prstGeom prst="wedgeRoundRectCallout">
            <a:avLst>
              <a:gd name="adj1" fmla="val 88253"/>
              <a:gd name="adj2" fmla="val -593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 will now be in the wrong part of the tree!</a:t>
            </a:r>
          </a:p>
        </p:txBody>
      </p:sp>
      <p:sp>
        <p:nvSpPr>
          <p:cNvPr id="127" name="Speech Bubble: Rectangle with Corners Rounded 126">
            <a:extLst>
              <a:ext uri="{FF2B5EF4-FFF2-40B4-BE49-F238E27FC236}">
                <a16:creationId xmlns:a16="http://schemas.microsoft.com/office/drawing/2014/main" id="{A8CD426D-0928-4EBB-89ED-7315894E706E}"/>
              </a:ext>
            </a:extLst>
          </p:cNvPr>
          <p:cNvSpPr/>
          <p:nvPr/>
        </p:nvSpPr>
        <p:spPr>
          <a:xfrm>
            <a:off x="5689314" y="3954308"/>
            <a:ext cx="2068498" cy="1032854"/>
          </a:xfrm>
          <a:prstGeom prst="wedgeRoundRectCallout">
            <a:avLst>
              <a:gd name="adj1" fmla="val -55638"/>
              <a:gd name="adj2" fmla="val 1226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Causing our search to fail!</a:t>
            </a:r>
          </a:p>
        </p:txBody>
      </p:sp>
    </p:spTree>
    <p:extLst>
      <p:ext uri="{BB962C8B-B14F-4D97-AF65-F5344CB8AC3E}">
        <p14:creationId xmlns:p14="http://schemas.microsoft.com/office/powerpoint/2010/main" val="376720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wipe(down)">
                                      <p:cBhvr>
                                        <p:cTn id="47" dur="500"/>
                                        <p:tgtEl>
                                          <p:spTgt spid="12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up)">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2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17"/>
                                        </p:tgtEl>
                                        <p:attrNameLst>
                                          <p:attrName>style.visibility</p:attrName>
                                        </p:attrNameLst>
                                      </p:cBhvr>
                                      <p:to>
                                        <p:strVal val="visible"/>
                                      </p:to>
                                    </p:set>
                                    <p:animEffect transition="in" filter="wipe(up)">
                                      <p:cBhvr>
                                        <p:cTn id="77" dur="500"/>
                                        <p:tgtEl>
                                          <p:spTgt spid="117"/>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9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25"/>
                                        </p:tgtEl>
                                        <p:attrNameLst>
                                          <p:attrName>style.visibility</p:attrName>
                                        </p:attrNameLst>
                                      </p:cBhvr>
                                      <p:to>
                                        <p:strVal val="visible"/>
                                      </p:to>
                                    </p:set>
                                    <p:animEffect transition="in" filter="wipe(down)">
                                      <p:cBhvr>
                                        <p:cTn id="90" dur="500"/>
                                        <p:tgtEl>
                                          <p:spTgt spid="125"/>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2" nodeType="clickEffect">
                                  <p:stCondLst>
                                    <p:cond delay="0"/>
                                  </p:stCondLst>
                                  <p:childTnLst>
                                    <p:animMotion origin="layout" path="M 2.29167E-6 -7.40741E-7 L 0.69974 0.18773 " pathEditMode="relative" rAng="0" ptsTypes="AA">
                                      <p:cBhvr>
                                        <p:cTn id="94" dur="2000" fill="hold"/>
                                        <p:tgtEl>
                                          <p:spTgt spid="125"/>
                                        </p:tgtEl>
                                        <p:attrNameLst>
                                          <p:attrName>ppt_x</p:attrName>
                                          <p:attrName>ppt_y</p:attrName>
                                        </p:attrNameLst>
                                      </p:cBhvr>
                                      <p:rCtr x="34987" y="9375"/>
                                    </p:animMotion>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21"/>
                                        </p:tgtEl>
                                        <p:attrNameLst>
                                          <p:attrName>style.visibility</p:attrName>
                                        </p:attrNameLst>
                                      </p:cBhvr>
                                      <p:to>
                                        <p:strVal val="visible"/>
                                      </p:to>
                                    </p:set>
                                    <p:animEffect transition="in" filter="wipe(left)">
                                      <p:cBhvr>
                                        <p:cTn id="99" dur="500"/>
                                        <p:tgtEl>
                                          <p:spTgt spid="12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26"/>
                                        </p:tgtEl>
                                        <p:attrNameLst>
                                          <p:attrName>style.visibility</p:attrName>
                                        </p:attrNameLst>
                                      </p:cBhvr>
                                      <p:to>
                                        <p:strVal val="visible"/>
                                      </p:to>
                                    </p:set>
                                    <p:animEffect transition="in" filter="wipe(down)">
                                      <p:cBhvr>
                                        <p:cTn id="104" dur="500"/>
                                        <p:tgtEl>
                                          <p:spTgt spid="126"/>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path" presetSubtype="0" accel="50000" decel="50000" fill="hold" grpId="2" nodeType="clickEffect">
                                  <p:stCondLst>
                                    <p:cond delay="0"/>
                                  </p:stCondLst>
                                  <p:childTnLst>
                                    <p:animMotion origin="layout" path="M 4.375E-6 4.44444E-6 L -0.10105 -0.0375 " pathEditMode="relative" rAng="0" ptsTypes="AA">
                                      <p:cBhvr>
                                        <p:cTn id="108" dur="2000" fill="hold"/>
                                        <p:tgtEl>
                                          <p:spTgt spid="126"/>
                                        </p:tgtEl>
                                        <p:attrNameLst>
                                          <p:attrName>ppt_x</p:attrName>
                                          <p:attrName>ppt_y</p:attrName>
                                        </p:attrNameLst>
                                      </p:cBhvr>
                                      <p:rCtr x="-5052" y="-1875"/>
                                    </p:animMotion>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2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125"/>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120"/>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2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127"/>
                                        </p:tgtEl>
                                        <p:attrNameLst>
                                          <p:attrName>style.visibility</p:attrName>
                                        </p:attrNameLst>
                                      </p:cBhvr>
                                      <p:to>
                                        <p:strVal val="visible"/>
                                      </p:to>
                                    </p:set>
                                    <p:animEffect transition="in" filter="wipe(down)">
                                      <p:cBhvr>
                                        <p:cTn id="129" dur="500"/>
                                        <p:tgtEl>
                                          <p:spTgt spid="127"/>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1" nodeType="clickEffect">
                                  <p:stCondLst>
                                    <p:cond delay="0"/>
                                  </p:stCondLst>
                                  <p:childTnLst>
                                    <p:set>
                                      <p:cBhvr>
                                        <p:cTn id="133" dur="1" fill="hold">
                                          <p:stCondLst>
                                            <p:cond delay="0"/>
                                          </p:stCondLst>
                                        </p:cTn>
                                        <p:tgtEl>
                                          <p:spTgt spid="127"/>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nodeType="clickEffect">
                                  <p:stCondLst>
                                    <p:cond delay="0"/>
                                  </p:stCondLst>
                                  <p:childTnLst>
                                    <p:set>
                                      <p:cBhvr>
                                        <p:cTn id="137" dur="1" fill="hold">
                                          <p:stCondLst>
                                            <p:cond delay="0"/>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4" grpId="0" animBg="1"/>
      <p:bldP spid="124" grpId="1" animBg="1"/>
      <p:bldP spid="125" grpId="0" animBg="1"/>
      <p:bldP spid="125" grpId="1" animBg="1"/>
      <p:bldP spid="125" grpId="2" animBg="1"/>
      <p:bldP spid="126" grpId="0" animBg="1"/>
      <p:bldP spid="126" grpId="1" animBg="1"/>
      <p:bldP spid="126" grpId="2" animBg="1"/>
      <p:bldP spid="127" grpId="0" animBg="1"/>
      <p:bldP spid="127" grpId="1" animBg="1"/>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A21FA99-C9EF-406B-9D41-C3DC423CDC2A}"/>
              </a:ext>
            </a:extLst>
          </p:cNvPr>
          <p:cNvGrpSpPr/>
          <p:nvPr/>
        </p:nvGrpSpPr>
        <p:grpSpPr>
          <a:xfrm>
            <a:off x="4552950" y="4345173"/>
            <a:ext cx="3086101" cy="1209850"/>
            <a:chOff x="4732867" y="4550830"/>
            <a:chExt cx="3086101" cy="1209850"/>
          </a:xfrm>
        </p:grpSpPr>
        <p:pic>
          <p:nvPicPr>
            <p:cNvPr id="6" name="Picture 5">
              <a:extLst>
                <a:ext uri="{FF2B5EF4-FFF2-40B4-BE49-F238E27FC236}">
                  <a16:creationId xmlns:a16="http://schemas.microsoft.com/office/drawing/2014/main" id="{42AB9E37-AF01-4BA4-8899-C8860BFE6F81}"/>
                </a:ext>
              </a:extLst>
            </p:cNvPr>
            <p:cNvPicPr>
              <a:picLocks noChangeAspect="1"/>
            </p:cNvPicPr>
            <p:nvPr/>
          </p:nvPicPr>
          <p:blipFill>
            <a:blip r:embed="rId2"/>
            <a:stretch>
              <a:fillRect/>
            </a:stretch>
          </p:blipFill>
          <p:spPr>
            <a:xfrm>
              <a:off x="4799478" y="4810872"/>
              <a:ext cx="3019490" cy="949808"/>
            </a:xfrm>
            <a:prstGeom prst="rect">
              <a:avLst/>
            </a:prstGeom>
          </p:spPr>
        </p:pic>
        <p:sp>
          <p:nvSpPr>
            <p:cNvPr id="11" name="TextBox 10">
              <a:extLst>
                <a:ext uri="{FF2B5EF4-FFF2-40B4-BE49-F238E27FC236}">
                  <a16:creationId xmlns:a16="http://schemas.microsoft.com/office/drawing/2014/main" id="{96F4834E-4584-44A3-B62E-00BE98FB89E9}"/>
                </a:ext>
              </a:extLst>
            </p:cNvPr>
            <p:cNvSpPr txBox="1"/>
            <p:nvPr/>
          </p:nvSpPr>
          <p:spPr>
            <a:xfrm>
              <a:off x="4732867" y="5086754"/>
              <a:ext cx="986167" cy="369332"/>
            </a:xfrm>
            <a:prstGeom prst="rect">
              <a:avLst/>
            </a:prstGeom>
            <a:noFill/>
          </p:spPr>
          <p:txBody>
            <a:bodyPr wrap="none" rtlCol="0">
              <a:spAutoFit/>
            </a:bodyPr>
            <a:lstStyle/>
            <a:p>
              <a:r>
                <a:rPr lang="en-US" dirty="0">
                  <a:solidFill>
                    <a:schemeClr val="bg1"/>
                  </a:solidFill>
                </a:rPr>
                <a:t>change1</a:t>
              </a:r>
            </a:p>
          </p:txBody>
        </p:sp>
        <p:sp>
          <p:nvSpPr>
            <p:cNvPr id="17" name="TextBox 16">
              <a:extLst>
                <a:ext uri="{FF2B5EF4-FFF2-40B4-BE49-F238E27FC236}">
                  <a16:creationId xmlns:a16="http://schemas.microsoft.com/office/drawing/2014/main" id="{BC6BF574-F155-48F2-BEA5-D691755ECC9F}"/>
                </a:ext>
              </a:extLst>
            </p:cNvPr>
            <p:cNvSpPr txBox="1"/>
            <p:nvPr/>
          </p:nvSpPr>
          <p:spPr>
            <a:xfrm>
              <a:off x="5719034" y="5086754"/>
              <a:ext cx="1000595" cy="369332"/>
            </a:xfrm>
            <a:prstGeom prst="rect">
              <a:avLst/>
            </a:prstGeom>
            <a:noFill/>
          </p:spPr>
          <p:txBody>
            <a:bodyPr wrap="none" rtlCol="0">
              <a:spAutoFit/>
            </a:bodyPr>
            <a:lstStyle/>
            <a:p>
              <a:r>
                <a:rPr lang="en-US" dirty="0">
                  <a:solidFill>
                    <a:srgbClr val="C00000"/>
                  </a:solidFill>
                </a:rPr>
                <a:t>change2</a:t>
              </a:r>
            </a:p>
          </p:txBody>
        </p:sp>
        <p:pic>
          <p:nvPicPr>
            <p:cNvPr id="21" name="Picture 20" descr="Icon&#10;&#10;Description automatically generated with low confidence">
              <a:extLst>
                <a:ext uri="{FF2B5EF4-FFF2-40B4-BE49-F238E27FC236}">
                  <a16:creationId xmlns:a16="http://schemas.microsoft.com/office/drawing/2014/main" id="{DE34FC6B-8E74-409B-8973-42E76C58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3929" y="4550830"/>
              <a:ext cx="905256" cy="905256"/>
            </a:xfrm>
            <a:prstGeom prst="rect">
              <a:avLst/>
            </a:prstGeom>
          </p:spPr>
        </p:pic>
      </p:grpSp>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a:xfrm>
            <a:off x="914400" y="-76200"/>
            <a:ext cx="10363200" cy="1143000"/>
          </a:xfrm>
        </p:spPr>
        <p:txBody>
          <a:bodyPr/>
          <a:lstStyle/>
          <a:p>
            <a:r>
              <a:rPr lang="en-US" dirty="0"/>
              <a:t>Ensures Atomicity of Failure</a:t>
            </a:r>
          </a:p>
        </p:txBody>
      </p:sp>
      <p:sp>
        <p:nvSpPr>
          <p:cNvPr id="25" name="TextBox 24">
            <a:extLst>
              <a:ext uri="{FF2B5EF4-FFF2-40B4-BE49-F238E27FC236}">
                <a16:creationId xmlns:a16="http://schemas.microsoft.com/office/drawing/2014/main" id="{09EDA4CC-F43B-4161-8D53-6E4B081E6AE3}"/>
              </a:ext>
            </a:extLst>
          </p:cNvPr>
          <p:cNvSpPr txBox="1"/>
          <p:nvPr/>
        </p:nvSpPr>
        <p:spPr>
          <a:xfrm>
            <a:off x="1635514" y="1537996"/>
            <a:ext cx="9808396" cy="1200329"/>
          </a:xfrm>
          <a:prstGeom prst="rect">
            <a:avLst/>
          </a:prstGeom>
          <a:noFill/>
        </p:spPr>
        <p:txBody>
          <a:bodyPr wrap="square" rtlCol="0">
            <a:spAutoFit/>
          </a:bodyPr>
          <a:lstStyle/>
          <a:p>
            <a:pPr algn="ctr"/>
            <a:r>
              <a:rPr lang="en-US" sz="2000" dirty="0">
                <a:solidFill>
                  <a:srgbClr val="FF0000"/>
                </a:solidFill>
              </a:rPr>
              <a:t>"Failure atomicity" </a:t>
            </a:r>
            <a:r>
              <a:rPr lang="en-US" sz="2000" dirty="0"/>
              <a:t>means that if a method </a:t>
            </a:r>
            <a:r>
              <a:rPr lang="en-US" sz="2000" dirty="0">
                <a:solidFill>
                  <a:srgbClr val="FF0000"/>
                </a:solidFill>
              </a:rPr>
              <a:t>exits</a:t>
            </a:r>
            <a:r>
              <a:rPr lang="en-US" sz="2000" dirty="0"/>
              <a:t>/</a:t>
            </a:r>
            <a:r>
              <a:rPr lang="en-US" sz="2000" dirty="0">
                <a:solidFill>
                  <a:srgbClr val="FF0000"/>
                </a:solidFill>
              </a:rPr>
              <a:t>errors out </a:t>
            </a:r>
            <a:r>
              <a:rPr lang="en-US" sz="2000" dirty="0"/>
              <a:t>before it finishes running, </a:t>
            </a:r>
            <a:br>
              <a:rPr lang="en-US" sz="2000" dirty="0"/>
            </a:br>
            <a:r>
              <a:rPr lang="en-US" sz="2000" dirty="0"/>
              <a:t>the </a:t>
            </a:r>
            <a:r>
              <a:rPr lang="en-US" sz="2000" dirty="0">
                <a:solidFill>
                  <a:srgbClr val="0070C0"/>
                </a:solidFill>
              </a:rPr>
              <a:t>object</a:t>
            </a:r>
            <a:r>
              <a:rPr lang="en-US" sz="2000" dirty="0"/>
              <a:t> should revert back to the state it was in prior to the call:</a:t>
            </a:r>
          </a:p>
          <a:p>
            <a:pPr algn="ctr"/>
            <a:endParaRPr lang="en-US" sz="1200" dirty="0"/>
          </a:p>
          <a:p>
            <a:pPr algn="ctr"/>
            <a:r>
              <a:rPr lang="en-US" sz="2000" dirty="0" err="1">
                <a:solidFill>
                  <a:srgbClr val="0070C0"/>
                </a:solidFill>
              </a:rPr>
              <a:t>obj</a:t>
            </a:r>
            <a:r>
              <a:rPr lang="en-US" sz="2000" dirty="0" err="1"/>
              <a:t>.change_a_few_things</a:t>
            </a:r>
            <a:r>
              <a:rPr lang="en-US" sz="2000" dirty="0"/>
              <a:t>();   // either makes ALL changes, or none</a:t>
            </a:r>
          </a:p>
        </p:txBody>
      </p:sp>
      <p:sp>
        <p:nvSpPr>
          <p:cNvPr id="8" name="TextBox 7">
            <a:extLst>
              <a:ext uri="{FF2B5EF4-FFF2-40B4-BE49-F238E27FC236}">
                <a16:creationId xmlns:a16="http://schemas.microsoft.com/office/drawing/2014/main" id="{3B4F56F0-F8C6-49A0-8829-9BDAAB4A8910}"/>
              </a:ext>
            </a:extLst>
          </p:cNvPr>
          <p:cNvSpPr txBox="1"/>
          <p:nvPr/>
        </p:nvSpPr>
        <p:spPr>
          <a:xfrm>
            <a:off x="1297517" y="3637287"/>
            <a:ext cx="9596966" cy="707886"/>
          </a:xfrm>
          <a:prstGeom prst="rect">
            <a:avLst/>
          </a:prstGeom>
          <a:noFill/>
        </p:spPr>
        <p:txBody>
          <a:bodyPr wrap="square" rtlCol="0">
            <a:spAutoFit/>
          </a:bodyPr>
          <a:lstStyle/>
          <a:p>
            <a:pPr algn="ctr"/>
            <a:r>
              <a:rPr lang="en-US" sz="2000" dirty="0"/>
              <a:t>This is harder than it seems – especially for mutable objects where a method requires multiple steps, each of which changes </a:t>
            </a:r>
            <a:r>
              <a:rPr lang="en-US" sz="2000"/>
              <a:t>an object's </a:t>
            </a:r>
            <a:r>
              <a:rPr lang="en-US" sz="2000" dirty="0"/>
              <a:t>state and could fail.</a:t>
            </a:r>
          </a:p>
        </p:txBody>
      </p:sp>
      <p:sp>
        <p:nvSpPr>
          <p:cNvPr id="12" name="TextBox 11">
            <a:extLst>
              <a:ext uri="{FF2B5EF4-FFF2-40B4-BE49-F238E27FC236}">
                <a16:creationId xmlns:a16="http://schemas.microsoft.com/office/drawing/2014/main" id="{7EB3AAED-F962-4699-A857-6A5C7D4FB7CB}"/>
              </a:ext>
            </a:extLst>
          </p:cNvPr>
          <p:cNvSpPr txBox="1"/>
          <p:nvPr/>
        </p:nvSpPr>
        <p:spPr>
          <a:xfrm>
            <a:off x="1680633" y="5867400"/>
            <a:ext cx="8830734" cy="707886"/>
          </a:xfrm>
          <a:prstGeom prst="rect">
            <a:avLst/>
          </a:prstGeom>
          <a:noFill/>
        </p:spPr>
        <p:txBody>
          <a:bodyPr wrap="square">
            <a:spAutoFit/>
          </a:bodyPr>
          <a:lstStyle/>
          <a:p>
            <a:pPr algn="ctr"/>
            <a:r>
              <a:rPr lang="en-US" sz="2000" dirty="0"/>
              <a:t>But for immutable objects , there's nothing to worry about! </a:t>
            </a:r>
            <a:br>
              <a:rPr lang="en-US" sz="2000" dirty="0"/>
            </a:br>
            <a:r>
              <a:rPr lang="en-US" sz="2000" dirty="0"/>
              <a:t>If a method fails mid-way through, you know the object is in its original state.</a:t>
            </a:r>
          </a:p>
        </p:txBody>
      </p:sp>
      <p:pic>
        <p:nvPicPr>
          <p:cNvPr id="16" name="Picture 15">
            <a:extLst>
              <a:ext uri="{FF2B5EF4-FFF2-40B4-BE49-F238E27FC236}">
                <a16:creationId xmlns:a16="http://schemas.microsoft.com/office/drawing/2014/main" id="{6D328506-434F-448A-BFE0-FDC0867B4635}"/>
              </a:ext>
            </a:extLst>
          </p:cNvPr>
          <p:cNvPicPr>
            <a:picLocks noChangeAspect="1"/>
          </p:cNvPicPr>
          <p:nvPr/>
        </p:nvPicPr>
        <p:blipFill>
          <a:blip r:embed="rId4"/>
          <a:stretch>
            <a:fillRect/>
          </a:stretch>
        </p:blipFill>
        <p:spPr>
          <a:xfrm>
            <a:off x="425992" y="1405712"/>
            <a:ext cx="1418696" cy="1418696"/>
          </a:xfrm>
          <a:prstGeom prst="rect">
            <a:avLst/>
          </a:prstGeom>
        </p:spPr>
      </p:pic>
    </p:spTree>
    <p:extLst>
      <p:ext uri="{BB962C8B-B14F-4D97-AF65-F5344CB8AC3E}">
        <p14:creationId xmlns:p14="http://schemas.microsoft.com/office/powerpoint/2010/main" val="276825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8" grpId="0"/>
      <p:bldP spid="12" grpId="0"/>
    </p:bld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EF58F3A-A584-4BE5-A8FF-5F199A185E7A}"/>
              </a:ext>
            </a:extLst>
          </p:cNvPr>
          <p:cNvGrpSpPr/>
          <p:nvPr/>
        </p:nvGrpSpPr>
        <p:grpSpPr>
          <a:xfrm>
            <a:off x="391971" y="771502"/>
            <a:ext cx="3698762" cy="5256319"/>
            <a:chOff x="391971" y="771502"/>
            <a:chExt cx="3698762" cy="5256319"/>
          </a:xfrm>
        </p:grpSpPr>
        <p:sp>
          <p:nvSpPr>
            <p:cNvPr id="25" name="Rectangle 24">
              <a:extLst>
                <a:ext uri="{FF2B5EF4-FFF2-40B4-BE49-F238E27FC236}">
                  <a16:creationId xmlns:a16="http://schemas.microsoft.com/office/drawing/2014/main" id="{80F5234E-2158-4CBE-9AC2-B25229FCD0AF}"/>
                </a:ext>
              </a:extLst>
            </p:cNvPr>
            <p:cNvSpPr/>
            <p:nvPr/>
          </p:nvSpPr>
          <p:spPr>
            <a:xfrm>
              <a:off x="391971" y="1510722"/>
              <a:ext cx="3698762" cy="4517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1B765F9C-95F9-4357-9BC6-8AD070AABA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971" y="771502"/>
              <a:ext cx="620236" cy="697835"/>
            </a:xfrm>
            <a:prstGeom prst="rect">
              <a:avLst/>
            </a:prstGeom>
          </p:spPr>
        </p:pic>
      </p:grpSp>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a:xfrm>
            <a:off x="914400" y="-212559"/>
            <a:ext cx="10363200" cy="1143000"/>
          </a:xfrm>
        </p:spPr>
        <p:txBody>
          <a:bodyPr/>
          <a:lstStyle/>
          <a:p>
            <a:r>
              <a:rPr lang="en-US" dirty="0"/>
              <a:t>Immutability in... C++</a:t>
            </a:r>
          </a:p>
        </p:txBody>
      </p:sp>
      <p:sp>
        <p:nvSpPr>
          <p:cNvPr id="22" name="TextBox 21">
            <a:extLst>
              <a:ext uri="{FF2B5EF4-FFF2-40B4-BE49-F238E27FC236}">
                <a16:creationId xmlns:a16="http://schemas.microsoft.com/office/drawing/2014/main" id="{1201AE6A-AE7F-40FB-941C-0DBE53596ADB}"/>
              </a:ext>
            </a:extLst>
          </p:cNvPr>
          <p:cNvSpPr txBox="1"/>
          <p:nvPr/>
        </p:nvSpPr>
        <p:spPr>
          <a:xfrm>
            <a:off x="352086" y="1480448"/>
            <a:ext cx="3677887" cy="1200329"/>
          </a:xfrm>
          <a:prstGeom prst="rect">
            <a:avLst/>
          </a:prstGeom>
          <a:noFill/>
        </p:spPr>
        <p:txBody>
          <a:bodyPr wrap="square">
            <a:spAutoFit/>
          </a:bodyPr>
          <a:lstStyle/>
          <a:p>
            <a:r>
              <a:rPr lang="en-US" dirty="0">
                <a:solidFill>
                  <a:schemeClr val="accent4">
                    <a:lumMod val="40000"/>
                    <a:lumOff val="60000"/>
                  </a:schemeClr>
                </a:solidFill>
              </a:rPr>
              <a:t>Class Immutability</a:t>
            </a:r>
          </a:p>
          <a:p>
            <a:r>
              <a:rPr lang="en-US" dirty="0">
                <a:solidFill>
                  <a:schemeClr val="bg1"/>
                </a:solidFill>
              </a:rPr>
              <a:t>No explicit language support for class immutability; all types are mutable by default</a:t>
            </a:r>
          </a:p>
        </p:txBody>
      </p:sp>
      <p:sp>
        <p:nvSpPr>
          <p:cNvPr id="26" name="TextBox 25">
            <a:extLst>
              <a:ext uri="{FF2B5EF4-FFF2-40B4-BE49-F238E27FC236}">
                <a16:creationId xmlns:a16="http://schemas.microsoft.com/office/drawing/2014/main" id="{D5129148-765E-42E6-9AAD-DC2016101EEE}"/>
              </a:ext>
            </a:extLst>
          </p:cNvPr>
          <p:cNvSpPr txBox="1"/>
          <p:nvPr/>
        </p:nvSpPr>
        <p:spPr>
          <a:xfrm>
            <a:off x="348075" y="2822370"/>
            <a:ext cx="3566199" cy="923330"/>
          </a:xfrm>
          <a:prstGeom prst="rect">
            <a:avLst/>
          </a:prstGeom>
          <a:noFill/>
        </p:spPr>
        <p:txBody>
          <a:bodyPr wrap="square">
            <a:spAutoFit/>
          </a:bodyPr>
          <a:lstStyle/>
          <a:p>
            <a:r>
              <a:rPr lang="en-US" dirty="0">
                <a:solidFill>
                  <a:schemeClr val="accent4">
                    <a:lumMod val="40000"/>
                    <a:lumOff val="60000"/>
                  </a:schemeClr>
                </a:solidFill>
              </a:rPr>
              <a:t>Object Immutability</a:t>
            </a:r>
          </a:p>
          <a:p>
            <a:r>
              <a:rPr lang="en-US" dirty="0">
                <a:solidFill>
                  <a:schemeClr val="bg1"/>
                </a:solidFill>
              </a:rPr>
              <a:t>You can use the </a:t>
            </a:r>
            <a:r>
              <a:rPr lang="en-US" dirty="0">
                <a:solidFill>
                  <a:srgbClr val="E1CCF0"/>
                </a:solidFill>
              </a:rPr>
              <a:t>const</a:t>
            </a:r>
            <a:r>
              <a:rPr lang="en-US" dirty="0">
                <a:solidFill>
                  <a:schemeClr val="bg1"/>
                </a:solidFill>
              </a:rPr>
              <a:t> keyword to define individual immutable objects</a:t>
            </a:r>
          </a:p>
        </p:txBody>
      </p:sp>
      <p:sp>
        <p:nvSpPr>
          <p:cNvPr id="29" name="TextBox 28">
            <a:extLst>
              <a:ext uri="{FF2B5EF4-FFF2-40B4-BE49-F238E27FC236}">
                <a16:creationId xmlns:a16="http://schemas.microsoft.com/office/drawing/2014/main" id="{2A153542-36D8-42E3-99A5-A91B911491B5}"/>
              </a:ext>
            </a:extLst>
          </p:cNvPr>
          <p:cNvSpPr txBox="1"/>
          <p:nvPr/>
        </p:nvSpPr>
        <p:spPr>
          <a:xfrm>
            <a:off x="348075" y="3839228"/>
            <a:ext cx="3698763" cy="1200329"/>
          </a:xfrm>
          <a:prstGeom prst="rect">
            <a:avLst/>
          </a:prstGeom>
          <a:noFill/>
        </p:spPr>
        <p:txBody>
          <a:bodyPr wrap="square">
            <a:spAutoFit/>
          </a:bodyPr>
          <a:lstStyle/>
          <a:p>
            <a:r>
              <a:rPr lang="en-US" dirty="0">
                <a:solidFill>
                  <a:schemeClr val="accent4">
                    <a:lumMod val="40000"/>
                    <a:lumOff val="60000"/>
                  </a:schemeClr>
                </a:solidFill>
              </a:rPr>
              <a:t>Assignability Immutability</a:t>
            </a:r>
          </a:p>
          <a:p>
            <a:r>
              <a:rPr lang="en-US" dirty="0">
                <a:solidFill>
                  <a:schemeClr val="bg1"/>
                </a:solidFill>
              </a:rPr>
              <a:t>You can use the </a:t>
            </a:r>
            <a:r>
              <a:rPr lang="en-US" dirty="0">
                <a:solidFill>
                  <a:srgbClr val="E1CCF0"/>
                </a:solidFill>
              </a:rPr>
              <a:t>const</a:t>
            </a:r>
            <a:r>
              <a:rPr lang="en-US" dirty="0">
                <a:solidFill>
                  <a:schemeClr val="bg1"/>
                </a:solidFill>
              </a:rPr>
              <a:t> keyword to prevent re-assignment</a:t>
            </a:r>
          </a:p>
          <a:p>
            <a:endParaRPr lang="en-US" dirty="0">
              <a:solidFill>
                <a:schemeClr val="bg1"/>
              </a:solidFill>
            </a:endParaRPr>
          </a:p>
        </p:txBody>
      </p:sp>
      <p:sp>
        <p:nvSpPr>
          <p:cNvPr id="30" name="TextBox 29">
            <a:extLst>
              <a:ext uri="{FF2B5EF4-FFF2-40B4-BE49-F238E27FC236}">
                <a16:creationId xmlns:a16="http://schemas.microsoft.com/office/drawing/2014/main" id="{21187A1A-6CE9-46A6-938C-E7F29D7D49F6}"/>
              </a:ext>
            </a:extLst>
          </p:cNvPr>
          <p:cNvSpPr txBox="1"/>
          <p:nvPr/>
        </p:nvSpPr>
        <p:spPr>
          <a:xfrm>
            <a:off x="348074" y="4876137"/>
            <a:ext cx="3453905" cy="1200329"/>
          </a:xfrm>
          <a:prstGeom prst="rect">
            <a:avLst/>
          </a:prstGeom>
          <a:noFill/>
        </p:spPr>
        <p:txBody>
          <a:bodyPr wrap="square">
            <a:spAutoFit/>
          </a:bodyPr>
          <a:lstStyle/>
          <a:p>
            <a:r>
              <a:rPr lang="en-US" dirty="0">
                <a:solidFill>
                  <a:schemeClr val="accent4">
                    <a:lumMod val="40000"/>
                    <a:lumOff val="60000"/>
                  </a:schemeClr>
                </a:solidFill>
              </a:rPr>
              <a:t>Reference Immutability</a:t>
            </a:r>
          </a:p>
          <a:p>
            <a:r>
              <a:rPr lang="en-US" dirty="0">
                <a:solidFill>
                  <a:schemeClr val="bg1"/>
                </a:solidFill>
              </a:rPr>
              <a:t>You can use the </a:t>
            </a:r>
            <a:r>
              <a:rPr lang="en-US" dirty="0">
                <a:solidFill>
                  <a:srgbClr val="E1CCF0"/>
                </a:solidFill>
              </a:rPr>
              <a:t>const</a:t>
            </a:r>
            <a:r>
              <a:rPr lang="en-US" dirty="0">
                <a:solidFill>
                  <a:schemeClr val="bg1"/>
                </a:solidFill>
              </a:rPr>
              <a:t> keyword to prevent mods to mutable objects </a:t>
            </a:r>
          </a:p>
          <a:p>
            <a:endParaRPr lang="en-US" dirty="0">
              <a:solidFill>
                <a:schemeClr val="bg1"/>
              </a:solidFill>
            </a:endParaRPr>
          </a:p>
        </p:txBody>
      </p:sp>
      <p:sp>
        <p:nvSpPr>
          <p:cNvPr id="39" name="TextBox 38">
            <a:extLst>
              <a:ext uri="{FF2B5EF4-FFF2-40B4-BE49-F238E27FC236}">
                <a16:creationId xmlns:a16="http://schemas.microsoft.com/office/drawing/2014/main" id="{88EAA0FB-3AC0-4292-97FF-D97FB1C953EB}"/>
              </a:ext>
            </a:extLst>
          </p:cNvPr>
          <p:cNvSpPr txBox="1"/>
          <p:nvPr/>
        </p:nvSpPr>
        <p:spPr>
          <a:xfrm>
            <a:off x="4376552" y="721969"/>
            <a:ext cx="6018732" cy="2308324"/>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 C++ object immutability with const</a:t>
            </a:r>
          </a:p>
          <a:p>
            <a:r>
              <a:rPr lang="en-US" dirty="0">
                <a:latin typeface="Consolas" panose="020B0609020204030204" pitchFamily="49" charset="0"/>
              </a:rPr>
              <a:t>void </a:t>
            </a:r>
            <a:r>
              <a:rPr lang="en-US" dirty="0" err="1">
                <a:latin typeface="Consolas" panose="020B0609020204030204" pitchFamily="49" charset="0"/>
              </a:rPr>
              <a:t>someFunc</a:t>
            </a:r>
            <a:r>
              <a:rPr lang="en-US" dirty="0">
                <a:latin typeface="Consolas" panose="020B0609020204030204" pitchFamily="49" charset="0"/>
              </a:rPr>
              <a:t>() {</a:t>
            </a:r>
          </a:p>
          <a:p>
            <a:r>
              <a:rPr lang="en-US" dirty="0">
                <a:solidFill>
                  <a:srgbClr val="7030A0"/>
                </a:solidFill>
                <a:latin typeface="Consolas" panose="020B0609020204030204" pitchFamily="49" charset="0"/>
              </a:rPr>
              <a:t>  const</a:t>
            </a:r>
            <a:r>
              <a:rPr lang="en-US" dirty="0">
                <a:latin typeface="Consolas" panose="020B0609020204030204" pitchFamily="49" charset="0"/>
              </a:rPr>
              <a:t> Nerd n("Paul", 200);</a:t>
            </a:r>
          </a:p>
          <a:p>
            <a:r>
              <a:rPr lang="en-US" dirty="0">
                <a:latin typeface="Consolas" panose="020B0609020204030204" pitchFamily="49" charset="0"/>
              </a:rPr>
              <a:t>  </a:t>
            </a:r>
            <a:r>
              <a:rPr lang="en-US" dirty="0" err="1">
                <a:latin typeface="Consolas" panose="020B0609020204030204" pitchFamily="49" charset="0"/>
              </a:rPr>
              <a:t>n.</a:t>
            </a:r>
            <a:r>
              <a:rPr lang="en-US" dirty="0" err="1">
                <a:solidFill>
                  <a:srgbClr val="FF0000"/>
                </a:solidFill>
                <a:latin typeface="Consolas" panose="020B0609020204030204" pitchFamily="49" charset="0"/>
              </a:rPr>
              <a:t>setIQ</a:t>
            </a:r>
            <a:r>
              <a:rPr lang="en-US" dirty="0">
                <a:solidFill>
                  <a:srgbClr val="FF0000"/>
                </a:solidFill>
                <a:latin typeface="Consolas" panose="020B0609020204030204" pitchFamily="49" charset="0"/>
              </a:rPr>
              <a:t>(300)</a:t>
            </a:r>
            <a:r>
              <a:rPr lang="en-US" dirty="0">
                <a:latin typeface="Consolas" panose="020B0609020204030204" pitchFamily="49" charset="0"/>
              </a:rPr>
              <a:t>;   </a:t>
            </a:r>
            <a:r>
              <a:rPr lang="en-US" dirty="0">
                <a:solidFill>
                  <a:srgbClr val="FF0000"/>
                </a:solidFill>
                <a:latin typeface="Consolas" panose="020B0609020204030204" pitchFamily="49" charset="0"/>
              </a:rPr>
              <a:t>// No object mutation!</a:t>
            </a:r>
          </a:p>
          <a:p>
            <a:r>
              <a:rPr lang="en-US" dirty="0">
                <a:solidFill>
                  <a:srgbClr val="C00000"/>
                </a:solidFill>
                <a:latin typeface="Consolas" panose="020B0609020204030204" pitchFamily="49" charset="0"/>
              </a:rPr>
              <a:t>  Nerd</a:t>
            </a:r>
            <a:r>
              <a:rPr lang="en-US" dirty="0">
                <a:latin typeface="Consolas" panose="020B0609020204030204" pitchFamily="49" charset="0"/>
              </a:rPr>
              <a:t> </a:t>
            </a:r>
            <a:r>
              <a:rPr lang="en-US" dirty="0">
                <a:solidFill>
                  <a:srgbClr val="7030A0"/>
                </a:solidFill>
                <a:latin typeface="Consolas" panose="020B0609020204030204" pitchFamily="49" charset="0"/>
              </a:rPr>
              <a:t>const </a:t>
            </a:r>
            <a:r>
              <a:rPr lang="en-US" dirty="0">
                <a:solidFill>
                  <a:srgbClr val="00B0F0"/>
                </a:solidFill>
                <a:latin typeface="Consolas" panose="020B0609020204030204" pitchFamily="49" charset="0"/>
              </a:rPr>
              <a:t>*</a:t>
            </a:r>
            <a:r>
              <a:rPr lang="en-US" dirty="0">
                <a:solidFill>
                  <a:srgbClr val="00B050"/>
                </a:solidFill>
                <a:latin typeface="Consolas" panose="020B0609020204030204" pitchFamily="49" charset="0"/>
              </a:rPr>
              <a:t>p</a:t>
            </a:r>
            <a:r>
              <a:rPr lang="en-US" dirty="0">
                <a:latin typeface="Consolas" panose="020B0609020204030204" pitchFamily="49" charset="0"/>
              </a:rPr>
              <a:t> = new Nerd("Carey", 100);</a:t>
            </a:r>
          </a:p>
          <a:p>
            <a:r>
              <a:rPr lang="en-US" dirty="0">
                <a:solidFill>
                  <a:srgbClr val="FF0000"/>
                </a:solidFill>
                <a:latin typeface="Consolas" panose="020B0609020204030204" pitchFamily="49" charset="0"/>
              </a:rPr>
              <a:t>  </a:t>
            </a:r>
            <a:r>
              <a:rPr lang="en-US" dirty="0">
                <a:latin typeface="Consolas" panose="020B0609020204030204" pitchFamily="49" charset="0"/>
              </a:rPr>
              <a:t>p-&gt;</a:t>
            </a:r>
            <a:r>
              <a:rPr lang="en-US" dirty="0" err="1">
                <a:solidFill>
                  <a:srgbClr val="FF0000"/>
                </a:solidFill>
                <a:latin typeface="Consolas" panose="020B0609020204030204" pitchFamily="49" charset="0"/>
              </a:rPr>
              <a:t>setIQ</a:t>
            </a:r>
            <a:r>
              <a:rPr lang="en-US" dirty="0">
                <a:solidFill>
                  <a:srgbClr val="FF0000"/>
                </a:solidFill>
                <a:latin typeface="Consolas" panose="020B0609020204030204" pitchFamily="49" charset="0"/>
              </a:rPr>
              <a:t>(120)</a:t>
            </a:r>
            <a:r>
              <a:rPr lang="en-US" dirty="0">
                <a:latin typeface="Consolas" panose="020B0609020204030204" pitchFamily="49" charset="0"/>
              </a:rPr>
              <a:t>;</a:t>
            </a:r>
            <a:r>
              <a:rPr lang="en-US" dirty="0">
                <a:solidFill>
                  <a:srgbClr val="FF0000"/>
                </a:solidFill>
                <a:latin typeface="Consolas" panose="020B0609020204030204" pitchFamily="49" charset="0"/>
              </a:rPr>
              <a:t> // No object mutation!</a:t>
            </a:r>
          </a:p>
          <a:p>
            <a:r>
              <a:rPr lang="en-US" dirty="0">
                <a:solidFill>
                  <a:srgbClr val="FF0000"/>
                </a:solidFill>
                <a:latin typeface="Consolas" panose="020B0609020204030204" pitchFamily="49" charset="0"/>
              </a:rPr>
              <a:t>  </a:t>
            </a:r>
            <a:r>
              <a:rPr lang="en-US" dirty="0">
                <a:latin typeface="Consolas" panose="020B0609020204030204" pitchFamily="49" charset="0"/>
              </a:rPr>
              <a:t>p = new Nerd("Paul", 200); </a:t>
            </a:r>
            <a:r>
              <a:rPr lang="en-US" dirty="0">
                <a:solidFill>
                  <a:srgbClr val="00B050"/>
                </a:solidFill>
                <a:latin typeface="Consolas" panose="020B0609020204030204" pitchFamily="49" charset="0"/>
              </a:rPr>
              <a:t>// Assignment ok!</a:t>
            </a:r>
          </a:p>
          <a:p>
            <a:r>
              <a:rPr lang="en-US" dirty="0">
                <a:latin typeface="Consolas" panose="020B0609020204030204" pitchFamily="49" charset="0"/>
              </a:rPr>
              <a:t>}</a:t>
            </a:r>
          </a:p>
        </p:txBody>
      </p:sp>
      <p:sp>
        <p:nvSpPr>
          <p:cNvPr id="40" name="TextBox 39">
            <a:extLst>
              <a:ext uri="{FF2B5EF4-FFF2-40B4-BE49-F238E27FC236}">
                <a16:creationId xmlns:a16="http://schemas.microsoft.com/office/drawing/2014/main" id="{3E667C74-7122-4A52-8156-9E66F34E7E89}"/>
              </a:ext>
            </a:extLst>
          </p:cNvPr>
          <p:cNvSpPr txBox="1"/>
          <p:nvPr/>
        </p:nvSpPr>
        <p:spPr>
          <a:xfrm>
            <a:off x="4751208" y="2705291"/>
            <a:ext cx="5655991" cy="2308324"/>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 C++ assignability immutability w/const</a:t>
            </a:r>
          </a:p>
          <a:p>
            <a:r>
              <a:rPr lang="en-US" dirty="0">
                <a:latin typeface="Consolas" panose="020B0609020204030204" pitchFamily="49" charset="0"/>
              </a:rPr>
              <a:t>void </a:t>
            </a:r>
            <a:r>
              <a:rPr lang="en-US" dirty="0" err="1">
                <a:latin typeface="Consolas" panose="020B0609020204030204" pitchFamily="49" charset="0"/>
              </a:rPr>
              <a:t>someFunc</a:t>
            </a:r>
            <a:r>
              <a:rPr lang="en-US" dirty="0">
                <a:latin typeface="Consolas" panose="020B0609020204030204" pitchFamily="49" charset="0"/>
              </a:rPr>
              <a:t>() {</a:t>
            </a:r>
          </a:p>
          <a:p>
            <a:r>
              <a:rPr lang="en-US" dirty="0">
                <a:solidFill>
                  <a:srgbClr val="FF0000"/>
                </a:solidFill>
                <a:latin typeface="Consolas" panose="020B0609020204030204" pitchFamily="49" charset="0"/>
              </a:rPr>
              <a:t>  </a:t>
            </a:r>
            <a:r>
              <a:rPr lang="en-US" dirty="0">
                <a:solidFill>
                  <a:srgbClr val="7030A0"/>
                </a:solidFill>
                <a:latin typeface="Consolas" panose="020B0609020204030204" pitchFamily="49" charset="0"/>
              </a:rPr>
              <a:t>const</a:t>
            </a:r>
            <a:r>
              <a:rPr lang="en-US" dirty="0">
                <a:solidFill>
                  <a:srgbClr val="FF0000"/>
                </a:solidFill>
                <a:latin typeface="Consolas" panose="020B0609020204030204" pitchFamily="49" charset="0"/>
              </a:rPr>
              <a:t> </a:t>
            </a:r>
            <a:r>
              <a:rPr lang="en-US" dirty="0">
                <a:latin typeface="Consolas" panose="020B0609020204030204" pitchFamily="49" charset="0"/>
              </a:rPr>
              <a:t>int </a:t>
            </a:r>
            <a:r>
              <a:rPr lang="en-US" dirty="0" err="1">
                <a:latin typeface="Consolas" panose="020B0609020204030204" pitchFamily="49" charset="0"/>
              </a:rPr>
              <a:t>i</a:t>
            </a:r>
            <a:r>
              <a:rPr lang="en-US" dirty="0">
                <a:latin typeface="Consolas" panose="020B0609020204030204" pitchFamily="49" charset="0"/>
              </a:rPr>
              <a:t> = 10;</a:t>
            </a:r>
          </a:p>
          <a:p>
            <a:r>
              <a:rPr lang="en-US" dirty="0">
                <a:solidFill>
                  <a:srgbClr val="FF0000"/>
                </a:solidFill>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a:t>
            </a:r>
            <a:r>
              <a:rPr lang="en-US" dirty="0">
                <a:solidFill>
                  <a:srgbClr val="FF0000"/>
                </a:solidFill>
                <a:latin typeface="Consolas" panose="020B0609020204030204" pitchFamily="49" charset="0"/>
              </a:rPr>
              <a:t>= 20</a:t>
            </a:r>
            <a:r>
              <a:rPr lang="en-US" dirty="0">
                <a:latin typeface="Consolas" panose="020B0609020204030204" pitchFamily="49" charset="0"/>
              </a:rPr>
              <a:t>; </a:t>
            </a:r>
            <a:r>
              <a:rPr lang="en-US" dirty="0">
                <a:solidFill>
                  <a:srgbClr val="FF0000"/>
                </a:solidFill>
                <a:latin typeface="Consolas" panose="020B0609020204030204" pitchFamily="49" charset="0"/>
              </a:rPr>
              <a:t>                   // ERROR!</a:t>
            </a:r>
          </a:p>
          <a:p>
            <a:r>
              <a:rPr lang="en-US" dirty="0">
                <a:solidFill>
                  <a:srgbClr val="C00000"/>
                </a:solidFill>
                <a:latin typeface="Consolas" panose="020B0609020204030204" pitchFamily="49" charset="0"/>
              </a:rPr>
              <a:t>  Nerd</a:t>
            </a:r>
            <a:r>
              <a:rPr lang="en-US" dirty="0">
                <a:latin typeface="Consolas" panose="020B0609020204030204" pitchFamily="49" charset="0"/>
              </a:rPr>
              <a:t> </a:t>
            </a:r>
            <a:r>
              <a:rPr lang="en-US" dirty="0">
                <a:solidFill>
                  <a:srgbClr val="00B0F0"/>
                </a:solidFill>
                <a:latin typeface="Consolas" panose="020B0609020204030204" pitchFamily="49" charset="0"/>
              </a:rPr>
              <a:t>* </a:t>
            </a:r>
            <a:r>
              <a:rPr lang="en-US" dirty="0">
                <a:solidFill>
                  <a:srgbClr val="7030A0"/>
                </a:solidFill>
                <a:latin typeface="Consolas" panose="020B0609020204030204" pitchFamily="49" charset="0"/>
              </a:rPr>
              <a:t>const</a:t>
            </a:r>
            <a:r>
              <a:rPr lang="en-US" dirty="0">
                <a:latin typeface="Consolas" panose="020B0609020204030204" pitchFamily="49" charset="0"/>
              </a:rPr>
              <a:t> </a:t>
            </a:r>
            <a:r>
              <a:rPr lang="en-US" dirty="0">
                <a:solidFill>
                  <a:srgbClr val="00B050"/>
                </a:solidFill>
                <a:latin typeface="Consolas" panose="020B0609020204030204" pitchFamily="49" charset="0"/>
              </a:rPr>
              <a:t>p</a:t>
            </a:r>
            <a:r>
              <a:rPr lang="en-US" dirty="0">
                <a:latin typeface="Consolas" panose="020B0609020204030204" pitchFamily="49" charset="0"/>
              </a:rPr>
              <a:t> = new Nerd("Carey",100);</a:t>
            </a:r>
            <a:endParaRPr lang="en-US" dirty="0">
              <a:solidFill>
                <a:srgbClr val="FF0000"/>
              </a:solidFill>
              <a:latin typeface="Consolas" panose="020B0609020204030204" pitchFamily="49" charset="0"/>
            </a:endParaRPr>
          </a:p>
          <a:p>
            <a:r>
              <a:rPr lang="en-US" dirty="0">
                <a:solidFill>
                  <a:srgbClr val="FF0000"/>
                </a:solidFill>
                <a:latin typeface="Consolas" panose="020B0609020204030204" pitchFamily="49" charset="0"/>
              </a:rPr>
              <a:t>  </a:t>
            </a:r>
            <a:r>
              <a:rPr lang="en-US" dirty="0">
                <a:latin typeface="Consolas" panose="020B0609020204030204" pitchFamily="49" charset="0"/>
              </a:rPr>
              <a:t>p </a:t>
            </a:r>
            <a:r>
              <a:rPr lang="en-US" dirty="0">
                <a:solidFill>
                  <a:srgbClr val="FF0000"/>
                </a:solidFill>
                <a:latin typeface="Consolas" panose="020B0609020204030204" pitchFamily="49" charset="0"/>
              </a:rPr>
              <a:t>=</a:t>
            </a:r>
            <a:r>
              <a:rPr lang="en-US" dirty="0">
                <a:latin typeface="Consolas" panose="020B0609020204030204" pitchFamily="49" charset="0"/>
              </a:rPr>
              <a:t> new Nerd("Paul",200);  </a:t>
            </a:r>
            <a:r>
              <a:rPr lang="en-US" dirty="0">
                <a:solidFill>
                  <a:srgbClr val="FF0000"/>
                </a:solidFill>
                <a:latin typeface="Consolas" panose="020B0609020204030204" pitchFamily="49" charset="0"/>
              </a:rPr>
              <a:t>// ERROR!</a:t>
            </a:r>
          </a:p>
          <a:p>
            <a:r>
              <a:rPr lang="en-US" dirty="0">
                <a:solidFill>
                  <a:srgbClr val="FF0000"/>
                </a:solidFill>
                <a:latin typeface="Consolas" panose="020B0609020204030204" pitchFamily="49" charset="0"/>
              </a:rPr>
              <a:t>  </a:t>
            </a:r>
            <a:r>
              <a:rPr lang="en-US" dirty="0">
                <a:latin typeface="Consolas" panose="020B0609020204030204" pitchFamily="49" charset="0"/>
              </a:rPr>
              <a:t>p-&gt;</a:t>
            </a:r>
            <a:r>
              <a:rPr lang="en-US" dirty="0" err="1">
                <a:latin typeface="Consolas" panose="020B0609020204030204" pitchFamily="49" charset="0"/>
              </a:rPr>
              <a:t>setIQ</a:t>
            </a:r>
            <a:r>
              <a:rPr lang="en-US" dirty="0">
                <a:latin typeface="Consolas" panose="020B0609020204030204" pitchFamily="49" charset="0"/>
              </a:rPr>
              <a:t>(300);             </a:t>
            </a:r>
            <a:r>
              <a:rPr lang="en-US" dirty="0">
                <a:solidFill>
                  <a:srgbClr val="00B050"/>
                </a:solidFill>
                <a:latin typeface="Consolas" panose="020B0609020204030204" pitchFamily="49" charset="0"/>
              </a:rPr>
              <a:t>// Fine!</a:t>
            </a:r>
          </a:p>
          <a:p>
            <a:r>
              <a:rPr lang="en-US" dirty="0">
                <a:latin typeface="Consolas" panose="020B0609020204030204" pitchFamily="49" charset="0"/>
              </a:rPr>
              <a:t>}</a:t>
            </a:r>
          </a:p>
        </p:txBody>
      </p:sp>
      <p:sp>
        <p:nvSpPr>
          <p:cNvPr id="44" name="TextBox 43">
            <a:extLst>
              <a:ext uri="{FF2B5EF4-FFF2-40B4-BE49-F238E27FC236}">
                <a16:creationId xmlns:a16="http://schemas.microsoft.com/office/drawing/2014/main" id="{EF806F55-C267-4A7D-8BFE-85AD8595366D}"/>
              </a:ext>
            </a:extLst>
          </p:cNvPr>
          <p:cNvSpPr txBox="1"/>
          <p:nvPr/>
        </p:nvSpPr>
        <p:spPr>
          <a:xfrm>
            <a:off x="5102456" y="4598801"/>
            <a:ext cx="5655991" cy="2192908"/>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 C++ reference immutability</a:t>
            </a:r>
          </a:p>
          <a:p>
            <a:r>
              <a:rPr lang="en-US" dirty="0">
                <a:latin typeface="Consolas" panose="020B0609020204030204" pitchFamily="49" charset="0"/>
              </a:rPr>
              <a:t>void </a:t>
            </a:r>
            <a:r>
              <a:rPr lang="en-US" dirty="0" err="1">
                <a:latin typeface="Consolas" panose="020B0609020204030204" pitchFamily="49" charset="0"/>
              </a:rPr>
              <a:t>tryToMutate</a:t>
            </a:r>
            <a:r>
              <a:rPr lang="en-US" dirty="0">
                <a:latin typeface="Consolas" panose="020B0609020204030204" pitchFamily="49" charset="0"/>
              </a:rPr>
              <a:t>(</a:t>
            </a:r>
            <a:r>
              <a:rPr lang="en-US" dirty="0">
                <a:solidFill>
                  <a:srgbClr val="7030A0"/>
                </a:solidFill>
                <a:latin typeface="Consolas" panose="020B0609020204030204" pitchFamily="49" charset="0"/>
              </a:rPr>
              <a:t>const</a:t>
            </a:r>
            <a:r>
              <a:rPr lang="en-US" dirty="0">
                <a:latin typeface="Consolas" panose="020B0609020204030204" pitchFamily="49" charset="0"/>
              </a:rPr>
              <a:t> Nerd&amp; n) </a:t>
            </a:r>
          </a:p>
          <a:p>
            <a:r>
              <a:rPr lang="en-US" dirty="0">
                <a:latin typeface="Consolas" panose="020B0609020204030204" pitchFamily="49" charset="0"/>
              </a:rPr>
              <a:t>{ </a:t>
            </a:r>
            <a:r>
              <a:rPr lang="en-US" dirty="0" err="1">
                <a:latin typeface="Consolas" panose="020B0609020204030204" pitchFamily="49" charset="0"/>
              </a:rPr>
              <a:t>n.</a:t>
            </a:r>
            <a:r>
              <a:rPr lang="en-US" dirty="0" err="1">
                <a:solidFill>
                  <a:srgbClr val="FF0000"/>
                </a:solidFill>
                <a:latin typeface="Consolas" panose="020B0609020204030204" pitchFamily="49" charset="0"/>
              </a:rPr>
              <a:t>setIQ</a:t>
            </a:r>
            <a:r>
              <a:rPr lang="en-US" dirty="0">
                <a:solidFill>
                  <a:srgbClr val="FF0000"/>
                </a:solidFill>
                <a:latin typeface="Consolas" panose="020B0609020204030204" pitchFamily="49" charset="0"/>
              </a:rPr>
              <a:t>(300)</a:t>
            </a:r>
            <a:r>
              <a:rPr lang="en-US" dirty="0">
                <a:latin typeface="Consolas" panose="020B0609020204030204" pitchFamily="49" charset="0"/>
              </a:rPr>
              <a:t>; } </a:t>
            </a:r>
            <a:r>
              <a:rPr lang="en-US" dirty="0">
                <a:solidFill>
                  <a:srgbClr val="FF0000"/>
                </a:solidFill>
                <a:latin typeface="Consolas" panose="020B0609020204030204" pitchFamily="49" charset="0"/>
              </a:rPr>
              <a:t>// ERROR!</a:t>
            </a:r>
            <a:endParaRPr lang="en-US" dirty="0">
              <a:latin typeface="Consolas" panose="020B0609020204030204" pitchFamily="49" charset="0"/>
            </a:endParaRPr>
          </a:p>
          <a:p>
            <a:endParaRPr lang="en-US" sz="1050" dirty="0">
              <a:latin typeface="Consolas" panose="020B0609020204030204" pitchFamily="49" charset="0"/>
            </a:endParaRPr>
          </a:p>
          <a:p>
            <a:r>
              <a:rPr lang="en-US" dirty="0">
                <a:latin typeface="Consolas" panose="020B0609020204030204" pitchFamily="49" charset="0"/>
              </a:rPr>
              <a:t>int main() {</a:t>
            </a:r>
          </a:p>
          <a:p>
            <a:r>
              <a:rPr lang="en-US" dirty="0">
                <a:latin typeface="Consolas" panose="020B0609020204030204" pitchFamily="49" charset="0"/>
              </a:rPr>
              <a:t>  Nerd n("Paul", 200);  // n is mutable</a:t>
            </a:r>
          </a:p>
          <a:p>
            <a:r>
              <a:rPr lang="en-US" dirty="0">
                <a:latin typeface="Consolas" panose="020B0609020204030204" pitchFamily="49" charset="0"/>
              </a:rPr>
              <a:t>  </a:t>
            </a:r>
            <a:r>
              <a:rPr lang="en-US" dirty="0" err="1">
                <a:latin typeface="Consolas" panose="020B0609020204030204" pitchFamily="49" charset="0"/>
              </a:rPr>
              <a:t>tryToMutate</a:t>
            </a:r>
            <a:r>
              <a:rPr lang="en-US" dirty="0">
                <a:latin typeface="Consolas" panose="020B0609020204030204" pitchFamily="49" charset="0"/>
              </a:rPr>
              <a:t>(n);</a:t>
            </a:r>
          </a:p>
          <a:p>
            <a:r>
              <a:rPr lang="en-US" dirty="0">
                <a:latin typeface="Consolas" panose="020B0609020204030204" pitchFamily="49" charset="0"/>
              </a:rPr>
              <a:t>}</a:t>
            </a:r>
          </a:p>
        </p:txBody>
      </p:sp>
      <p:sp>
        <p:nvSpPr>
          <p:cNvPr id="48" name="Speech Bubble: Rectangle with Corners Rounded 47">
            <a:extLst>
              <a:ext uri="{FF2B5EF4-FFF2-40B4-BE49-F238E27FC236}">
                <a16:creationId xmlns:a16="http://schemas.microsoft.com/office/drawing/2014/main" id="{9CBAC158-7E03-4B76-BC12-822D50BDED3B}"/>
              </a:ext>
            </a:extLst>
          </p:cNvPr>
          <p:cNvSpPr/>
          <p:nvPr/>
        </p:nvSpPr>
        <p:spPr>
          <a:xfrm>
            <a:off x="5495021" y="4834917"/>
            <a:ext cx="3516726" cy="925795"/>
          </a:xfrm>
          <a:prstGeom prst="wedgeRoundRectCallout">
            <a:avLst>
              <a:gd name="adj1" fmla="val -57157"/>
              <a:gd name="adj2" fmla="val -1003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the pointer is immutable and we can't reassign it!</a:t>
            </a:r>
          </a:p>
        </p:txBody>
      </p:sp>
      <p:sp>
        <p:nvSpPr>
          <p:cNvPr id="10" name="Rectangle 9">
            <a:extLst>
              <a:ext uri="{FF2B5EF4-FFF2-40B4-BE49-F238E27FC236}">
                <a16:creationId xmlns:a16="http://schemas.microsoft.com/office/drawing/2014/main" id="{C3D20E6C-449E-4DE0-8830-6922F08B36CD}"/>
              </a:ext>
            </a:extLst>
          </p:cNvPr>
          <p:cNvSpPr/>
          <p:nvPr/>
        </p:nvSpPr>
        <p:spPr>
          <a:xfrm>
            <a:off x="4690448" y="1888958"/>
            <a:ext cx="1714363" cy="244642"/>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A784377-B75A-4116-AB96-53F53FCFA6B4}"/>
              </a:ext>
            </a:extLst>
          </p:cNvPr>
          <p:cNvSpPr/>
          <p:nvPr/>
        </p:nvSpPr>
        <p:spPr>
          <a:xfrm>
            <a:off x="5038230" y="3866489"/>
            <a:ext cx="1867896" cy="244642"/>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peech Bubble: Rectangle with Corners Rounded 41">
            <a:extLst>
              <a:ext uri="{FF2B5EF4-FFF2-40B4-BE49-F238E27FC236}">
                <a16:creationId xmlns:a16="http://schemas.microsoft.com/office/drawing/2014/main" id="{BF22B213-DA46-4317-8623-B797BC3A8129}"/>
              </a:ext>
            </a:extLst>
          </p:cNvPr>
          <p:cNvSpPr/>
          <p:nvPr/>
        </p:nvSpPr>
        <p:spPr>
          <a:xfrm>
            <a:off x="6690065" y="54818"/>
            <a:ext cx="4643364" cy="1125377"/>
          </a:xfrm>
          <a:prstGeom prst="wedgeRoundRectCallout">
            <a:avLst>
              <a:gd name="adj1" fmla="val -58826"/>
              <a:gd name="adj2" fmla="val 1135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read right-to-left as:</a:t>
            </a:r>
          </a:p>
          <a:p>
            <a:pPr algn="ctr"/>
            <a:r>
              <a:rPr lang="en-US" sz="2000" dirty="0">
                <a:latin typeface="Corbel" panose="020B0503020204020204" pitchFamily="34" charset="0"/>
              </a:rPr>
              <a:t>"</a:t>
            </a:r>
            <a:r>
              <a:rPr lang="en-US" sz="2000" dirty="0">
                <a:solidFill>
                  <a:schemeClr val="accent6">
                    <a:lumMod val="40000"/>
                    <a:lumOff val="60000"/>
                  </a:schemeClr>
                </a:solidFill>
                <a:latin typeface="Corbel" panose="020B0503020204020204" pitchFamily="34" charset="0"/>
              </a:rPr>
              <a:t>p</a:t>
            </a:r>
            <a:r>
              <a:rPr lang="en-US" sz="2000" dirty="0">
                <a:latin typeface="Corbel" panose="020B0503020204020204" pitchFamily="34" charset="0"/>
              </a:rPr>
              <a:t> is a </a:t>
            </a:r>
            <a:r>
              <a:rPr lang="en-US" sz="2000" dirty="0">
                <a:solidFill>
                  <a:srgbClr val="00FFFF"/>
                </a:solidFill>
                <a:latin typeface="Corbel" panose="020B0503020204020204" pitchFamily="34" charset="0"/>
              </a:rPr>
              <a:t>pointer</a:t>
            </a:r>
            <a:r>
              <a:rPr lang="en-US" sz="2000" dirty="0">
                <a:latin typeface="Corbel" panose="020B0503020204020204" pitchFamily="34" charset="0"/>
              </a:rPr>
              <a:t> to a </a:t>
            </a:r>
            <a:r>
              <a:rPr lang="en-US" sz="2000" dirty="0">
                <a:solidFill>
                  <a:srgbClr val="E1CCF0"/>
                </a:solidFill>
                <a:latin typeface="Corbel" panose="020B0503020204020204" pitchFamily="34" charset="0"/>
              </a:rPr>
              <a:t>constant </a:t>
            </a:r>
            <a:r>
              <a:rPr lang="en-US" sz="2000" dirty="0">
                <a:solidFill>
                  <a:schemeClr val="accent2">
                    <a:lumMod val="40000"/>
                    <a:lumOff val="60000"/>
                  </a:schemeClr>
                </a:solidFill>
                <a:latin typeface="Corbel" panose="020B0503020204020204" pitchFamily="34" charset="0"/>
              </a:rPr>
              <a:t>Nerd</a:t>
            </a:r>
            <a:r>
              <a:rPr lang="en-US" sz="2000" dirty="0">
                <a:latin typeface="Corbel" panose="020B0503020204020204" pitchFamily="34" charset="0"/>
              </a:rPr>
              <a:t>."</a:t>
            </a:r>
          </a:p>
        </p:txBody>
      </p:sp>
      <p:sp>
        <p:nvSpPr>
          <p:cNvPr id="41" name="Speech Bubble: Rectangle with Corners Rounded 40">
            <a:extLst>
              <a:ext uri="{FF2B5EF4-FFF2-40B4-BE49-F238E27FC236}">
                <a16:creationId xmlns:a16="http://schemas.microsoft.com/office/drawing/2014/main" id="{55679F41-AE05-487C-A533-AF0143914640}"/>
              </a:ext>
            </a:extLst>
          </p:cNvPr>
          <p:cNvSpPr/>
          <p:nvPr/>
        </p:nvSpPr>
        <p:spPr>
          <a:xfrm>
            <a:off x="5643317" y="2908480"/>
            <a:ext cx="4146880" cy="1553139"/>
          </a:xfrm>
          <a:prstGeom prst="wedgeRoundRectCallout">
            <a:avLst>
              <a:gd name="adj1" fmla="val -57157"/>
              <a:gd name="adj2" fmla="val -1003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could also have written:</a:t>
            </a:r>
            <a:br>
              <a:rPr lang="en-US" sz="2000" dirty="0">
                <a:latin typeface="Corbel" panose="020B0503020204020204" pitchFamily="34" charset="0"/>
              </a:rPr>
            </a:br>
            <a:endParaRPr lang="en-US" sz="400" dirty="0">
              <a:latin typeface="Corbel" panose="020B0503020204020204" pitchFamily="34" charset="0"/>
            </a:endParaRPr>
          </a:p>
          <a:p>
            <a:pPr algn="ctr"/>
            <a:r>
              <a:rPr lang="en-US" sz="2000" dirty="0">
                <a:solidFill>
                  <a:srgbClr val="E1CCF0"/>
                </a:solidFill>
                <a:latin typeface="Corbel" panose="020B0503020204020204" pitchFamily="34" charset="0"/>
              </a:rPr>
              <a:t>const  </a:t>
            </a:r>
            <a:r>
              <a:rPr lang="en-US" sz="2000" dirty="0">
                <a:solidFill>
                  <a:schemeClr val="accent2">
                    <a:lumMod val="40000"/>
                    <a:lumOff val="60000"/>
                  </a:schemeClr>
                </a:solidFill>
                <a:latin typeface="Corbel" panose="020B0503020204020204" pitchFamily="34" charset="0"/>
              </a:rPr>
              <a:t>Nerd</a:t>
            </a:r>
            <a:r>
              <a:rPr lang="en-US" sz="2000" dirty="0">
                <a:latin typeface="Consolas" panose="020B0609020204030204" pitchFamily="49" charset="0"/>
              </a:rPr>
              <a:t> </a:t>
            </a:r>
            <a:r>
              <a:rPr lang="en-US" sz="2000" dirty="0">
                <a:solidFill>
                  <a:srgbClr val="00FFFF"/>
                </a:solidFill>
                <a:latin typeface="Consolas" panose="020B0609020204030204" pitchFamily="49" charset="0"/>
              </a:rPr>
              <a:t>*</a:t>
            </a:r>
            <a:r>
              <a:rPr lang="en-US" sz="2000" dirty="0">
                <a:solidFill>
                  <a:schemeClr val="accent6">
                    <a:lumMod val="40000"/>
                    <a:lumOff val="60000"/>
                  </a:schemeClr>
                </a:solidFill>
                <a:latin typeface="Consolas" panose="020B0609020204030204" pitchFamily="49" charset="0"/>
              </a:rPr>
              <a:t>p</a:t>
            </a:r>
            <a:r>
              <a:rPr lang="en-US" sz="2000" dirty="0">
                <a:latin typeface="Consolas" panose="020B0609020204030204" pitchFamily="49" charset="0"/>
              </a:rPr>
              <a:t> = ...;</a:t>
            </a:r>
          </a:p>
          <a:p>
            <a:pPr algn="ctr"/>
            <a:r>
              <a:rPr lang="en-US" sz="2000" dirty="0">
                <a:latin typeface="Corbel" panose="020B0503020204020204" pitchFamily="34" charset="0"/>
              </a:rPr>
              <a:t>Which is read right-to-left as:</a:t>
            </a:r>
          </a:p>
          <a:p>
            <a:pPr algn="ctr"/>
            <a:r>
              <a:rPr lang="en-US" sz="2000" dirty="0">
                <a:latin typeface="Corbel" panose="020B0503020204020204" pitchFamily="34" charset="0"/>
              </a:rPr>
              <a:t>"</a:t>
            </a:r>
            <a:r>
              <a:rPr lang="en-US" sz="2000" dirty="0">
                <a:solidFill>
                  <a:schemeClr val="accent6">
                    <a:lumMod val="40000"/>
                    <a:lumOff val="60000"/>
                  </a:schemeClr>
                </a:solidFill>
                <a:latin typeface="Corbel" panose="020B0503020204020204" pitchFamily="34" charset="0"/>
              </a:rPr>
              <a:t>p</a:t>
            </a:r>
            <a:r>
              <a:rPr lang="en-US" sz="2000" dirty="0">
                <a:latin typeface="Corbel" panose="020B0503020204020204" pitchFamily="34" charset="0"/>
              </a:rPr>
              <a:t> is a </a:t>
            </a:r>
            <a:r>
              <a:rPr lang="en-US" sz="2000" dirty="0">
                <a:solidFill>
                  <a:srgbClr val="00FFFF"/>
                </a:solidFill>
                <a:latin typeface="Corbel" panose="020B0503020204020204" pitchFamily="34" charset="0"/>
              </a:rPr>
              <a:t>pointer</a:t>
            </a:r>
            <a:r>
              <a:rPr lang="en-US" sz="2000" dirty="0">
                <a:latin typeface="Corbel" panose="020B0503020204020204" pitchFamily="34" charset="0"/>
              </a:rPr>
              <a:t> to a </a:t>
            </a:r>
            <a:r>
              <a:rPr lang="en-US" sz="2000" dirty="0">
                <a:solidFill>
                  <a:schemeClr val="accent2">
                    <a:lumMod val="40000"/>
                    <a:lumOff val="60000"/>
                  </a:schemeClr>
                </a:solidFill>
                <a:latin typeface="Corbel" panose="020B0503020204020204" pitchFamily="34" charset="0"/>
              </a:rPr>
              <a:t>Nerd </a:t>
            </a:r>
            <a:r>
              <a:rPr lang="en-US" sz="2000" dirty="0">
                <a:solidFill>
                  <a:srgbClr val="E1CCF0"/>
                </a:solidFill>
                <a:latin typeface="Corbel" panose="020B0503020204020204" pitchFamily="34" charset="0"/>
              </a:rPr>
              <a:t>constant</a:t>
            </a:r>
            <a:r>
              <a:rPr lang="en-US" sz="2000" dirty="0">
                <a:latin typeface="Corbel" panose="020B0503020204020204" pitchFamily="34" charset="0"/>
              </a:rPr>
              <a:t>."</a:t>
            </a:r>
          </a:p>
        </p:txBody>
      </p:sp>
      <p:sp>
        <p:nvSpPr>
          <p:cNvPr id="43" name="Speech Bubble: Rectangle with Corners Rounded 42">
            <a:extLst>
              <a:ext uri="{FF2B5EF4-FFF2-40B4-BE49-F238E27FC236}">
                <a16:creationId xmlns:a16="http://schemas.microsoft.com/office/drawing/2014/main" id="{2F6FB08D-1E51-41AF-8E8E-85E7FACEF515}"/>
              </a:ext>
            </a:extLst>
          </p:cNvPr>
          <p:cNvSpPr/>
          <p:nvPr/>
        </p:nvSpPr>
        <p:spPr>
          <a:xfrm>
            <a:off x="6934661" y="1829668"/>
            <a:ext cx="4037062" cy="1125377"/>
          </a:xfrm>
          <a:prstGeom prst="wedgeRoundRectCallout">
            <a:avLst>
              <a:gd name="adj1" fmla="val -53385"/>
              <a:gd name="adj2" fmla="val 1310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read right-to-left as:</a:t>
            </a:r>
          </a:p>
          <a:p>
            <a:pPr algn="ctr"/>
            <a:r>
              <a:rPr lang="en-US" sz="2000" dirty="0">
                <a:latin typeface="Corbel" panose="020B0503020204020204" pitchFamily="34" charset="0"/>
              </a:rPr>
              <a:t>"</a:t>
            </a:r>
            <a:r>
              <a:rPr lang="en-US" sz="2000" dirty="0">
                <a:solidFill>
                  <a:schemeClr val="accent6">
                    <a:lumMod val="40000"/>
                    <a:lumOff val="60000"/>
                  </a:schemeClr>
                </a:solidFill>
                <a:latin typeface="Corbel" panose="020B0503020204020204" pitchFamily="34" charset="0"/>
              </a:rPr>
              <a:t>p</a:t>
            </a:r>
            <a:r>
              <a:rPr lang="en-US" sz="2000" dirty="0">
                <a:latin typeface="Corbel" panose="020B0503020204020204" pitchFamily="34" charset="0"/>
              </a:rPr>
              <a:t> is a </a:t>
            </a:r>
            <a:r>
              <a:rPr lang="en-US" sz="2000" dirty="0">
                <a:solidFill>
                  <a:srgbClr val="E1CCF0"/>
                </a:solidFill>
                <a:latin typeface="Corbel" panose="020B0503020204020204" pitchFamily="34" charset="0"/>
              </a:rPr>
              <a:t>constant </a:t>
            </a:r>
            <a:r>
              <a:rPr lang="en-US" sz="2000" dirty="0">
                <a:solidFill>
                  <a:srgbClr val="00FFFF"/>
                </a:solidFill>
                <a:latin typeface="Corbel" panose="020B0503020204020204" pitchFamily="34" charset="0"/>
              </a:rPr>
              <a:t>pointer</a:t>
            </a:r>
            <a:r>
              <a:rPr lang="en-US" sz="2000" dirty="0">
                <a:latin typeface="Corbel" panose="020B0503020204020204" pitchFamily="34" charset="0"/>
              </a:rPr>
              <a:t> to a </a:t>
            </a:r>
            <a:r>
              <a:rPr lang="en-US" sz="2000" dirty="0">
                <a:solidFill>
                  <a:schemeClr val="accent2">
                    <a:lumMod val="40000"/>
                    <a:lumOff val="60000"/>
                  </a:schemeClr>
                </a:solidFill>
                <a:latin typeface="Corbel" panose="020B0503020204020204" pitchFamily="34" charset="0"/>
              </a:rPr>
              <a:t>Nerd</a:t>
            </a:r>
            <a:r>
              <a:rPr lang="en-US" sz="2000" dirty="0">
                <a:latin typeface="Corbel" panose="020B0503020204020204" pitchFamily="34" charset="0"/>
              </a:rPr>
              <a:t>."</a:t>
            </a:r>
          </a:p>
        </p:txBody>
      </p:sp>
      <p:grpSp>
        <p:nvGrpSpPr>
          <p:cNvPr id="8" name="Group 7">
            <a:extLst>
              <a:ext uri="{FF2B5EF4-FFF2-40B4-BE49-F238E27FC236}">
                <a16:creationId xmlns:a16="http://schemas.microsoft.com/office/drawing/2014/main" id="{BF664D8C-FF81-4921-A037-71702AC88FBD}"/>
              </a:ext>
            </a:extLst>
          </p:cNvPr>
          <p:cNvGrpSpPr/>
          <p:nvPr/>
        </p:nvGrpSpPr>
        <p:grpSpPr>
          <a:xfrm>
            <a:off x="8261684" y="1927566"/>
            <a:ext cx="3879703" cy="1981285"/>
            <a:chOff x="8261684" y="1847346"/>
            <a:chExt cx="3879703" cy="1981285"/>
          </a:xfrm>
        </p:grpSpPr>
        <p:sp>
          <p:nvSpPr>
            <p:cNvPr id="45" name="Speech Bubble: Rectangle with Corners Rounded 44">
              <a:extLst>
                <a:ext uri="{FF2B5EF4-FFF2-40B4-BE49-F238E27FC236}">
                  <a16:creationId xmlns:a16="http://schemas.microsoft.com/office/drawing/2014/main" id="{D1CC7082-619A-47D8-A96D-BE1F5108CFA0}"/>
                </a:ext>
              </a:extLst>
            </p:cNvPr>
            <p:cNvSpPr/>
            <p:nvPr/>
          </p:nvSpPr>
          <p:spPr>
            <a:xfrm>
              <a:off x="8261684" y="1847346"/>
              <a:ext cx="3871108" cy="1981285"/>
            </a:xfrm>
            <a:prstGeom prst="wedgeRoundRectCallout">
              <a:avLst>
                <a:gd name="adj1" fmla="val -103010"/>
                <a:gd name="adj2" fmla="val 480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also use both of these:</a:t>
              </a:r>
            </a:p>
            <a:p>
              <a:pPr algn="ctr"/>
              <a:endParaRPr lang="en-US" sz="1100" dirty="0">
                <a:latin typeface="Corbel" panose="020B0503020204020204" pitchFamily="34" charset="0"/>
              </a:endParaRPr>
            </a:p>
            <a:p>
              <a:pPr algn="ctr"/>
              <a:r>
                <a:rPr lang="en-US" sz="2000" dirty="0">
                  <a:solidFill>
                    <a:schemeClr val="accent6">
                      <a:lumMod val="40000"/>
                      <a:lumOff val="60000"/>
                    </a:schemeClr>
                  </a:solidFill>
                  <a:latin typeface="Corbel" panose="020B0503020204020204" pitchFamily="34" charset="0"/>
                </a:rPr>
                <a:t>Nerd const </a:t>
              </a:r>
              <a:r>
                <a:rPr lang="en-US" sz="2000" dirty="0">
                  <a:solidFill>
                    <a:srgbClr val="E1CCF0"/>
                  </a:solidFill>
                  <a:latin typeface="Corbel" panose="020B0503020204020204" pitchFamily="34" charset="0"/>
                </a:rPr>
                <a:t>* const</a:t>
              </a:r>
              <a:r>
                <a:rPr lang="en-US" sz="2000" dirty="0">
                  <a:latin typeface="Corbel" panose="020B0503020204020204" pitchFamily="34" charset="0"/>
                </a:rPr>
                <a:t> p = ...;</a:t>
              </a:r>
            </a:p>
            <a:p>
              <a:pPr algn="ctr"/>
              <a:endParaRPr lang="en-US" sz="1100" dirty="0">
                <a:latin typeface="Corbel" panose="020B0503020204020204" pitchFamily="34" charset="0"/>
              </a:endParaRPr>
            </a:p>
            <a:p>
              <a:pPr algn="ctr"/>
              <a:r>
                <a:rPr lang="en-US" sz="2000" dirty="0">
                  <a:latin typeface="Corbel" panose="020B0503020204020204" pitchFamily="34" charset="0"/>
                </a:rPr>
                <a:t>To define an </a:t>
              </a:r>
              <a:r>
                <a:rPr lang="en-US" sz="2000" dirty="0">
                  <a:solidFill>
                    <a:srgbClr val="E1CCF0"/>
                  </a:solidFill>
                  <a:latin typeface="Corbel" panose="020B0503020204020204" pitchFamily="34" charset="0"/>
                </a:rPr>
                <a:t>immutable pointer </a:t>
              </a:r>
              <a:r>
                <a:rPr lang="en-US" sz="2000" dirty="0">
                  <a:latin typeface="Corbel" panose="020B0503020204020204" pitchFamily="34" charset="0"/>
                </a:rPr>
                <a:t>to an </a:t>
              </a:r>
              <a:r>
                <a:rPr lang="en-US" sz="2000" dirty="0">
                  <a:solidFill>
                    <a:schemeClr val="accent6">
                      <a:lumMod val="40000"/>
                      <a:lumOff val="60000"/>
                    </a:schemeClr>
                  </a:solidFill>
                  <a:latin typeface="Corbel" panose="020B0503020204020204" pitchFamily="34" charset="0"/>
                </a:rPr>
                <a:t>immutable object</a:t>
              </a:r>
              <a:r>
                <a:rPr lang="en-US" sz="2000" dirty="0">
                  <a:latin typeface="Corbel" panose="020B0503020204020204" pitchFamily="34" charset="0"/>
                </a:rPr>
                <a:t>!</a:t>
              </a:r>
            </a:p>
          </p:txBody>
        </p:sp>
        <p:sp>
          <p:nvSpPr>
            <p:cNvPr id="47" name="Speech Bubble: Rectangle with Corners Rounded 46">
              <a:extLst>
                <a:ext uri="{FF2B5EF4-FFF2-40B4-BE49-F238E27FC236}">
                  <a16:creationId xmlns:a16="http://schemas.microsoft.com/office/drawing/2014/main" id="{3A625EC0-AFA7-46A6-B362-698877FAFDEE}"/>
                </a:ext>
              </a:extLst>
            </p:cNvPr>
            <p:cNvSpPr/>
            <p:nvPr/>
          </p:nvSpPr>
          <p:spPr>
            <a:xfrm>
              <a:off x="8270279" y="1847346"/>
              <a:ext cx="3871108" cy="1981285"/>
            </a:xfrm>
            <a:prstGeom prst="wedgeRoundRectCallout">
              <a:avLst>
                <a:gd name="adj1" fmla="val -108501"/>
                <a:gd name="adj2" fmla="val -402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also combine these:</a:t>
              </a:r>
            </a:p>
            <a:p>
              <a:pPr algn="ctr"/>
              <a:endParaRPr lang="en-US" sz="1100" dirty="0">
                <a:latin typeface="Corbel" panose="020B0503020204020204" pitchFamily="34" charset="0"/>
              </a:endParaRPr>
            </a:p>
            <a:p>
              <a:pPr algn="ctr"/>
              <a:r>
                <a:rPr lang="en-US" sz="2000" dirty="0">
                  <a:solidFill>
                    <a:schemeClr val="accent6">
                      <a:lumMod val="40000"/>
                      <a:lumOff val="60000"/>
                    </a:schemeClr>
                  </a:solidFill>
                  <a:latin typeface="Corbel" panose="020B0503020204020204" pitchFamily="34" charset="0"/>
                </a:rPr>
                <a:t>Nerd const </a:t>
              </a:r>
              <a:r>
                <a:rPr lang="en-US" sz="2000" dirty="0">
                  <a:solidFill>
                    <a:srgbClr val="E1CCF0"/>
                  </a:solidFill>
                  <a:latin typeface="Corbel" panose="020B0503020204020204" pitchFamily="34" charset="0"/>
                </a:rPr>
                <a:t>* const</a:t>
              </a:r>
              <a:r>
                <a:rPr lang="en-US" sz="2000" dirty="0">
                  <a:latin typeface="Corbel" panose="020B0503020204020204" pitchFamily="34" charset="0"/>
                </a:rPr>
                <a:t> p = ...;</a:t>
              </a:r>
            </a:p>
            <a:p>
              <a:pPr algn="ctr"/>
              <a:endParaRPr lang="en-US" sz="1100" dirty="0">
                <a:latin typeface="Corbel" panose="020B0503020204020204" pitchFamily="34" charset="0"/>
              </a:endParaRPr>
            </a:p>
            <a:p>
              <a:pPr algn="ctr"/>
              <a:r>
                <a:rPr lang="en-US" sz="2000" dirty="0">
                  <a:latin typeface="Corbel" panose="020B0503020204020204" pitchFamily="34" charset="0"/>
                </a:rPr>
                <a:t>To define an </a:t>
              </a:r>
              <a:r>
                <a:rPr lang="en-US" sz="2000" dirty="0">
                  <a:solidFill>
                    <a:srgbClr val="E1CCF0"/>
                  </a:solidFill>
                  <a:latin typeface="Corbel" panose="020B0503020204020204" pitchFamily="34" charset="0"/>
                </a:rPr>
                <a:t>immutable pointer </a:t>
              </a:r>
              <a:r>
                <a:rPr lang="en-US" sz="2000" dirty="0">
                  <a:latin typeface="Corbel" panose="020B0503020204020204" pitchFamily="34" charset="0"/>
                </a:rPr>
                <a:t>to an </a:t>
              </a:r>
              <a:r>
                <a:rPr lang="en-US" sz="2000" dirty="0">
                  <a:solidFill>
                    <a:schemeClr val="accent6">
                      <a:lumMod val="40000"/>
                      <a:lumOff val="60000"/>
                    </a:schemeClr>
                  </a:solidFill>
                  <a:latin typeface="Corbel" panose="020B0503020204020204" pitchFamily="34" charset="0"/>
                </a:rPr>
                <a:t>immutable object</a:t>
              </a:r>
              <a:r>
                <a:rPr lang="en-US" sz="2000" dirty="0">
                  <a:latin typeface="Corbel" panose="020B0503020204020204" pitchFamily="34" charset="0"/>
                </a:rPr>
                <a:t>!</a:t>
              </a:r>
            </a:p>
          </p:txBody>
        </p:sp>
      </p:grpSp>
      <p:sp>
        <p:nvSpPr>
          <p:cNvPr id="50" name="Speech Bubble: Rectangle with Corners Rounded 49">
            <a:extLst>
              <a:ext uri="{FF2B5EF4-FFF2-40B4-BE49-F238E27FC236}">
                <a16:creationId xmlns:a16="http://schemas.microsoft.com/office/drawing/2014/main" id="{46A261F7-B944-4B4A-A04E-8DC1696CB1F2}"/>
              </a:ext>
            </a:extLst>
          </p:cNvPr>
          <p:cNvSpPr/>
          <p:nvPr/>
        </p:nvSpPr>
        <p:spPr>
          <a:xfrm>
            <a:off x="5597857" y="3158234"/>
            <a:ext cx="4237799" cy="902223"/>
          </a:xfrm>
          <a:prstGeom prst="wedgeRoundRectCallout">
            <a:avLst>
              <a:gd name="adj1" fmla="val -57358"/>
              <a:gd name="adj2" fmla="val -1330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we can't mutate the object pointed to by p, since it's constant.</a:t>
            </a:r>
          </a:p>
        </p:txBody>
      </p:sp>
      <p:sp>
        <p:nvSpPr>
          <p:cNvPr id="51" name="Speech Bubble: Rectangle with Corners Rounded 50">
            <a:extLst>
              <a:ext uri="{FF2B5EF4-FFF2-40B4-BE49-F238E27FC236}">
                <a16:creationId xmlns:a16="http://schemas.microsoft.com/office/drawing/2014/main" id="{48A8AF0D-90D0-4BAB-9233-62E3608BBEA8}"/>
              </a:ext>
            </a:extLst>
          </p:cNvPr>
          <p:cNvSpPr/>
          <p:nvPr/>
        </p:nvSpPr>
        <p:spPr>
          <a:xfrm>
            <a:off x="5161882" y="3432591"/>
            <a:ext cx="4237799" cy="902223"/>
          </a:xfrm>
          <a:prstGeom prst="wedgeRoundRectCallout">
            <a:avLst>
              <a:gd name="adj1" fmla="val -57358"/>
              <a:gd name="adj2" fmla="val -1330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we can reassign the pointer to point to a different object!</a:t>
            </a:r>
          </a:p>
        </p:txBody>
      </p:sp>
      <p:grpSp>
        <p:nvGrpSpPr>
          <p:cNvPr id="52" name="Group 51">
            <a:extLst>
              <a:ext uri="{FF2B5EF4-FFF2-40B4-BE49-F238E27FC236}">
                <a16:creationId xmlns:a16="http://schemas.microsoft.com/office/drawing/2014/main" id="{EEF86E8D-2E60-47FD-88DE-F8965FC06BC2}"/>
              </a:ext>
            </a:extLst>
          </p:cNvPr>
          <p:cNvGrpSpPr/>
          <p:nvPr/>
        </p:nvGrpSpPr>
        <p:grpSpPr>
          <a:xfrm>
            <a:off x="8659632" y="0"/>
            <a:ext cx="3523054" cy="2077717"/>
            <a:chOff x="8618330" y="-8621"/>
            <a:chExt cx="3523054" cy="2077717"/>
          </a:xfrm>
        </p:grpSpPr>
        <p:grpSp>
          <p:nvGrpSpPr>
            <p:cNvPr id="53" name="Group 52">
              <a:extLst>
                <a:ext uri="{FF2B5EF4-FFF2-40B4-BE49-F238E27FC236}">
                  <a16:creationId xmlns:a16="http://schemas.microsoft.com/office/drawing/2014/main" id="{61A503F3-DB47-446F-B531-694F27248D73}"/>
                </a:ext>
              </a:extLst>
            </p:cNvPr>
            <p:cNvGrpSpPr/>
            <p:nvPr/>
          </p:nvGrpSpPr>
          <p:grpSpPr>
            <a:xfrm>
              <a:off x="8618330" y="-8621"/>
              <a:ext cx="3518407" cy="2077717"/>
              <a:chOff x="9223510" y="4771299"/>
              <a:chExt cx="3518407" cy="2077717"/>
            </a:xfrm>
          </p:grpSpPr>
          <p:grpSp>
            <p:nvGrpSpPr>
              <p:cNvPr id="55" name="Group 54">
                <a:extLst>
                  <a:ext uri="{FF2B5EF4-FFF2-40B4-BE49-F238E27FC236}">
                    <a16:creationId xmlns:a16="http://schemas.microsoft.com/office/drawing/2014/main" id="{5E2D4B5A-3CA6-4322-82B1-9B2565099284}"/>
                  </a:ext>
                </a:extLst>
              </p:cNvPr>
              <p:cNvGrpSpPr/>
              <p:nvPr/>
            </p:nvGrpSpPr>
            <p:grpSpPr>
              <a:xfrm>
                <a:off x="9223510" y="4771299"/>
                <a:ext cx="3518407" cy="2077717"/>
                <a:chOff x="9462051" y="4393761"/>
                <a:chExt cx="3518407" cy="2077717"/>
              </a:xfrm>
            </p:grpSpPr>
            <p:sp>
              <p:nvSpPr>
                <p:cNvPr id="63" name="Rectangle: Rounded Corners 62">
                  <a:extLst>
                    <a:ext uri="{FF2B5EF4-FFF2-40B4-BE49-F238E27FC236}">
                      <a16:creationId xmlns:a16="http://schemas.microsoft.com/office/drawing/2014/main" id="{49B21FC8-6D50-4F1E-AC9B-9D77391F3580}"/>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extBox 63">
                  <a:extLst>
                    <a:ext uri="{FF2B5EF4-FFF2-40B4-BE49-F238E27FC236}">
                      <a16:creationId xmlns:a16="http://schemas.microsoft.com/office/drawing/2014/main" id="{07ED0109-1749-4B91-BAFC-1124D6E810A8}"/>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59" name="Picture 45" descr="spinhead">
                <a:extLst>
                  <a:ext uri="{FF2B5EF4-FFF2-40B4-BE49-F238E27FC236}">
                    <a16:creationId xmlns:a16="http://schemas.microsoft.com/office/drawing/2014/main" id="{E548BDCB-8F6B-4136-A69F-9773771880E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7AEE236D-E095-4301-A1C3-3D72E1AD6A5A}"/>
                </a:ext>
              </a:extLst>
            </p:cNvPr>
            <p:cNvSpPr txBox="1"/>
            <p:nvPr/>
          </p:nvSpPr>
          <p:spPr>
            <a:xfrm>
              <a:off x="9362620" y="449591"/>
              <a:ext cx="2778764" cy="1323439"/>
            </a:xfrm>
            <a:prstGeom prst="rect">
              <a:avLst/>
            </a:prstGeom>
            <a:noFill/>
          </p:spPr>
          <p:txBody>
            <a:bodyPr wrap="square">
              <a:spAutoFit/>
            </a:bodyPr>
            <a:lstStyle/>
            <a:p>
              <a:pPr algn="ctr"/>
              <a:r>
                <a:rPr lang="en-US" sz="2000" dirty="0">
                  <a:latin typeface="Comic Sans MS" panose="030F0702030302020204" pitchFamily="66" charset="0"/>
                </a:rPr>
                <a:t>"Don't forget about memory leaks... Carey's examples are super sloppy!!!"</a:t>
              </a:r>
              <a:endParaRPr lang="en-US" sz="2000" dirty="0">
                <a:solidFill>
                  <a:schemeClr val="tx1"/>
                </a:solidFill>
                <a:latin typeface="Comic Sans MS" panose="030F0702030302020204" pitchFamily="66" charset="0"/>
              </a:endParaRPr>
            </a:p>
          </p:txBody>
        </p:sp>
      </p:grpSp>
      <p:sp>
        <p:nvSpPr>
          <p:cNvPr id="65" name="Speech Bubble: Rectangle with Corners Rounded 64">
            <a:extLst>
              <a:ext uri="{FF2B5EF4-FFF2-40B4-BE49-F238E27FC236}">
                <a16:creationId xmlns:a16="http://schemas.microsoft.com/office/drawing/2014/main" id="{5CF84F53-98F0-4D1C-A89F-7338441F2934}"/>
              </a:ext>
            </a:extLst>
          </p:cNvPr>
          <p:cNvSpPr/>
          <p:nvPr/>
        </p:nvSpPr>
        <p:spPr>
          <a:xfrm>
            <a:off x="6224672" y="5401859"/>
            <a:ext cx="3047665" cy="902223"/>
          </a:xfrm>
          <a:prstGeom prst="wedgeRoundRectCallout">
            <a:avLst>
              <a:gd name="adj1" fmla="val -57358"/>
              <a:gd name="adj2" fmla="val -1330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we can mutate the object it points to!</a:t>
            </a:r>
          </a:p>
        </p:txBody>
      </p:sp>
      <p:sp>
        <p:nvSpPr>
          <p:cNvPr id="66" name="Speech Bubble: Rectangle with Corners Rounded 65">
            <a:extLst>
              <a:ext uri="{FF2B5EF4-FFF2-40B4-BE49-F238E27FC236}">
                <a16:creationId xmlns:a16="http://schemas.microsoft.com/office/drawing/2014/main" id="{509D98CD-DD3F-4A97-B57D-3BDDCDE19435}"/>
              </a:ext>
            </a:extLst>
          </p:cNvPr>
          <p:cNvSpPr/>
          <p:nvPr/>
        </p:nvSpPr>
        <p:spPr>
          <a:xfrm>
            <a:off x="9670457" y="5900959"/>
            <a:ext cx="2326869" cy="902223"/>
          </a:xfrm>
          <a:prstGeom prst="wedgeRoundRectCallout">
            <a:avLst>
              <a:gd name="adj1" fmla="val -202032"/>
              <a:gd name="adj2" fmla="val -223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Even though n is mutable...</a:t>
            </a:r>
          </a:p>
        </p:txBody>
      </p:sp>
      <p:sp>
        <p:nvSpPr>
          <p:cNvPr id="67" name="Speech Bubble: Rectangle with Corners Rounded 66">
            <a:extLst>
              <a:ext uri="{FF2B5EF4-FFF2-40B4-BE49-F238E27FC236}">
                <a16:creationId xmlns:a16="http://schemas.microsoft.com/office/drawing/2014/main" id="{8D8AF482-C198-41A7-AE0A-FFB5B904A33E}"/>
              </a:ext>
            </a:extLst>
          </p:cNvPr>
          <p:cNvSpPr/>
          <p:nvPr/>
        </p:nvSpPr>
        <p:spPr>
          <a:xfrm>
            <a:off x="9225496" y="3511937"/>
            <a:ext cx="2898783" cy="1200329"/>
          </a:xfrm>
          <a:prstGeom prst="wedgeRoundRectCallout">
            <a:avLst>
              <a:gd name="adj1" fmla="val -106401"/>
              <a:gd name="adj2" fmla="val 720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can reference it as </a:t>
            </a:r>
            <a:r>
              <a:rPr lang="en-US" sz="2000" dirty="0">
                <a:solidFill>
                  <a:srgbClr val="E1CCF0"/>
                </a:solidFill>
                <a:latin typeface="Corbel" panose="020B0503020204020204" pitchFamily="34" charset="0"/>
              </a:rPr>
              <a:t>const</a:t>
            </a:r>
            <a:r>
              <a:rPr lang="en-US" sz="2000" dirty="0">
                <a:latin typeface="Corbel" panose="020B0503020204020204" pitchFamily="34" charset="0"/>
              </a:rPr>
              <a:t> to prevent mutation in this context!</a:t>
            </a:r>
          </a:p>
        </p:txBody>
      </p:sp>
    </p:spTree>
    <p:extLst>
      <p:ext uri="{BB962C8B-B14F-4D97-AF65-F5344CB8AC3E}">
        <p14:creationId xmlns:p14="http://schemas.microsoft.com/office/powerpoint/2010/main" val="14241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down)">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2" nodeType="clickEffect">
                                  <p:stCondLst>
                                    <p:cond delay="0"/>
                                  </p:stCondLst>
                                  <p:childTnLst>
                                    <p:animMotion origin="layout" path="M -2.5E-6 3.7037E-6 L -0.11705 0.00069 " pathEditMode="relative" rAng="0" ptsTypes="AA">
                                      <p:cBhvr>
                                        <p:cTn id="52" dur="2000" fill="hold"/>
                                        <p:tgtEl>
                                          <p:spTgt spid="42"/>
                                        </p:tgtEl>
                                        <p:attrNameLst>
                                          <p:attrName>ppt_x</p:attrName>
                                          <p:attrName>ppt_y</p:attrName>
                                        </p:attrNameLst>
                                      </p:cBhvr>
                                      <p:rCtr x="-5859" y="23"/>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down)">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4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down)">
                                      <p:cBhvr>
                                        <p:cTn id="78" dur="500"/>
                                        <p:tgtEl>
                                          <p:spTgt spid="5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down)">
                                      <p:cBhvr>
                                        <p:cTn id="91" dur="500"/>
                                        <p:tgtEl>
                                          <p:spTgt spid="51"/>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51"/>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 presetClass="entr" presetSubtype="2" fill="hold" nodeType="clickEffect">
                                  <p:stCondLst>
                                    <p:cond delay="0"/>
                                  </p:stCondLst>
                                  <p:childTnLst>
                                    <p:set>
                                      <p:cBhvr>
                                        <p:cTn id="99" dur="1" fill="hold">
                                          <p:stCondLst>
                                            <p:cond delay="0"/>
                                          </p:stCondLst>
                                        </p:cTn>
                                        <p:tgtEl>
                                          <p:spTgt spid="52"/>
                                        </p:tgtEl>
                                        <p:attrNameLst>
                                          <p:attrName>style.visibility</p:attrName>
                                        </p:attrNameLst>
                                      </p:cBhvr>
                                      <p:to>
                                        <p:strVal val="visible"/>
                                      </p:to>
                                    </p:set>
                                    <p:anim calcmode="lin" valueType="num">
                                      <p:cBhvr additive="base">
                                        <p:cTn id="100" dur="500" fill="hold"/>
                                        <p:tgtEl>
                                          <p:spTgt spid="52"/>
                                        </p:tgtEl>
                                        <p:attrNameLst>
                                          <p:attrName>ppt_x</p:attrName>
                                        </p:attrNameLst>
                                      </p:cBhvr>
                                      <p:tavLst>
                                        <p:tav tm="0">
                                          <p:val>
                                            <p:strVal val="1+#ppt_w/2"/>
                                          </p:val>
                                        </p:tav>
                                        <p:tav tm="100000">
                                          <p:val>
                                            <p:strVal val="#ppt_x"/>
                                          </p:val>
                                        </p:tav>
                                      </p:tavLst>
                                    </p:anim>
                                    <p:anim calcmode="lin" valueType="num">
                                      <p:cBhvr additive="base">
                                        <p:cTn id="101"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xit" presetSubtype="2" fill="hold" nodeType="clickEffect">
                                  <p:stCondLst>
                                    <p:cond delay="0"/>
                                  </p:stCondLst>
                                  <p:childTnLst>
                                    <p:anim calcmode="lin" valueType="num">
                                      <p:cBhvr additive="base">
                                        <p:cTn id="105" dur="500"/>
                                        <p:tgtEl>
                                          <p:spTgt spid="52"/>
                                        </p:tgtEl>
                                        <p:attrNameLst>
                                          <p:attrName>ppt_x</p:attrName>
                                        </p:attrNameLst>
                                      </p:cBhvr>
                                      <p:tavLst>
                                        <p:tav tm="0">
                                          <p:val>
                                            <p:strVal val="ppt_x"/>
                                          </p:val>
                                        </p:tav>
                                        <p:tav tm="100000">
                                          <p:val>
                                            <p:strVal val="1+ppt_w/2"/>
                                          </p:val>
                                        </p:tav>
                                      </p:tavLst>
                                    </p:anim>
                                    <p:anim calcmode="lin" valueType="num">
                                      <p:cBhvr additive="base">
                                        <p:cTn id="106" dur="500"/>
                                        <p:tgtEl>
                                          <p:spTgt spid="52"/>
                                        </p:tgtEl>
                                        <p:attrNameLst>
                                          <p:attrName>ppt_y</p:attrName>
                                        </p:attrNameLst>
                                      </p:cBhvr>
                                      <p:tavLst>
                                        <p:tav tm="0">
                                          <p:val>
                                            <p:strVal val="ppt_y"/>
                                          </p:val>
                                        </p:tav>
                                        <p:tav tm="100000">
                                          <p:val>
                                            <p:strVal val="ppt_y"/>
                                          </p:val>
                                        </p:tav>
                                      </p:tavLst>
                                    </p:anim>
                                    <p:set>
                                      <p:cBhvr>
                                        <p:cTn id="107" dur="1" fill="hold">
                                          <p:stCondLst>
                                            <p:cond delay="499"/>
                                          </p:stCondLst>
                                        </p:cTn>
                                        <p:tgtEl>
                                          <p:spTgt spid="5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0">
                                            <p:bg/>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40">
                                            <p:txEl>
                                              <p:pRg st="1" end="1"/>
                                            </p:txEl>
                                          </p:spTgt>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40">
                                            <p:txEl>
                                              <p:pRg st="7" end="7"/>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wipe(left)">
                                      <p:cBhvr>
                                        <p:cTn id="142" dur="500"/>
                                        <p:tgtEl>
                                          <p:spTgt spid="4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43"/>
                                        </p:tgtEl>
                                        <p:attrNameLst>
                                          <p:attrName>style.visibility</p:attrName>
                                        </p:attrNameLst>
                                      </p:cBhvr>
                                      <p:to>
                                        <p:strVal val="visible"/>
                                      </p:to>
                                    </p:set>
                                    <p:animEffect transition="in" filter="wipe(down)">
                                      <p:cBhvr>
                                        <p:cTn id="147" dur="500"/>
                                        <p:tgtEl>
                                          <p:spTgt spid="43"/>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grpId="1" nodeType="clickEffect">
                                  <p:stCondLst>
                                    <p:cond delay="0"/>
                                  </p:stCondLst>
                                  <p:childTnLst>
                                    <p:set>
                                      <p:cBhvr>
                                        <p:cTn id="151" dur="1" fill="hold">
                                          <p:stCondLst>
                                            <p:cond delay="0"/>
                                          </p:stCondLst>
                                        </p:cTn>
                                        <p:tgtEl>
                                          <p:spTgt spid="43"/>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49"/>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wipe(down)">
                                      <p:cBhvr>
                                        <p:cTn id="164" dur="500"/>
                                        <p:tgtEl>
                                          <p:spTgt spid="48"/>
                                        </p:tgtEl>
                                      </p:cBhvr>
                                    </p:animEffec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8"/>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65"/>
                                        </p:tgtEl>
                                        <p:attrNameLst>
                                          <p:attrName>style.visibility</p:attrName>
                                        </p:attrNameLst>
                                      </p:cBhvr>
                                      <p:to>
                                        <p:strVal val="visible"/>
                                      </p:to>
                                    </p:set>
                                    <p:animEffect transition="in" filter="wipe(down)">
                                      <p:cBhvr>
                                        <p:cTn id="177" dur="500"/>
                                        <p:tgtEl>
                                          <p:spTgt spid="65"/>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grpId="1" nodeType="clickEffect">
                                  <p:stCondLst>
                                    <p:cond delay="0"/>
                                  </p:stCondLst>
                                  <p:childTnLst>
                                    <p:set>
                                      <p:cBhvr>
                                        <p:cTn id="181" dur="1" fill="hold">
                                          <p:stCondLst>
                                            <p:cond delay="0"/>
                                          </p:stCondLst>
                                        </p:cTn>
                                        <p:tgtEl>
                                          <p:spTgt spid="65"/>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nodeType="clickEffect">
                                  <p:stCondLst>
                                    <p:cond delay="0"/>
                                  </p:stCondLst>
                                  <p:childTnLst>
                                    <p:set>
                                      <p:cBhvr>
                                        <p:cTn id="185" dur="1" fill="hold">
                                          <p:stCondLst>
                                            <p:cond delay="0"/>
                                          </p:stCondLst>
                                        </p:cTn>
                                        <p:tgtEl>
                                          <p:spTgt spid="8"/>
                                        </p:tgtEl>
                                        <p:attrNameLst>
                                          <p:attrName>style.visibility</p:attrName>
                                        </p:attrNameLst>
                                      </p:cBhvr>
                                      <p:to>
                                        <p:strVal val="visible"/>
                                      </p:to>
                                    </p:set>
                                    <p:animEffect transition="in" filter="wipe(left)">
                                      <p:cBhvr>
                                        <p:cTn id="186" dur="500"/>
                                        <p:tgtEl>
                                          <p:spTgt spid="8"/>
                                        </p:tgtEl>
                                      </p:cBhvr>
                                    </p:animEffect>
                                  </p:childTnLst>
                                </p:cTn>
                              </p:par>
                              <p:par>
                                <p:cTn id="187" presetID="22" presetClass="entr" presetSubtype="8" fill="hold" grpId="2" nodeType="with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wipe(left)">
                                      <p:cBhvr>
                                        <p:cTn id="189" dur="500"/>
                                        <p:tgtEl>
                                          <p:spTgt spid="10"/>
                                        </p:tgtEl>
                                      </p:cBhvr>
                                    </p:animEffect>
                                  </p:childTnLst>
                                </p:cTn>
                              </p:par>
                              <p:par>
                                <p:cTn id="190" presetID="22" presetClass="entr" presetSubtype="8" fill="hold" grpId="2" nodeType="with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wipe(left)">
                                      <p:cBhvr>
                                        <p:cTn id="192" dur="500"/>
                                        <p:tgtEl>
                                          <p:spTgt spid="49"/>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nodeType="clickEffect">
                                  <p:stCondLst>
                                    <p:cond delay="0"/>
                                  </p:stCondLst>
                                  <p:childTnLst>
                                    <p:set>
                                      <p:cBhvr>
                                        <p:cTn id="196" dur="1" fill="hold">
                                          <p:stCondLst>
                                            <p:cond delay="0"/>
                                          </p:stCondLst>
                                        </p:cTn>
                                        <p:tgtEl>
                                          <p:spTgt spid="8"/>
                                        </p:tgtEl>
                                        <p:attrNameLst>
                                          <p:attrName>style.visibility</p:attrName>
                                        </p:attrNameLst>
                                      </p:cBhvr>
                                      <p:to>
                                        <p:strVal val="hidden"/>
                                      </p:to>
                                    </p:set>
                                  </p:childTnLst>
                                </p:cTn>
                              </p:par>
                              <p:par>
                                <p:cTn id="197" presetID="1" presetClass="exit" presetSubtype="0" fill="hold" grpId="3" nodeType="withEffect">
                                  <p:stCondLst>
                                    <p:cond delay="0"/>
                                  </p:stCondLst>
                                  <p:childTnLst>
                                    <p:set>
                                      <p:cBhvr>
                                        <p:cTn id="198" dur="1" fill="hold">
                                          <p:stCondLst>
                                            <p:cond delay="0"/>
                                          </p:stCondLst>
                                        </p:cTn>
                                        <p:tgtEl>
                                          <p:spTgt spid="10"/>
                                        </p:tgtEl>
                                        <p:attrNameLst>
                                          <p:attrName>style.visibility</p:attrName>
                                        </p:attrNameLst>
                                      </p:cBhvr>
                                      <p:to>
                                        <p:strVal val="hidden"/>
                                      </p:to>
                                    </p:set>
                                  </p:childTnLst>
                                </p:cTn>
                              </p:par>
                              <p:par>
                                <p:cTn id="199" presetID="1" presetClass="exit" presetSubtype="0" fill="hold" grpId="3" nodeType="withEffect">
                                  <p:stCondLst>
                                    <p:cond delay="0"/>
                                  </p:stCondLst>
                                  <p:childTnLst>
                                    <p:set>
                                      <p:cBhvr>
                                        <p:cTn id="200" dur="1" fill="hold">
                                          <p:stCondLst>
                                            <p:cond delay="0"/>
                                          </p:stCondLst>
                                        </p:cTn>
                                        <p:tgtEl>
                                          <p:spTgt spid="49"/>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30"/>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44"/>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22" presetClass="entr" presetSubtype="4" fill="hold" grpId="0" nodeType="clickEffect">
                                  <p:stCondLst>
                                    <p:cond delay="0"/>
                                  </p:stCondLst>
                                  <p:childTnLst>
                                    <p:set>
                                      <p:cBhvr>
                                        <p:cTn id="212" dur="1" fill="hold">
                                          <p:stCondLst>
                                            <p:cond delay="0"/>
                                          </p:stCondLst>
                                        </p:cTn>
                                        <p:tgtEl>
                                          <p:spTgt spid="66"/>
                                        </p:tgtEl>
                                        <p:attrNameLst>
                                          <p:attrName>style.visibility</p:attrName>
                                        </p:attrNameLst>
                                      </p:cBhvr>
                                      <p:to>
                                        <p:strVal val="visible"/>
                                      </p:to>
                                    </p:set>
                                    <p:animEffect transition="in" filter="wipe(down)">
                                      <p:cBhvr>
                                        <p:cTn id="213" dur="500"/>
                                        <p:tgtEl>
                                          <p:spTgt spid="66"/>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4" fill="hold" grpId="0" nodeType="clickEffect">
                                  <p:stCondLst>
                                    <p:cond delay="0"/>
                                  </p:stCondLst>
                                  <p:childTnLst>
                                    <p:set>
                                      <p:cBhvr>
                                        <p:cTn id="217" dur="1" fill="hold">
                                          <p:stCondLst>
                                            <p:cond delay="0"/>
                                          </p:stCondLst>
                                        </p:cTn>
                                        <p:tgtEl>
                                          <p:spTgt spid="67"/>
                                        </p:tgtEl>
                                        <p:attrNameLst>
                                          <p:attrName>style.visibility</p:attrName>
                                        </p:attrNameLst>
                                      </p:cBhvr>
                                      <p:to>
                                        <p:strVal val="visible"/>
                                      </p:to>
                                    </p:set>
                                    <p:animEffect transition="in" filter="wipe(down)">
                                      <p:cBhvr>
                                        <p:cTn id="218" dur="500"/>
                                        <p:tgtEl>
                                          <p:spTgt spid="67"/>
                                        </p:tgtEl>
                                      </p:cBhvr>
                                    </p:animEffect>
                                  </p:childTnLst>
                                </p:cTn>
                              </p:par>
                            </p:childTnLst>
                          </p:cTn>
                        </p:par>
                      </p:childTnLst>
                    </p:cTn>
                  </p:par>
                  <p:par>
                    <p:cTn id="219" fill="hold">
                      <p:stCondLst>
                        <p:cond delay="indefinite"/>
                      </p:stCondLst>
                      <p:childTnLst>
                        <p:par>
                          <p:cTn id="220" fill="hold">
                            <p:stCondLst>
                              <p:cond delay="0"/>
                            </p:stCondLst>
                            <p:childTnLst>
                              <p:par>
                                <p:cTn id="221" presetID="42" presetClass="path" presetSubtype="0" accel="50000" decel="50000" fill="hold" grpId="2" nodeType="clickEffect">
                                  <p:stCondLst>
                                    <p:cond delay="0"/>
                                  </p:stCondLst>
                                  <p:childTnLst>
                                    <p:animMotion origin="layout" path="M -8.33333E-7 2.96296E-6 L -0.12018 0.04051 " pathEditMode="relative" rAng="0" ptsTypes="AA">
                                      <p:cBhvr>
                                        <p:cTn id="222" dur="2000" fill="hold"/>
                                        <p:tgtEl>
                                          <p:spTgt spid="67"/>
                                        </p:tgtEl>
                                        <p:attrNameLst>
                                          <p:attrName>ppt_x</p:attrName>
                                          <p:attrName>ppt_y</p:attrName>
                                        </p:attrNameLst>
                                      </p:cBhvr>
                                      <p:rCtr x="-6016" y="2014"/>
                                    </p:animMotion>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67"/>
                                        </p:tgtEl>
                                        <p:attrNameLst>
                                          <p:attrName>style.visibility</p:attrName>
                                        </p:attrNameLst>
                                      </p:cBhvr>
                                      <p:to>
                                        <p:strVal val="hidden"/>
                                      </p:to>
                                    </p:set>
                                  </p:childTnLst>
                                </p:cTn>
                              </p:par>
                              <p:par>
                                <p:cTn id="227" presetID="1" presetClass="exit" presetSubtype="0" fill="hold" grpId="1" nodeType="withEffect">
                                  <p:stCondLst>
                                    <p:cond delay="0"/>
                                  </p:stCondLst>
                                  <p:childTnLst>
                                    <p:set>
                                      <p:cBhvr>
                                        <p:cTn id="228"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9" grpId="0"/>
      <p:bldP spid="30" grpId="0"/>
      <p:bldP spid="39" grpId="0" uiExpand="1" build="p" animBg="1"/>
      <p:bldP spid="40" grpId="0" uiExpand="1" build="p" animBg="1"/>
      <p:bldP spid="44" grpId="0" animBg="1"/>
      <p:bldP spid="48" grpId="0" animBg="1"/>
      <p:bldP spid="48" grpId="1" animBg="1"/>
      <p:bldP spid="10" grpId="0" animBg="1"/>
      <p:bldP spid="10" grpId="1" animBg="1"/>
      <p:bldP spid="10" grpId="2" animBg="1"/>
      <p:bldP spid="10" grpId="3" animBg="1"/>
      <p:bldP spid="49" grpId="0" animBg="1"/>
      <p:bldP spid="49" grpId="1" animBg="1"/>
      <p:bldP spid="49" grpId="2" animBg="1"/>
      <p:bldP spid="49" grpId="3" animBg="1"/>
      <p:bldP spid="42" grpId="0" animBg="1"/>
      <p:bldP spid="42" grpId="1" animBg="1"/>
      <p:bldP spid="42" grpId="2" animBg="1"/>
      <p:bldP spid="41" grpId="0" animBg="1"/>
      <p:bldP spid="41" grpId="1" animBg="1"/>
      <p:bldP spid="43" grpId="0" animBg="1"/>
      <p:bldP spid="43" grpId="1" animBg="1"/>
      <p:bldP spid="50" grpId="0" animBg="1"/>
      <p:bldP spid="50" grpId="1" animBg="1"/>
      <p:bldP spid="51" grpId="0" animBg="1"/>
      <p:bldP spid="51" grpId="1" animBg="1"/>
      <p:bldP spid="65" grpId="0" animBg="1"/>
      <p:bldP spid="65" grpId="1" animBg="1"/>
      <p:bldP spid="66" grpId="0" animBg="1"/>
      <p:bldP spid="66" grpId="1" animBg="1"/>
      <p:bldP spid="67" grpId="0" animBg="1"/>
      <p:bldP spid="67" grpId="1" animBg="1"/>
      <p:bldP spid="67" grpId="2"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a:xfrm>
            <a:off x="914400" y="-212559"/>
            <a:ext cx="10363200" cy="1143000"/>
          </a:xfrm>
        </p:spPr>
        <p:txBody>
          <a:bodyPr/>
          <a:lstStyle/>
          <a:p>
            <a:r>
              <a:rPr lang="en-US" dirty="0"/>
              <a:t>Immutability in</a:t>
            </a:r>
            <a:r>
              <a:rPr lang="en-US"/>
              <a:t>... </a:t>
            </a:r>
            <a:r>
              <a:rPr lang="en-US" dirty="0"/>
              <a:t>Haskell</a:t>
            </a:r>
          </a:p>
        </p:txBody>
      </p:sp>
      <p:grpSp>
        <p:nvGrpSpPr>
          <p:cNvPr id="6" name="Group 5">
            <a:extLst>
              <a:ext uri="{FF2B5EF4-FFF2-40B4-BE49-F238E27FC236}">
                <a16:creationId xmlns:a16="http://schemas.microsoft.com/office/drawing/2014/main" id="{0AE5263B-E952-490E-A2C7-F66AA491F1C3}"/>
              </a:ext>
            </a:extLst>
          </p:cNvPr>
          <p:cNvGrpSpPr/>
          <p:nvPr/>
        </p:nvGrpSpPr>
        <p:grpSpPr>
          <a:xfrm>
            <a:off x="367293" y="842205"/>
            <a:ext cx="3723440" cy="4455718"/>
            <a:chOff x="771189" y="3501190"/>
            <a:chExt cx="3723440" cy="4455718"/>
          </a:xfrm>
        </p:grpSpPr>
        <p:pic>
          <p:nvPicPr>
            <p:cNvPr id="9" name="Picture 8">
              <a:extLst>
                <a:ext uri="{FF2B5EF4-FFF2-40B4-BE49-F238E27FC236}">
                  <a16:creationId xmlns:a16="http://schemas.microsoft.com/office/drawing/2014/main" id="{6004D7E9-4D93-4B43-8528-87C86DC5860C}"/>
                </a:ext>
              </a:extLst>
            </p:cNvPr>
            <p:cNvPicPr>
              <a:picLocks noChangeAspect="1"/>
            </p:cNvPicPr>
            <p:nvPr/>
          </p:nvPicPr>
          <p:blipFill>
            <a:blip r:embed="rId2"/>
            <a:stretch>
              <a:fillRect/>
            </a:stretch>
          </p:blipFill>
          <p:spPr>
            <a:xfrm>
              <a:off x="771189" y="3501190"/>
              <a:ext cx="1376117" cy="688059"/>
            </a:xfrm>
            <a:prstGeom prst="rect">
              <a:avLst/>
            </a:prstGeom>
          </p:spPr>
        </p:pic>
        <p:sp>
          <p:nvSpPr>
            <p:cNvPr id="25" name="Rectangle 24">
              <a:extLst>
                <a:ext uri="{FF2B5EF4-FFF2-40B4-BE49-F238E27FC236}">
                  <a16:creationId xmlns:a16="http://schemas.microsoft.com/office/drawing/2014/main" id="{80F5234E-2158-4CBE-9AC2-B25229FCD0AF}"/>
                </a:ext>
              </a:extLst>
            </p:cNvPr>
            <p:cNvSpPr/>
            <p:nvPr/>
          </p:nvSpPr>
          <p:spPr>
            <a:xfrm>
              <a:off x="795867" y="4169707"/>
              <a:ext cx="3698762" cy="378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1201AE6A-AE7F-40FB-941C-0DBE53596ADB}"/>
              </a:ext>
            </a:extLst>
          </p:cNvPr>
          <p:cNvSpPr txBox="1"/>
          <p:nvPr/>
        </p:nvSpPr>
        <p:spPr>
          <a:xfrm>
            <a:off x="352086" y="1480448"/>
            <a:ext cx="4125049" cy="923330"/>
          </a:xfrm>
          <a:prstGeom prst="rect">
            <a:avLst/>
          </a:prstGeom>
          <a:noFill/>
        </p:spPr>
        <p:txBody>
          <a:bodyPr wrap="square">
            <a:spAutoFit/>
          </a:bodyPr>
          <a:lstStyle/>
          <a:p>
            <a:r>
              <a:rPr lang="en-US" dirty="0">
                <a:solidFill>
                  <a:schemeClr val="accent4">
                    <a:lumMod val="40000"/>
                    <a:lumOff val="60000"/>
                  </a:schemeClr>
                </a:solidFill>
              </a:rPr>
              <a:t>Class Immutability</a:t>
            </a:r>
          </a:p>
          <a:p>
            <a:r>
              <a:rPr lang="en-US" dirty="0">
                <a:solidFill>
                  <a:schemeClr val="bg1"/>
                </a:solidFill>
              </a:rPr>
              <a:t>All Haskell variables and values are immutable</a:t>
            </a:r>
          </a:p>
        </p:txBody>
      </p:sp>
      <p:sp>
        <p:nvSpPr>
          <p:cNvPr id="26" name="TextBox 25">
            <a:extLst>
              <a:ext uri="{FF2B5EF4-FFF2-40B4-BE49-F238E27FC236}">
                <a16:creationId xmlns:a16="http://schemas.microsoft.com/office/drawing/2014/main" id="{D5129148-765E-42E6-9AAD-DC2016101EEE}"/>
              </a:ext>
            </a:extLst>
          </p:cNvPr>
          <p:cNvSpPr txBox="1"/>
          <p:nvPr/>
        </p:nvSpPr>
        <p:spPr>
          <a:xfrm>
            <a:off x="352086" y="2537496"/>
            <a:ext cx="4125049" cy="923330"/>
          </a:xfrm>
          <a:prstGeom prst="rect">
            <a:avLst/>
          </a:prstGeom>
          <a:noFill/>
        </p:spPr>
        <p:txBody>
          <a:bodyPr wrap="square">
            <a:spAutoFit/>
          </a:bodyPr>
          <a:lstStyle/>
          <a:p>
            <a:r>
              <a:rPr lang="en-US" dirty="0">
                <a:solidFill>
                  <a:schemeClr val="accent4">
                    <a:lumMod val="40000"/>
                    <a:lumOff val="60000"/>
                  </a:schemeClr>
                </a:solidFill>
              </a:rPr>
              <a:t>Object Immutability</a:t>
            </a:r>
          </a:p>
          <a:p>
            <a:r>
              <a:rPr lang="en-US" dirty="0">
                <a:solidFill>
                  <a:schemeClr val="bg1"/>
                </a:solidFill>
              </a:rPr>
              <a:t>N/A since all variables and values are immutable</a:t>
            </a:r>
          </a:p>
        </p:txBody>
      </p:sp>
      <p:sp>
        <p:nvSpPr>
          <p:cNvPr id="29" name="TextBox 28">
            <a:extLst>
              <a:ext uri="{FF2B5EF4-FFF2-40B4-BE49-F238E27FC236}">
                <a16:creationId xmlns:a16="http://schemas.microsoft.com/office/drawing/2014/main" id="{2A153542-36D8-42E3-99A5-A91B911491B5}"/>
              </a:ext>
            </a:extLst>
          </p:cNvPr>
          <p:cNvSpPr txBox="1"/>
          <p:nvPr/>
        </p:nvSpPr>
        <p:spPr>
          <a:xfrm>
            <a:off x="352086" y="3594544"/>
            <a:ext cx="4125049" cy="646331"/>
          </a:xfrm>
          <a:prstGeom prst="rect">
            <a:avLst/>
          </a:prstGeom>
          <a:noFill/>
        </p:spPr>
        <p:txBody>
          <a:bodyPr wrap="square">
            <a:spAutoFit/>
          </a:bodyPr>
          <a:lstStyle/>
          <a:p>
            <a:r>
              <a:rPr lang="en-US" dirty="0">
                <a:solidFill>
                  <a:schemeClr val="accent4">
                    <a:lumMod val="40000"/>
                    <a:lumOff val="60000"/>
                  </a:schemeClr>
                </a:solidFill>
              </a:rPr>
              <a:t>Assignability Immutability</a:t>
            </a:r>
          </a:p>
          <a:p>
            <a:r>
              <a:rPr lang="en-US" dirty="0">
                <a:solidFill>
                  <a:schemeClr val="bg1"/>
                </a:solidFill>
              </a:rPr>
              <a:t>N/A since all variables are immutable</a:t>
            </a:r>
          </a:p>
        </p:txBody>
      </p:sp>
      <p:sp>
        <p:nvSpPr>
          <p:cNvPr id="30" name="TextBox 29">
            <a:extLst>
              <a:ext uri="{FF2B5EF4-FFF2-40B4-BE49-F238E27FC236}">
                <a16:creationId xmlns:a16="http://schemas.microsoft.com/office/drawing/2014/main" id="{21187A1A-6CE9-46A6-938C-E7F29D7D49F6}"/>
              </a:ext>
            </a:extLst>
          </p:cNvPr>
          <p:cNvSpPr txBox="1"/>
          <p:nvPr/>
        </p:nvSpPr>
        <p:spPr>
          <a:xfrm>
            <a:off x="352085" y="4374593"/>
            <a:ext cx="4125049" cy="923330"/>
          </a:xfrm>
          <a:prstGeom prst="rect">
            <a:avLst/>
          </a:prstGeom>
          <a:noFill/>
        </p:spPr>
        <p:txBody>
          <a:bodyPr wrap="square">
            <a:spAutoFit/>
          </a:bodyPr>
          <a:lstStyle/>
          <a:p>
            <a:r>
              <a:rPr lang="en-US" dirty="0">
                <a:solidFill>
                  <a:schemeClr val="accent4">
                    <a:lumMod val="40000"/>
                    <a:lumOff val="60000"/>
                  </a:schemeClr>
                </a:solidFill>
              </a:rPr>
              <a:t>Reference Immutability</a:t>
            </a:r>
          </a:p>
          <a:p>
            <a:r>
              <a:rPr lang="en-US" dirty="0">
                <a:solidFill>
                  <a:schemeClr val="bg1"/>
                </a:solidFill>
              </a:rPr>
              <a:t>N/A since all values are immutable</a:t>
            </a:r>
          </a:p>
          <a:p>
            <a:endParaRPr lang="en-US" dirty="0">
              <a:solidFill>
                <a:schemeClr val="bg1"/>
              </a:solidFill>
            </a:endParaRPr>
          </a:p>
        </p:txBody>
      </p:sp>
    </p:spTree>
    <p:extLst>
      <p:ext uri="{BB962C8B-B14F-4D97-AF65-F5344CB8AC3E}">
        <p14:creationId xmlns:p14="http://schemas.microsoft.com/office/powerpoint/2010/main" val="298463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9" grpId="0"/>
      <p:bldP spid="30" grpId="0"/>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a:xfrm>
            <a:off x="914400" y="-212559"/>
            <a:ext cx="10363200" cy="1143000"/>
          </a:xfrm>
        </p:spPr>
        <p:txBody>
          <a:bodyPr/>
          <a:lstStyle/>
          <a:p>
            <a:r>
              <a:rPr lang="en-US" dirty="0"/>
              <a:t>Immutability in... Python</a:t>
            </a:r>
          </a:p>
        </p:txBody>
      </p:sp>
      <p:grpSp>
        <p:nvGrpSpPr>
          <p:cNvPr id="7" name="Group 6">
            <a:extLst>
              <a:ext uri="{FF2B5EF4-FFF2-40B4-BE49-F238E27FC236}">
                <a16:creationId xmlns:a16="http://schemas.microsoft.com/office/drawing/2014/main" id="{FBB5DA3F-C738-4102-889A-7DD6968EF98C}"/>
              </a:ext>
            </a:extLst>
          </p:cNvPr>
          <p:cNvGrpSpPr/>
          <p:nvPr/>
        </p:nvGrpSpPr>
        <p:grpSpPr>
          <a:xfrm>
            <a:off x="88692" y="689090"/>
            <a:ext cx="4002662" cy="5166277"/>
            <a:chOff x="3998956" y="1575423"/>
            <a:chExt cx="4002662" cy="4608832"/>
          </a:xfrm>
        </p:grpSpPr>
        <p:pic>
          <p:nvPicPr>
            <p:cNvPr id="15" name="Picture 14">
              <a:extLst>
                <a:ext uri="{FF2B5EF4-FFF2-40B4-BE49-F238E27FC236}">
                  <a16:creationId xmlns:a16="http://schemas.microsoft.com/office/drawing/2014/main" id="{9C35F84A-08A8-4C72-8DB6-AD680DBAD6BC}"/>
                </a:ext>
              </a:extLst>
            </p:cNvPr>
            <p:cNvPicPr>
              <a:picLocks noChangeAspect="1"/>
            </p:cNvPicPr>
            <p:nvPr/>
          </p:nvPicPr>
          <p:blipFill>
            <a:blip r:embed="rId2"/>
            <a:stretch>
              <a:fillRect/>
            </a:stretch>
          </p:blipFill>
          <p:spPr>
            <a:xfrm>
              <a:off x="3998956" y="1575423"/>
              <a:ext cx="1393296" cy="780246"/>
            </a:xfrm>
            <a:prstGeom prst="rect">
              <a:avLst/>
            </a:prstGeom>
          </p:spPr>
        </p:pic>
        <p:sp>
          <p:nvSpPr>
            <p:cNvPr id="33" name="Rectangle 32">
              <a:extLst>
                <a:ext uri="{FF2B5EF4-FFF2-40B4-BE49-F238E27FC236}">
                  <a16:creationId xmlns:a16="http://schemas.microsoft.com/office/drawing/2014/main" id="{C5855C33-4451-4600-80FC-D5AB64DD5995}"/>
                </a:ext>
              </a:extLst>
            </p:cNvPr>
            <p:cNvSpPr/>
            <p:nvPr/>
          </p:nvSpPr>
          <p:spPr>
            <a:xfrm>
              <a:off x="4302856" y="2397054"/>
              <a:ext cx="3698762" cy="378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53911FF8-AB4E-490D-984D-69FC27350B94}"/>
              </a:ext>
            </a:extLst>
          </p:cNvPr>
          <p:cNvSpPr txBox="1"/>
          <p:nvPr/>
        </p:nvSpPr>
        <p:spPr>
          <a:xfrm>
            <a:off x="352707" y="1568685"/>
            <a:ext cx="3911487" cy="1200329"/>
          </a:xfrm>
          <a:prstGeom prst="rect">
            <a:avLst/>
          </a:prstGeom>
          <a:noFill/>
        </p:spPr>
        <p:txBody>
          <a:bodyPr wrap="square">
            <a:spAutoFit/>
          </a:bodyPr>
          <a:lstStyle/>
          <a:p>
            <a:r>
              <a:rPr lang="en-US" dirty="0">
                <a:solidFill>
                  <a:schemeClr val="accent4">
                    <a:lumMod val="40000"/>
                    <a:lumOff val="60000"/>
                  </a:schemeClr>
                </a:solidFill>
              </a:rPr>
              <a:t>Class Immutability</a:t>
            </a:r>
          </a:p>
          <a:p>
            <a:r>
              <a:rPr lang="en-US" dirty="0">
                <a:solidFill>
                  <a:schemeClr val="bg1"/>
                </a:solidFill>
              </a:rPr>
              <a:t>No explicit language support for class immutability, but all </a:t>
            </a:r>
            <a:r>
              <a:rPr lang="en-US" dirty="0">
                <a:solidFill>
                  <a:srgbClr val="FFCDCD"/>
                </a:solidFill>
              </a:rPr>
              <a:t>primitives</a:t>
            </a:r>
            <a:r>
              <a:rPr lang="en-US" dirty="0">
                <a:solidFill>
                  <a:schemeClr val="bg1"/>
                </a:solidFill>
              </a:rPr>
              <a:t>, </a:t>
            </a:r>
            <a:r>
              <a:rPr lang="en-US" dirty="0">
                <a:solidFill>
                  <a:srgbClr val="FFCDCD"/>
                </a:solidFill>
              </a:rPr>
              <a:t>string</a:t>
            </a:r>
            <a:r>
              <a:rPr lang="en-US" dirty="0">
                <a:solidFill>
                  <a:schemeClr val="bg1"/>
                </a:solidFill>
              </a:rPr>
              <a:t> and </a:t>
            </a:r>
            <a:r>
              <a:rPr lang="en-US" dirty="0">
                <a:solidFill>
                  <a:srgbClr val="FFCDCD"/>
                </a:solidFill>
              </a:rPr>
              <a:t>tuple</a:t>
            </a:r>
            <a:r>
              <a:rPr lang="en-US" dirty="0">
                <a:solidFill>
                  <a:schemeClr val="bg1"/>
                </a:solidFill>
              </a:rPr>
              <a:t> </a:t>
            </a:r>
            <a:r>
              <a:rPr lang="en-US" dirty="0">
                <a:solidFill>
                  <a:srgbClr val="00FFFF"/>
                </a:solidFill>
              </a:rPr>
              <a:t>values</a:t>
            </a:r>
            <a:r>
              <a:rPr lang="en-US" dirty="0">
                <a:solidFill>
                  <a:schemeClr val="bg1"/>
                </a:solidFill>
              </a:rPr>
              <a:t> are immutable</a:t>
            </a:r>
          </a:p>
        </p:txBody>
      </p:sp>
      <p:sp>
        <p:nvSpPr>
          <p:cNvPr id="35" name="TextBox 34">
            <a:extLst>
              <a:ext uri="{FF2B5EF4-FFF2-40B4-BE49-F238E27FC236}">
                <a16:creationId xmlns:a16="http://schemas.microsoft.com/office/drawing/2014/main" id="{CED163AE-F469-4A12-B18E-ABECDDEBDC9A}"/>
              </a:ext>
            </a:extLst>
          </p:cNvPr>
          <p:cNvSpPr txBox="1"/>
          <p:nvPr/>
        </p:nvSpPr>
        <p:spPr>
          <a:xfrm>
            <a:off x="352707" y="2921273"/>
            <a:ext cx="3633755" cy="923330"/>
          </a:xfrm>
          <a:prstGeom prst="rect">
            <a:avLst/>
          </a:prstGeom>
          <a:noFill/>
        </p:spPr>
        <p:txBody>
          <a:bodyPr wrap="square">
            <a:spAutoFit/>
          </a:bodyPr>
          <a:lstStyle/>
          <a:p>
            <a:r>
              <a:rPr lang="en-US" dirty="0">
                <a:solidFill>
                  <a:schemeClr val="accent4">
                    <a:lumMod val="40000"/>
                    <a:lumOff val="60000"/>
                  </a:schemeClr>
                </a:solidFill>
              </a:rPr>
              <a:t>Object Immutability</a:t>
            </a:r>
          </a:p>
          <a:p>
            <a:r>
              <a:rPr lang="en-US" dirty="0">
                <a:solidFill>
                  <a:schemeClr val="bg1"/>
                </a:solidFill>
              </a:rPr>
              <a:t>You can use the </a:t>
            </a:r>
            <a:r>
              <a:rPr lang="en-US" dirty="0" err="1">
                <a:solidFill>
                  <a:srgbClr val="FFCDCD"/>
                </a:solidFill>
              </a:rPr>
              <a:t>gelidum</a:t>
            </a:r>
            <a:r>
              <a:rPr lang="en-US" dirty="0">
                <a:solidFill>
                  <a:schemeClr val="bg1"/>
                </a:solidFill>
              </a:rPr>
              <a:t> library to "freeze" objects once created</a:t>
            </a:r>
          </a:p>
        </p:txBody>
      </p:sp>
      <p:sp>
        <p:nvSpPr>
          <p:cNvPr id="36" name="TextBox 35">
            <a:extLst>
              <a:ext uri="{FF2B5EF4-FFF2-40B4-BE49-F238E27FC236}">
                <a16:creationId xmlns:a16="http://schemas.microsoft.com/office/drawing/2014/main" id="{449BBA63-AA23-4F62-8876-E190A54E9A15}"/>
              </a:ext>
            </a:extLst>
          </p:cNvPr>
          <p:cNvSpPr txBox="1"/>
          <p:nvPr/>
        </p:nvSpPr>
        <p:spPr>
          <a:xfrm>
            <a:off x="352706" y="3996862"/>
            <a:ext cx="4125049" cy="923330"/>
          </a:xfrm>
          <a:prstGeom prst="rect">
            <a:avLst/>
          </a:prstGeom>
          <a:noFill/>
        </p:spPr>
        <p:txBody>
          <a:bodyPr wrap="square">
            <a:spAutoFit/>
          </a:bodyPr>
          <a:lstStyle/>
          <a:p>
            <a:r>
              <a:rPr lang="en-US" dirty="0">
                <a:solidFill>
                  <a:schemeClr val="accent4">
                    <a:lumMod val="40000"/>
                    <a:lumOff val="60000"/>
                  </a:schemeClr>
                </a:solidFill>
              </a:rPr>
              <a:t>Assignability Immutability</a:t>
            </a:r>
          </a:p>
          <a:p>
            <a:r>
              <a:rPr lang="en-US" dirty="0">
                <a:solidFill>
                  <a:schemeClr val="bg1"/>
                </a:solidFill>
              </a:rPr>
              <a:t>Python has no means to prevent re-assignment of variables to new values</a:t>
            </a:r>
          </a:p>
        </p:txBody>
      </p:sp>
      <p:sp>
        <p:nvSpPr>
          <p:cNvPr id="46" name="Rectangle 45">
            <a:extLst>
              <a:ext uri="{FF2B5EF4-FFF2-40B4-BE49-F238E27FC236}">
                <a16:creationId xmlns:a16="http://schemas.microsoft.com/office/drawing/2014/main" id="{6C529991-8471-48D1-A468-682106BC1DCE}"/>
              </a:ext>
            </a:extLst>
          </p:cNvPr>
          <p:cNvSpPr/>
          <p:nvPr/>
        </p:nvSpPr>
        <p:spPr>
          <a:xfrm>
            <a:off x="4806703" y="2818587"/>
            <a:ext cx="3698762" cy="103626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string immutability</a:t>
            </a:r>
          </a:p>
          <a:p>
            <a:r>
              <a:rPr lang="en-US" sz="2000" dirty="0">
                <a:solidFill>
                  <a:schemeClr val="tx1"/>
                </a:solidFill>
                <a:latin typeface="Consolas" panose="020B0609020204030204" pitchFamily="49" charset="0"/>
                <a:cs typeface="Courier New" panose="02070309020205020404" pitchFamily="49" charset="0"/>
              </a:rPr>
              <a:t>x = "</a:t>
            </a:r>
            <a:r>
              <a:rPr lang="en-US" sz="2000" dirty="0" err="1">
                <a:solidFill>
                  <a:schemeClr val="tx1"/>
                </a:solidFill>
                <a:latin typeface="Consolas" panose="020B0609020204030204" pitchFamily="49" charset="0"/>
                <a:cs typeface="Courier New" panose="02070309020205020404" pitchFamily="49" charset="0"/>
              </a:rPr>
              <a:t>abc</a:t>
            </a:r>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x = x + "def"</a:t>
            </a:r>
          </a:p>
        </p:txBody>
      </p:sp>
      <p:grpSp>
        <p:nvGrpSpPr>
          <p:cNvPr id="56" name="Group 55">
            <a:extLst>
              <a:ext uri="{FF2B5EF4-FFF2-40B4-BE49-F238E27FC236}">
                <a16:creationId xmlns:a16="http://schemas.microsoft.com/office/drawing/2014/main" id="{5350D01A-3223-4A3E-863C-289E2BB841A3}"/>
              </a:ext>
            </a:extLst>
          </p:cNvPr>
          <p:cNvGrpSpPr/>
          <p:nvPr/>
        </p:nvGrpSpPr>
        <p:grpSpPr>
          <a:xfrm>
            <a:off x="7170619" y="1440950"/>
            <a:ext cx="1283969" cy="461665"/>
            <a:chOff x="5080237" y="1664446"/>
            <a:chExt cx="763675" cy="461665"/>
          </a:xfrm>
          <a:solidFill>
            <a:srgbClr val="7030A0"/>
          </a:solidFill>
        </p:grpSpPr>
        <p:sp>
          <p:nvSpPr>
            <p:cNvPr id="57" name="Rectangle 56">
              <a:extLst>
                <a:ext uri="{FF2B5EF4-FFF2-40B4-BE49-F238E27FC236}">
                  <a16:creationId xmlns:a16="http://schemas.microsoft.com/office/drawing/2014/main" id="{CE87FA6F-7F3F-44F9-920C-F04D8F187422}"/>
                </a:ext>
              </a:extLst>
            </p:cNvPr>
            <p:cNvSpPr/>
            <p:nvPr/>
          </p:nvSpPr>
          <p:spPr>
            <a:xfrm>
              <a:off x="5080237"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939EC80-46A1-43FF-ACD8-EBEBE5A5BA58}"/>
                </a:ext>
              </a:extLst>
            </p:cNvPr>
            <p:cNvSpPr txBox="1"/>
            <p:nvPr/>
          </p:nvSpPr>
          <p:spPr>
            <a:xfrm>
              <a:off x="5162959" y="1664446"/>
              <a:ext cx="615152"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a:t>
              </a:r>
              <a:r>
                <a:rPr lang="en-US" sz="2400" dirty="0" err="1">
                  <a:solidFill>
                    <a:schemeClr val="bg1"/>
                  </a:solidFill>
                  <a:latin typeface="Consolas" panose="020B0609020204030204" pitchFamily="49" charset="0"/>
                </a:rPr>
                <a:t>abc</a:t>
              </a:r>
              <a:r>
                <a:rPr lang="en-US" sz="2400" dirty="0">
                  <a:solidFill>
                    <a:schemeClr val="bg1"/>
                  </a:solidFill>
                  <a:latin typeface="Consolas" panose="020B0609020204030204" pitchFamily="49" charset="0"/>
                </a:rPr>
                <a:t>"</a:t>
              </a:r>
            </a:p>
          </p:txBody>
        </p:sp>
      </p:grpSp>
      <p:grpSp>
        <p:nvGrpSpPr>
          <p:cNvPr id="60" name="Group 59">
            <a:extLst>
              <a:ext uri="{FF2B5EF4-FFF2-40B4-BE49-F238E27FC236}">
                <a16:creationId xmlns:a16="http://schemas.microsoft.com/office/drawing/2014/main" id="{271ACF4B-B4E8-4D15-81EF-406EC60160BD}"/>
              </a:ext>
            </a:extLst>
          </p:cNvPr>
          <p:cNvGrpSpPr/>
          <p:nvPr/>
        </p:nvGrpSpPr>
        <p:grpSpPr>
          <a:xfrm>
            <a:off x="4594098" y="1485312"/>
            <a:ext cx="1033630" cy="408046"/>
            <a:chOff x="8180709" y="-722002"/>
            <a:chExt cx="1033630" cy="408046"/>
          </a:xfrm>
        </p:grpSpPr>
        <p:sp>
          <p:nvSpPr>
            <p:cNvPr id="61" name="TextBox 60">
              <a:extLst>
                <a:ext uri="{FF2B5EF4-FFF2-40B4-BE49-F238E27FC236}">
                  <a16:creationId xmlns:a16="http://schemas.microsoft.com/office/drawing/2014/main" id="{1998301D-2E79-4530-A0B7-3166DF0A9ADA}"/>
                </a:ext>
              </a:extLst>
            </p:cNvPr>
            <p:cNvSpPr txBox="1"/>
            <p:nvPr/>
          </p:nvSpPr>
          <p:spPr>
            <a:xfrm>
              <a:off x="8180709" y="-722002"/>
              <a:ext cx="308098" cy="400110"/>
            </a:xfrm>
            <a:prstGeom prst="rect">
              <a:avLst/>
            </a:prstGeom>
            <a:noFill/>
          </p:spPr>
          <p:txBody>
            <a:bodyPr wrap="none" rtlCol="0">
              <a:spAutoFit/>
            </a:bodyPr>
            <a:lstStyle/>
            <a:p>
              <a:r>
                <a:rPr lang="en-US" sz="2000" dirty="0">
                  <a:solidFill>
                    <a:srgbClr val="FF0000"/>
                  </a:solidFill>
                </a:rPr>
                <a:t>x</a:t>
              </a:r>
            </a:p>
          </p:txBody>
        </p:sp>
        <p:sp>
          <p:nvSpPr>
            <p:cNvPr id="62" name="Rectangle 61">
              <a:extLst>
                <a:ext uri="{FF2B5EF4-FFF2-40B4-BE49-F238E27FC236}">
                  <a16:creationId xmlns:a16="http://schemas.microsoft.com/office/drawing/2014/main" id="{D5F9ED68-5FFD-41BF-BBBE-5BD0DBA468DA}"/>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9" name="Straight Arrow Connector 68">
            <a:extLst>
              <a:ext uri="{FF2B5EF4-FFF2-40B4-BE49-F238E27FC236}">
                <a16:creationId xmlns:a16="http://schemas.microsoft.com/office/drawing/2014/main" id="{4F3C66B9-C763-483E-ABCF-92550B5435C2}"/>
              </a:ext>
            </a:extLst>
          </p:cNvPr>
          <p:cNvCxnSpPr>
            <a:cxnSpLocks/>
          </p:cNvCxnSpPr>
          <p:nvPr/>
        </p:nvCxnSpPr>
        <p:spPr>
          <a:xfrm flipV="1">
            <a:off x="5199866" y="1538619"/>
            <a:ext cx="1970754" cy="1787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51B7275-3E3D-4E67-8322-9112BA807F0E}"/>
              </a:ext>
            </a:extLst>
          </p:cNvPr>
          <p:cNvCxnSpPr/>
          <p:nvPr/>
        </p:nvCxnSpPr>
        <p:spPr>
          <a:xfrm>
            <a:off x="4569059" y="334397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EAF3262B-F436-4F9B-8CD0-09E9E0179C09}"/>
              </a:ext>
            </a:extLst>
          </p:cNvPr>
          <p:cNvGrpSpPr/>
          <p:nvPr/>
        </p:nvGrpSpPr>
        <p:grpSpPr>
          <a:xfrm>
            <a:off x="7049293" y="2243608"/>
            <a:ext cx="1544012" cy="461665"/>
            <a:chOff x="5008074" y="1660435"/>
            <a:chExt cx="918342" cy="461665"/>
          </a:xfrm>
          <a:solidFill>
            <a:srgbClr val="7030A0"/>
          </a:solidFill>
        </p:grpSpPr>
        <p:sp>
          <p:nvSpPr>
            <p:cNvPr id="73" name="Rectangle 72">
              <a:extLst>
                <a:ext uri="{FF2B5EF4-FFF2-40B4-BE49-F238E27FC236}">
                  <a16:creationId xmlns:a16="http://schemas.microsoft.com/office/drawing/2014/main" id="{500D63CC-1349-4304-B3C6-0369C024BE78}"/>
                </a:ext>
              </a:extLst>
            </p:cNvPr>
            <p:cNvSpPr/>
            <p:nvPr/>
          </p:nvSpPr>
          <p:spPr>
            <a:xfrm>
              <a:off x="5080237"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FD8C8D5C-6135-413A-8588-C621374A42AB}"/>
                </a:ext>
              </a:extLst>
            </p:cNvPr>
            <p:cNvSpPr txBox="1"/>
            <p:nvPr/>
          </p:nvSpPr>
          <p:spPr>
            <a:xfrm>
              <a:off x="5008074" y="1660435"/>
              <a:ext cx="918342"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a:t>
              </a:r>
              <a:r>
                <a:rPr lang="en-US" sz="2400" dirty="0" err="1">
                  <a:solidFill>
                    <a:schemeClr val="bg1"/>
                  </a:solidFill>
                  <a:latin typeface="Consolas" panose="020B0609020204030204" pitchFamily="49" charset="0"/>
                </a:rPr>
                <a:t>abcdef</a:t>
              </a:r>
              <a:r>
                <a:rPr lang="en-US" sz="2400" dirty="0">
                  <a:solidFill>
                    <a:schemeClr val="bg1"/>
                  </a:solidFill>
                  <a:latin typeface="Consolas" panose="020B0609020204030204" pitchFamily="49" charset="0"/>
                </a:rPr>
                <a:t>"</a:t>
              </a:r>
            </a:p>
          </p:txBody>
        </p:sp>
      </p:grpSp>
      <p:cxnSp>
        <p:nvCxnSpPr>
          <p:cNvPr id="75" name="Straight Arrow Connector 74">
            <a:extLst>
              <a:ext uri="{FF2B5EF4-FFF2-40B4-BE49-F238E27FC236}">
                <a16:creationId xmlns:a16="http://schemas.microsoft.com/office/drawing/2014/main" id="{B1DF1C3F-9FD6-4AEF-8F9C-B18968366F9E}"/>
              </a:ext>
            </a:extLst>
          </p:cNvPr>
          <p:cNvCxnSpPr>
            <a:cxnSpLocks/>
          </p:cNvCxnSpPr>
          <p:nvPr/>
        </p:nvCxnSpPr>
        <p:spPr>
          <a:xfrm>
            <a:off x="5199866" y="1717356"/>
            <a:ext cx="1979260" cy="6043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2693CDB-A35B-44E9-9294-82434C582F40}"/>
              </a:ext>
            </a:extLst>
          </p:cNvPr>
          <p:cNvCxnSpPr/>
          <p:nvPr/>
        </p:nvCxnSpPr>
        <p:spPr>
          <a:xfrm>
            <a:off x="4569060" y="364877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Speech Bubble: Rectangle with Corners Rounded 76">
            <a:extLst>
              <a:ext uri="{FF2B5EF4-FFF2-40B4-BE49-F238E27FC236}">
                <a16:creationId xmlns:a16="http://schemas.microsoft.com/office/drawing/2014/main" id="{07F38B83-500A-434D-B2FD-C96CE31EEA48}"/>
              </a:ext>
            </a:extLst>
          </p:cNvPr>
          <p:cNvSpPr/>
          <p:nvPr/>
        </p:nvSpPr>
        <p:spPr>
          <a:xfrm>
            <a:off x="3469720" y="5337530"/>
            <a:ext cx="2556853" cy="726848"/>
          </a:xfrm>
          <a:prstGeom prst="wedgeRoundRectCallout">
            <a:avLst>
              <a:gd name="adj1" fmla="val 18992"/>
              <a:gd name="adj2" fmla="val -2702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would seem to mutate x's string!</a:t>
            </a:r>
          </a:p>
        </p:txBody>
      </p:sp>
      <p:sp>
        <p:nvSpPr>
          <p:cNvPr id="78" name="Speech Bubble: Rectangle with Corners Rounded 77">
            <a:extLst>
              <a:ext uri="{FF2B5EF4-FFF2-40B4-BE49-F238E27FC236}">
                <a16:creationId xmlns:a16="http://schemas.microsoft.com/office/drawing/2014/main" id="{EF9BDF6B-B85B-4A92-A6B2-39059BC59084}"/>
              </a:ext>
            </a:extLst>
          </p:cNvPr>
          <p:cNvSpPr/>
          <p:nvPr/>
        </p:nvSpPr>
        <p:spPr>
          <a:xfrm>
            <a:off x="9439043" y="365162"/>
            <a:ext cx="2225317" cy="1332147"/>
          </a:xfrm>
          <a:prstGeom prst="wedgeRoundRectCallout">
            <a:avLst>
              <a:gd name="adj1" fmla="val -101983"/>
              <a:gd name="adj2" fmla="val 386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it doesn't change the string's value. </a:t>
            </a:r>
          </a:p>
        </p:txBody>
      </p:sp>
      <p:sp>
        <p:nvSpPr>
          <p:cNvPr id="79" name="Speech Bubble: Rectangle with Corners Rounded 78">
            <a:extLst>
              <a:ext uri="{FF2B5EF4-FFF2-40B4-BE49-F238E27FC236}">
                <a16:creationId xmlns:a16="http://schemas.microsoft.com/office/drawing/2014/main" id="{4DFD3C55-5B1A-45A4-9F03-D66D9A50165F}"/>
              </a:ext>
            </a:extLst>
          </p:cNvPr>
          <p:cNvSpPr/>
          <p:nvPr/>
        </p:nvSpPr>
        <p:spPr>
          <a:xfrm>
            <a:off x="8778522" y="3176762"/>
            <a:ext cx="2839973" cy="1036265"/>
          </a:xfrm>
          <a:prstGeom prst="wedgeRoundRectCallout">
            <a:avLst>
              <a:gd name="adj1" fmla="val -67659"/>
              <a:gd name="adj2" fmla="val -1042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Instead it creates a new immutable value ...</a:t>
            </a:r>
          </a:p>
        </p:txBody>
      </p:sp>
      <p:sp>
        <p:nvSpPr>
          <p:cNvPr id="38" name="TextBox 37">
            <a:extLst>
              <a:ext uri="{FF2B5EF4-FFF2-40B4-BE49-F238E27FC236}">
                <a16:creationId xmlns:a16="http://schemas.microsoft.com/office/drawing/2014/main" id="{2E5A966B-D21A-4639-A476-95D64D841908}"/>
              </a:ext>
            </a:extLst>
          </p:cNvPr>
          <p:cNvSpPr txBox="1"/>
          <p:nvPr/>
        </p:nvSpPr>
        <p:spPr>
          <a:xfrm>
            <a:off x="352706" y="5072451"/>
            <a:ext cx="3577609" cy="923330"/>
          </a:xfrm>
          <a:prstGeom prst="rect">
            <a:avLst/>
          </a:prstGeom>
          <a:noFill/>
        </p:spPr>
        <p:txBody>
          <a:bodyPr wrap="square">
            <a:spAutoFit/>
          </a:bodyPr>
          <a:lstStyle/>
          <a:p>
            <a:r>
              <a:rPr lang="en-US" dirty="0">
                <a:solidFill>
                  <a:schemeClr val="accent4">
                    <a:lumMod val="40000"/>
                    <a:lumOff val="60000"/>
                  </a:schemeClr>
                </a:solidFill>
              </a:rPr>
              <a:t>Reference Immutability</a:t>
            </a:r>
          </a:p>
          <a:p>
            <a:r>
              <a:rPr lang="en-US" dirty="0">
                <a:solidFill>
                  <a:schemeClr val="bg1"/>
                </a:solidFill>
              </a:rPr>
              <a:t>No explicit language support</a:t>
            </a:r>
          </a:p>
          <a:p>
            <a:endParaRPr lang="en-US" dirty="0">
              <a:solidFill>
                <a:schemeClr val="bg1"/>
              </a:solidFill>
            </a:endParaRPr>
          </a:p>
        </p:txBody>
      </p:sp>
      <p:sp>
        <p:nvSpPr>
          <p:cNvPr id="39" name="Speech Bubble: Rectangle with Corners Rounded 38">
            <a:extLst>
              <a:ext uri="{FF2B5EF4-FFF2-40B4-BE49-F238E27FC236}">
                <a16:creationId xmlns:a16="http://schemas.microsoft.com/office/drawing/2014/main" id="{5126051E-D2AE-4C05-9740-1EBB84597BE8}"/>
              </a:ext>
            </a:extLst>
          </p:cNvPr>
          <p:cNvSpPr/>
          <p:nvPr/>
        </p:nvSpPr>
        <p:spPr>
          <a:xfrm>
            <a:off x="1919528" y="554147"/>
            <a:ext cx="2674570" cy="845904"/>
          </a:xfrm>
          <a:prstGeom prst="wedgeRoundRectCallout">
            <a:avLst>
              <a:gd name="adj1" fmla="val 75308"/>
              <a:gd name="adj2" fmla="val 664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re-assigns variable x to point at it.</a:t>
            </a:r>
          </a:p>
        </p:txBody>
      </p:sp>
    </p:spTree>
    <p:extLst>
      <p:ext uri="{BB962C8B-B14F-4D97-AF65-F5344CB8AC3E}">
        <p14:creationId xmlns:p14="http://schemas.microsoft.com/office/powerpoint/2010/main" val="401308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56"/>
                                        </p:tgtEl>
                                        <p:attrNameLst>
                                          <p:attrName>style.visibility</p:attrName>
                                        </p:attrNameLst>
                                      </p:cBhvr>
                                      <p:to>
                                        <p:strVal val="visible"/>
                                      </p:to>
                                    </p:set>
                                  </p:childTnLst>
                                </p:cTn>
                              </p:par>
                            </p:childTnLst>
                          </p:cTn>
                        </p:par>
                        <p:par>
                          <p:cTn id="26" fill="hold">
                            <p:stCondLst>
                              <p:cond delay="0"/>
                            </p:stCondLst>
                            <p:childTnLst>
                              <p:par>
                                <p:cTn id="27" presetID="22" presetClass="entr" presetSubtype="8" fill="hold"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500"/>
                                        <p:tgtEl>
                                          <p:spTgt spid="6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7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ipe(down)">
                                      <p:cBhvr>
                                        <p:cTn id="42" dur="5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wipe(down)">
                                      <p:cBhvr>
                                        <p:cTn id="47" dur="500"/>
                                        <p:tgtEl>
                                          <p:spTgt spid="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down)">
                                      <p:cBhvr>
                                        <p:cTn id="52" dur="500"/>
                                        <p:tgtEl>
                                          <p:spTgt spid="7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down)">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wipe(left)">
                                      <p:cBhvr>
                                        <p:cTn id="66" dur="500"/>
                                        <p:tgtEl>
                                          <p:spTgt spid="75"/>
                                        </p:tgtEl>
                                      </p:cBhvr>
                                    </p:animEffect>
                                  </p:childTnLst>
                                </p:cTn>
                              </p:par>
                              <p:par>
                                <p:cTn id="67" presetID="22" presetClass="exit" presetSubtype="2" fill="hold" nodeType="withEffect">
                                  <p:stCondLst>
                                    <p:cond delay="0"/>
                                  </p:stCondLst>
                                  <p:childTnLst>
                                    <p:animEffect transition="out" filter="wipe(right)">
                                      <p:cBhvr>
                                        <p:cTn id="68" dur="500"/>
                                        <p:tgtEl>
                                          <p:spTgt spid="69"/>
                                        </p:tgtEl>
                                      </p:cBhvr>
                                    </p:animEffect>
                                    <p:set>
                                      <p:cBhvr>
                                        <p:cTn id="69" dur="1" fill="hold">
                                          <p:stCondLst>
                                            <p:cond delay="499"/>
                                          </p:stCondLst>
                                        </p:cTn>
                                        <p:tgtEl>
                                          <p:spTgt spid="6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7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79"/>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77"/>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39"/>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7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5"/>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46" grpId="0" uiExpand="1" animBg="1"/>
      <p:bldP spid="77" grpId="0" animBg="1"/>
      <p:bldP spid="77" grpId="1" animBg="1"/>
      <p:bldP spid="78" grpId="0" animBg="1"/>
      <p:bldP spid="78" grpId="1" animBg="1"/>
      <p:bldP spid="79" grpId="0" animBg="1"/>
      <p:bldP spid="79" grpId="1" animBg="1"/>
      <p:bldP spid="38" grpId="0"/>
      <p:bldP spid="39" grpId="0" animBg="1"/>
      <p:bldP spid="39" grpId="1" animBg="1"/>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a:xfrm>
            <a:off x="914400" y="-212559"/>
            <a:ext cx="10363200" cy="1143000"/>
          </a:xfrm>
        </p:spPr>
        <p:txBody>
          <a:bodyPr/>
          <a:lstStyle/>
          <a:p>
            <a:r>
              <a:rPr lang="en-US" dirty="0"/>
              <a:t>Immutability in... Java</a:t>
            </a:r>
          </a:p>
        </p:txBody>
      </p:sp>
      <p:grpSp>
        <p:nvGrpSpPr>
          <p:cNvPr id="8" name="Group 7">
            <a:extLst>
              <a:ext uri="{FF2B5EF4-FFF2-40B4-BE49-F238E27FC236}">
                <a16:creationId xmlns:a16="http://schemas.microsoft.com/office/drawing/2014/main" id="{1349831B-B58F-4A68-954E-B8DE508D6E3C}"/>
              </a:ext>
            </a:extLst>
          </p:cNvPr>
          <p:cNvGrpSpPr/>
          <p:nvPr/>
        </p:nvGrpSpPr>
        <p:grpSpPr>
          <a:xfrm>
            <a:off x="206545" y="624156"/>
            <a:ext cx="3884349" cy="4818881"/>
            <a:chOff x="7958892" y="1514498"/>
            <a:chExt cx="3884349" cy="4731570"/>
          </a:xfrm>
        </p:grpSpPr>
        <p:pic>
          <p:nvPicPr>
            <p:cNvPr id="4" name="Picture 3">
              <a:extLst>
                <a:ext uri="{FF2B5EF4-FFF2-40B4-BE49-F238E27FC236}">
                  <a16:creationId xmlns:a16="http://schemas.microsoft.com/office/drawing/2014/main" id="{508D829D-5006-4DAA-B896-6EB737179685}"/>
                </a:ext>
              </a:extLst>
            </p:cNvPr>
            <p:cNvPicPr>
              <a:picLocks noChangeAspect="1"/>
            </p:cNvPicPr>
            <p:nvPr/>
          </p:nvPicPr>
          <p:blipFill>
            <a:blip r:embed="rId2"/>
            <a:stretch>
              <a:fillRect/>
            </a:stretch>
          </p:blipFill>
          <p:spPr>
            <a:xfrm>
              <a:off x="7958892" y="1514498"/>
              <a:ext cx="858253" cy="858253"/>
            </a:xfrm>
            <a:prstGeom prst="rect">
              <a:avLst/>
            </a:prstGeom>
          </p:spPr>
        </p:pic>
        <p:sp>
          <p:nvSpPr>
            <p:cNvPr id="41" name="Rectangle 40">
              <a:extLst>
                <a:ext uri="{FF2B5EF4-FFF2-40B4-BE49-F238E27FC236}">
                  <a16:creationId xmlns:a16="http://schemas.microsoft.com/office/drawing/2014/main" id="{37C6C993-FB77-4CD2-8806-1A77DB912A4A}"/>
                </a:ext>
              </a:extLst>
            </p:cNvPr>
            <p:cNvSpPr/>
            <p:nvPr/>
          </p:nvSpPr>
          <p:spPr>
            <a:xfrm>
              <a:off x="8144479" y="2397054"/>
              <a:ext cx="3698762" cy="3849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TextBox 41">
            <a:extLst>
              <a:ext uri="{FF2B5EF4-FFF2-40B4-BE49-F238E27FC236}">
                <a16:creationId xmlns:a16="http://schemas.microsoft.com/office/drawing/2014/main" id="{1AF1D6F6-1ADA-47C1-A8AA-199335F59F29}"/>
              </a:ext>
            </a:extLst>
          </p:cNvPr>
          <p:cNvSpPr txBox="1"/>
          <p:nvPr/>
        </p:nvSpPr>
        <p:spPr>
          <a:xfrm>
            <a:off x="352247" y="1476438"/>
            <a:ext cx="3911487" cy="1200329"/>
          </a:xfrm>
          <a:prstGeom prst="rect">
            <a:avLst/>
          </a:prstGeom>
          <a:noFill/>
        </p:spPr>
        <p:txBody>
          <a:bodyPr wrap="square">
            <a:spAutoFit/>
          </a:bodyPr>
          <a:lstStyle/>
          <a:p>
            <a:r>
              <a:rPr lang="en-US" dirty="0">
                <a:solidFill>
                  <a:schemeClr val="accent4">
                    <a:lumMod val="40000"/>
                    <a:lumOff val="60000"/>
                  </a:schemeClr>
                </a:solidFill>
              </a:rPr>
              <a:t>Class Immutability</a:t>
            </a:r>
          </a:p>
          <a:p>
            <a:r>
              <a:rPr lang="en-US" dirty="0">
                <a:solidFill>
                  <a:schemeClr val="bg1"/>
                </a:solidFill>
              </a:rPr>
              <a:t>No explicit language support for class immutability, but all </a:t>
            </a:r>
            <a:r>
              <a:rPr lang="en-US" dirty="0">
                <a:solidFill>
                  <a:srgbClr val="FFCDCD"/>
                </a:solidFill>
              </a:rPr>
              <a:t>boxed primitives</a:t>
            </a:r>
            <a:r>
              <a:rPr lang="en-US" dirty="0">
                <a:solidFill>
                  <a:schemeClr val="bg1"/>
                </a:solidFill>
              </a:rPr>
              <a:t> and </a:t>
            </a:r>
            <a:r>
              <a:rPr lang="en-US" dirty="0">
                <a:solidFill>
                  <a:srgbClr val="FFCDCD"/>
                </a:solidFill>
              </a:rPr>
              <a:t>strings</a:t>
            </a:r>
            <a:r>
              <a:rPr lang="en-US" dirty="0">
                <a:solidFill>
                  <a:schemeClr val="bg1"/>
                </a:solidFill>
              </a:rPr>
              <a:t> are immutable</a:t>
            </a:r>
          </a:p>
        </p:txBody>
      </p:sp>
      <p:sp>
        <p:nvSpPr>
          <p:cNvPr id="43" name="TextBox 42">
            <a:extLst>
              <a:ext uri="{FF2B5EF4-FFF2-40B4-BE49-F238E27FC236}">
                <a16:creationId xmlns:a16="http://schemas.microsoft.com/office/drawing/2014/main" id="{A35C3154-7C96-40FC-8FB7-6A8063EDCC03}"/>
              </a:ext>
            </a:extLst>
          </p:cNvPr>
          <p:cNvSpPr txBox="1"/>
          <p:nvPr/>
        </p:nvSpPr>
        <p:spPr>
          <a:xfrm>
            <a:off x="352247" y="2741309"/>
            <a:ext cx="3633755" cy="646331"/>
          </a:xfrm>
          <a:prstGeom prst="rect">
            <a:avLst/>
          </a:prstGeom>
          <a:noFill/>
        </p:spPr>
        <p:txBody>
          <a:bodyPr wrap="square">
            <a:spAutoFit/>
          </a:bodyPr>
          <a:lstStyle/>
          <a:p>
            <a:r>
              <a:rPr lang="en-US" dirty="0">
                <a:solidFill>
                  <a:schemeClr val="accent4">
                    <a:lumMod val="40000"/>
                    <a:lumOff val="60000"/>
                  </a:schemeClr>
                </a:solidFill>
              </a:rPr>
              <a:t>Object Immutability</a:t>
            </a:r>
          </a:p>
          <a:p>
            <a:r>
              <a:rPr lang="en-US" dirty="0">
                <a:solidFill>
                  <a:schemeClr val="bg1"/>
                </a:solidFill>
              </a:rPr>
              <a:t>No explicit language support</a:t>
            </a:r>
          </a:p>
        </p:txBody>
      </p:sp>
      <p:sp>
        <p:nvSpPr>
          <p:cNvPr id="44" name="TextBox 43">
            <a:extLst>
              <a:ext uri="{FF2B5EF4-FFF2-40B4-BE49-F238E27FC236}">
                <a16:creationId xmlns:a16="http://schemas.microsoft.com/office/drawing/2014/main" id="{B1036B7A-130A-487C-8576-A7A22239AB95}"/>
              </a:ext>
            </a:extLst>
          </p:cNvPr>
          <p:cNvSpPr txBox="1"/>
          <p:nvPr/>
        </p:nvSpPr>
        <p:spPr>
          <a:xfrm>
            <a:off x="352246" y="3452182"/>
            <a:ext cx="3698763" cy="1200329"/>
          </a:xfrm>
          <a:prstGeom prst="rect">
            <a:avLst/>
          </a:prstGeom>
          <a:noFill/>
        </p:spPr>
        <p:txBody>
          <a:bodyPr wrap="square">
            <a:spAutoFit/>
          </a:bodyPr>
          <a:lstStyle/>
          <a:p>
            <a:r>
              <a:rPr lang="en-US" dirty="0">
                <a:solidFill>
                  <a:schemeClr val="accent4">
                    <a:lumMod val="40000"/>
                    <a:lumOff val="60000"/>
                  </a:schemeClr>
                </a:solidFill>
              </a:rPr>
              <a:t>Assignability Immutability</a:t>
            </a:r>
          </a:p>
          <a:p>
            <a:r>
              <a:rPr lang="en-US" dirty="0">
                <a:solidFill>
                  <a:schemeClr val="bg1"/>
                </a:solidFill>
              </a:rPr>
              <a:t>The </a:t>
            </a:r>
            <a:r>
              <a:rPr lang="en-US" dirty="0">
                <a:solidFill>
                  <a:srgbClr val="00FFFF"/>
                </a:solidFill>
              </a:rPr>
              <a:t>final</a:t>
            </a:r>
            <a:r>
              <a:rPr lang="en-US" dirty="0">
                <a:solidFill>
                  <a:schemeClr val="bg1"/>
                </a:solidFill>
              </a:rPr>
              <a:t> keyword can prevent reassignment of a variable to a new value for locals and class members</a:t>
            </a:r>
          </a:p>
        </p:txBody>
      </p:sp>
      <p:grpSp>
        <p:nvGrpSpPr>
          <p:cNvPr id="48" name="Group 47">
            <a:extLst>
              <a:ext uri="{FF2B5EF4-FFF2-40B4-BE49-F238E27FC236}">
                <a16:creationId xmlns:a16="http://schemas.microsoft.com/office/drawing/2014/main" id="{0FA6584A-EEA6-474F-8143-BA909009BF8B}"/>
              </a:ext>
            </a:extLst>
          </p:cNvPr>
          <p:cNvGrpSpPr/>
          <p:nvPr/>
        </p:nvGrpSpPr>
        <p:grpSpPr>
          <a:xfrm>
            <a:off x="8636557" y="4769008"/>
            <a:ext cx="3518407" cy="2056920"/>
            <a:chOff x="8153102" y="1855454"/>
            <a:chExt cx="3518407" cy="2056920"/>
          </a:xfrm>
        </p:grpSpPr>
        <p:grpSp>
          <p:nvGrpSpPr>
            <p:cNvPr id="49" name="Group 48">
              <a:extLst>
                <a:ext uri="{FF2B5EF4-FFF2-40B4-BE49-F238E27FC236}">
                  <a16:creationId xmlns:a16="http://schemas.microsoft.com/office/drawing/2014/main" id="{DDCC2252-3C0E-47D7-AEA8-630729E62716}"/>
                </a:ext>
              </a:extLst>
            </p:cNvPr>
            <p:cNvGrpSpPr/>
            <p:nvPr/>
          </p:nvGrpSpPr>
          <p:grpSpPr>
            <a:xfrm>
              <a:off x="8153102" y="1855454"/>
              <a:ext cx="3518407" cy="2056920"/>
              <a:chOff x="9223511" y="4792096"/>
              <a:chExt cx="3518407" cy="2056920"/>
            </a:xfrm>
          </p:grpSpPr>
          <p:grpSp>
            <p:nvGrpSpPr>
              <p:cNvPr id="51" name="Group 50">
                <a:extLst>
                  <a:ext uri="{FF2B5EF4-FFF2-40B4-BE49-F238E27FC236}">
                    <a16:creationId xmlns:a16="http://schemas.microsoft.com/office/drawing/2014/main" id="{79A10425-26D3-4CED-B71C-AABD366B3B17}"/>
                  </a:ext>
                </a:extLst>
              </p:cNvPr>
              <p:cNvGrpSpPr/>
              <p:nvPr/>
            </p:nvGrpSpPr>
            <p:grpSpPr>
              <a:xfrm>
                <a:off x="9223511" y="4792096"/>
                <a:ext cx="3518406" cy="2056920"/>
                <a:chOff x="9462052" y="4414558"/>
                <a:chExt cx="3518406" cy="2056920"/>
              </a:xfrm>
            </p:grpSpPr>
            <p:sp>
              <p:nvSpPr>
                <p:cNvPr id="53" name="Rectangle: Rounded Corners 52">
                  <a:extLst>
                    <a:ext uri="{FF2B5EF4-FFF2-40B4-BE49-F238E27FC236}">
                      <a16:creationId xmlns:a16="http://schemas.microsoft.com/office/drawing/2014/main" id="{F6B20108-6312-4D2B-A843-E5237C2F135A}"/>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9A820E78-4E19-4A38-8551-344C508B71C3}"/>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52" name="TextBox 51">
                <a:extLst>
                  <a:ext uri="{FF2B5EF4-FFF2-40B4-BE49-F238E27FC236}">
                    <a16:creationId xmlns:a16="http://schemas.microsoft.com/office/drawing/2014/main" id="{C6F935FE-5905-4B78-AD2A-0F16E2C699ED}"/>
                  </a:ext>
                </a:extLst>
              </p:cNvPr>
              <p:cNvSpPr txBox="1"/>
              <p:nvPr/>
            </p:nvSpPr>
            <p:spPr>
              <a:xfrm>
                <a:off x="9843250" y="5243519"/>
                <a:ext cx="2898668" cy="1477328"/>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“Don't forget Google's Guava library – which provides immutable containers and other cool stuff!"</a:t>
                </a:r>
              </a:p>
            </p:txBody>
          </p:sp>
        </p:grpSp>
        <p:pic>
          <p:nvPicPr>
            <p:cNvPr id="50" name="Picture 49">
              <a:extLst>
                <a:ext uri="{FF2B5EF4-FFF2-40B4-BE49-F238E27FC236}">
                  <a16:creationId xmlns:a16="http://schemas.microsoft.com/office/drawing/2014/main" id="{325D0C6C-57D0-431C-974F-9126D347B02F}"/>
                </a:ext>
              </a:extLst>
            </p:cNvPr>
            <p:cNvPicPr>
              <a:picLocks noChangeAspect="1"/>
            </p:cNvPicPr>
            <p:nvPr/>
          </p:nvPicPr>
          <p:blipFill rotWithShape="1">
            <a:blip r:embed="rId3"/>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55" name="TextBox 54">
            <a:extLst>
              <a:ext uri="{FF2B5EF4-FFF2-40B4-BE49-F238E27FC236}">
                <a16:creationId xmlns:a16="http://schemas.microsoft.com/office/drawing/2014/main" id="{1217BC2E-E099-48D7-A801-9CEEDB8AD30B}"/>
              </a:ext>
            </a:extLst>
          </p:cNvPr>
          <p:cNvSpPr txBox="1"/>
          <p:nvPr/>
        </p:nvSpPr>
        <p:spPr>
          <a:xfrm>
            <a:off x="4583224" y="2218839"/>
            <a:ext cx="5655991" cy="2308324"/>
          </a:xfrm>
          <a:prstGeom prst="rect">
            <a:avLst/>
          </a:prstGeom>
          <a:solidFill>
            <a:srgbClr val="FDF1E9"/>
          </a:solidFill>
          <a:ln>
            <a:solidFill>
              <a:schemeClr val="tx1"/>
            </a:solidFill>
          </a:ln>
        </p:spPr>
        <p:txBody>
          <a:bodyPr wrap="square">
            <a:spAutoFit/>
          </a:bodyPr>
          <a:lstStyle/>
          <a:p>
            <a:r>
              <a:rPr lang="en-US" dirty="0">
                <a:latin typeface="Consolas" panose="020B0609020204030204" pitchFamily="49" charset="0"/>
              </a:rPr>
              <a:t>// Java final keyword prevents assignment</a:t>
            </a:r>
          </a:p>
          <a:p>
            <a:r>
              <a:rPr lang="en-US" dirty="0">
                <a:latin typeface="Consolas" panose="020B0609020204030204" pitchFamily="49" charset="0"/>
              </a:rPr>
              <a:t>public static void </a:t>
            </a:r>
            <a:r>
              <a:rPr lang="en-US" dirty="0" err="1">
                <a:latin typeface="Consolas" panose="020B0609020204030204" pitchFamily="49" charset="0"/>
              </a:rPr>
              <a:t>someFunc</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final</a:t>
            </a:r>
            <a:r>
              <a:rPr lang="en-US" dirty="0">
                <a:latin typeface="Consolas" panose="020B0609020204030204" pitchFamily="49" charset="0"/>
              </a:rPr>
              <a:t> int </a:t>
            </a:r>
            <a:r>
              <a:rPr lang="en-US" dirty="0" err="1">
                <a:latin typeface="Consolas" panose="020B0609020204030204" pitchFamily="49" charset="0"/>
              </a:rPr>
              <a:t>i</a:t>
            </a:r>
            <a:r>
              <a:rPr lang="en-US" dirty="0">
                <a:latin typeface="Consolas" panose="020B0609020204030204" pitchFamily="49" charset="0"/>
              </a:rPr>
              <a:t> = 42;</a:t>
            </a:r>
          </a:p>
          <a:p>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a:t>
            </a:r>
            <a:r>
              <a:rPr lang="en-US" dirty="0">
                <a:solidFill>
                  <a:srgbClr val="FF0000"/>
                </a:solidFill>
                <a:latin typeface="Consolas" panose="020B0609020204030204" pitchFamily="49" charset="0"/>
              </a:rPr>
              <a:t>= </a:t>
            </a:r>
            <a:r>
              <a:rPr lang="en-US" dirty="0">
                <a:latin typeface="Consolas" panose="020B0609020204030204" pitchFamily="49" charset="0"/>
              </a:rPr>
              <a:t>52; </a:t>
            </a:r>
          </a:p>
          <a:p>
            <a:r>
              <a:rPr lang="en-US" dirty="0">
                <a:solidFill>
                  <a:srgbClr val="FF0000"/>
                </a:solidFill>
                <a:latin typeface="Consolas" panose="020B0609020204030204" pitchFamily="49" charset="0"/>
              </a:rPr>
              <a:t>  final</a:t>
            </a:r>
            <a:r>
              <a:rPr lang="en-US" dirty="0">
                <a:latin typeface="Consolas" panose="020B0609020204030204" pitchFamily="49" charset="0"/>
              </a:rPr>
              <a:t> Nerd n = Nerd("Carey",100);</a:t>
            </a:r>
          </a:p>
          <a:p>
            <a:r>
              <a:rPr lang="en-US" dirty="0">
                <a:latin typeface="Consolas" panose="020B0609020204030204" pitchFamily="49" charset="0"/>
              </a:rPr>
              <a:t>  n </a:t>
            </a:r>
            <a:r>
              <a:rPr lang="en-US" dirty="0">
                <a:solidFill>
                  <a:srgbClr val="FF0000"/>
                </a:solidFill>
                <a:latin typeface="Consolas" panose="020B0609020204030204" pitchFamily="49" charset="0"/>
              </a:rPr>
              <a:t>= </a:t>
            </a:r>
            <a:r>
              <a:rPr lang="en-US" dirty="0">
                <a:latin typeface="Consolas" panose="020B0609020204030204" pitchFamily="49" charset="0"/>
              </a:rPr>
              <a:t>Nerd("Joe,200);</a:t>
            </a:r>
            <a:r>
              <a:rPr lang="en-US" dirty="0">
                <a:solidFill>
                  <a:srgbClr val="0070C0"/>
                </a:solidFill>
                <a:latin typeface="Consolas" panose="020B0609020204030204" pitchFamily="49" charset="0"/>
              </a:rPr>
              <a:t> </a:t>
            </a:r>
            <a:r>
              <a:rPr lang="en-US" dirty="0">
                <a:latin typeface="Consolas" panose="020B0609020204030204" pitchFamily="49" charset="0"/>
              </a:rPr>
              <a:t> </a:t>
            </a:r>
          </a:p>
          <a:p>
            <a:r>
              <a:rPr lang="en-US" dirty="0">
                <a:solidFill>
                  <a:srgbClr val="7030A0"/>
                </a:solidFill>
                <a:latin typeface="Consolas" panose="020B0609020204030204" pitchFamily="49" charset="0"/>
              </a:rPr>
              <a:t>  </a:t>
            </a:r>
            <a:r>
              <a:rPr lang="en-US" dirty="0" err="1">
                <a:latin typeface="Consolas" panose="020B0609020204030204" pitchFamily="49" charset="0"/>
              </a:rPr>
              <a:t>n.setIQ</a:t>
            </a:r>
            <a:r>
              <a:rPr lang="en-US" dirty="0">
                <a:latin typeface="Consolas" panose="020B0609020204030204" pitchFamily="49" charset="0"/>
              </a:rPr>
              <a:t>(120);       </a:t>
            </a:r>
          </a:p>
          <a:p>
            <a:r>
              <a:rPr lang="en-US" dirty="0">
                <a:latin typeface="Consolas" panose="020B0609020204030204" pitchFamily="49" charset="0"/>
              </a:rPr>
              <a:t>}</a:t>
            </a:r>
          </a:p>
        </p:txBody>
      </p:sp>
      <p:sp>
        <p:nvSpPr>
          <p:cNvPr id="59" name="Speech Bubble: Rectangle with Corners Rounded 58">
            <a:extLst>
              <a:ext uri="{FF2B5EF4-FFF2-40B4-BE49-F238E27FC236}">
                <a16:creationId xmlns:a16="http://schemas.microsoft.com/office/drawing/2014/main" id="{115D4BD8-CF78-47CE-A2AF-416AB424514C}"/>
              </a:ext>
            </a:extLst>
          </p:cNvPr>
          <p:cNvSpPr/>
          <p:nvPr/>
        </p:nvSpPr>
        <p:spPr>
          <a:xfrm>
            <a:off x="4332193" y="807389"/>
            <a:ext cx="2924054" cy="1125377"/>
          </a:xfrm>
          <a:prstGeom prst="wedgeRoundRectCallout">
            <a:avLst>
              <a:gd name="adj1" fmla="val -17587"/>
              <a:gd name="adj2" fmla="val 1292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DCD"/>
                </a:solidFill>
                <a:latin typeface="Corbel" panose="020B0503020204020204" pitchFamily="34" charset="0"/>
              </a:rPr>
              <a:t>final</a:t>
            </a:r>
            <a:r>
              <a:rPr lang="en-US" sz="2000" dirty="0">
                <a:latin typeface="Corbel" panose="020B0503020204020204" pitchFamily="34" charset="0"/>
              </a:rPr>
              <a:t> keyword prevents re-</a:t>
            </a:r>
            <a:r>
              <a:rPr lang="en-US" sz="2000" dirty="0" err="1">
                <a:latin typeface="Corbel" panose="020B0503020204020204" pitchFamily="34" charset="0"/>
              </a:rPr>
              <a:t>asignment</a:t>
            </a:r>
            <a:r>
              <a:rPr lang="en-US" sz="2000" dirty="0">
                <a:latin typeface="Corbel" panose="020B0503020204020204" pitchFamily="34" charset="0"/>
              </a:rPr>
              <a:t>.</a:t>
            </a:r>
          </a:p>
        </p:txBody>
      </p:sp>
      <p:sp>
        <p:nvSpPr>
          <p:cNvPr id="66" name="Speech Bubble: Rectangle with Corners Rounded 65">
            <a:extLst>
              <a:ext uri="{FF2B5EF4-FFF2-40B4-BE49-F238E27FC236}">
                <a16:creationId xmlns:a16="http://schemas.microsoft.com/office/drawing/2014/main" id="{84B50E41-3962-4A2F-A548-129824D8920E}"/>
              </a:ext>
            </a:extLst>
          </p:cNvPr>
          <p:cNvSpPr/>
          <p:nvPr/>
        </p:nvSpPr>
        <p:spPr>
          <a:xfrm>
            <a:off x="5970231" y="4928683"/>
            <a:ext cx="2572032" cy="1125377"/>
          </a:xfrm>
          <a:prstGeom prst="wedgeRoundRectCallout">
            <a:avLst>
              <a:gd name="adj1" fmla="val -76463"/>
              <a:gd name="adj2" fmla="val -1173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However </a:t>
            </a:r>
            <a:r>
              <a:rPr lang="en-US" sz="2000" dirty="0">
                <a:solidFill>
                  <a:srgbClr val="FFCDCD"/>
                </a:solidFill>
                <a:latin typeface="Corbel" panose="020B0503020204020204" pitchFamily="34" charset="0"/>
              </a:rPr>
              <a:t>final</a:t>
            </a:r>
            <a:r>
              <a:rPr lang="en-US" sz="2000" dirty="0">
                <a:latin typeface="Corbel" panose="020B0503020204020204" pitchFamily="34" charset="0"/>
              </a:rPr>
              <a:t> doesn't prevent mutation of objects!</a:t>
            </a:r>
          </a:p>
        </p:txBody>
      </p:sp>
      <p:sp>
        <p:nvSpPr>
          <p:cNvPr id="67" name="TextBox 66">
            <a:extLst>
              <a:ext uri="{FF2B5EF4-FFF2-40B4-BE49-F238E27FC236}">
                <a16:creationId xmlns:a16="http://schemas.microsoft.com/office/drawing/2014/main" id="{8D8D490E-BE95-45AB-A3B3-45AAD0A2E199}"/>
              </a:ext>
            </a:extLst>
          </p:cNvPr>
          <p:cNvSpPr txBox="1"/>
          <p:nvPr/>
        </p:nvSpPr>
        <p:spPr>
          <a:xfrm>
            <a:off x="352246" y="4717054"/>
            <a:ext cx="3577609" cy="923330"/>
          </a:xfrm>
          <a:prstGeom prst="rect">
            <a:avLst/>
          </a:prstGeom>
          <a:noFill/>
        </p:spPr>
        <p:txBody>
          <a:bodyPr wrap="square">
            <a:spAutoFit/>
          </a:bodyPr>
          <a:lstStyle/>
          <a:p>
            <a:r>
              <a:rPr lang="en-US" dirty="0">
                <a:solidFill>
                  <a:schemeClr val="accent4">
                    <a:lumMod val="40000"/>
                    <a:lumOff val="60000"/>
                  </a:schemeClr>
                </a:solidFill>
              </a:rPr>
              <a:t>Reference Immutability</a:t>
            </a:r>
          </a:p>
          <a:p>
            <a:r>
              <a:rPr lang="en-US" dirty="0">
                <a:solidFill>
                  <a:schemeClr val="bg1"/>
                </a:solidFill>
              </a:rPr>
              <a:t>No explicit language support</a:t>
            </a:r>
          </a:p>
          <a:p>
            <a:endParaRPr lang="en-US" dirty="0">
              <a:solidFill>
                <a:schemeClr val="bg1"/>
              </a:solidFill>
            </a:endParaRPr>
          </a:p>
        </p:txBody>
      </p:sp>
      <p:sp>
        <p:nvSpPr>
          <p:cNvPr id="84" name="TextBox 83">
            <a:extLst>
              <a:ext uri="{FF2B5EF4-FFF2-40B4-BE49-F238E27FC236}">
                <a16:creationId xmlns:a16="http://schemas.microsoft.com/office/drawing/2014/main" id="{14A8E35B-FF8D-440B-8C24-FD4E998795C2}"/>
              </a:ext>
            </a:extLst>
          </p:cNvPr>
          <p:cNvSpPr txBox="1"/>
          <p:nvPr/>
        </p:nvSpPr>
        <p:spPr>
          <a:xfrm>
            <a:off x="5909510" y="3036115"/>
            <a:ext cx="2155658" cy="369332"/>
          </a:xfrm>
          <a:prstGeom prst="rect">
            <a:avLst/>
          </a:prstGeom>
          <a:noFill/>
        </p:spPr>
        <p:txBody>
          <a:bodyPr wrap="square">
            <a:spAutoFit/>
          </a:bodyPr>
          <a:lstStyle/>
          <a:p>
            <a:r>
              <a:rPr lang="en-US" dirty="0">
                <a:latin typeface="Consolas" panose="020B0609020204030204" pitchFamily="49" charset="0"/>
              </a:rPr>
              <a:t>// </a:t>
            </a:r>
            <a:r>
              <a:rPr lang="en-US" dirty="0">
                <a:solidFill>
                  <a:srgbClr val="FF0000"/>
                </a:solidFill>
                <a:latin typeface="Consolas" panose="020B0609020204030204" pitchFamily="49" charset="0"/>
              </a:rPr>
              <a:t>ERROR!</a:t>
            </a:r>
            <a:endParaRPr lang="en-US" dirty="0">
              <a:latin typeface="Consolas" panose="020B0609020204030204" pitchFamily="49" charset="0"/>
            </a:endParaRPr>
          </a:p>
        </p:txBody>
      </p:sp>
      <p:sp>
        <p:nvSpPr>
          <p:cNvPr id="85" name="TextBox 84">
            <a:extLst>
              <a:ext uri="{FF2B5EF4-FFF2-40B4-BE49-F238E27FC236}">
                <a16:creationId xmlns:a16="http://schemas.microsoft.com/office/drawing/2014/main" id="{EB12A72A-0710-4701-A53D-9C4E8C74C24F}"/>
              </a:ext>
            </a:extLst>
          </p:cNvPr>
          <p:cNvSpPr txBox="1"/>
          <p:nvPr/>
        </p:nvSpPr>
        <p:spPr>
          <a:xfrm>
            <a:off x="7381373" y="3597591"/>
            <a:ext cx="2155658" cy="369332"/>
          </a:xfrm>
          <a:prstGeom prst="rect">
            <a:avLst/>
          </a:prstGeom>
          <a:noFill/>
        </p:spPr>
        <p:txBody>
          <a:bodyPr wrap="square">
            <a:spAutoFit/>
          </a:bodyPr>
          <a:lstStyle/>
          <a:p>
            <a:r>
              <a:rPr lang="en-US" dirty="0">
                <a:latin typeface="Consolas" panose="020B0609020204030204" pitchFamily="49" charset="0"/>
              </a:rPr>
              <a:t>// </a:t>
            </a:r>
            <a:r>
              <a:rPr lang="en-US" dirty="0">
                <a:solidFill>
                  <a:srgbClr val="FF0000"/>
                </a:solidFill>
                <a:latin typeface="Consolas" panose="020B0609020204030204" pitchFamily="49" charset="0"/>
              </a:rPr>
              <a:t>ERROR!</a:t>
            </a:r>
            <a:endParaRPr lang="en-US" dirty="0">
              <a:latin typeface="Consolas" panose="020B0609020204030204" pitchFamily="49" charset="0"/>
            </a:endParaRPr>
          </a:p>
        </p:txBody>
      </p:sp>
      <p:sp>
        <p:nvSpPr>
          <p:cNvPr id="86" name="TextBox 85">
            <a:extLst>
              <a:ext uri="{FF2B5EF4-FFF2-40B4-BE49-F238E27FC236}">
                <a16:creationId xmlns:a16="http://schemas.microsoft.com/office/drawing/2014/main" id="{095EE6CE-8D19-42DB-93FF-A9F25A84B836}"/>
              </a:ext>
            </a:extLst>
          </p:cNvPr>
          <p:cNvSpPr txBox="1"/>
          <p:nvPr/>
        </p:nvSpPr>
        <p:spPr>
          <a:xfrm>
            <a:off x="7341268" y="3866296"/>
            <a:ext cx="2155658" cy="369332"/>
          </a:xfrm>
          <a:prstGeom prst="rect">
            <a:avLst/>
          </a:prstGeom>
          <a:noFill/>
        </p:spPr>
        <p:txBody>
          <a:bodyPr wrap="square">
            <a:spAutoFit/>
          </a:bodyPr>
          <a:lstStyle/>
          <a:p>
            <a:r>
              <a:rPr lang="en-US" dirty="0">
                <a:latin typeface="Consolas" panose="020B0609020204030204" pitchFamily="49" charset="0"/>
              </a:rPr>
              <a:t>// </a:t>
            </a:r>
            <a:r>
              <a:rPr lang="en-US" dirty="0">
                <a:solidFill>
                  <a:srgbClr val="00B050"/>
                </a:solidFill>
                <a:latin typeface="Consolas" panose="020B0609020204030204" pitchFamily="49" charset="0"/>
              </a:rPr>
              <a:t>OK!</a:t>
            </a:r>
          </a:p>
        </p:txBody>
      </p:sp>
      <p:sp>
        <p:nvSpPr>
          <p:cNvPr id="64" name="Speech Bubble: Rectangle with Corners Rounded 63">
            <a:extLst>
              <a:ext uri="{FF2B5EF4-FFF2-40B4-BE49-F238E27FC236}">
                <a16:creationId xmlns:a16="http://schemas.microsoft.com/office/drawing/2014/main" id="{F66183A5-C9BD-43E6-9EE1-2F9FFF19DCB3}"/>
              </a:ext>
            </a:extLst>
          </p:cNvPr>
          <p:cNvSpPr/>
          <p:nvPr/>
        </p:nvSpPr>
        <p:spPr>
          <a:xfrm>
            <a:off x="1837843" y="5443037"/>
            <a:ext cx="2924054" cy="1125377"/>
          </a:xfrm>
          <a:prstGeom prst="wedgeRoundRectCallout">
            <a:avLst>
              <a:gd name="adj1" fmla="val 56066"/>
              <a:gd name="adj2" fmla="val -2164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DCD"/>
                </a:solidFill>
                <a:latin typeface="Corbel" panose="020B0503020204020204" pitchFamily="34" charset="0"/>
              </a:rPr>
              <a:t>final</a:t>
            </a:r>
            <a:r>
              <a:rPr lang="en-US" sz="2000" dirty="0">
                <a:latin typeface="Corbel" panose="020B0503020204020204" pitchFamily="34" charset="0"/>
              </a:rPr>
              <a:t> keyword prevents reassignment of the object reference.</a:t>
            </a:r>
          </a:p>
        </p:txBody>
      </p:sp>
    </p:spTree>
    <p:extLst>
      <p:ext uri="{BB962C8B-B14F-4D97-AF65-F5344CB8AC3E}">
        <p14:creationId xmlns:p14="http://schemas.microsoft.com/office/powerpoint/2010/main" val="36366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1+#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2" fill="hold" nodeType="clickEffect">
                                  <p:stCondLst>
                                    <p:cond delay="0"/>
                                  </p:stCondLst>
                                  <p:childTnLst>
                                    <p:anim calcmode="lin" valueType="num">
                                      <p:cBhvr additive="base">
                                        <p:cTn id="20" dur="500"/>
                                        <p:tgtEl>
                                          <p:spTgt spid="48"/>
                                        </p:tgtEl>
                                        <p:attrNameLst>
                                          <p:attrName>ppt_x</p:attrName>
                                        </p:attrNameLst>
                                      </p:cBhvr>
                                      <p:tavLst>
                                        <p:tav tm="0">
                                          <p:val>
                                            <p:strVal val="ppt_x"/>
                                          </p:val>
                                        </p:tav>
                                        <p:tav tm="100000">
                                          <p:val>
                                            <p:strVal val="1+ppt_w/2"/>
                                          </p:val>
                                        </p:tav>
                                      </p:tavLst>
                                    </p:anim>
                                    <p:anim calcmode="lin" valueType="num">
                                      <p:cBhvr additive="base">
                                        <p:cTn id="21" dur="500"/>
                                        <p:tgtEl>
                                          <p:spTgt spid="48"/>
                                        </p:tgtEl>
                                        <p:attrNameLst>
                                          <p:attrName>ppt_y</p:attrName>
                                        </p:attrNameLst>
                                      </p:cBhvr>
                                      <p:tavLst>
                                        <p:tav tm="0">
                                          <p:val>
                                            <p:strVal val="ppt_y"/>
                                          </p:val>
                                        </p:tav>
                                        <p:tav tm="100000">
                                          <p:val>
                                            <p:strVal val="ppt_y"/>
                                          </p:val>
                                        </p:tav>
                                      </p:tavLst>
                                    </p:anim>
                                    <p:set>
                                      <p:cBhvr>
                                        <p:cTn id="22" dur="1" fill="hold">
                                          <p:stCondLst>
                                            <p:cond delay="499"/>
                                          </p:stCondLst>
                                        </p:cTn>
                                        <p:tgtEl>
                                          <p:spTgt spid="4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wipe(left)">
                                      <p:cBhvr>
                                        <p:cTn id="44" dur="500"/>
                                        <p:tgtEl>
                                          <p:spTgt spid="8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down)">
                                      <p:cBhvr>
                                        <p:cTn id="53" dur="5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wipe(left)">
                                      <p:cBhvr>
                                        <p:cTn id="58" dur="500"/>
                                        <p:tgtEl>
                                          <p:spTgt spid="8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6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wipe(down)">
                                      <p:cBhvr>
                                        <p:cTn id="67" dur="500"/>
                                        <p:tgtEl>
                                          <p:spTgt spid="6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wipe(left)">
                                      <p:cBhvr>
                                        <p:cTn id="72" dur="500"/>
                                        <p:tgtEl>
                                          <p:spTgt spid="8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6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55" grpId="0" animBg="1"/>
      <p:bldP spid="59" grpId="0" animBg="1"/>
      <p:bldP spid="59" grpId="1" animBg="1"/>
      <p:bldP spid="66" grpId="0" animBg="1"/>
      <p:bldP spid="66" grpId="1" animBg="1"/>
      <p:bldP spid="67" grpId="0"/>
      <p:bldP spid="84" grpId="0"/>
      <p:bldP spid="85" grpId="0"/>
      <p:bldP spid="86" grpId="0"/>
      <p:bldP spid="64" grpId="0" animBg="1"/>
      <p:bldP spid="6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5A8585-D002-4907-ABED-E8E14B5B9AFE}"/>
              </a:ext>
            </a:extLst>
          </p:cNvPr>
          <p:cNvSpPr/>
          <p:nvPr/>
        </p:nvSpPr>
        <p:spPr>
          <a:xfrm>
            <a:off x="2570334" y="1827433"/>
            <a:ext cx="7166520" cy="415498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w="9525">
                  <a:solidFill>
                    <a:prstClr val="white"/>
                  </a:solidFill>
                  <a:prstDash val="solid"/>
                </a:ln>
                <a:gradFill flip="none" rotWithShape="1">
                  <a:gsLst>
                    <a:gs pos="0">
                      <a:srgbClr val="C00000"/>
                    </a:gs>
                    <a:gs pos="100000">
                      <a:srgbClr val="7030A0"/>
                    </a:gs>
                  </a:gsLst>
                  <a:lin ang="10800000" scaled="1"/>
                  <a:tileRect/>
                </a:gradFill>
                <a:effectLst>
                  <a:outerShdw blurRad="12700" dist="38100" dir="2700000" algn="tl" rotWithShape="0">
                    <a:srgbClr val="5B9BD5">
                      <a:lumMod val="60000"/>
                      <a:lumOff val="40000"/>
                    </a:srgbClr>
                  </a:outerShdw>
                </a:effectLst>
                <a:uLnTx/>
                <a:uFillTx/>
                <a:latin typeface="Corbel" panose="020B0503020204020204"/>
                <a:ea typeface="+mn-ea"/>
                <a:cs typeface="+mn-cs"/>
              </a:rPr>
              <a:t>Programming Language of The Week</a:t>
            </a:r>
          </a:p>
        </p:txBody>
      </p:sp>
      <p:sp>
        <p:nvSpPr>
          <p:cNvPr id="13323" name="Rectangle 11"/>
          <p:cNvSpPr>
            <a:spLocks noChangeArrowheads="1"/>
          </p:cNvSpPr>
          <p:nvPr/>
        </p:nvSpPr>
        <p:spPr bwMode="auto">
          <a:xfrm>
            <a:off x="54428" y="-190500"/>
            <a:ext cx="1208314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kumimoji="0" lang="en-US" sz="54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Language Of  The Week: Mojo </a:t>
            </a:r>
            <a:r>
              <a:rPr lang="en-US" sz="5400" b="0" i="0" dirty="0">
                <a:solidFill>
                  <a:srgbClr val="020C13"/>
                </a:solidFill>
                <a:effectLst/>
                <a:latin typeface="TT Hoves"/>
              </a:rPr>
              <a:t>🔥</a:t>
            </a:r>
          </a:p>
        </p:txBody>
      </p:sp>
      <p:sp>
        <p:nvSpPr>
          <p:cNvPr id="9" name="TextBox 8">
            <a:extLst>
              <a:ext uri="{FF2B5EF4-FFF2-40B4-BE49-F238E27FC236}">
                <a16:creationId xmlns:a16="http://schemas.microsoft.com/office/drawing/2014/main" id="{86A1F3A2-D28E-4FF1-92D9-46346FC93CB8}"/>
              </a:ext>
            </a:extLst>
          </p:cNvPr>
          <p:cNvSpPr txBox="1"/>
          <p:nvPr/>
        </p:nvSpPr>
        <p:spPr>
          <a:xfrm>
            <a:off x="6586330" y="38296"/>
            <a:ext cx="5346375" cy="4801314"/>
          </a:xfrm>
          <a:prstGeom prst="rect">
            <a:avLst/>
          </a:prstGeom>
          <a:solidFill>
            <a:schemeClr val="accent4">
              <a:lumMod val="20000"/>
              <a:lumOff val="80000"/>
            </a:schemeClr>
          </a:solidFill>
          <a:ln>
            <a:solidFill>
              <a:schemeClr val="tx1"/>
            </a:solidFill>
          </a:ln>
        </p:spPr>
        <p:txBody>
          <a:bodyPr wrap="square">
            <a:spAutoFit/>
          </a:bodyPr>
          <a:lstStyle/>
          <a:p>
            <a:pPr lvl="0">
              <a:defRPr/>
            </a:pPr>
            <a:r>
              <a:rPr lang="en-US" dirty="0"/>
              <a:t># Mojo supports Python-style functions &amp; more!</a:t>
            </a:r>
          </a:p>
          <a:p>
            <a:pPr lvl="0">
              <a:defRPr/>
            </a:pPr>
            <a:r>
              <a:rPr lang="en-US" dirty="0">
                <a:solidFill>
                  <a:srgbClr val="C00000"/>
                </a:solidFill>
              </a:rPr>
              <a:t>def</a:t>
            </a:r>
            <a:r>
              <a:rPr lang="en-US" dirty="0">
                <a:solidFill>
                  <a:prstClr val="black"/>
                </a:solidFill>
              </a:rPr>
              <a:t> distv1(a, b) :</a:t>
            </a:r>
          </a:p>
          <a:p>
            <a:pPr lvl="0">
              <a:defRPr/>
            </a:pPr>
            <a:r>
              <a:rPr lang="en-US" dirty="0">
                <a:solidFill>
                  <a:prstClr val="black"/>
                </a:solidFill>
              </a:rPr>
              <a:t>    s = 0.0</a:t>
            </a:r>
          </a:p>
          <a:p>
            <a:pPr lvl="0">
              <a:defRPr/>
            </a:pPr>
            <a:r>
              <a:rPr lang="en-US" dirty="0">
                <a:solidFill>
                  <a:prstClr val="black"/>
                </a:solidFill>
              </a:rPr>
              <a:t>    n = </a:t>
            </a:r>
            <a:r>
              <a:rPr lang="en-US" dirty="0" err="1">
                <a:solidFill>
                  <a:prstClr val="black"/>
                </a:solidFill>
              </a:rPr>
              <a:t>a.num_elements</a:t>
            </a:r>
            <a:r>
              <a:rPr lang="en-US" dirty="0">
                <a:solidFill>
                  <a:prstClr val="black"/>
                </a:solidFill>
              </a:rPr>
              <a:t>()</a:t>
            </a:r>
          </a:p>
          <a:p>
            <a:pPr lvl="0">
              <a:defRPr/>
            </a:pPr>
            <a:r>
              <a:rPr lang="en-US" dirty="0">
                <a:solidFill>
                  <a:prstClr val="black"/>
                </a:solidFill>
              </a:rPr>
              <a:t>    </a:t>
            </a:r>
            <a:r>
              <a:rPr lang="en-US" dirty="0">
                <a:solidFill>
                  <a:srgbClr val="00B050"/>
                </a:solidFill>
              </a:rPr>
              <a:t>for</a:t>
            </a:r>
            <a:r>
              <a:rPr lang="en-US" dirty="0">
                <a:solidFill>
                  <a:prstClr val="black"/>
                </a:solidFill>
              </a:rPr>
              <a:t> </a:t>
            </a:r>
            <a:r>
              <a:rPr lang="en-US" dirty="0" err="1">
                <a:solidFill>
                  <a:prstClr val="black"/>
                </a:solidFill>
              </a:rPr>
              <a:t>i</a:t>
            </a:r>
            <a:r>
              <a:rPr lang="en-US" dirty="0">
                <a:solidFill>
                  <a:prstClr val="black"/>
                </a:solidFill>
              </a:rPr>
              <a:t> in range(n):</a:t>
            </a:r>
          </a:p>
          <a:p>
            <a:pPr lvl="0">
              <a:defRPr/>
            </a:pPr>
            <a:r>
              <a:rPr lang="en-US" dirty="0">
                <a:solidFill>
                  <a:prstClr val="black"/>
                </a:solidFill>
              </a:rPr>
              <a:t>        </a:t>
            </a:r>
            <a:r>
              <a:rPr lang="en-US" dirty="0" err="1">
                <a:solidFill>
                  <a:prstClr val="black"/>
                </a:solidFill>
              </a:rPr>
              <a:t>dist</a:t>
            </a:r>
            <a:r>
              <a:rPr lang="en-US" dirty="0">
                <a:solidFill>
                  <a:prstClr val="black"/>
                </a:solidFill>
              </a:rPr>
              <a:t> = a[</a:t>
            </a:r>
            <a:r>
              <a:rPr lang="en-US" dirty="0" err="1">
                <a:solidFill>
                  <a:prstClr val="black"/>
                </a:solidFill>
              </a:rPr>
              <a:t>i</a:t>
            </a:r>
            <a:r>
              <a:rPr lang="en-US" dirty="0">
                <a:solidFill>
                  <a:prstClr val="black"/>
                </a:solidFill>
              </a:rPr>
              <a:t>] - b[</a:t>
            </a:r>
            <a:r>
              <a:rPr lang="en-US" dirty="0" err="1">
                <a:solidFill>
                  <a:prstClr val="black"/>
                </a:solidFill>
              </a:rPr>
              <a:t>i</a:t>
            </a:r>
            <a:r>
              <a:rPr lang="en-US" dirty="0">
                <a:solidFill>
                  <a:prstClr val="black"/>
                </a:solidFill>
              </a:rPr>
              <a:t>]</a:t>
            </a:r>
          </a:p>
          <a:p>
            <a:pPr lvl="0">
              <a:defRPr/>
            </a:pPr>
            <a:r>
              <a:rPr lang="en-US" dirty="0">
                <a:solidFill>
                  <a:prstClr val="black"/>
                </a:solidFill>
              </a:rPr>
              <a:t>        s += </a:t>
            </a:r>
            <a:r>
              <a:rPr lang="en-US" dirty="0" err="1">
                <a:solidFill>
                  <a:prstClr val="black"/>
                </a:solidFill>
              </a:rPr>
              <a:t>dist</a:t>
            </a:r>
            <a:r>
              <a:rPr lang="en-US" dirty="0">
                <a:solidFill>
                  <a:prstClr val="black"/>
                </a:solidFill>
              </a:rPr>
              <a:t>*</a:t>
            </a:r>
            <a:r>
              <a:rPr lang="en-US" dirty="0" err="1">
                <a:solidFill>
                  <a:prstClr val="black"/>
                </a:solidFill>
              </a:rPr>
              <a:t>dist</a:t>
            </a:r>
            <a:endParaRPr lang="en-US" dirty="0">
              <a:solidFill>
                <a:prstClr val="black"/>
              </a:solidFill>
            </a:endParaRPr>
          </a:p>
          <a:p>
            <a:pPr lvl="0">
              <a:defRPr/>
            </a:pPr>
            <a:r>
              <a:rPr lang="en-US" dirty="0">
                <a:solidFill>
                  <a:prstClr val="black"/>
                </a:solidFill>
              </a:rPr>
              <a:t>    return sqrt(s)</a:t>
            </a:r>
          </a:p>
          <a:p>
            <a:pPr lvl="0">
              <a:defRPr/>
            </a:pPr>
            <a:endParaRPr lang="en-US" dirty="0">
              <a:solidFill>
                <a:prstClr val="black"/>
              </a:solidFill>
            </a:endParaRPr>
          </a:p>
          <a:p>
            <a:pPr lvl="0">
              <a:defRPr/>
            </a:pPr>
            <a:r>
              <a:rPr lang="en-US" dirty="0" err="1">
                <a:solidFill>
                  <a:srgbClr val="C00000"/>
                </a:solidFill>
              </a:rPr>
              <a:t>fn</a:t>
            </a:r>
            <a:r>
              <a:rPr lang="en-US" dirty="0">
                <a:solidFill>
                  <a:prstClr val="black"/>
                </a:solidFill>
              </a:rPr>
              <a:t> distv2(a: </a:t>
            </a:r>
            <a:r>
              <a:rPr lang="en-US" dirty="0">
                <a:solidFill>
                  <a:srgbClr val="0070C0"/>
                </a:solidFill>
              </a:rPr>
              <a:t>Tensor[DType.float64]</a:t>
            </a:r>
            <a:r>
              <a:rPr lang="en-US" dirty="0">
                <a:solidFill>
                  <a:prstClr val="black"/>
                </a:solidFill>
              </a:rPr>
              <a:t>, </a:t>
            </a:r>
            <a:br>
              <a:rPr lang="en-US" dirty="0">
                <a:solidFill>
                  <a:prstClr val="black"/>
                </a:solidFill>
              </a:rPr>
            </a:br>
            <a:r>
              <a:rPr lang="en-US" dirty="0">
                <a:solidFill>
                  <a:prstClr val="black"/>
                </a:solidFill>
              </a:rPr>
              <a:t>                  b: </a:t>
            </a:r>
            <a:r>
              <a:rPr lang="en-US" dirty="0">
                <a:solidFill>
                  <a:srgbClr val="0070C0"/>
                </a:solidFill>
              </a:rPr>
              <a:t>Tensor[DType.float64]</a:t>
            </a:r>
            <a:r>
              <a:rPr lang="en-US" dirty="0">
                <a:solidFill>
                  <a:prstClr val="black"/>
                </a:solidFill>
              </a:rPr>
              <a:t>) -&gt; </a:t>
            </a:r>
            <a:r>
              <a:rPr lang="en-US" dirty="0">
                <a:solidFill>
                  <a:srgbClr val="0070C0"/>
                </a:solidFill>
              </a:rPr>
              <a:t>Float64</a:t>
            </a:r>
            <a:r>
              <a:rPr lang="en-US" dirty="0">
                <a:solidFill>
                  <a:prstClr val="black"/>
                </a:solidFill>
              </a:rPr>
              <a:t>:</a:t>
            </a:r>
          </a:p>
          <a:p>
            <a:pPr lvl="0">
              <a:defRPr/>
            </a:pPr>
            <a:r>
              <a:rPr lang="en-US" dirty="0">
                <a:solidFill>
                  <a:prstClr val="black"/>
                </a:solidFill>
              </a:rPr>
              <a:t>    </a:t>
            </a:r>
            <a:r>
              <a:rPr lang="en-US" dirty="0">
                <a:solidFill>
                  <a:srgbClr val="C00000"/>
                </a:solidFill>
              </a:rPr>
              <a:t>var</a:t>
            </a:r>
            <a:r>
              <a:rPr lang="en-US" dirty="0">
                <a:solidFill>
                  <a:prstClr val="black"/>
                </a:solidFill>
              </a:rPr>
              <a:t> s: </a:t>
            </a:r>
            <a:r>
              <a:rPr lang="en-US" dirty="0">
                <a:solidFill>
                  <a:srgbClr val="0070C0"/>
                </a:solidFill>
              </a:rPr>
              <a:t>Float64</a:t>
            </a:r>
            <a:r>
              <a:rPr lang="en-US" dirty="0">
                <a:solidFill>
                  <a:prstClr val="black"/>
                </a:solidFill>
              </a:rPr>
              <a:t> = 0.0</a:t>
            </a:r>
          </a:p>
          <a:p>
            <a:pPr lvl="0">
              <a:defRPr/>
            </a:pPr>
            <a:r>
              <a:rPr lang="en-US" dirty="0">
                <a:solidFill>
                  <a:prstClr val="black"/>
                </a:solidFill>
              </a:rPr>
              <a:t>    </a:t>
            </a:r>
            <a:r>
              <a:rPr lang="en-US" dirty="0">
                <a:solidFill>
                  <a:srgbClr val="C00000"/>
                </a:solidFill>
              </a:rPr>
              <a:t>let</a:t>
            </a:r>
            <a:r>
              <a:rPr lang="en-US" dirty="0">
                <a:solidFill>
                  <a:prstClr val="black"/>
                </a:solidFill>
              </a:rPr>
              <a:t> n = </a:t>
            </a:r>
            <a:r>
              <a:rPr lang="en-US" dirty="0" err="1">
                <a:solidFill>
                  <a:prstClr val="black"/>
                </a:solidFill>
              </a:rPr>
              <a:t>a.num_elements</a:t>
            </a:r>
            <a:r>
              <a:rPr lang="en-US" dirty="0">
                <a:solidFill>
                  <a:prstClr val="black"/>
                </a:solidFill>
              </a:rPr>
              <a:t>()</a:t>
            </a:r>
          </a:p>
          <a:p>
            <a:pPr lvl="0">
              <a:defRPr/>
            </a:pPr>
            <a:r>
              <a:rPr lang="en-US" dirty="0">
                <a:solidFill>
                  <a:prstClr val="black"/>
                </a:solidFill>
              </a:rPr>
              <a:t>    </a:t>
            </a:r>
            <a:r>
              <a:rPr lang="en-US" dirty="0">
                <a:solidFill>
                  <a:srgbClr val="00B050"/>
                </a:solidFill>
              </a:rPr>
              <a:t>for</a:t>
            </a:r>
            <a:r>
              <a:rPr lang="en-US" dirty="0">
                <a:solidFill>
                  <a:prstClr val="black"/>
                </a:solidFill>
              </a:rPr>
              <a:t> </a:t>
            </a:r>
            <a:r>
              <a:rPr lang="en-US" dirty="0" err="1">
                <a:solidFill>
                  <a:prstClr val="black"/>
                </a:solidFill>
              </a:rPr>
              <a:t>i</a:t>
            </a:r>
            <a:r>
              <a:rPr lang="en-US" dirty="0">
                <a:solidFill>
                  <a:prstClr val="black"/>
                </a:solidFill>
              </a:rPr>
              <a:t> in range(n):</a:t>
            </a:r>
          </a:p>
          <a:p>
            <a:pPr lvl="0">
              <a:defRPr/>
            </a:pPr>
            <a:r>
              <a:rPr lang="en-US" dirty="0">
                <a:solidFill>
                  <a:prstClr val="black"/>
                </a:solidFill>
              </a:rPr>
              <a:t>        </a:t>
            </a:r>
            <a:r>
              <a:rPr lang="en-US" dirty="0">
                <a:solidFill>
                  <a:srgbClr val="C00000"/>
                </a:solidFill>
              </a:rPr>
              <a:t>let</a:t>
            </a:r>
            <a:r>
              <a:rPr lang="en-US" dirty="0">
                <a:solidFill>
                  <a:prstClr val="black"/>
                </a:solidFill>
              </a:rPr>
              <a:t> </a:t>
            </a:r>
            <a:r>
              <a:rPr lang="en-US" dirty="0" err="1">
                <a:solidFill>
                  <a:prstClr val="black"/>
                </a:solidFill>
              </a:rPr>
              <a:t>dist</a:t>
            </a:r>
            <a:r>
              <a:rPr lang="en-US" dirty="0">
                <a:solidFill>
                  <a:prstClr val="black"/>
                </a:solidFill>
              </a:rPr>
              <a:t> = a[</a:t>
            </a:r>
            <a:r>
              <a:rPr lang="en-US" dirty="0" err="1">
                <a:solidFill>
                  <a:prstClr val="black"/>
                </a:solidFill>
              </a:rPr>
              <a:t>i</a:t>
            </a:r>
            <a:r>
              <a:rPr lang="en-US" dirty="0">
                <a:solidFill>
                  <a:prstClr val="black"/>
                </a:solidFill>
              </a:rPr>
              <a:t>] - b[</a:t>
            </a:r>
            <a:r>
              <a:rPr lang="en-US" dirty="0" err="1">
                <a:solidFill>
                  <a:prstClr val="black"/>
                </a:solidFill>
              </a:rPr>
              <a:t>i</a:t>
            </a:r>
            <a:r>
              <a:rPr lang="en-US" dirty="0">
                <a:solidFill>
                  <a:prstClr val="black"/>
                </a:solidFill>
              </a:rPr>
              <a:t>]</a:t>
            </a:r>
          </a:p>
          <a:p>
            <a:pPr lvl="0">
              <a:defRPr/>
            </a:pPr>
            <a:r>
              <a:rPr lang="en-US" dirty="0">
                <a:solidFill>
                  <a:prstClr val="black"/>
                </a:solidFill>
              </a:rPr>
              <a:t>        s += </a:t>
            </a:r>
            <a:r>
              <a:rPr lang="en-US" dirty="0" err="1">
                <a:solidFill>
                  <a:prstClr val="black"/>
                </a:solidFill>
              </a:rPr>
              <a:t>dist</a:t>
            </a:r>
            <a:r>
              <a:rPr lang="en-US" dirty="0">
                <a:solidFill>
                  <a:prstClr val="black"/>
                </a:solidFill>
              </a:rPr>
              <a:t>*</a:t>
            </a:r>
            <a:r>
              <a:rPr lang="en-US" dirty="0" err="1">
                <a:solidFill>
                  <a:prstClr val="black"/>
                </a:solidFill>
              </a:rPr>
              <a:t>dist</a:t>
            </a:r>
            <a:endParaRPr lang="en-US" dirty="0">
              <a:solidFill>
                <a:prstClr val="black"/>
              </a:solidFill>
            </a:endParaRPr>
          </a:p>
          <a:p>
            <a:pPr lvl="0">
              <a:defRPr/>
            </a:pPr>
            <a:r>
              <a:rPr lang="en-US" dirty="0">
                <a:solidFill>
                  <a:prstClr val="black"/>
                </a:solidFill>
              </a:rPr>
              <a:t>    return sqrt(s)</a:t>
            </a:r>
          </a:p>
        </p:txBody>
      </p:sp>
      <p:grpSp>
        <p:nvGrpSpPr>
          <p:cNvPr id="5" name="Group 4">
            <a:extLst>
              <a:ext uri="{FF2B5EF4-FFF2-40B4-BE49-F238E27FC236}">
                <a16:creationId xmlns:a16="http://schemas.microsoft.com/office/drawing/2014/main" id="{8F071FFE-F07D-499E-B56A-4EB6FA04571E}"/>
              </a:ext>
            </a:extLst>
          </p:cNvPr>
          <p:cNvGrpSpPr/>
          <p:nvPr/>
        </p:nvGrpSpPr>
        <p:grpSpPr>
          <a:xfrm>
            <a:off x="314848" y="833205"/>
            <a:ext cx="6169688" cy="1682540"/>
            <a:chOff x="597877" y="893494"/>
            <a:chExt cx="4602145" cy="1682540"/>
          </a:xfrm>
        </p:grpSpPr>
        <p:sp>
          <p:nvSpPr>
            <p:cNvPr id="20" name="TextBox 19">
              <a:extLst>
                <a:ext uri="{FF2B5EF4-FFF2-40B4-BE49-F238E27FC236}">
                  <a16:creationId xmlns:a16="http://schemas.microsoft.com/office/drawing/2014/main" id="{8470870F-E07B-480D-BCE3-C6EA0CE4801B}"/>
                </a:ext>
              </a:extLst>
            </p:cNvPr>
            <p:cNvSpPr txBox="1"/>
            <p:nvPr/>
          </p:nvSpPr>
          <p:spPr>
            <a:xfrm>
              <a:off x="930655" y="893494"/>
              <a:ext cx="393658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rbel" panose="020B0503020204020204"/>
                  <a:ea typeface="+mn-ea"/>
                  <a:cs typeface="+mn-cs"/>
                </a:rPr>
                <a:t>History</a:t>
              </a:r>
            </a:p>
          </p:txBody>
        </p:sp>
        <p:sp>
          <p:nvSpPr>
            <p:cNvPr id="4" name="Rectangle 3">
              <a:extLst>
                <a:ext uri="{FF2B5EF4-FFF2-40B4-BE49-F238E27FC236}">
                  <a16:creationId xmlns:a16="http://schemas.microsoft.com/office/drawing/2014/main" id="{6D21E66B-F7C9-459B-89BE-7324339BDA22}"/>
                </a:ext>
              </a:extLst>
            </p:cNvPr>
            <p:cNvSpPr/>
            <p:nvPr/>
          </p:nvSpPr>
          <p:spPr>
            <a:xfrm>
              <a:off x="597877" y="1355159"/>
              <a:ext cx="4602145" cy="122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orbel" panose="020B0503020204020204"/>
                  <a:ea typeface="+mn-ea"/>
                  <a:cs typeface="+mn-cs"/>
                </a:rPr>
                <a:t>In Sept ‘19, Googlers Chris </a:t>
              </a:r>
              <a:r>
                <a:rPr kumimoji="0" lang="en-US" sz="2200" b="0" i="0" u="none" strike="noStrike" kern="1200" cap="none" spc="0" normalizeH="0" baseline="0" noProof="0" dirty="0" err="1">
                  <a:ln>
                    <a:noFill/>
                  </a:ln>
                  <a:solidFill>
                    <a:prstClr val="white"/>
                  </a:solidFill>
                  <a:effectLst/>
                  <a:uLnTx/>
                  <a:uFillTx/>
                  <a:latin typeface="Corbel" panose="020B0503020204020204"/>
                  <a:ea typeface="+mn-ea"/>
                  <a:cs typeface="+mn-cs"/>
                </a:rPr>
                <a:t>Lattner</a:t>
              </a:r>
              <a:r>
                <a:rPr kumimoji="0" lang="en-US" sz="2200" b="0" i="0" u="none" strike="noStrike" kern="1200" cap="none" spc="0" normalizeH="0" baseline="0" noProof="0" dirty="0">
                  <a:ln>
                    <a:noFill/>
                  </a:ln>
                  <a:solidFill>
                    <a:prstClr val="white"/>
                  </a:solidFill>
                  <a:effectLst/>
                  <a:uLnTx/>
                  <a:uFillTx/>
                  <a:latin typeface="Corbel" panose="020B0503020204020204"/>
                  <a:ea typeface="+mn-ea"/>
                  <a:cs typeface="+mn-cs"/>
                </a:rPr>
                <a:t> and Tim Davis teamed up to invent a better language for ML. In ’22 they founded Modular AI to </a:t>
              </a:r>
              <a:r>
                <a:rPr lang="en-US" sz="2200" dirty="0">
                  <a:solidFill>
                    <a:prstClr val="white"/>
                  </a:solidFill>
                  <a:latin typeface="Corbel" panose="020B0503020204020204"/>
                </a:rPr>
                <a:t>develop the </a:t>
              </a:r>
              <a:r>
                <a:rPr kumimoji="0" lang="en-US" sz="2200" b="0" i="0" u="none" strike="noStrike" kern="1200" cap="none" spc="0" normalizeH="0" baseline="0" noProof="0" dirty="0">
                  <a:ln>
                    <a:noFill/>
                  </a:ln>
                  <a:solidFill>
                    <a:prstClr val="white"/>
                  </a:solidFill>
                  <a:effectLst/>
                  <a:uLnTx/>
                  <a:uFillTx/>
                  <a:latin typeface="Corbel" panose="020B0503020204020204"/>
                  <a:ea typeface="+mn-ea"/>
                  <a:cs typeface="+mn-cs"/>
                </a:rPr>
                <a:t>language.</a:t>
              </a:r>
            </a:p>
          </p:txBody>
        </p:sp>
      </p:grpSp>
      <p:grpSp>
        <p:nvGrpSpPr>
          <p:cNvPr id="12" name="Group 11">
            <a:extLst>
              <a:ext uri="{FF2B5EF4-FFF2-40B4-BE49-F238E27FC236}">
                <a16:creationId xmlns:a16="http://schemas.microsoft.com/office/drawing/2014/main" id="{99867615-AC00-4C8E-AA38-A1720E39678C}"/>
              </a:ext>
            </a:extLst>
          </p:cNvPr>
          <p:cNvGrpSpPr/>
          <p:nvPr/>
        </p:nvGrpSpPr>
        <p:grpSpPr>
          <a:xfrm>
            <a:off x="314847" y="4733080"/>
            <a:ext cx="6169688" cy="1682540"/>
            <a:chOff x="597877" y="893494"/>
            <a:chExt cx="4602145" cy="1682540"/>
          </a:xfrm>
        </p:grpSpPr>
        <p:sp>
          <p:nvSpPr>
            <p:cNvPr id="13" name="TextBox 12">
              <a:extLst>
                <a:ext uri="{FF2B5EF4-FFF2-40B4-BE49-F238E27FC236}">
                  <a16:creationId xmlns:a16="http://schemas.microsoft.com/office/drawing/2014/main" id="{AAE6644B-2E96-4E3A-9195-CCB376E80FF5}"/>
                </a:ext>
              </a:extLst>
            </p:cNvPr>
            <p:cNvSpPr txBox="1"/>
            <p:nvPr/>
          </p:nvSpPr>
          <p:spPr>
            <a:xfrm>
              <a:off x="930655" y="893494"/>
              <a:ext cx="393658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rbel" panose="020B0503020204020204"/>
                  <a:ea typeface="+mn-ea"/>
                  <a:cs typeface="+mn-cs"/>
                </a:rPr>
                <a:t>Unique Aspects</a:t>
              </a:r>
            </a:p>
          </p:txBody>
        </p:sp>
        <p:sp>
          <p:nvSpPr>
            <p:cNvPr id="14" name="Rectangle 13">
              <a:extLst>
                <a:ext uri="{FF2B5EF4-FFF2-40B4-BE49-F238E27FC236}">
                  <a16:creationId xmlns:a16="http://schemas.microsoft.com/office/drawing/2014/main" id="{1D3461A6-4FC4-4C8A-BE3E-615F63F237C8}"/>
                </a:ext>
              </a:extLst>
            </p:cNvPr>
            <p:cNvSpPr/>
            <p:nvPr/>
          </p:nvSpPr>
          <p:spPr>
            <a:xfrm>
              <a:off x="597877" y="1355159"/>
              <a:ext cx="4602145" cy="1220875"/>
            </a:xfrm>
            <a:prstGeom prst="rect">
              <a:avLst/>
            </a:prstGeom>
            <a:solidFill>
              <a:srgbClr val="008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apple-system"/>
                </a:rPr>
                <a:t>There are no built-in types (even int, string, </a:t>
              </a:r>
              <a:r>
                <a:rPr lang="en-US" sz="2000" dirty="0" err="1">
                  <a:solidFill>
                    <a:schemeClr val="bg1"/>
                  </a:solidFill>
                  <a:latin typeface="-apple-system"/>
                </a:rPr>
                <a:t>etc</a:t>
              </a:r>
              <a:r>
                <a:rPr lang="en-US" sz="2000" dirty="0">
                  <a:solidFill>
                    <a:schemeClr val="bg1"/>
                  </a:solidFill>
                  <a:latin typeface="-apple-system"/>
                </a:rPr>
                <a:t>)! Uses “autotuning” to optimize a program based on actual execution patterns and hardware configurations.</a:t>
              </a:r>
              <a:endParaRPr kumimoji="0" lang="en-US" sz="2000" b="0" i="0" u="none" strike="noStrike" kern="1200" cap="none" spc="0" normalizeH="0" baseline="0" noProof="0" dirty="0">
                <a:ln>
                  <a:noFill/>
                </a:ln>
                <a:solidFill>
                  <a:schemeClr val="bg1"/>
                </a:solidFill>
                <a:effectLst/>
                <a:uLnTx/>
                <a:uFillTx/>
                <a:latin typeface="Corbel" panose="020B0503020204020204"/>
                <a:ea typeface="+mn-ea"/>
                <a:cs typeface="+mn-cs"/>
              </a:endParaRPr>
            </a:p>
          </p:txBody>
        </p:sp>
      </p:grpSp>
      <p:grpSp>
        <p:nvGrpSpPr>
          <p:cNvPr id="15" name="Group 14">
            <a:extLst>
              <a:ext uri="{FF2B5EF4-FFF2-40B4-BE49-F238E27FC236}">
                <a16:creationId xmlns:a16="http://schemas.microsoft.com/office/drawing/2014/main" id="{7449F77C-A7E9-4802-908E-07B37371D3D3}"/>
              </a:ext>
            </a:extLst>
          </p:cNvPr>
          <p:cNvGrpSpPr/>
          <p:nvPr/>
        </p:nvGrpSpPr>
        <p:grpSpPr>
          <a:xfrm>
            <a:off x="314847" y="2783142"/>
            <a:ext cx="6169688" cy="1682540"/>
            <a:chOff x="597877" y="893494"/>
            <a:chExt cx="4602145" cy="1682540"/>
          </a:xfrm>
        </p:grpSpPr>
        <p:sp>
          <p:nvSpPr>
            <p:cNvPr id="16" name="TextBox 15">
              <a:extLst>
                <a:ext uri="{FF2B5EF4-FFF2-40B4-BE49-F238E27FC236}">
                  <a16:creationId xmlns:a16="http://schemas.microsoft.com/office/drawing/2014/main" id="{AF6B3629-6AFC-4F47-90A9-868AF3A19F16}"/>
                </a:ext>
              </a:extLst>
            </p:cNvPr>
            <p:cNvSpPr txBox="1"/>
            <p:nvPr/>
          </p:nvSpPr>
          <p:spPr>
            <a:xfrm>
              <a:off x="930655" y="893494"/>
              <a:ext cx="393658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rbel" panose="020B0503020204020204"/>
                  <a:ea typeface="+mn-ea"/>
                  <a:cs typeface="+mn-cs"/>
                </a:rPr>
                <a:t>Overview</a:t>
              </a:r>
            </a:p>
          </p:txBody>
        </p:sp>
        <p:sp>
          <p:nvSpPr>
            <p:cNvPr id="17" name="Rectangle 16">
              <a:extLst>
                <a:ext uri="{FF2B5EF4-FFF2-40B4-BE49-F238E27FC236}">
                  <a16:creationId xmlns:a16="http://schemas.microsoft.com/office/drawing/2014/main" id="{22BFFBAE-0434-4F92-8AFB-66CABC429768}"/>
                </a:ext>
              </a:extLst>
            </p:cNvPr>
            <p:cNvSpPr/>
            <p:nvPr/>
          </p:nvSpPr>
          <p:spPr>
            <a:xfrm>
              <a:off x="597877" y="1355159"/>
              <a:ext cx="4602145" cy="12208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a:solidFill>
                    <a:schemeClr val="bg1"/>
                  </a:solidFill>
                  <a:effectLst/>
                  <a:latin typeface="-apple-system"/>
                </a:rPr>
                <a:t>M</a:t>
              </a:r>
              <a:r>
                <a:rPr lang="en-US" sz="2400" dirty="0">
                  <a:solidFill>
                    <a:schemeClr val="bg1"/>
                  </a:solidFill>
                  <a:latin typeface="-apple-system"/>
                </a:rPr>
                <a:t>ojo aims to be a</a:t>
              </a:r>
              <a:r>
                <a:rPr lang="en-US" sz="2400" b="0" i="0" dirty="0">
                  <a:solidFill>
                    <a:schemeClr val="bg1"/>
                  </a:solidFill>
                  <a:effectLst/>
                  <a:latin typeface="-apple-system"/>
                </a:rPr>
                <a:t> super-set of Python. A compiled language, it combines the simplicity of Python with the speed of C++.</a:t>
              </a:r>
              <a:endParaRPr kumimoji="0" lang="en-US" sz="2200" b="0" i="0" u="none" strike="noStrike" kern="1200" cap="none" spc="0" normalizeH="0" baseline="0" noProof="0" dirty="0">
                <a:ln>
                  <a:noFill/>
                </a:ln>
                <a:solidFill>
                  <a:schemeClr val="bg1"/>
                </a:solidFill>
                <a:effectLst/>
                <a:uLnTx/>
                <a:uFillTx/>
                <a:latin typeface="Corbel" panose="020B0503020204020204"/>
                <a:ea typeface="+mn-ea"/>
                <a:cs typeface="+mn-cs"/>
              </a:endParaRPr>
            </a:p>
          </p:txBody>
        </p:sp>
      </p:grpSp>
      <p:grpSp>
        <p:nvGrpSpPr>
          <p:cNvPr id="18" name="Group 17">
            <a:extLst>
              <a:ext uri="{FF2B5EF4-FFF2-40B4-BE49-F238E27FC236}">
                <a16:creationId xmlns:a16="http://schemas.microsoft.com/office/drawing/2014/main" id="{9FF45C54-B0BD-487C-86B3-7C32C7A5A702}"/>
              </a:ext>
            </a:extLst>
          </p:cNvPr>
          <p:cNvGrpSpPr/>
          <p:nvPr/>
        </p:nvGrpSpPr>
        <p:grpSpPr>
          <a:xfrm>
            <a:off x="6714905" y="4734397"/>
            <a:ext cx="5277435" cy="1682540"/>
            <a:chOff x="764266" y="893494"/>
            <a:chExt cx="3936588" cy="1682540"/>
          </a:xfrm>
        </p:grpSpPr>
        <p:sp>
          <p:nvSpPr>
            <p:cNvPr id="19" name="TextBox 18">
              <a:extLst>
                <a:ext uri="{FF2B5EF4-FFF2-40B4-BE49-F238E27FC236}">
                  <a16:creationId xmlns:a16="http://schemas.microsoft.com/office/drawing/2014/main" id="{9044EB1F-B50F-43EF-A56D-9E5F89AA196D}"/>
                </a:ext>
              </a:extLst>
            </p:cNvPr>
            <p:cNvSpPr txBox="1"/>
            <p:nvPr/>
          </p:nvSpPr>
          <p:spPr>
            <a:xfrm>
              <a:off x="764266" y="893494"/>
              <a:ext cx="393658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rbel" panose="020B0503020204020204"/>
                  <a:ea typeface="+mn-ea"/>
                  <a:cs typeface="+mn-cs"/>
                </a:rPr>
                <a:t>Impact</a:t>
              </a:r>
            </a:p>
          </p:txBody>
        </p:sp>
        <p:sp>
          <p:nvSpPr>
            <p:cNvPr id="21" name="Rectangle 20">
              <a:extLst>
                <a:ext uri="{FF2B5EF4-FFF2-40B4-BE49-F238E27FC236}">
                  <a16:creationId xmlns:a16="http://schemas.microsoft.com/office/drawing/2014/main" id="{3BE5077D-429D-44F4-8B1B-CB9ED529A0C2}"/>
                </a:ext>
              </a:extLst>
            </p:cNvPr>
            <p:cNvSpPr/>
            <p:nvPr/>
          </p:nvSpPr>
          <p:spPr>
            <a:xfrm>
              <a:off x="911191" y="1355159"/>
              <a:ext cx="3642740" cy="122087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orbel" panose="020B0503020204020204"/>
                  <a:ea typeface="+mn-ea"/>
                  <a:cs typeface="+mn-cs"/>
                </a:rPr>
                <a:t>Mojo is still in its infancy, so it remains to be seen what impact it’ll have on Python and the broader ML space.</a:t>
              </a:r>
            </a:p>
          </p:txBody>
        </p:sp>
      </p:grpSp>
      <p:sp>
        <p:nvSpPr>
          <p:cNvPr id="2" name="TextBox 1">
            <a:extLst>
              <a:ext uri="{FF2B5EF4-FFF2-40B4-BE49-F238E27FC236}">
                <a16:creationId xmlns:a16="http://schemas.microsoft.com/office/drawing/2014/main" id="{348BCBEE-CCD0-4EE2-BD2C-F767A3E11BCF}"/>
              </a:ext>
            </a:extLst>
          </p:cNvPr>
          <p:cNvSpPr txBox="1"/>
          <p:nvPr/>
        </p:nvSpPr>
        <p:spPr>
          <a:xfrm>
            <a:off x="9618133" y="381000"/>
            <a:ext cx="2311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3" name="Speech Bubble: Rectangle with Corners Rounded 2">
            <a:extLst>
              <a:ext uri="{FF2B5EF4-FFF2-40B4-BE49-F238E27FC236}">
                <a16:creationId xmlns:a16="http://schemas.microsoft.com/office/drawing/2014/main" id="{3FB689BA-F1B6-2A35-AEEA-F8BAF1B8971B}"/>
              </a:ext>
            </a:extLst>
          </p:cNvPr>
          <p:cNvSpPr/>
          <p:nvPr/>
        </p:nvSpPr>
        <p:spPr>
          <a:xfrm>
            <a:off x="9156381" y="136670"/>
            <a:ext cx="2438399" cy="947800"/>
          </a:xfrm>
          <a:prstGeom prst="wedgeRoundRectCallout">
            <a:avLst>
              <a:gd name="adj1" fmla="val -88991"/>
              <a:gd name="adj2" fmla="val -1188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Mojo runs Python code out of the box.</a:t>
            </a:r>
          </a:p>
        </p:txBody>
      </p:sp>
      <p:sp>
        <p:nvSpPr>
          <p:cNvPr id="6" name="Speech Bubble: Rectangle with Corners Rounded 5">
            <a:extLst>
              <a:ext uri="{FF2B5EF4-FFF2-40B4-BE49-F238E27FC236}">
                <a16:creationId xmlns:a16="http://schemas.microsoft.com/office/drawing/2014/main" id="{2942F8C0-B4E6-3CFF-658A-C71B35D0980D}"/>
              </a:ext>
            </a:extLst>
          </p:cNvPr>
          <p:cNvSpPr/>
          <p:nvPr/>
        </p:nvSpPr>
        <p:spPr>
          <a:xfrm>
            <a:off x="9555306" y="1625265"/>
            <a:ext cx="2360608" cy="843452"/>
          </a:xfrm>
          <a:prstGeom prst="wedgeRoundRectCallout">
            <a:avLst>
              <a:gd name="adj1" fmla="val -105243"/>
              <a:gd name="adj2" fmla="val 652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But also supports “static typing.”</a:t>
            </a:r>
          </a:p>
        </p:txBody>
      </p:sp>
      <p:sp>
        <p:nvSpPr>
          <p:cNvPr id="8" name="Speech Bubble: Rectangle with Corners Rounded 7">
            <a:extLst>
              <a:ext uri="{FF2B5EF4-FFF2-40B4-BE49-F238E27FC236}">
                <a16:creationId xmlns:a16="http://schemas.microsoft.com/office/drawing/2014/main" id="{8222FFF0-1EFE-426B-2658-FEBD086D29B7}"/>
              </a:ext>
            </a:extLst>
          </p:cNvPr>
          <p:cNvSpPr/>
          <p:nvPr/>
        </p:nvSpPr>
        <p:spPr>
          <a:xfrm>
            <a:off x="9314071" y="3339273"/>
            <a:ext cx="2877929" cy="1109040"/>
          </a:xfrm>
          <a:prstGeom prst="wedgeRoundRectCallout">
            <a:avLst>
              <a:gd name="adj1" fmla="val -72842"/>
              <a:gd name="adj2" fmla="val -5455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Where variables must be defined with types before they’re used.</a:t>
            </a:r>
          </a:p>
        </p:txBody>
      </p:sp>
    </p:spTree>
    <p:extLst>
      <p:ext uri="{BB962C8B-B14F-4D97-AF65-F5344CB8AC3E}">
        <p14:creationId xmlns:p14="http://schemas.microsoft.com/office/powerpoint/2010/main" val="117291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Programming Language_1.wav"/>
                                        </p:tgtEl>
                                      </p:cMediaNode>
                                    </p:audio>
                                  </p:subTnLst>
                                </p:cTn>
                              </p:par>
                              <p:par>
                                <p:cTn id="7" presetID="3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20000" fill="hold"/>
                                        <p:tgtEl>
                                          <p:spTgt spid="10"/>
                                        </p:tgtEl>
                                        <p:attrNameLst>
                                          <p:attrName>ppt_w</p:attrName>
                                        </p:attrNameLst>
                                      </p:cBhvr>
                                      <p:tavLst>
                                        <p:tav tm="0">
                                          <p:val>
                                            <p:fltVal val="0"/>
                                          </p:val>
                                        </p:tav>
                                        <p:tav tm="100000">
                                          <p:val>
                                            <p:strVal val="#ppt_w"/>
                                          </p:val>
                                        </p:tav>
                                      </p:tavLst>
                                    </p:anim>
                                    <p:anim calcmode="lin" valueType="num">
                                      <p:cBhvr>
                                        <p:cTn id="10" dur="20000" fill="hold"/>
                                        <p:tgtEl>
                                          <p:spTgt spid="10"/>
                                        </p:tgtEl>
                                        <p:attrNameLst>
                                          <p:attrName>ppt_h</p:attrName>
                                        </p:attrNameLst>
                                      </p:cBhvr>
                                      <p:tavLst>
                                        <p:tav tm="0">
                                          <p:val>
                                            <p:fltVal val="0"/>
                                          </p:val>
                                        </p:tav>
                                        <p:tav tm="100000">
                                          <p:val>
                                            <p:strVal val="#ppt_h"/>
                                          </p:val>
                                        </p:tav>
                                      </p:tavLst>
                                    </p:anim>
                                    <p:anim calcmode="lin" valueType="num">
                                      <p:cBhvr>
                                        <p:cTn id="11" dur="20000" fill="hold"/>
                                        <p:tgtEl>
                                          <p:spTgt spid="10"/>
                                        </p:tgtEl>
                                        <p:attrNameLst>
                                          <p:attrName>style.rotation</p:attrName>
                                        </p:attrNameLst>
                                      </p:cBhvr>
                                      <p:tavLst>
                                        <p:tav tm="0">
                                          <p:val>
                                            <p:fltVal val="90"/>
                                          </p:val>
                                        </p:tav>
                                        <p:tav tm="100000">
                                          <p:val>
                                            <p:fltVal val="0"/>
                                          </p:val>
                                        </p:tav>
                                      </p:tavLst>
                                    </p:anim>
                                    <p:animEffect transition="in" filter="fade">
                                      <p:cBhvr>
                                        <p:cTn id="12" dur="20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0" presetClass="exit" presetSubtype="0" fill="hold" grpId="1"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2" grpId="0"/>
      <p:bldP spid="3" grpId="0" animBg="1"/>
      <p:bldP spid="3" grpId="1" animBg="1"/>
      <p:bldP spid="6" grpId="0" animBg="1"/>
      <p:bldP spid="6" grpId="1" animBg="1"/>
      <p:bldP spid="8" grpId="0" animBg="1"/>
      <p:bldP spid="8" grpId="1"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4D7B500-09CD-420A-8707-C7410F9FFF69}"/>
              </a:ext>
            </a:extLst>
          </p:cNvPr>
          <p:cNvGrpSpPr/>
          <p:nvPr/>
        </p:nvGrpSpPr>
        <p:grpSpPr>
          <a:xfrm>
            <a:off x="385337" y="837149"/>
            <a:ext cx="3705396" cy="4697377"/>
            <a:chOff x="385337" y="837149"/>
            <a:chExt cx="3705396" cy="4697377"/>
          </a:xfrm>
        </p:grpSpPr>
        <p:sp>
          <p:nvSpPr>
            <p:cNvPr id="25" name="Rectangle 24">
              <a:extLst>
                <a:ext uri="{FF2B5EF4-FFF2-40B4-BE49-F238E27FC236}">
                  <a16:creationId xmlns:a16="http://schemas.microsoft.com/office/drawing/2014/main" id="{80F5234E-2158-4CBE-9AC2-B25229FCD0AF}"/>
                </a:ext>
              </a:extLst>
            </p:cNvPr>
            <p:cNvSpPr/>
            <p:nvPr/>
          </p:nvSpPr>
          <p:spPr>
            <a:xfrm>
              <a:off x="391971" y="1510722"/>
              <a:ext cx="3698762" cy="4023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E9B6A085-4913-4DF4-9F12-09F95524489D}"/>
                </a:ext>
              </a:extLst>
            </p:cNvPr>
            <p:cNvPicPr>
              <a:picLocks noChangeAspect="1"/>
            </p:cNvPicPr>
            <p:nvPr/>
          </p:nvPicPr>
          <p:blipFill>
            <a:blip r:embed="rId2"/>
            <a:stretch>
              <a:fillRect/>
            </a:stretch>
          </p:blipFill>
          <p:spPr>
            <a:xfrm>
              <a:off x="385337" y="837149"/>
              <a:ext cx="531397" cy="601914"/>
            </a:xfrm>
            <a:prstGeom prst="rect">
              <a:avLst/>
            </a:prstGeom>
          </p:spPr>
        </p:pic>
      </p:grpSp>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a:xfrm>
            <a:off x="914400" y="-212559"/>
            <a:ext cx="10363200" cy="1143000"/>
          </a:xfrm>
        </p:spPr>
        <p:txBody>
          <a:bodyPr/>
          <a:lstStyle/>
          <a:p>
            <a:r>
              <a:rPr lang="en-US" dirty="0"/>
              <a:t>Immutability in... JavaScript</a:t>
            </a:r>
          </a:p>
        </p:txBody>
      </p:sp>
      <p:sp>
        <p:nvSpPr>
          <p:cNvPr id="22" name="TextBox 21">
            <a:extLst>
              <a:ext uri="{FF2B5EF4-FFF2-40B4-BE49-F238E27FC236}">
                <a16:creationId xmlns:a16="http://schemas.microsoft.com/office/drawing/2014/main" id="{1201AE6A-AE7F-40FB-941C-0DBE53596ADB}"/>
              </a:ext>
            </a:extLst>
          </p:cNvPr>
          <p:cNvSpPr txBox="1"/>
          <p:nvPr/>
        </p:nvSpPr>
        <p:spPr>
          <a:xfrm>
            <a:off x="352087" y="1480448"/>
            <a:ext cx="3698762" cy="1200329"/>
          </a:xfrm>
          <a:prstGeom prst="rect">
            <a:avLst/>
          </a:prstGeom>
          <a:noFill/>
        </p:spPr>
        <p:txBody>
          <a:bodyPr wrap="square">
            <a:spAutoFit/>
          </a:bodyPr>
          <a:lstStyle/>
          <a:p>
            <a:r>
              <a:rPr lang="en-US" dirty="0">
                <a:solidFill>
                  <a:schemeClr val="accent4">
                    <a:lumMod val="40000"/>
                    <a:lumOff val="60000"/>
                  </a:schemeClr>
                </a:solidFill>
              </a:rPr>
              <a:t>Class Immutability</a:t>
            </a:r>
          </a:p>
          <a:p>
            <a:r>
              <a:rPr lang="en-US" dirty="0">
                <a:solidFill>
                  <a:schemeClr val="bg1"/>
                </a:solidFill>
              </a:rPr>
              <a:t>No explicit language support for class immutability, but all </a:t>
            </a:r>
            <a:r>
              <a:rPr lang="en-US" dirty="0">
                <a:solidFill>
                  <a:srgbClr val="FFCDCD"/>
                </a:solidFill>
              </a:rPr>
              <a:t>primitives</a:t>
            </a:r>
            <a:r>
              <a:rPr lang="en-US" dirty="0">
                <a:solidFill>
                  <a:schemeClr val="bg1"/>
                </a:solidFill>
              </a:rPr>
              <a:t> and  </a:t>
            </a:r>
            <a:r>
              <a:rPr lang="en-US" dirty="0">
                <a:solidFill>
                  <a:srgbClr val="FFCDCD"/>
                </a:solidFill>
              </a:rPr>
              <a:t>string</a:t>
            </a:r>
            <a:r>
              <a:rPr lang="en-US" dirty="0">
                <a:solidFill>
                  <a:schemeClr val="bg1"/>
                </a:solidFill>
              </a:rPr>
              <a:t> </a:t>
            </a:r>
            <a:r>
              <a:rPr lang="en-US" dirty="0">
                <a:solidFill>
                  <a:srgbClr val="00FFFF"/>
                </a:solidFill>
              </a:rPr>
              <a:t>values</a:t>
            </a:r>
            <a:r>
              <a:rPr lang="en-US" dirty="0">
                <a:solidFill>
                  <a:schemeClr val="bg1"/>
                </a:solidFill>
              </a:rPr>
              <a:t> are immutable</a:t>
            </a:r>
          </a:p>
        </p:txBody>
      </p:sp>
      <p:sp>
        <p:nvSpPr>
          <p:cNvPr id="26" name="TextBox 25">
            <a:extLst>
              <a:ext uri="{FF2B5EF4-FFF2-40B4-BE49-F238E27FC236}">
                <a16:creationId xmlns:a16="http://schemas.microsoft.com/office/drawing/2014/main" id="{D5129148-765E-42E6-9AAD-DC2016101EEE}"/>
              </a:ext>
            </a:extLst>
          </p:cNvPr>
          <p:cNvSpPr txBox="1"/>
          <p:nvPr/>
        </p:nvSpPr>
        <p:spPr>
          <a:xfrm>
            <a:off x="352086" y="2798487"/>
            <a:ext cx="3738647" cy="923330"/>
          </a:xfrm>
          <a:prstGeom prst="rect">
            <a:avLst/>
          </a:prstGeom>
          <a:noFill/>
        </p:spPr>
        <p:txBody>
          <a:bodyPr wrap="square">
            <a:spAutoFit/>
          </a:bodyPr>
          <a:lstStyle/>
          <a:p>
            <a:r>
              <a:rPr lang="en-US" dirty="0">
                <a:solidFill>
                  <a:schemeClr val="accent4">
                    <a:lumMod val="40000"/>
                    <a:lumOff val="60000"/>
                  </a:schemeClr>
                </a:solidFill>
              </a:rPr>
              <a:t>Object Immutability</a:t>
            </a:r>
          </a:p>
          <a:p>
            <a:r>
              <a:rPr lang="en-US" dirty="0">
                <a:solidFill>
                  <a:schemeClr val="bg1"/>
                </a:solidFill>
              </a:rPr>
              <a:t>JavaScript provides a </a:t>
            </a:r>
            <a:r>
              <a:rPr lang="en-US" dirty="0">
                <a:solidFill>
                  <a:srgbClr val="E1CCF0"/>
                </a:solidFill>
              </a:rPr>
              <a:t>freeze</a:t>
            </a:r>
            <a:r>
              <a:rPr lang="en-US" dirty="0">
                <a:solidFill>
                  <a:schemeClr val="bg1"/>
                </a:solidFill>
              </a:rPr>
              <a:t> method to make individual objects immutable</a:t>
            </a:r>
          </a:p>
        </p:txBody>
      </p:sp>
      <p:sp>
        <p:nvSpPr>
          <p:cNvPr id="29" name="TextBox 28">
            <a:extLst>
              <a:ext uri="{FF2B5EF4-FFF2-40B4-BE49-F238E27FC236}">
                <a16:creationId xmlns:a16="http://schemas.microsoft.com/office/drawing/2014/main" id="{2A153542-36D8-42E3-99A5-A91B911491B5}"/>
              </a:ext>
            </a:extLst>
          </p:cNvPr>
          <p:cNvSpPr txBox="1"/>
          <p:nvPr/>
        </p:nvSpPr>
        <p:spPr>
          <a:xfrm>
            <a:off x="352086" y="3790875"/>
            <a:ext cx="3634377" cy="1200329"/>
          </a:xfrm>
          <a:prstGeom prst="rect">
            <a:avLst/>
          </a:prstGeom>
          <a:noFill/>
        </p:spPr>
        <p:txBody>
          <a:bodyPr wrap="square">
            <a:spAutoFit/>
          </a:bodyPr>
          <a:lstStyle/>
          <a:p>
            <a:r>
              <a:rPr lang="en-US" dirty="0">
                <a:solidFill>
                  <a:schemeClr val="accent4">
                    <a:lumMod val="40000"/>
                    <a:lumOff val="60000"/>
                  </a:schemeClr>
                </a:solidFill>
              </a:rPr>
              <a:t>Assignability Immutability</a:t>
            </a:r>
          </a:p>
          <a:p>
            <a:r>
              <a:rPr lang="en-US" dirty="0">
                <a:solidFill>
                  <a:schemeClr val="bg1"/>
                </a:solidFill>
              </a:rPr>
              <a:t>JavaScript lets you make individual fields in objects immutable</a:t>
            </a:r>
          </a:p>
          <a:p>
            <a:endParaRPr lang="en-US" dirty="0">
              <a:solidFill>
                <a:schemeClr val="bg1"/>
              </a:solidFill>
            </a:endParaRPr>
          </a:p>
        </p:txBody>
      </p:sp>
      <p:sp>
        <p:nvSpPr>
          <p:cNvPr id="30" name="TextBox 29">
            <a:extLst>
              <a:ext uri="{FF2B5EF4-FFF2-40B4-BE49-F238E27FC236}">
                <a16:creationId xmlns:a16="http://schemas.microsoft.com/office/drawing/2014/main" id="{21187A1A-6CE9-46A6-938C-E7F29D7D49F6}"/>
              </a:ext>
            </a:extLst>
          </p:cNvPr>
          <p:cNvSpPr txBox="1"/>
          <p:nvPr/>
        </p:nvSpPr>
        <p:spPr>
          <a:xfrm>
            <a:off x="352085" y="4795691"/>
            <a:ext cx="4125049" cy="923330"/>
          </a:xfrm>
          <a:prstGeom prst="rect">
            <a:avLst/>
          </a:prstGeom>
          <a:noFill/>
        </p:spPr>
        <p:txBody>
          <a:bodyPr wrap="square">
            <a:spAutoFit/>
          </a:bodyPr>
          <a:lstStyle/>
          <a:p>
            <a:r>
              <a:rPr lang="en-US" dirty="0">
                <a:solidFill>
                  <a:schemeClr val="accent4">
                    <a:lumMod val="40000"/>
                    <a:lumOff val="60000"/>
                  </a:schemeClr>
                </a:solidFill>
              </a:rPr>
              <a:t>Reference Immutability</a:t>
            </a:r>
          </a:p>
          <a:p>
            <a:r>
              <a:rPr lang="en-US" dirty="0">
                <a:solidFill>
                  <a:schemeClr val="bg1"/>
                </a:solidFill>
              </a:rPr>
              <a:t>No explicit language support</a:t>
            </a:r>
          </a:p>
          <a:p>
            <a:endParaRPr lang="en-US" dirty="0">
              <a:solidFill>
                <a:schemeClr val="bg1"/>
              </a:solidFill>
            </a:endParaRPr>
          </a:p>
        </p:txBody>
      </p:sp>
      <p:sp>
        <p:nvSpPr>
          <p:cNvPr id="16" name="Rectangle 15">
            <a:extLst>
              <a:ext uri="{FF2B5EF4-FFF2-40B4-BE49-F238E27FC236}">
                <a16:creationId xmlns:a16="http://schemas.microsoft.com/office/drawing/2014/main" id="{DBDD2A18-A3C3-4601-9EE9-B508E5A4F109}"/>
              </a:ext>
            </a:extLst>
          </p:cNvPr>
          <p:cNvSpPr/>
          <p:nvPr/>
        </p:nvSpPr>
        <p:spPr>
          <a:xfrm>
            <a:off x="4392808" y="2125579"/>
            <a:ext cx="6884792" cy="14229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nsolas" panose="020B0609020204030204" pitchFamily="49" charset="0"/>
              </a:rPr>
              <a:t>// JavaScript object immutability</a:t>
            </a:r>
          </a:p>
          <a:p>
            <a:r>
              <a:rPr lang="en-US" sz="1600" dirty="0">
                <a:solidFill>
                  <a:schemeClr val="tx1"/>
                </a:solidFill>
                <a:latin typeface="Consolas" panose="020B0609020204030204" pitchFamily="49" charset="0"/>
              </a:rPr>
              <a:t>var </a:t>
            </a:r>
            <a:r>
              <a:rPr lang="en-US" sz="1600" dirty="0" err="1">
                <a:solidFill>
                  <a:schemeClr val="tx1"/>
                </a:solidFill>
                <a:latin typeface="Consolas" panose="020B0609020204030204" pitchFamily="49" charset="0"/>
              </a:rPr>
              <a:t>carey_nerd</a:t>
            </a:r>
            <a:r>
              <a:rPr lang="en-US" sz="1600" dirty="0">
                <a:solidFill>
                  <a:schemeClr val="tx1"/>
                </a:solidFill>
                <a:latin typeface="Consolas" panose="020B0609020204030204" pitchFamily="49" charset="0"/>
              </a:rPr>
              <a:t> = { name: 'carey', </a:t>
            </a:r>
            <a:r>
              <a:rPr lang="en-US" sz="1600" dirty="0" err="1">
                <a:solidFill>
                  <a:schemeClr val="tx1"/>
                </a:solidFill>
                <a:latin typeface="Consolas" panose="020B0609020204030204" pitchFamily="49" charset="0"/>
              </a:rPr>
              <a:t>iq</a:t>
            </a:r>
            <a:r>
              <a:rPr lang="en-US" sz="1600" dirty="0">
                <a:solidFill>
                  <a:schemeClr val="tx1"/>
                </a:solidFill>
                <a:latin typeface="Consolas" panose="020B0609020204030204" pitchFamily="49" charset="0"/>
              </a:rPr>
              <a:t>: 100 };</a:t>
            </a:r>
          </a:p>
          <a:p>
            <a:r>
              <a:rPr lang="en-US" sz="1600" dirty="0" err="1">
                <a:solidFill>
                  <a:schemeClr val="tx1"/>
                </a:solidFill>
                <a:latin typeface="Consolas" panose="020B0609020204030204" pitchFamily="49" charset="0"/>
              </a:rPr>
              <a:t>Object.</a:t>
            </a:r>
            <a:r>
              <a:rPr lang="en-US" sz="1600" dirty="0" err="1">
                <a:solidFill>
                  <a:srgbClr val="7030A0"/>
                </a:solidFill>
                <a:latin typeface="Consolas" panose="020B0609020204030204" pitchFamily="49" charset="0"/>
              </a:rPr>
              <a:t>freeze</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carey_nerd</a:t>
            </a:r>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carey_nerd.name </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kippy</a:t>
            </a:r>
            <a:r>
              <a:rPr lang="en-US" sz="1600" dirty="0">
                <a:solidFill>
                  <a:srgbClr val="FF0000"/>
                </a:solidFill>
                <a:latin typeface="Consolas" panose="020B0609020204030204" pitchFamily="49" charset="0"/>
              </a:rPr>
              <a:t>'</a:t>
            </a:r>
            <a:r>
              <a:rPr lang="en-US" sz="1600" dirty="0">
                <a:solidFill>
                  <a:schemeClr val="tx1"/>
                </a:solidFill>
                <a:latin typeface="Consolas" panose="020B0609020204030204" pitchFamily="49" charset="0"/>
              </a:rPr>
              <a:t>;</a:t>
            </a:r>
            <a:r>
              <a:rPr lang="en-US" sz="1600" dirty="0">
                <a:solidFill>
                  <a:srgbClr val="FF0000"/>
                </a:solidFill>
                <a:latin typeface="Consolas" panose="020B0609020204030204" pitchFamily="49" charset="0"/>
              </a:rPr>
              <a:t> // silently ignored once frozen!</a:t>
            </a:r>
            <a:endParaRPr lang="en-US" sz="1600" dirty="0">
              <a:solidFill>
                <a:schemeClr val="tx1"/>
              </a:solidFill>
              <a:latin typeface="Consolas" panose="020B0609020204030204" pitchFamily="49" charset="0"/>
            </a:endParaRPr>
          </a:p>
          <a:p>
            <a:r>
              <a:rPr lang="en-US" sz="1600" dirty="0">
                <a:solidFill>
                  <a:schemeClr val="tx1"/>
                </a:solidFill>
                <a:latin typeface="Consolas" panose="020B0609020204030204" pitchFamily="49" charset="0"/>
              </a:rPr>
              <a:t>carey_nerd.iq </a:t>
            </a:r>
            <a:r>
              <a:rPr lang="en-US" sz="1600" dirty="0">
                <a:solidFill>
                  <a:srgbClr val="FF0000"/>
                </a:solidFill>
                <a:latin typeface="Consolas" panose="020B0609020204030204" pitchFamily="49" charset="0"/>
              </a:rPr>
              <a:t>= 300</a:t>
            </a:r>
            <a:r>
              <a:rPr lang="en-US" sz="1600" dirty="0">
                <a:solidFill>
                  <a:schemeClr val="tx1"/>
                </a:solidFill>
                <a:latin typeface="Consolas" panose="020B0609020204030204" pitchFamily="49" charset="0"/>
              </a:rPr>
              <a:t>;       </a:t>
            </a:r>
            <a:r>
              <a:rPr lang="en-US" sz="1600" dirty="0">
                <a:solidFill>
                  <a:srgbClr val="FF0000"/>
                </a:solidFill>
                <a:latin typeface="Consolas" panose="020B0609020204030204" pitchFamily="49" charset="0"/>
              </a:rPr>
              <a:t>// silently ignored once frozen!</a:t>
            </a:r>
          </a:p>
        </p:txBody>
      </p:sp>
      <p:sp>
        <p:nvSpPr>
          <p:cNvPr id="19" name="Rectangle 18">
            <a:extLst>
              <a:ext uri="{FF2B5EF4-FFF2-40B4-BE49-F238E27FC236}">
                <a16:creationId xmlns:a16="http://schemas.microsoft.com/office/drawing/2014/main" id="{A560082E-4BB6-4977-A9B9-6C3CF429436C}"/>
              </a:ext>
            </a:extLst>
          </p:cNvPr>
          <p:cNvSpPr/>
          <p:nvPr/>
        </p:nvSpPr>
        <p:spPr>
          <a:xfrm>
            <a:off x="4392808" y="3728944"/>
            <a:ext cx="6884792" cy="138046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nsolas" panose="020B0609020204030204" pitchFamily="49" charset="0"/>
              </a:rPr>
              <a:t>// JavaScript assignability immutability</a:t>
            </a:r>
          </a:p>
          <a:p>
            <a:r>
              <a:rPr lang="en-US" sz="1600" dirty="0">
                <a:solidFill>
                  <a:schemeClr val="tx1"/>
                </a:solidFill>
                <a:latin typeface="Consolas" panose="020B0609020204030204" pitchFamily="49" charset="0"/>
              </a:rPr>
              <a:t>var </a:t>
            </a:r>
            <a:r>
              <a:rPr lang="en-US" sz="1600" dirty="0" err="1">
                <a:solidFill>
                  <a:schemeClr val="tx1"/>
                </a:solidFill>
                <a:latin typeface="Consolas" panose="020B0609020204030204" pitchFamily="49" charset="0"/>
              </a:rPr>
              <a:t>carey_nerd</a:t>
            </a:r>
            <a:r>
              <a:rPr lang="en-US" sz="1600" dirty="0">
                <a:solidFill>
                  <a:schemeClr val="tx1"/>
                </a:solidFill>
                <a:latin typeface="Consolas" panose="020B0609020204030204" pitchFamily="49" charset="0"/>
              </a:rPr>
              <a:t> = {name: 'carey', </a:t>
            </a:r>
            <a:r>
              <a:rPr lang="en-US" sz="1600" dirty="0" err="1">
                <a:solidFill>
                  <a:srgbClr val="00B050"/>
                </a:solidFill>
                <a:latin typeface="Consolas" panose="020B0609020204030204" pitchFamily="49" charset="0"/>
              </a:rPr>
              <a:t>iq</a:t>
            </a:r>
            <a:r>
              <a:rPr lang="en-US" sz="1600" dirty="0">
                <a:solidFill>
                  <a:schemeClr val="tx1"/>
                </a:solidFill>
                <a:latin typeface="Consolas" panose="020B0609020204030204" pitchFamily="49" charset="0"/>
              </a:rPr>
              <a:t>: 100};</a:t>
            </a:r>
          </a:p>
          <a:p>
            <a:r>
              <a:rPr lang="en-US" sz="1600" dirty="0" err="1">
                <a:solidFill>
                  <a:srgbClr val="7030A0"/>
                </a:solidFill>
                <a:latin typeface="Consolas" panose="020B0609020204030204" pitchFamily="49" charset="0"/>
              </a:rPr>
              <a:t>Object.defineProperty</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carey_nerd</a:t>
            </a:r>
            <a:r>
              <a:rPr lang="en-US" sz="1600" dirty="0">
                <a:solidFill>
                  <a:schemeClr val="tx1"/>
                </a:solidFill>
                <a:latin typeface="Consolas" panose="020B0609020204030204" pitchFamily="49" charset="0"/>
              </a:rPr>
              <a:t>, </a:t>
            </a:r>
            <a:r>
              <a:rPr lang="en-US" sz="1600" dirty="0">
                <a:solidFill>
                  <a:srgbClr val="00B050"/>
                </a:solidFill>
                <a:latin typeface="Consolas" panose="020B0609020204030204" pitchFamily="49" charset="0"/>
              </a:rPr>
              <a:t>'</a:t>
            </a:r>
            <a:r>
              <a:rPr lang="en-US" sz="1600" dirty="0" err="1">
                <a:solidFill>
                  <a:srgbClr val="00B050"/>
                </a:solidFill>
                <a:latin typeface="Consolas" panose="020B0609020204030204" pitchFamily="49" charset="0"/>
              </a:rPr>
              <a:t>iq</a:t>
            </a:r>
            <a:r>
              <a:rPr lang="en-US" sz="1600" dirty="0">
                <a:solidFill>
                  <a:srgbClr val="00B050"/>
                </a:solidFill>
                <a:latin typeface="Consolas" panose="020B0609020204030204" pitchFamily="49" charset="0"/>
              </a:rPr>
              <a:t>'</a:t>
            </a:r>
            <a:r>
              <a:rPr lang="en-US" sz="1600" dirty="0">
                <a:solidFill>
                  <a:schemeClr val="tx1"/>
                </a:solidFill>
                <a:latin typeface="Consolas" panose="020B0609020204030204" pitchFamily="49" charset="0"/>
              </a:rPr>
              <a:t>, </a:t>
            </a:r>
          </a:p>
          <a:p>
            <a:r>
              <a:rPr lang="en-US" sz="1600" dirty="0">
                <a:solidFill>
                  <a:schemeClr val="tx1"/>
                </a:solidFill>
                <a:latin typeface="Consolas" panose="020B0609020204030204" pitchFamily="49" charset="0"/>
              </a:rPr>
              <a:t>                      { </a:t>
            </a:r>
            <a:r>
              <a:rPr lang="en-US" sz="1600" dirty="0">
                <a:solidFill>
                  <a:srgbClr val="7030A0"/>
                </a:solidFill>
                <a:latin typeface="Consolas" panose="020B0609020204030204" pitchFamily="49" charset="0"/>
              </a:rPr>
              <a:t>writable: false </a:t>
            </a:r>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carey_nerd.iq </a:t>
            </a:r>
            <a:r>
              <a:rPr lang="en-US" sz="1600" dirty="0">
                <a:solidFill>
                  <a:srgbClr val="FF0000"/>
                </a:solidFill>
                <a:latin typeface="Consolas" panose="020B0609020204030204" pitchFamily="49" charset="0"/>
              </a:rPr>
              <a:t>= 300</a:t>
            </a:r>
            <a:r>
              <a:rPr lang="en-US" sz="1600" dirty="0">
                <a:solidFill>
                  <a:schemeClr val="tx1"/>
                </a:solidFill>
                <a:latin typeface="Consolas" panose="020B0609020204030204" pitchFamily="49" charset="0"/>
              </a:rPr>
              <a:t>;       </a:t>
            </a:r>
            <a:r>
              <a:rPr lang="en-US" sz="1600" dirty="0">
                <a:solidFill>
                  <a:srgbClr val="FF0000"/>
                </a:solidFill>
                <a:latin typeface="Consolas" panose="020B0609020204030204" pitchFamily="49" charset="0"/>
              </a:rPr>
              <a:t>// silently ignored</a:t>
            </a:r>
          </a:p>
        </p:txBody>
      </p:sp>
    </p:spTree>
    <p:extLst>
      <p:ext uri="{BB962C8B-B14F-4D97-AF65-F5344CB8AC3E}">
        <p14:creationId xmlns:p14="http://schemas.microsoft.com/office/powerpoint/2010/main" val="278906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9" grpId="0"/>
      <p:bldP spid="30" grpId="0"/>
      <p:bldP spid="16" grpId="0" animBg="1"/>
      <p:bldP spid="19" grpId="0" animBg="1"/>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433124" y="2656724"/>
            <a:ext cx="4611592" cy="1384995"/>
          </a:xfrm>
          <a:prstGeom prst="rect">
            <a:avLst/>
          </a:prstGeom>
          <a:noFill/>
        </p:spPr>
        <p:txBody>
          <a:bodyPr wrap="square">
            <a:spAutoFit/>
          </a:bodyPr>
          <a:lstStyle/>
          <a:p>
            <a:pPr algn="ctr"/>
            <a:r>
              <a:rPr lang="en-US" sz="2800" dirty="0"/>
              <a:t>What </a:t>
            </a:r>
            <a:r>
              <a:rPr lang="en-US" sz="2800" dirty="0">
                <a:solidFill>
                  <a:srgbClr val="FF0000"/>
                </a:solidFill>
              </a:rPr>
              <a:t>immutability approach(es) </a:t>
            </a:r>
            <a:r>
              <a:rPr lang="en-US" sz="2800" dirty="0"/>
              <a:t>are used by the following language?</a:t>
            </a:r>
          </a:p>
        </p:txBody>
      </p:sp>
      <p:grpSp>
        <p:nvGrpSpPr>
          <p:cNvPr id="3" name="Group 2">
            <a:extLst>
              <a:ext uri="{FF2B5EF4-FFF2-40B4-BE49-F238E27FC236}">
                <a16:creationId xmlns:a16="http://schemas.microsoft.com/office/drawing/2014/main" id="{A4DF160B-6BCB-47BB-ADD1-F33BFEE85AEB}"/>
              </a:ext>
            </a:extLst>
          </p:cNvPr>
          <p:cNvGrpSpPr/>
          <p:nvPr/>
        </p:nvGrpSpPr>
        <p:grpSpPr>
          <a:xfrm>
            <a:off x="1603973" y="-9161"/>
            <a:ext cx="10051845" cy="1155394"/>
            <a:chOff x="1354591" y="-4627"/>
            <a:chExt cx="10051845" cy="1155394"/>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646494" y="7767"/>
              <a:ext cx="975994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latin typeface="Corbel" panose="020B0503020204020204" pitchFamily="34" charset="0"/>
                </a:rPr>
                <a:t>Classify That Language: Immutability</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91" y="-4627"/>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263397" y="981939"/>
            <a:ext cx="7169727" cy="577417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struct Point {</a:t>
            </a:r>
          </a:p>
          <a:p>
            <a:r>
              <a:rPr lang="en-US" sz="2000" dirty="0">
                <a:latin typeface="Consolas" panose="020B0609020204030204" pitchFamily="49" charset="0"/>
              </a:rPr>
              <a:t>  x: </a:t>
            </a:r>
            <a:r>
              <a:rPr lang="en-US" sz="2000" dirty="0" err="1">
                <a:latin typeface="Consolas" panose="020B0609020204030204" pitchFamily="49" charset="0"/>
              </a:rPr>
              <a:t>isize</a:t>
            </a:r>
            <a:r>
              <a:rPr lang="en-US" sz="2000" dirty="0">
                <a:latin typeface="Consolas" panose="020B0609020204030204" pitchFamily="49" charset="0"/>
              </a:rPr>
              <a:t>,</a:t>
            </a:r>
          </a:p>
          <a:p>
            <a:r>
              <a:rPr lang="en-US" sz="2000" dirty="0">
                <a:latin typeface="Consolas" panose="020B0609020204030204" pitchFamily="49" charset="0"/>
              </a:rPr>
              <a:t>  y: </a:t>
            </a:r>
            <a:r>
              <a:rPr lang="en-US" sz="2000" dirty="0" err="1">
                <a:latin typeface="Consolas" panose="020B0609020204030204" pitchFamily="49" charset="0"/>
              </a:rPr>
              <a:t>isize</a:t>
            </a:r>
            <a:r>
              <a:rPr lang="en-US" sz="2000" dirty="0">
                <a:latin typeface="Consolas" panose="020B0609020204030204" pitchFamily="49" charset="0"/>
              </a:rPr>
              <a:t>,</a:t>
            </a:r>
          </a:p>
          <a:p>
            <a:r>
              <a:rPr lang="en-US" sz="2000" dirty="0">
                <a:latin typeface="Consolas" panose="020B0609020204030204" pitchFamily="49" charset="0"/>
              </a:rPr>
              <a:t>}</a:t>
            </a:r>
          </a:p>
          <a:p>
            <a:endParaRPr lang="en-US" sz="1100" dirty="0">
              <a:latin typeface="Consolas" panose="020B0609020204030204" pitchFamily="49" charset="0"/>
            </a:endParaRPr>
          </a:p>
          <a:p>
            <a:r>
              <a:rPr lang="en-US" sz="2000" dirty="0" err="1">
                <a:latin typeface="Consolas" panose="020B0609020204030204" pitchFamily="49" charset="0"/>
              </a:rPr>
              <a:t>impl</a:t>
            </a:r>
            <a:r>
              <a:rPr lang="en-US" sz="2000" dirty="0">
                <a:latin typeface="Consolas" panose="020B0609020204030204" pitchFamily="49" charset="0"/>
              </a:rPr>
              <a:t> Point {</a:t>
            </a:r>
          </a:p>
          <a:p>
            <a:r>
              <a:rPr lang="en-US" sz="2000" dirty="0">
                <a:latin typeface="Consolas" panose="020B0609020204030204" pitchFamily="49" charset="0"/>
              </a:rPr>
              <a:t>  </a:t>
            </a:r>
            <a:r>
              <a:rPr lang="en-US" sz="2000" dirty="0" err="1">
                <a:latin typeface="Consolas" panose="020B0609020204030204" pitchFamily="49" charset="0"/>
              </a:rPr>
              <a:t>fn</a:t>
            </a:r>
            <a:r>
              <a:rPr lang="en-US" sz="2000" dirty="0">
                <a:latin typeface="Consolas" panose="020B0609020204030204" pitchFamily="49" charset="0"/>
              </a:rPr>
              <a:t> new(x: </a:t>
            </a:r>
            <a:r>
              <a:rPr lang="en-US" sz="2000" dirty="0" err="1">
                <a:latin typeface="Consolas" panose="020B0609020204030204" pitchFamily="49" charset="0"/>
              </a:rPr>
              <a:t>isize</a:t>
            </a:r>
            <a:r>
              <a:rPr lang="en-US" sz="2000" dirty="0">
                <a:latin typeface="Consolas" panose="020B0609020204030204" pitchFamily="49" charset="0"/>
              </a:rPr>
              <a:t>, y: </a:t>
            </a:r>
            <a:r>
              <a:rPr lang="en-US" sz="2000" dirty="0" err="1">
                <a:latin typeface="Consolas" panose="020B0609020204030204" pitchFamily="49" charset="0"/>
              </a:rPr>
              <a:t>isize</a:t>
            </a:r>
            <a:r>
              <a:rPr lang="en-US" sz="2000" dirty="0">
                <a:latin typeface="Consolas" panose="020B0609020204030204" pitchFamily="49" charset="0"/>
              </a:rPr>
              <a:t>) -&gt; Self {</a:t>
            </a:r>
          </a:p>
          <a:p>
            <a:r>
              <a:rPr lang="en-US" sz="2000" dirty="0">
                <a:latin typeface="Consolas" panose="020B0609020204030204" pitchFamily="49" charset="0"/>
              </a:rPr>
              <a:t>    Self { x, y }</a:t>
            </a:r>
          </a:p>
          <a:p>
            <a:r>
              <a:rPr lang="en-US" sz="2000" dirty="0">
                <a:latin typeface="Consolas" panose="020B0609020204030204" pitchFamily="49" charset="0"/>
              </a:rPr>
              <a:t>  }</a:t>
            </a:r>
          </a:p>
          <a:p>
            <a:r>
              <a:rPr lang="en-US" sz="2000" dirty="0">
                <a:latin typeface="Consolas" panose="020B0609020204030204" pitchFamily="49" charset="0"/>
              </a:rPr>
              <a:t>  </a:t>
            </a:r>
            <a:r>
              <a:rPr lang="en-US" sz="2000" dirty="0" err="1">
                <a:latin typeface="Consolas" panose="020B0609020204030204" pitchFamily="49" charset="0"/>
              </a:rPr>
              <a:t>fn</a:t>
            </a:r>
            <a:r>
              <a:rPr lang="en-US" sz="2000" dirty="0">
                <a:latin typeface="Consolas" panose="020B0609020204030204" pitchFamily="49" charset="0"/>
              </a:rPr>
              <a:t> change(&amp;mut self, x: </a:t>
            </a:r>
            <a:r>
              <a:rPr lang="en-US" sz="2000" dirty="0" err="1">
                <a:latin typeface="Consolas" panose="020B0609020204030204" pitchFamily="49" charset="0"/>
              </a:rPr>
              <a:t>isize</a:t>
            </a:r>
            <a:r>
              <a:rPr lang="en-US" sz="2000" dirty="0">
                <a:latin typeface="Consolas" panose="020B0609020204030204" pitchFamily="49" charset="0"/>
              </a:rPr>
              <a:t>, y: </a:t>
            </a:r>
            <a:r>
              <a:rPr lang="en-US" sz="2000" dirty="0" err="1">
                <a:latin typeface="Consolas" panose="020B0609020204030204" pitchFamily="49" charset="0"/>
              </a:rPr>
              <a:t>isize</a:t>
            </a:r>
            <a:r>
              <a:rPr lang="en-US" sz="2000" dirty="0">
                <a:latin typeface="Consolas" panose="020B0609020204030204" pitchFamily="49" charset="0"/>
              </a:rPr>
              <a:t>) </a:t>
            </a:r>
          </a:p>
          <a:p>
            <a:r>
              <a:rPr lang="en-US" sz="2000" dirty="0">
                <a:latin typeface="Consolas" panose="020B0609020204030204" pitchFamily="49" charset="0"/>
              </a:rPr>
              <a:t>   { </a:t>
            </a:r>
            <a:r>
              <a:rPr lang="en-US" sz="2000" dirty="0" err="1">
                <a:latin typeface="Consolas" panose="020B0609020204030204" pitchFamily="49" charset="0"/>
              </a:rPr>
              <a:t>self.x</a:t>
            </a:r>
            <a:r>
              <a:rPr lang="en-US" sz="2000" dirty="0">
                <a:latin typeface="Consolas" panose="020B0609020204030204" pitchFamily="49" charset="0"/>
              </a:rPr>
              <a:t> = x; </a:t>
            </a:r>
            <a:r>
              <a:rPr lang="en-US" sz="2000" dirty="0" err="1">
                <a:latin typeface="Consolas" panose="020B0609020204030204" pitchFamily="49" charset="0"/>
              </a:rPr>
              <a:t>self.y</a:t>
            </a:r>
            <a:r>
              <a:rPr lang="en-US" sz="2000" dirty="0">
                <a:latin typeface="Consolas" panose="020B0609020204030204" pitchFamily="49" charset="0"/>
              </a:rPr>
              <a:t> = y; }</a:t>
            </a:r>
          </a:p>
          <a:p>
            <a:r>
              <a:rPr lang="en-US" sz="2000" dirty="0">
                <a:latin typeface="Consolas" panose="020B0609020204030204" pitchFamily="49" charset="0"/>
              </a:rPr>
              <a:t>}</a:t>
            </a:r>
          </a:p>
          <a:p>
            <a:endParaRPr lang="en-US" sz="1200" dirty="0">
              <a:latin typeface="Consolas" panose="020B0609020204030204" pitchFamily="49" charset="0"/>
            </a:endParaRPr>
          </a:p>
          <a:p>
            <a:r>
              <a:rPr lang="en-US" sz="2000" dirty="0" err="1">
                <a:latin typeface="Consolas" panose="020B0609020204030204" pitchFamily="49" charset="0"/>
              </a:rPr>
              <a:t>fn</a:t>
            </a:r>
            <a:r>
              <a:rPr lang="en-US" sz="2000" dirty="0">
                <a:latin typeface="Consolas" panose="020B0609020204030204" pitchFamily="49" charset="0"/>
              </a:rPr>
              <a:t> main() {</a:t>
            </a:r>
          </a:p>
          <a:p>
            <a:r>
              <a:rPr lang="en-US" sz="2000" dirty="0">
                <a:latin typeface="Consolas" panose="020B0609020204030204" pitchFamily="49" charset="0"/>
              </a:rPr>
              <a:t>  let p = Point::new(0, 0);</a:t>
            </a:r>
          </a:p>
          <a:p>
            <a:endParaRPr lang="en-US" sz="105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p.change</a:t>
            </a:r>
            <a:r>
              <a:rPr lang="en-US" sz="2000" dirty="0">
                <a:latin typeface="Consolas" panose="020B0609020204030204" pitchFamily="49" charset="0"/>
              </a:rPr>
              <a:t>(10,20);</a:t>
            </a:r>
          </a:p>
          <a:p>
            <a:r>
              <a:rPr lang="en-US" sz="2000" dirty="0">
                <a:latin typeface="Consolas" panose="020B0609020204030204" pitchFamily="49" charset="0"/>
              </a:rPr>
              <a:t>    </a:t>
            </a:r>
          </a:p>
          <a:p>
            <a:r>
              <a:rPr lang="en-US" sz="2000" dirty="0">
                <a:latin typeface="Consolas" panose="020B0609020204030204" pitchFamily="49" charset="0"/>
              </a:rPr>
              <a:t>  p = Point::new(1, 2);</a:t>
            </a:r>
          </a:p>
          <a:p>
            <a:r>
              <a:rPr lang="en-US" sz="2000" dirty="0">
                <a:latin typeface="Consolas" panose="020B0609020204030204" pitchFamily="49" charset="0"/>
              </a:rPr>
              <a:t>}</a:t>
            </a:r>
          </a:p>
        </p:txBody>
      </p:sp>
      <p:grpSp>
        <p:nvGrpSpPr>
          <p:cNvPr id="16" name="Group 15">
            <a:extLst>
              <a:ext uri="{FF2B5EF4-FFF2-40B4-BE49-F238E27FC236}">
                <a16:creationId xmlns:a16="http://schemas.microsoft.com/office/drawing/2014/main" id="{5CE10760-BEFA-4B08-A418-C3AEC3C5F0C4}"/>
              </a:ext>
            </a:extLst>
          </p:cNvPr>
          <p:cNvGrpSpPr/>
          <p:nvPr/>
        </p:nvGrpSpPr>
        <p:grpSpPr>
          <a:xfrm>
            <a:off x="2684450" y="5139188"/>
            <a:ext cx="4091397" cy="905256"/>
            <a:chOff x="5040981" y="5159959"/>
            <a:chExt cx="4091397" cy="905256"/>
          </a:xfrm>
        </p:grpSpPr>
        <p:sp>
          <p:nvSpPr>
            <p:cNvPr id="17" name="TextBox 16">
              <a:extLst>
                <a:ext uri="{FF2B5EF4-FFF2-40B4-BE49-F238E27FC236}">
                  <a16:creationId xmlns:a16="http://schemas.microsoft.com/office/drawing/2014/main" id="{E162C731-9922-41CD-A0C1-0BCD913F7A46}"/>
                </a:ext>
              </a:extLst>
            </p:cNvPr>
            <p:cNvSpPr txBox="1"/>
            <p:nvPr/>
          </p:nvSpPr>
          <p:spPr>
            <a:xfrm>
              <a:off x="5946237" y="5501332"/>
              <a:ext cx="3186141" cy="369332"/>
            </a:xfrm>
            <a:prstGeom prst="rect">
              <a:avLst/>
            </a:prstGeom>
            <a:solidFill>
              <a:schemeClr val="accent1">
                <a:lumMod val="40000"/>
                <a:lumOff val="60000"/>
              </a:schemeClr>
            </a:solidFill>
            <a:ln>
              <a:solidFill>
                <a:schemeClr val="tx1"/>
              </a:solidFill>
            </a:ln>
          </p:spPr>
          <p:txBody>
            <a:bodyPr wrap="square">
              <a:spAutoFit/>
            </a:bodyPr>
            <a:lstStyle/>
            <a:p>
              <a:r>
                <a:rPr lang="en-US" dirty="0"/>
                <a:t>cannot borrow `p` as mutable</a:t>
              </a:r>
            </a:p>
          </p:txBody>
        </p:sp>
        <p:pic>
          <p:nvPicPr>
            <p:cNvPr id="18" name="Picture 17" descr="Icon&#10;&#10;Description automatically generated with low confidence">
              <a:extLst>
                <a:ext uri="{FF2B5EF4-FFF2-40B4-BE49-F238E27FC236}">
                  <a16:creationId xmlns:a16="http://schemas.microsoft.com/office/drawing/2014/main" id="{9F48FF0B-7D1B-4892-886F-850E16A36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981" y="5159959"/>
              <a:ext cx="905256" cy="905256"/>
            </a:xfrm>
            <a:prstGeom prst="rect">
              <a:avLst/>
            </a:prstGeom>
          </p:spPr>
        </p:pic>
      </p:grpSp>
      <p:grpSp>
        <p:nvGrpSpPr>
          <p:cNvPr id="19" name="Group 18">
            <a:extLst>
              <a:ext uri="{FF2B5EF4-FFF2-40B4-BE49-F238E27FC236}">
                <a16:creationId xmlns:a16="http://schemas.microsoft.com/office/drawing/2014/main" id="{7EFB5F22-3871-4313-94A0-C046A4751044}"/>
              </a:ext>
            </a:extLst>
          </p:cNvPr>
          <p:cNvGrpSpPr/>
          <p:nvPr/>
        </p:nvGrpSpPr>
        <p:grpSpPr>
          <a:xfrm>
            <a:off x="3454047" y="5790019"/>
            <a:ext cx="3507862" cy="946140"/>
            <a:chOff x="5040981" y="5159959"/>
            <a:chExt cx="3507862" cy="946140"/>
          </a:xfrm>
        </p:grpSpPr>
        <p:sp>
          <p:nvSpPr>
            <p:cNvPr id="20" name="TextBox 19">
              <a:extLst>
                <a:ext uri="{FF2B5EF4-FFF2-40B4-BE49-F238E27FC236}">
                  <a16:creationId xmlns:a16="http://schemas.microsoft.com/office/drawing/2014/main" id="{32EBF88E-B45D-4EF4-BB08-78A07DAC7CD1}"/>
                </a:ext>
              </a:extLst>
            </p:cNvPr>
            <p:cNvSpPr txBox="1"/>
            <p:nvPr/>
          </p:nvSpPr>
          <p:spPr>
            <a:xfrm>
              <a:off x="5946237" y="5459768"/>
              <a:ext cx="2602606" cy="646331"/>
            </a:xfrm>
            <a:prstGeom prst="rect">
              <a:avLst/>
            </a:prstGeom>
            <a:solidFill>
              <a:schemeClr val="accent1">
                <a:lumMod val="40000"/>
                <a:lumOff val="60000"/>
              </a:schemeClr>
            </a:solidFill>
            <a:ln>
              <a:solidFill>
                <a:schemeClr val="tx1"/>
              </a:solidFill>
            </a:ln>
          </p:spPr>
          <p:txBody>
            <a:bodyPr wrap="square">
              <a:spAutoFit/>
            </a:bodyPr>
            <a:lstStyle/>
            <a:p>
              <a:r>
                <a:rPr lang="en-US" dirty="0"/>
                <a:t>cannot assign twice to immutable variable `p`</a:t>
              </a:r>
            </a:p>
          </p:txBody>
        </p:sp>
        <p:pic>
          <p:nvPicPr>
            <p:cNvPr id="21" name="Picture 20" descr="Icon&#10;&#10;Description automatically generated with low confidence">
              <a:extLst>
                <a:ext uri="{FF2B5EF4-FFF2-40B4-BE49-F238E27FC236}">
                  <a16:creationId xmlns:a16="http://schemas.microsoft.com/office/drawing/2014/main" id="{38A6D96F-E7C6-4D9B-9A07-846DD1984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981" y="5159959"/>
              <a:ext cx="905256" cy="905256"/>
            </a:xfrm>
            <a:prstGeom prst="rect">
              <a:avLst/>
            </a:prstGeom>
          </p:spPr>
        </p:pic>
      </p:grpSp>
      <p:sp>
        <p:nvSpPr>
          <p:cNvPr id="22" name="TextBox 21">
            <a:extLst>
              <a:ext uri="{FF2B5EF4-FFF2-40B4-BE49-F238E27FC236}">
                <a16:creationId xmlns:a16="http://schemas.microsoft.com/office/drawing/2014/main" id="{BF296937-C8ED-4CC0-B89A-2EBE2CE6123D}"/>
              </a:ext>
            </a:extLst>
          </p:cNvPr>
          <p:cNvSpPr txBox="1"/>
          <p:nvPr/>
        </p:nvSpPr>
        <p:spPr>
          <a:xfrm>
            <a:off x="7433124" y="5123611"/>
            <a:ext cx="4611592" cy="646331"/>
          </a:xfrm>
          <a:prstGeom prst="rect">
            <a:avLst/>
          </a:prstGeom>
          <a:noFill/>
        </p:spPr>
        <p:txBody>
          <a:bodyPr wrap="square">
            <a:spAutoFit/>
          </a:bodyPr>
          <a:lstStyle/>
          <a:p>
            <a:pPr algn="ctr"/>
            <a:r>
              <a:rPr lang="en-US" sz="3600" dirty="0"/>
              <a:t>This is Rust!</a:t>
            </a:r>
          </a:p>
        </p:txBody>
      </p:sp>
      <p:sp>
        <p:nvSpPr>
          <p:cNvPr id="23" name="Speech Bubble: Rectangle with Corners Rounded 22">
            <a:extLst>
              <a:ext uri="{FF2B5EF4-FFF2-40B4-BE49-F238E27FC236}">
                <a16:creationId xmlns:a16="http://schemas.microsoft.com/office/drawing/2014/main" id="{819D03CF-8867-4C6E-ACB4-9D1C316210A5}"/>
              </a:ext>
            </a:extLst>
          </p:cNvPr>
          <p:cNvSpPr/>
          <p:nvPr/>
        </p:nvSpPr>
        <p:spPr>
          <a:xfrm>
            <a:off x="4218257" y="3412285"/>
            <a:ext cx="4891887" cy="1143001"/>
          </a:xfrm>
          <a:prstGeom prst="wedgeRoundRectCallout">
            <a:avLst>
              <a:gd name="adj1" fmla="val -58981"/>
              <a:gd name="adj2" fmla="val 1381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error indicates that the language provides Object Immutability.</a:t>
            </a:r>
          </a:p>
        </p:txBody>
      </p:sp>
      <p:sp>
        <p:nvSpPr>
          <p:cNvPr id="24" name="Speech Bubble: Rectangle with Corners Rounded 23">
            <a:extLst>
              <a:ext uri="{FF2B5EF4-FFF2-40B4-BE49-F238E27FC236}">
                <a16:creationId xmlns:a16="http://schemas.microsoft.com/office/drawing/2014/main" id="{DA3027E0-8E2D-449E-A425-709FF016075E}"/>
              </a:ext>
            </a:extLst>
          </p:cNvPr>
          <p:cNvSpPr/>
          <p:nvPr/>
        </p:nvSpPr>
        <p:spPr>
          <a:xfrm>
            <a:off x="5371979" y="4043969"/>
            <a:ext cx="4891887" cy="1143001"/>
          </a:xfrm>
          <a:prstGeom prst="wedgeRoundRectCallout">
            <a:avLst>
              <a:gd name="adj1" fmla="val -58981"/>
              <a:gd name="adj2" fmla="val 1381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error indicates that the language provides Assignment Immutability.</a:t>
            </a:r>
          </a:p>
        </p:txBody>
      </p:sp>
      <p:sp>
        <p:nvSpPr>
          <p:cNvPr id="25" name="Speech Bubble: Rectangle with Corners Rounded 24">
            <a:extLst>
              <a:ext uri="{FF2B5EF4-FFF2-40B4-BE49-F238E27FC236}">
                <a16:creationId xmlns:a16="http://schemas.microsoft.com/office/drawing/2014/main" id="{0528C3AC-BF12-4DAC-A623-F81FC3847A7B}"/>
              </a:ext>
            </a:extLst>
          </p:cNvPr>
          <p:cNvSpPr/>
          <p:nvPr/>
        </p:nvSpPr>
        <p:spPr>
          <a:xfrm>
            <a:off x="1283685" y="2898718"/>
            <a:ext cx="4368589" cy="1143001"/>
          </a:xfrm>
          <a:prstGeom prst="wedgeRoundRectCallout">
            <a:avLst>
              <a:gd name="adj1" fmla="val -58981"/>
              <a:gd name="adj2" fmla="val 1381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language, </a:t>
            </a:r>
            <a:r>
              <a:rPr lang="en-US" sz="2000" dirty="0">
                <a:solidFill>
                  <a:srgbClr val="FFA3A3"/>
                </a:solidFill>
                <a:latin typeface="Corbel" panose="020B0503020204020204" pitchFamily="34" charset="0"/>
              </a:rPr>
              <a:t>let</a:t>
            </a:r>
            <a:r>
              <a:rPr lang="en-US" sz="2000" dirty="0">
                <a:latin typeface="Corbel" panose="020B0503020204020204" pitchFamily="34" charset="0"/>
              </a:rPr>
              <a:t> indicates that immutability is to be applied.</a:t>
            </a:r>
          </a:p>
        </p:txBody>
      </p:sp>
      <p:sp>
        <p:nvSpPr>
          <p:cNvPr id="27" name="Rectangle 26">
            <a:extLst>
              <a:ext uri="{FF2B5EF4-FFF2-40B4-BE49-F238E27FC236}">
                <a16:creationId xmlns:a16="http://schemas.microsoft.com/office/drawing/2014/main" id="{C9982E49-5A33-42C8-9093-D495409B52D2}"/>
              </a:ext>
            </a:extLst>
          </p:cNvPr>
          <p:cNvSpPr/>
          <p:nvPr/>
        </p:nvSpPr>
        <p:spPr>
          <a:xfrm>
            <a:off x="7782073" y="4190264"/>
            <a:ext cx="4010839"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8" name="Rectangle 27">
            <a:extLst>
              <a:ext uri="{FF2B5EF4-FFF2-40B4-BE49-F238E27FC236}">
                <a16:creationId xmlns:a16="http://schemas.microsoft.com/office/drawing/2014/main" id="{337F08E1-AADB-4803-BD60-A977BB3F6E7C}"/>
              </a:ext>
            </a:extLst>
          </p:cNvPr>
          <p:cNvSpPr/>
          <p:nvPr/>
        </p:nvSpPr>
        <p:spPr>
          <a:xfrm>
            <a:off x="7781284" y="4198336"/>
            <a:ext cx="4012334"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C48292B9-2E25-4F67-916A-FB37B439A951}"/>
              </a:ext>
            </a:extLst>
          </p:cNvPr>
          <p:cNvSpPr txBox="1"/>
          <p:nvPr/>
        </p:nvSpPr>
        <p:spPr>
          <a:xfrm>
            <a:off x="7336129" y="1077771"/>
            <a:ext cx="4611592" cy="1384995"/>
          </a:xfrm>
          <a:prstGeom prst="rect">
            <a:avLst/>
          </a:prstGeom>
          <a:noFill/>
        </p:spPr>
        <p:txBody>
          <a:bodyPr wrap="square">
            <a:spAutoFit/>
          </a:bodyPr>
          <a:lstStyle/>
          <a:p>
            <a:pPr algn="ctr"/>
            <a:r>
              <a:rPr lang="en-US" sz="2800" dirty="0"/>
              <a:t>The following program generates two compiler errors.</a:t>
            </a:r>
          </a:p>
        </p:txBody>
      </p:sp>
    </p:spTree>
    <p:extLst>
      <p:ext uri="{BB962C8B-B14F-4D97-AF65-F5344CB8AC3E}">
        <p14:creationId xmlns:p14="http://schemas.microsoft.com/office/powerpoint/2010/main" val="272048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2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90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down)">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22" grpId="0"/>
      <p:bldP spid="23" grpId="0" uiExpand="1" animBg="1"/>
      <p:bldP spid="23" grpId="1" animBg="1"/>
      <p:bldP spid="24" grpId="0" uiExpand="1" animBg="1"/>
      <p:bldP spid="24" grpId="1" animBg="1"/>
      <p:bldP spid="25" grpId="0" uiExpand="1" animBg="1"/>
      <p:bldP spid="25" grpId="1" animBg="1"/>
      <p:bldP spid="27" grpId="0" animBg="1"/>
      <p:bldP spid="27" grpId="1" animBg="1"/>
      <p:bldP spid="28" grpId="0" animBg="1"/>
      <p:bldP spid="28" grpId="1" animBg="1"/>
      <p:bldP spid="2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Variable Binding Semantics</a:t>
            </a:r>
          </a:p>
        </p:txBody>
      </p:sp>
      <p:pic>
        <p:nvPicPr>
          <p:cNvPr id="5" name="Picture 4">
            <a:extLst>
              <a:ext uri="{FF2B5EF4-FFF2-40B4-BE49-F238E27FC236}">
                <a16:creationId xmlns:a16="http://schemas.microsoft.com/office/drawing/2014/main" id="{1BE3793D-3936-41B9-BF3B-BCD0C7D2295F}"/>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0A31077B-E31F-4961-98C1-EE776E481E8F}"/>
              </a:ext>
            </a:extLst>
          </p:cNvPr>
          <p:cNvSpPr txBox="1"/>
          <p:nvPr/>
        </p:nvSpPr>
        <p:spPr>
          <a:xfrm>
            <a:off x="1816761" y="4441353"/>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7" name="TextBox 6">
            <a:extLst>
              <a:ext uri="{FF2B5EF4-FFF2-40B4-BE49-F238E27FC236}">
                <a16:creationId xmlns:a16="http://schemas.microsoft.com/office/drawing/2014/main" id="{A7ADB45A-AC7A-4B6B-92C4-E4533E6B6650}"/>
              </a:ext>
            </a:extLst>
          </p:cNvPr>
          <p:cNvSpPr txBox="1"/>
          <p:nvPr/>
        </p:nvSpPr>
        <p:spPr>
          <a:xfrm>
            <a:off x="1496414" y="5024486"/>
            <a:ext cx="9361779" cy="830997"/>
          </a:xfrm>
          <a:prstGeom prst="rect">
            <a:avLst/>
          </a:prstGeom>
          <a:noFill/>
        </p:spPr>
        <p:txBody>
          <a:bodyPr wrap="square" rtlCol="0">
            <a:spAutoFit/>
          </a:bodyPr>
          <a:lstStyle/>
          <a:p>
            <a:pPr algn="ctr"/>
            <a:r>
              <a:rPr lang="en-US" sz="2400" dirty="0"/>
              <a:t>Take a new language and understand how it associates variable names with values: it's more complex than you think!</a:t>
            </a:r>
          </a:p>
        </p:txBody>
      </p:sp>
      <p:sp>
        <p:nvSpPr>
          <p:cNvPr id="9" name="TextBox 8">
            <a:extLst>
              <a:ext uri="{FF2B5EF4-FFF2-40B4-BE49-F238E27FC236}">
                <a16:creationId xmlns:a16="http://schemas.microsoft.com/office/drawing/2014/main" id="{B0DAA70B-D03C-44A2-9E9C-B787C4B59C15}"/>
              </a:ext>
            </a:extLst>
          </p:cNvPr>
          <p:cNvSpPr txBox="1"/>
          <p:nvPr/>
        </p:nvSpPr>
        <p:spPr>
          <a:xfrm>
            <a:off x="902510" y="5923968"/>
            <a:ext cx="10549589" cy="461665"/>
          </a:xfrm>
          <a:prstGeom prst="rect">
            <a:avLst/>
          </a:prstGeom>
          <a:noFill/>
        </p:spPr>
        <p:txBody>
          <a:bodyPr wrap="square" rtlCol="0">
            <a:spAutoFit/>
          </a:bodyPr>
          <a:lstStyle/>
          <a:p>
            <a:pPr algn="ctr"/>
            <a:r>
              <a:rPr lang="en-US" sz="2400" dirty="0"/>
              <a:t>Understand the implications of each approach to avoid common bugs.</a:t>
            </a:r>
          </a:p>
        </p:txBody>
      </p:sp>
    </p:spTree>
    <p:extLst>
      <p:ext uri="{BB962C8B-B14F-4D97-AF65-F5344CB8AC3E}">
        <p14:creationId xmlns:p14="http://schemas.microsoft.com/office/powerpoint/2010/main" val="416002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Binding Strategies</a:t>
            </a:r>
            <a:br>
              <a:rPr lang="en-US" sz="3200" dirty="0">
                <a:solidFill>
                  <a:schemeClr val="tx2"/>
                </a:solidFill>
                <a:latin typeface="Corbel" panose="020B0503020204020204" pitchFamily="34" charset="0"/>
              </a:rPr>
            </a:b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2"/>
            <a:ext cx="7020432" cy="543270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23" name="TextBox 22">
            <a:extLst>
              <a:ext uri="{FF2B5EF4-FFF2-40B4-BE49-F238E27FC236}">
                <a16:creationId xmlns:a16="http://schemas.microsoft.com/office/drawing/2014/main" id="{F50DB0F5-F663-472A-A84F-E084186D7072}"/>
              </a:ext>
            </a:extLst>
          </p:cNvPr>
          <p:cNvSpPr txBox="1"/>
          <p:nvPr/>
        </p:nvSpPr>
        <p:spPr>
          <a:xfrm>
            <a:off x="2674893" y="1327486"/>
            <a:ext cx="7020432" cy="1015663"/>
          </a:xfrm>
          <a:prstGeom prst="rect">
            <a:avLst/>
          </a:prstGeom>
          <a:noFill/>
        </p:spPr>
        <p:txBody>
          <a:bodyPr wrap="square">
            <a:spAutoFit/>
          </a:bodyPr>
          <a:lstStyle/>
          <a:p>
            <a:pPr algn="ctr"/>
            <a:r>
              <a:rPr lang="en-US" sz="2000" dirty="0">
                <a:solidFill>
                  <a:srgbClr val="FF0000"/>
                </a:solidFill>
              </a:rPr>
              <a:t>Binding Semantics </a:t>
            </a:r>
            <a:r>
              <a:rPr lang="en-US" sz="2000" dirty="0"/>
              <a:t>is the term we use to describe the different ways that languages associate </a:t>
            </a:r>
            <a:r>
              <a:rPr lang="en-US" sz="2000" dirty="0">
                <a:solidFill>
                  <a:srgbClr val="FF0000"/>
                </a:solidFill>
              </a:rPr>
              <a:t>variable names </a:t>
            </a:r>
            <a:r>
              <a:rPr lang="en-US" sz="2000" dirty="0"/>
              <a:t>(e.g., x) with the </a:t>
            </a:r>
            <a:r>
              <a:rPr lang="en-US" sz="2000" dirty="0">
                <a:solidFill>
                  <a:srgbClr val="FF0000"/>
                </a:solidFill>
              </a:rPr>
              <a:t>actual storage </a:t>
            </a:r>
            <a:r>
              <a:rPr lang="en-US" sz="2000" dirty="0"/>
              <a:t>in RAM that holds their values (e.g., 5).</a:t>
            </a:r>
          </a:p>
        </p:txBody>
      </p:sp>
      <p:grpSp>
        <p:nvGrpSpPr>
          <p:cNvPr id="4" name="Group 3">
            <a:extLst>
              <a:ext uri="{FF2B5EF4-FFF2-40B4-BE49-F238E27FC236}">
                <a16:creationId xmlns:a16="http://schemas.microsoft.com/office/drawing/2014/main" id="{3BA01D77-A3F2-4ED2-9D9A-5432ABB1B3EE}"/>
              </a:ext>
            </a:extLst>
          </p:cNvPr>
          <p:cNvGrpSpPr/>
          <p:nvPr/>
        </p:nvGrpSpPr>
        <p:grpSpPr>
          <a:xfrm>
            <a:off x="2790013" y="2472678"/>
            <a:ext cx="3484608" cy="3061795"/>
            <a:chOff x="2790013" y="2472678"/>
            <a:chExt cx="3484608" cy="3061795"/>
          </a:xfrm>
        </p:grpSpPr>
        <p:sp>
          <p:nvSpPr>
            <p:cNvPr id="63" name="TextBox 62">
              <a:extLst>
                <a:ext uri="{FF2B5EF4-FFF2-40B4-BE49-F238E27FC236}">
                  <a16:creationId xmlns:a16="http://schemas.microsoft.com/office/drawing/2014/main" id="{1C1A1500-19FD-46A7-86E8-764DC18A2D51}"/>
                </a:ext>
              </a:extLst>
            </p:cNvPr>
            <p:cNvSpPr txBox="1"/>
            <p:nvPr/>
          </p:nvSpPr>
          <p:spPr>
            <a:xfrm>
              <a:off x="2790013" y="4518810"/>
              <a:ext cx="3484608" cy="1015663"/>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For instance, some languages directly associate a </a:t>
              </a:r>
              <a:r>
                <a:rPr lang="en-US" sz="2000" dirty="0">
                  <a:solidFill>
                    <a:srgbClr val="00B0F0"/>
                  </a:solidFill>
                  <a:latin typeface="Corbel" panose="020B0503020204020204" pitchFamily="34" charset="0"/>
                  <a:cs typeface="Cordia New" panose="020B0502040204020203" pitchFamily="34" charset="-34"/>
                </a:rPr>
                <a:t>variable name </a:t>
              </a:r>
              <a:r>
                <a:rPr lang="en-US" sz="2000" dirty="0">
                  <a:latin typeface="Corbel" panose="020B0503020204020204" pitchFamily="34" charset="0"/>
                  <a:cs typeface="Cordia New" panose="020B0502040204020203" pitchFamily="34" charset="-34"/>
                </a:rPr>
                <a:t>with its </a:t>
              </a:r>
              <a:r>
                <a:rPr lang="en-US" sz="2000" dirty="0">
                  <a:solidFill>
                    <a:srgbClr val="00B050"/>
                  </a:solidFill>
                  <a:latin typeface="Corbel" panose="020B0503020204020204" pitchFamily="34" charset="0"/>
                  <a:cs typeface="Cordia New" panose="020B0502040204020203" pitchFamily="34" charset="-34"/>
                </a:rPr>
                <a:t>value</a:t>
              </a:r>
              <a:r>
                <a:rPr lang="en-US" sz="2000" dirty="0">
                  <a:latin typeface="Corbel" panose="020B0503020204020204" pitchFamily="34" charset="0"/>
                  <a:cs typeface="Cordia New" panose="020B0502040204020203" pitchFamily="34" charset="-34"/>
                </a:rPr>
                <a:t>.</a:t>
              </a:r>
            </a:p>
          </p:txBody>
        </p:sp>
        <p:grpSp>
          <p:nvGrpSpPr>
            <p:cNvPr id="2" name="Group 1">
              <a:extLst>
                <a:ext uri="{FF2B5EF4-FFF2-40B4-BE49-F238E27FC236}">
                  <a16:creationId xmlns:a16="http://schemas.microsoft.com/office/drawing/2014/main" id="{82C22FEA-D7AD-4A8D-9135-FBA21B5C98FA}"/>
                </a:ext>
              </a:extLst>
            </p:cNvPr>
            <p:cNvGrpSpPr/>
            <p:nvPr/>
          </p:nvGrpSpPr>
          <p:grpSpPr>
            <a:xfrm>
              <a:off x="3358222" y="2472678"/>
              <a:ext cx="2348190" cy="1889731"/>
              <a:chOff x="2956959" y="3239140"/>
              <a:chExt cx="2348190" cy="1889731"/>
            </a:xfrm>
          </p:grpSpPr>
          <p:sp>
            <p:nvSpPr>
              <p:cNvPr id="10" name="TextBox 9">
                <a:extLst>
                  <a:ext uri="{FF2B5EF4-FFF2-40B4-BE49-F238E27FC236}">
                    <a16:creationId xmlns:a16="http://schemas.microsoft.com/office/drawing/2014/main" id="{538E9286-55A4-48B8-A084-B5EFF5D5841F}"/>
                  </a:ext>
                </a:extLst>
              </p:cNvPr>
              <p:cNvSpPr txBox="1"/>
              <p:nvPr/>
            </p:nvSpPr>
            <p:spPr>
              <a:xfrm>
                <a:off x="2956959" y="3239140"/>
                <a:ext cx="2348190" cy="1323439"/>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 C++</a:t>
                </a:r>
              </a:p>
              <a:p>
                <a:r>
                  <a:rPr lang="en-US" sz="2000" dirty="0">
                    <a:latin typeface="Consolas" panose="020B0609020204030204" pitchFamily="49" charset="0"/>
                  </a:rPr>
                  <a:t>int main() {</a:t>
                </a:r>
              </a:p>
              <a:p>
                <a:r>
                  <a:rPr lang="en-US" sz="2000" dirty="0">
                    <a:latin typeface="Consolas" panose="020B0609020204030204" pitchFamily="49" charset="0"/>
                  </a:rPr>
                  <a:t>  int </a:t>
                </a:r>
                <a:r>
                  <a:rPr lang="en-US" sz="2000" dirty="0">
                    <a:solidFill>
                      <a:srgbClr val="00B0F0"/>
                    </a:solidFill>
                    <a:latin typeface="Consolas" panose="020B0609020204030204" pitchFamily="49" charset="0"/>
                  </a:rPr>
                  <a:t>x</a:t>
                </a:r>
                <a:r>
                  <a:rPr lang="en-US" sz="2000" dirty="0">
                    <a:latin typeface="Consolas" panose="020B0609020204030204" pitchFamily="49" charset="0"/>
                  </a:rPr>
                  <a:t> = </a:t>
                </a:r>
                <a:r>
                  <a:rPr lang="en-US" sz="2000" dirty="0">
                    <a:solidFill>
                      <a:srgbClr val="00B050"/>
                    </a:solidFill>
                    <a:latin typeface="Consolas" panose="020B0609020204030204" pitchFamily="49" charset="0"/>
                  </a:rPr>
                  <a:t>5</a:t>
                </a:r>
                <a:r>
                  <a:rPr lang="en-US" sz="2000" dirty="0">
                    <a:latin typeface="Consolas" panose="020B0609020204030204" pitchFamily="49" charset="0"/>
                  </a:rPr>
                  <a:t>;</a:t>
                </a:r>
              </a:p>
              <a:p>
                <a:r>
                  <a:rPr lang="en-US" sz="2000" dirty="0">
                    <a:latin typeface="Consolas" panose="020B0609020204030204" pitchFamily="49" charset="0"/>
                  </a:rPr>
                  <a:t>  ...</a:t>
                </a:r>
              </a:p>
            </p:txBody>
          </p:sp>
          <p:grpSp>
            <p:nvGrpSpPr>
              <p:cNvPr id="11" name="Group 10">
                <a:extLst>
                  <a:ext uri="{FF2B5EF4-FFF2-40B4-BE49-F238E27FC236}">
                    <a16:creationId xmlns:a16="http://schemas.microsoft.com/office/drawing/2014/main" id="{DAD65D9A-02D7-4343-916C-234CC2281362}"/>
                  </a:ext>
                </a:extLst>
              </p:cNvPr>
              <p:cNvGrpSpPr/>
              <p:nvPr/>
            </p:nvGrpSpPr>
            <p:grpSpPr>
              <a:xfrm>
                <a:off x="3559533" y="4639741"/>
                <a:ext cx="1033630" cy="489130"/>
                <a:chOff x="4810282" y="1616891"/>
                <a:chExt cx="1033630" cy="489130"/>
              </a:xfrm>
            </p:grpSpPr>
            <p:grpSp>
              <p:nvGrpSpPr>
                <p:cNvPr id="12" name="Group 11">
                  <a:extLst>
                    <a:ext uri="{FF2B5EF4-FFF2-40B4-BE49-F238E27FC236}">
                      <a16:creationId xmlns:a16="http://schemas.microsoft.com/office/drawing/2014/main" id="{B01B4334-6A9D-4633-8B95-F5EC79754488}"/>
                    </a:ext>
                  </a:extLst>
                </p:cNvPr>
                <p:cNvGrpSpPr/>
                <p:nvPr/>
              </p:nvGrpSpPr>
              <p:grpSpPr>
                <a:xfrm>
                  <a:off x="4810282" y="1697975"/>
                  <a:ext cx="1033630" cy="408046"/>
                  <a:chOff x="8180709" y="-722002"/>
                  <a:chExt cx="1033630" cy="408046"/>
                </a:xfrm>
              </p:grpSpPr>
              <p:sp>
                <p:nvSpPr>
                  <p:cNvPr id="14" name="TextBox 13">
                    <a:extLst>
                      <a:ext uri="{FF2B5EF4-FFF2-40B4-BE49-F238E27FC236}">
                        <a16:creationId xmlns:a16="http://schemas.microsoft.com/office/drawing/2014/main" id="{9996C9BD-2426-4670-AAE3-5871B527A4BC}"/>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15" name="Rectangle 14">
                    <a:extLst>
                      <a:ext uri="{FF2B5EF4-FFF2-40B4-BE49-F238E27FC236}">
                        <a16:creationId xmlns:a16="http://schemas.microsoft.com/office/drawing/2014/main" id="{84275A55-AC27-44B1-95FB-9A2087463CD8}"/>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A2A22C01-032C-4B50-8165-F36B5C3C3234}"/>
                    </a:ext>
                  </a:extLst>
                </p:cNvPr>
                <p:cNvSpPr txBox="1"/>
                <p:nvPr/>
              </p:nvSpPr>
              <p:spPr>
                <a:xfrm>
                  <a:off x="5252703" y="1616891"/>
                  <a:ext cx="332142" cy="461665"/>
                </a:xfrm>
                <a:prstGeom prst="rect">
                  <a:avLst/>
                </a:prstGeom>
                <a:noFill/>
              </p:spPr>
              <p:txBody>
                <a:bodyPr wrap="none" rtlCol="0">
                  <a:spAutoFit/>
                </a:bodyPr>
                <a:lstStyle/>
                <a:p>
                  <a:r>
                    <a:rPr lang="en-US" sz="2400" dirty="0">
                      <a:solidFill>
                        <a:schemeClr val="bg1"/>
                      </a:solidFill>
                    </a:rPr>
                    <a:t>5</a:t>
                  </a:r>
                </a:p>
              </p:txBody>
            </p:sp>
          </p:grpSp>
        </p:grpSp>
      </p:grpSp>
      <p:grpSp>
        <p:nvGrpSpPr>
          <p:cNvPr id="6" name="Group 5">
            <a:extLst>
              <a:ext uri="{FF2B5EF4-FFF2-40B4-BE49-F238E27FC236}">
                <a16:creationId xmlns:a16="http://schemas.microsoft.com/office/drawing/2014/main" id="{573E275A-5B0C-4B47-8862-76E12DEFAC51}"/>
              </a:ext>
            </a:extLst>
          </p:cNvPr>
          <p:cNvGrpSpPr/>
          <p:nvPr/>
        </p:nvGrpSpPr>
        <p:grpSpPr>
          <a:xfrm>
            <a:off x="6096000" y="2472678"/>
            <a:ext cx="3518569" cy="3061795"/>
            <a:chOff x="6096000" y="2472678"/>
            <a:chExt cx="3518569" cy="3061795"/>
          </a:xfrm>
        </p:grpSpPr>
        <p:grpSp>
          <p:nvGrpSpPr>
            <p:cNvPr id="3" name="Group 2">
              <a:extLst>
                <a:ext uri="{FF2B5EF4-FFF2-40B4-BE49-F238E27FC236}">
                  <a16:creationId xmlns:a16="http://schemas.microsoft.com/office/drawing/2014/main" id="{2EB3DC63-BABA-4DC1-B994-EAE674638A48}"/>
                </a:ext>
              </a:extLst>
            </p:cNvPr>
            <p:cNvGrpSpPr/>
            <p:nvPr/>
          </p:nvGrpSpPr>
          <p:grpSpPr>
            <a:xfrm>
              <a:off x="6526773" y="2472678"/>
              <a:ext cx="2348190" cy="1881795"/>
              <a:chOff x="6819820" y="3239140"/>
              <a:chExt cx="2348190" cy="1881795"/>
            </a:xfrm>
          </p:grpSpPr>
          <p:grpSp>
            <p:nvGrpSpPr>
              <p:cNvPr id="16" name="Group 15">
                <a:extLst>
                  <a:ext uri="{FF2B5EF4-FFF2-40B4-BE49-F238E27FC236}">
                    <a16:creationId xmlns:a16="http://schemas.microsoft.com/office/drawing/2014/main" id="{9143DDF9-FD83-465C-9C1C-E7D207CC4C0A}"/>
                  </a:ext>
                </a:extLst>
              </p:cNvPr>
              <p:cNvGrpSpPr/>
              <p:nvPr/>
            </p:nvGrpSpPr>
            <p:grpSpPr>
              <a:xfrm>
                <a:off x="6893207" y="4638926"/>
                <a:ext cx="2112060" cy="482009"/>
                <a:chOff x="6539617" y="6082127"/>
                <a:chExt cx="2112060" cy="482009"/>
              </a:xfrm>
            </p:grpSpPr>
            <p:grpSp>
              <p:nvGrpSpPr>
                <p:cNvPr id="17" name="Group 16">
                  <a:extLst>
                    <a:ext uri="{FF2B5EF4-FFF2-40B4-BE49-F238E27FC236}">
                      <a16:creationId xmlns:a16="http://schemas.microsoft.com/office/drawing/2014/main" id="{4AB4A526-FBCA-4D9A-A2BC-6D59B22F0157}"/>
                    </a:ext>
                  </a:extLst>
                </p:cNvPr>
                <p:cNvGrpSpPr/>
                <p:nvPr/>
              </p:nvGrpSpPr>
              <p:grpSpPr>
                <a:xfrm>
                  <a:off x="6539617" y="6156090"/>
                  <a:ext cx="1033630" cy="408046"/>
                  <a:chOff x="8180709" y="-722002"/>
                  <a:chExt cx="1033630" cy="408046"/>
                </a:xfrm>
              </p:grpSpPr>
              <p:sp>
                <p:nvSpPr>
                  <p:cNvPr id="21" name="TextBox 20">
                    <a:extLst>
                      <a:ext uri="{FF2B5EF4-FFF2-40B4-BE49-F238E27FC236}">
                        <a16:creationId xmlns:a16="http://schemas.microsoft.com/office/drawing/2014/main" id="{82E36868-D43C-4989-A222-38EFDDAC1D05}"/>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22" name="Rectangle 21">
                    <a:extLst>
                      <a:ext uri="{FF2B5EF4-FFF2-40B4-BE49-F238E27FC236}">
                        <a16:creationId xmlns:a16="http://schemas.microsoft.com/office/drawing/2014/main" id="{3561EC1D-EB3C-4C55-9F7A-EEF63869A5A7}"/>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B750F3E-DABA-4E71-AEA5-DB938D97960C}"/>
                    </a:ext>
                  </a:extLst>
                </p:cNvPr>
                <p:cNvSpPr/>
                <p:nvPr/>
              </p:nvSpPr>
              <p:spPr>
                <a:xfrm>
                  <a:off x="7888002" y="616979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19" name="TextBox 18">
                  <a:extLst>
                    <a:ext uri="{FF2B5EF4-FFF2-40B4-BE49-F238E27FC236}">
                      <a16:creationId xmlns:a16="http://schemas.microsoft.com/office/drawing/2014/main" id="{819306C9-5FA6-42A1-A07E-83E7B513F7C9}"/>
                    </a:ext>
                  </a:extLst>
                </p:cNvPr>
                <p:cNvSpPr txBox="1"/>
                <p:nvPr/>
              </p:nvSpPr>
              <p:spPr>
                <a:xfrm>
                  <a:off x="8097729" y="6082127"/>
                  <a:ext cx="332142" cy="461665"/>
                </a:xfrm>
                <a:prstGeom prst="rect">
                  <a:avLst/>
                </a:prstGeom>
                <a:noFill/>
              </p:spPr>
              <p:txBody>
                <a:bodyPr wrap="none" rtlCol="0">
                  <a:spAutoFit/>
                </a:bodyPr>
                <a:lstStyle/>
                <a:p>
                  <a:r>
                    <a:rPr lang="en-US" sz="2400" dirty="0">
                      <a:solidFill>
                        <a:schemeClr val="bg1"/>
                      </a:solidFill>
                    </a:rPr>
                    <a:t>5</a:t>
                  </a:r>
                </a:p>
              </p:txBody>
            </p:sp>
            <p:cxnSp>
              <p:nvCxnSpPr>
                <p:cNvPr id="20" name="Straight Arrow Connector 19">
                  <a:extLst>
                    <a:ext uri="{FF2B5EF4-FFF2-40B4-BE49-F238E27FC236}">
                      <a16:creationId xmlns:a16="http://schemas.microsoft.com/office/drawing/2014/main" id="{CD610730-4FF0-4049-A82C-70EE629CC5DE}"/>
                    </a:ext>
                  </a:extLst>
                </p:cNvPr>
                <p:cNvCxnSpPr>
                  <a:cxnSpLocks/>
                  <a:endCxn id="18" idx="1"/>
                </p:cNvCxnSpPr>
                <p:nvPr/>
              </p:nvCxnSpPr>
              <p:spPr>
                <a:xfrm>
                  <a:off x="7188451" y="6366963"/>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184F65EC-6C1B-4D55-9230-BEFDB92E1D8F}"/>
                  </a:ext>
                </a:extLst>
              </p:cNvPr>
              <p:cNvSpPr txBox="1"/>
              <p:nvPr/>
            </p:nvSpPr>
            <p:spPr>
              <a:xfrm>
                <a:off x="6819820" y="3239140"/>
                <a:ext cx="2348190" cy="1323439"/>
              </a:xfrm>
              <a:prstGeom prst="rect">
                <a:avLst/>
              </a:prstGeom>
              <a:solidFill>
                <a:srgbClr val="DEEBF7"/>
              </a:solidFill>
              <a:ln>
                <a:solidFill>
                  <a:schemeClr val="tx1"/>
                </a:solidFill>
              </a:ln>
            </p:spPr>
            <p:txBody>
              <a:bodyPr wrap="square" rtlCol="0">
                <a:spAutoFit/>
              </a:bodyPr>
              <a:lstStyle/>
              <a:p>
                <a:r>
                  <a:rPr lang="en-US" sz="2000" dirty="0">
                    <a:latin typeface="Consolas" panose="020B0609020204030204" pitchFamily="49" charset="0"/>
                  </a:rPr>
                  <a:t># python</a:t>
                </a:r>
              </a:p>
              <a:p>
                <a:r>
                  <a:rPr lang="en-US" sz="2000" dirty="0">
                    <a:latin typeface="Consolas" panose="020B0609020204030204" pitchFamily="49" charset="0"/>
                  </a:rPr>
                  <a:t>def main():</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x</a:t>
                </a:r>
                <a:r>
                  <a:rPr lang="en-US" sz="2000" dirty="0">
                    <a:latin typeface="Consolas" panose="020B0609020204030204" pitchFamily="49" charset="0"/>
                  </a:rPr>
                  <a:t> = </a:t>
                </a:r>
                <a:r>
                  <a:rPr lang="en-US" sz="2000" dirty="0">
                    <a:solidFill>
                      <a:srgbClr val="00B050"/>
                    </a:solidFill>
                    <a:latin typeface="Consolas" panose="020B0609020204030204" pitchFamily="49" charset="0"/>
                  </a:rPr>
                  <a:t>5</a:t>
                </a:r>
              </a:p>
              <a:p>
                <a:r>
                  <a:rPr lang="en-US" sz="2000" dirty="0">
                    <a:latin typeface="Consolas" panose="020B0609020204030204" pitchFamily="49" charset="0"/>
                  </a:rPr>
                  <a:t>  ...</a:t>
                </a:r>
              </a:p>
            </p:txBody>
          </p:sp>
        </p:grpSp>
        <p:sp>
          <p:nvSpPr>
            <p:cNvPr id="27" name="TextBox 26">
              <a:extLst>
                <a:ext uri="{FF2B5EF4-FFF2-40B4-BE49-F238E27FC236}">
                  <a16:creationId xmlns:a16="http://schemas.microsoft.com/office/drawing/2014/main" id="{96F4F3B9-39CA-4185-AEC2-78DFADB0B87E}"/>
                </a:ext>
              </a:extLst>
            </p:cNvPr>
            <p:cNvSpPr txBox="1"/>
            <p:nvPr/>
          </p:nvSpPr>
          <p:spPr>
            <a:xfrm>
              <a:off x="6096000" y="4518810"/>
              <a:ext cx="3518569" cy="1015663"/>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Other languages associate a </a:t>
              </a:r>
              <a:r>
                <a:rPr lang="en-US" sz="2000" dirty="0">
                  <a:solidFill>
                    <a:srgbClr val="00B0F0"/>
                  </a:solidFill>
                  <a:latin typeface="Corbel" panose="020B0503020204020204" pitchFamily="34" charset="0"/>
                  <a:cs typeface="Cordia New" panose="020B0502040204020203" pitchFamily="34" charset="-34"/>
                </a:rPr>
                <a:t>variable name </a:t>
              </a:r>
              <a:r>
                <a:rPr lang="en-US" sz="2000" dirty="0">
                  <a:latin typeface="Corbel" panose="020B0503020204020204" pitchFamily="34" charset="0"/>
                  <a:cs typeface="Cordia New" panose="020B0502040204020203" pitchFamily="34" charset="-34"/>
                </a:rPr>
                <a:t>with a </a:t>
              </a:r>
              <a:r>
                <a:rPr lang="en-US" sz="2000" dirty="0">
                  <a:solidFill>
                    <a:srgbClr val="C00000"/>
                  </a:solidFill>
                  <a:latin typeface="Corbel" panose="020B0503020204020204" pitchFamily="34" charset="0"/>
                  <a:cs typeface="Cordia New" panose="020B0502040204020203" pitchFamily="34" charset="-34"/>
                </a:rPr>
                <a:t>pointer</a:t>
              </a:r>
              <a:r>
                <a:rPr lang="en-US" sz="2000" dirty="0">
                  <a:latin typeface="Corbel" panose="020B0503020204020204" pitchFamily="34" charset="0"/>
                  <a:cs typeface="Cordia New" panose="020B0502040204020203" pitchFamily="34" charset="-34"/>
                </a:rPr>
                <a:t> to a </a:t>
              </a:r>
              <a:r>
                <a:rPr lang="en-US" sz="2000" dirty="0">
                  <a:solidFill>
                    <a:srgbClr val="00B050"/>
                  </a:solidFill>
                  <a:latin typeface="Corbel" panose="020B0503020204020204" pitchFamily="34" charset="0"/>
                  <a:cs typeface="Cordia New" panose="020B0502040204020203" pitchFamily="34" charset="-34"/>
                </a:rPr>
                <a:t>value</a:t>
              </a:r>
              <a:r>
                <a:rPr lang="en-US" sz="2000" dirty="0">
                  <a:latin typeface="Corbel" panose="020B0503020204020204" pitchFamily="34" charset="0"/>
                  <a:cs typeface="Cordia New" panose="020B0502040204020203" pitchFamily="34" charset="-34"/>
                </a:rPr>
                <a:t> stored elsewhere.</a:t>
              </a:r>
            </a:p>
          </p:txBody>
        </p:sp>
      </p:grpSp>
      <p:sp>
        <p:nvSpPr>
          <p:cNvPr id="28" name="TextBox 27">
            <a:extLst>
              <a:ext uri="{FF2B5EF4-FFF2-40B4-BE49-F238E27FC236}">
                <a16:creationId xmlns:a16="http://schemas.microsoft.com/office/drawing/2014/main" id="{7B3AD7A9-252F-435D-B896-E4A54252D218}"/>
              </a:ext>
            </a:extLst>
          </p:cNvPr>
          <p:cNvSpPr txBox="1"/>
          <p:nvPr/>
        </p:nvSpPr>
        <p:spPr>
          <a:xfrm>
            <a:off x="2660913" y="5720779"/>
            <a:ext cx="6953656" cy="707886"/>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Each approach has implications for how you write code, pass variables to functions, and what bugs you run into!</a:t>
            </a:r>
          </a:p>
        </p:txBody>
      </p:sp>
    </p:spTree>
    <p:extLst>
      <p:ext uri="{BB962C8B-B14F-4D97-AF65-F5344CB8AC3E}">
        <p14:creationId xmlns:p14="http://schemas.microsoft.com/office/powerpoint/2010/main" val="116883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2" nodeType="clickEffect">
                                  <p:stCondLst>
                                    <p:cond delay="0"/>
                                  </p:stCondLst>
                                  <p:childTnLst>
                                    <p:set>
                                      <p:cBhvr>
                                        <p:cTn id="19" dur="1" fill="hold">
                                          <p:stCondLst>
                                            <p:cond delay="0"/>
                                          </p:stCondLst>
                                        </p:cTn>
                                        <p:tgtEl>
                                          <p:spTgt spid="3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23" grpId="0"/>
      <p:bldP spid="2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83BAEC29-D2D7-49C7-B13D-69928D1A1230}"/>
              </a:ext>
            </a:extLst>
          </p:cNvPr>
          <p:cNvSpPr/>
          <p:nvPr/>
        </p:nvSpPr>
        <p:spPr>
          <a:xfrm>
            <a:off x="9341674" y="1537155"/>
            <a:ext cx="234819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2000" dirty="0"/>
              <a:t>Name Semantics</a:t>
            </a:r>
          </a:p>
          <a:p>
            <a:pPr algn="ctr"/>
            <a:endParaRPr lang="en-US" sz="800" dirty="0"/>
          </a:p>
          <a:p>
            <a:pPr algn="ctr"/>
            <a:r>
              <a:rPr lang="en-US" dirty="0"/>
              <a:t>A </a:t>
            </a:r>
            <a:r>
              <a:rPr lang="en-US" dirty="0">
                <a:solidFill>
                  <a:schemeClr val="accent5">
                    <a:lumMod val="40000"/>
                    <a:lumOff val="60000"/>
                  </a:schemeClr>
                </a:solidFill>
              </a:rPr>
              <a:t>variable name </a:t>
            </a:r>
            <a:r>
              <a:rPr lang="en-US" dirty="0"/>
              <a:t>is </a:t>
            </a:r>
            <a:r>
              <a:rPr lang="en-US" dirty="0">
                <a:solidFill>
                  <a:schemeClr val="bg1"/>
                </a:solidFill>
              </a:rPr>
              <a:t>bound</a:t>
            </a:r>
            <a:r>
              <a:rPr lang="en-US" dirty="0">
                <a:solidFill>
                  <a:srgbClr val="F8CEB2"/>
                </a:solidFill>
              </a:rPr>
              <a:t> </a:t>
            </a:r>
            <a:r>
              <a:rPr lang="en-US" dirty="0">
                <a:solidFill>
                  <a:schemeClr val="bg1"/>
                </a:solidFill>
              </a:rPr>
              <a:t>to a</a:t>
            </a:r>
            <a:r>
              <a:rPr lang="en-US" dirty="0">
                <a:solidFill>
                  <a:srgbClr val="F8CEB2"/>
                </a:solidFill>
              </a:rPr>
              <a:t> </a:t>
            </a:r>
            <a:r>
              <a:rPr lang="en-US" dirty="0">
                <a:solidFill>
                  <a:schemeClr val="accent2">
                    <a:lumMod val="40000"/>
                    <a:lumOff val="60000"/>
                  </a:schemeClr>
                </a:solidFill>
              </a:rPr>
              <a:t>pointer</a:t>
            </a:r>
            <a:r>
              <a:rPr lang="en-US" dirty="0">
                <a:solidFill>
                  <a:schemeClr val="bg1"/>
                </a:solidFill>
              </a:rPr>
              <a:t> that points to an </a:t>
            </a:r>
            <a:r>
              <a:rPr lang="en-US" dirty="0">
                <a:solidFill>
                  <a:srgbClr val="DEC8EE"/>
                </a:solidFill>
              </a:rPr>
              <a:t>expression graph </a:t>
            </a:r>
            <a:r>
              <a:rPr lang="en-US" dirty="0"/>
              <a:t>that can be evaluated to get a value</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253399" y="-220603"/>
            <a:ext cx="9438744" cy="1143000"/>
          </a:xfrm>
        </p:spPr>
        <p:txBody>
          <a:bodyPr/>
          <a:lstStyle/>
          <a:p>
            <a:r>
              <a:rPr lang="en-US" dirty="0"/>
              <a:t>Variable Binding Semantics</a:t>
            </a:r>
          </a:p>
        </p:txBody>
      </p:sp>
      <p:sp>
        <p:nvSpPr>
          <p:cNvPr id="3" name="Rectangle 2">
            <a:extLst>
              <a:ext uri="{FF2B5EF4-FFF2-40B4-BE49-F238E27FC236}">
                <a16:creationId xmlns:a16="http://schemas.microsoft.com/office/drawing/2014/main" id="{3290CDFB-58D8-44E4-9A9E-7D15C85B57BC}"/>
              </a:ext>
            </a:extLst>
          </p:cNvPr>
          <p:cNvSpPr/>
          <p:nvPr/>
        </p:nvSpPr>
        <p:spPr>
          <a:xfrm>
            <a:off x="484692" y="1537155"/>
            <a:ext cx="234819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Value Semantics</a:t>
            </a:r>
          </a:p>
          <a:p>
            <a:pPr algn="ctr"/>
            <a:endParaRPr lang="en-US" sz="2000" dirty="0"/>
          </a:p>
          <a:p>
            <a:pPr algn="ctr"/>
            <a:endParaRPr lang="en-US" sz="2000" dirty="0"/>
          </a:p>
          <a:p>
            <a:pPr algn="ctr"/>
            <a:r>
              <a:rPr lang="en-US" dirty="0"/>
              <a:t>A </a:t>
            </a:r>
            <a:r>
              <a:rPr lang="en-US" dirty="0">
                <a:solidFill>
                  <a:schemeClr val="accent5">
                    <a:lumMod val="40000"/>
                    <a:lumOff val="60000"/>
                  </a:schemeClr>
                </a:solidFill>
              </a:rPr>
              <a:t>variable name </a:t>
            </a:r>
            <a:r>
              <a:rPr lang="en-US" dirty="0"/>
              <a:t>is </a:t>
            </a:r>
            <a:r>
              <a:rPr lang="en-US" dirty="0">
                <a:solidFill>
                  <a:schemeClr val="bg1"/>
                </a:solidFill>
              </a:rPr>
              <a:t>directly</a:t>
            </a:r>
            <a:r>
              <a:rPr lang="en-US" dirty="0">
                <a:solidFill>
                  <a:srgbClr val="F8CEB2"/>
                </a:solidFill>
              </a:rPr>
              <a:t> bound </a:t>
            </a:r>
            <a:r>
              <a:rPr lang="en-US" dirty="0">
                <a:solidFill>
                  <a:schemeClr val="bg1"/>
                </a:solidFill>
              </a:rPr>
              <a:t>to the</a:t>
            </a:r>
            <a:r>
              <a:rPr lang="en-US" dirty="0">
                <a:solidFill>
                  <a:srgbClr val="F8CEB2"/>
                </a:solidFill>
              </a:rPr>
              <a:t> </a:t>
            </a:r>
            <a:r>
              <a:rPr lang="en-US" dirty="0">
                <a:solidFill>
                  <a:schemeClr val="accent6">
                    <a:lumMod val="40000"/>
                    <a:lumOff val="60000"/>
                  </a:schemeClr>
                </a:solidFill>
              </a:rPr>
              <a:t>storage</a:t>
            </a:r>
            <a:r>
              <a:rPr lang="en-US" dirty="0">
                <a:solidFill>
                  <a:srgbClr val="F8CEB2"/>
                </a:solidFill>
              </a:rPr>
              <a:t> </a:t>
            </a:r>
            <a:r>
              <a:rPr lang="en-US" dirty="0"/>
              <a:t>that holds the value</a:t>
            </a:r>
          </a:p>
        </p:txBody>
      </p:sp>
      <p:sp>
        <p:nvSpPr>
          <p:cNvPr id="44" name="Rectangle 43">
            <a:extLst>
              <a:ext uri="{FF2B5EF4-FFF2-40B4-BE49-F238E27FC236}">
                <a16:creationId xmlns:a16="http://schemas.microsoft.com/office/drawing/2014/main" id="{B4064655-807D-48B7-B612-0BE33B410776}"/>
              </a:ext>
            </a:extLst>
          </p:cNvPr>
          <p:cNvSpPr/>
          <p:nvPr/>
        </p:nvSpPr>
        <p:spPr>
          <a:xfrm>
            <a:off x="3437019" y="1537155"/>
            <a:ext cx="234819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Reference Semantics</a:t>
            </a:r>
          </a:p>
          <a:p>
            <a:pPr algn="ctr"/>
            <a:endParaRPr lang="en-US" sz="800" dirty="0"/>
          </a:p>
          <a:p>
            <a:pPr algn="ctr"/>
            <a:r>
              <a:rPr lang="en-US" dirty="0"/>
              <a:t>A </a:t>
            </a:r>
            <a:r>
              <a:rPr lang="en-US" dirty="0">
                <a:solidFill>
                  <a:schemeClr val="accent5">
                    <a:lumMod val="40000"/>
                    <a:lumOff val="60000"/>
                  </a:schemeClr>
                </a:solidFill>
              </a:rPr>
              <a:t>variable name </a:t>
            </a:r>
            <a:r>
              <a:rPr lang="en-US" dirty="0"/>
              <a:t>is directly </a:t>
            </a:r>
            <a:r>
              <a:rPr lang="en-US" dirty="0">
                <a:solidFill>
                  <a:schemeClr val="bg1"/>
                </a:solidFill>
              </a:rPr>
              <a:t>bound to </a:t>
            </a:r>
            <a:r>
              <a:rPr lang="en-US" dirty="0">
                <a:solidFill>
                  <a:schemeClr val="accent6">
                    <a:lumMod val="40000"/>
                    <a:lumOff val="60000"/>
                  </a:schemeClr>
                </a:solidFill>
              </a:rPr>
              <a:t>another variable’s storage</a:t>
            </a:r>
            <a:r>
              <a:rPr lang="en-US" dirty="0"/>
              <a:t>, like an alias</a:t>
            </a:r>
            <a:endParaRPr lang="en-US" sz="2000" dirty="0"/>
          </a:p>
        </p:txBody>
      </p:sp>
      <p:sp>
        <p:nvSpPr>
          <p:cNvPr id="23" name="TextBox 22">
            <a:extLst>
              <a:ext uri="{FF2B5EF4-FFF2-40B4-BE49-F238E27FC236}">
                <a16:creationId xmlns:a16="http://schemas.microsoft.com/office/drawing/2014/main" id="{F5A3BBD1-C7AA-498D-8408-DE924F82C9F1}"/>
              </a:ext>
            </a:extLst>
          </p:cNvPr>
          <p:cNvSpPr txBox="1"/>
          <p:nvPr/>
        </p:nvSpPr>
        <p:spPr>
          <a:xfrm>
            <a:off x="590080" y="706958"/>
            <a:ext cx="10539844" cy="461665"/>
          </a:xfrm>
          <a:prstGeom prst="rect">
            <a:avLst/>
          </a:prstGeom>
          <a:noFill/>
        </p:spPr>
        <p:txBody>
          <a:bodyPr wrap="square">
            <a:spAutoFit/>
          </a:bodyPr>
          <a:lstStyle/>
          <a:p>
            <a:pPr algn="ctr"/>
            <a:r>
              <a:rPr lang="en-US" sz="2400" dirty="0">
                <a:solidFill>
                  <a:srgbClr val="FF0000"/>
                </a:solidFill>
              </a:rPr>
              <a:t>Binding Semantics </a:t>
            </a:r>
            <a:r>
              <a:rPr lang="en-US" sz="2400" dirty="0"/>
              <a:t>describe how a </a:t>
            </a:r>
            <a:r>
              <a:rPr lang="en-US" sz="2400" dirty="0">
                <a:solidFill>
                  <a:srgbClr val="FF0000"/>
                </a:solidFill>
              </a:rPr>
              <a:t>variable name </a:t>
            </a:r>
            <a:r>
              <a:rPr lang="en-US" sz="2400" dirty="0"/>
              <a:t>is bound to a </a:t>
            </a:r>
            <a:r>
              <a:rPr lang="en-US" sz="2400" dirty="0" err="1">
                <a:solidFill>
                  <a:srgbClr val="FF0000"/>
                </a:solidFill>
              </a:rPr>
              <a:t>storage+value</a:t>
            </a:r>
            <a:r>
              <a:rPr lang="en-US" sz="2400" dirty="0"/>
              <a:t>.</a:t>
            </a:r>
          </a:p>
        </p:txBody>
      </p:sp>
      <p:sp>
        <p:nvSpPr>
          <p:cNvPr id="30" name="TextBox 29">
            <a:extLst>
              <a:ext uri="{FF2B5EF4-FFF2-40B4-BE49-F238E27FC236}">
                <a16:creationId xmlns:a16="http://schemas.microsoft.com/office/drawing/2014/main" id="{C49FD468-BE92-4B10-80B5-C56622BEF1C8}"/>
              </a:ext>
            </a:extLst>
          </p:cNvPr>
          <p:cNvSpPr txBox="1"/>
          <p:nvPr/>
        </p:nvSpPr>
        <p:spPr>
          <a:xfrm>
            <a:off x="484692" y="4829243"/>
            <a:ext cx="2348190" cy="1323439"/>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int main() {</a:t>
            </a:r>
          </a:p>
          <a:p>
            <a:r>
              <a:rPr lang="en-US" sz="2000" dirty="0">
                <a:latin typeface="Consolas" panose="020B0609020204030204" pitchFamily="49" charset="0"/>
              </a:rPr>
              <a:t>  int </a:t>
            </a:r>
            <a:r>
              <a:rPr lang="en-US" sz="2000" dirty="0">
                <a:solidFill>
                  <a:srgbClr val="00B0F0"/>
                </a:solidFill>
                <a:latin typeface="Consolas" panose="020B0609020204030204" pitchFamily="49" charset="0"/>
              </a:rPr>
              <a:t>x</a:t>
            </a:r>
            <a:r>
              <a:rPr lang="en-US" sz="2000" dirty="0">
                <a:latin typeface="Consolas" panose="020B0609020204030204" pitchFamily="49" charset="0"/>
              </a:rPr>
              <a:t> = </a:t>
            </a:r>
            <a:r>
              <a:rPr lang="en-US" sz="2000" dirty="0">
                <a:solidFill>
                  <a:srgbClr val="00B050"/>
                </a:solidFill>
                <a:latin typeface="Consolas" panose="020B0609020204030204" pitchFamily="49" charset="0"/>
              </a:rPr>
              <a:t>5</a:t>
            </a:r>
            <a:r>
              <a:rPr lang="en-US" sz="2000" dirty="0">
                <a:latin typeface="Consolas" panose="020B0609020204030204" pitchFamily="49" charset="0"/>
              </a:rPr>
              <a:t>;</a:t>
            </a:r>
          </a:p>
          <a:p>
            <a:r>
              <a:rPr lang="en-US" sz="2000" dirty="0">
                <a:latin typeface="Consolas" panose="020B0609020204030204" pitchFamily="49" charset="0"/>
              </a:rPr>
              <a:t>  ...</a:t>
            </a:r>
          </a:p>
          <a:p>
            <a:endParaRPr lang="en-US" sz="2000" dirty="0">
              <a:latin typeface="Consolas" panose="020B0609020204030204" pitchFamily="49" charset="0"/>
            </a:endParaRPr>
          </a:p>
        </p:txBody>
      </p:sp>
      <p:sp>
        <p:nvSpPr>
          <p:cNvPr id="31" name="Rectangle 30">
            <a:extLst>
              <a:ext uri="{FF2B5EF4-FFF2-40B4-BE49-F238E27FC236}">
                <a16:creationId xmlns:a16="http://schemas.microsoft.com/office/drawing/2014/main" id="{1FB393E5-C70A-4B29-A662-EAE8A07CE8DD}"/>
              </a:ext>
            </a:extLst>
          </p:cNvPr>
          <p:cNvSpPr/>
          <p:nvPr/>
        </p:nvSpPr>
        <p:spPr>
          <a:xfrm>
            <a:off x="484692" y="3940353"/>
            <a:ext cx="2348190" cy="7783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 Go, Java</a:t>
            </a:r>
          </a:p>
        </p:txBody>
      </p:sp>
      <p:sp>
        <p:nvSpPr>
          <p:cNvPr id="32" name="Rectangle 31">
            <a:extLst>
              <a:ext uri="{FF2B5EF4-FFF2-40B4-BE49-F238E27FC236}">
                <a16:creationId xmlns:a16="http://schemas.microsoft.com/office/drawing/2014/main" id="{11D90152-6E42-4A8A-86AB-DD8C20468B76}"/>
              </a:ext>
            </a:extLst>
          </p:cNvPr>
          <p:cNvSpPr/>
          <p:nvPr/>
        </p:nvSpPr>
        <p:spPr>
          <a:xfrm>
            <a:off x="3437019" y="3940353"/>
            <a:ext cx="2348190" cy="7783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 C#, PHP, Rust</a:t>
            </a:r>
          </a:p>
        </p:txBody>
      </p:sp>
      <p:sp>
        <p:nvSpPr>
          <p:cNvPr id="35" name="Rectangle 34">
            <a:extLst>
              <a:ext uri="{FF2B5EF4-FFF2-40B4-BE49-F238E27FC236}">
                <a16:creationId xmlns:a16="http://schemas.microsoft.com/office/drawing/2014/main" id="{7BC3F5F1-04B7-4F9E-A6FA-422A54AFD99B}"/>
              </a:ext>
            </a:extLst>
          </p:cNvPr>
          <p:cNvSpPr/>
          <p:nvPr/>
        </p:nvSpPr>
        <p:spPr>
          <a:xfrm>
            <a:off x="9341673" y="3940353"/>
            <a:ext cx="2348190" cy="7783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Haskell, R, Scala</a:t>
            </a:r>
          </a:p>
        </p:txBody>
      </p:sp>
      <p:sp>
        <p:nvSpPr>
          <p:cNvPr id="38" name="TextBox 37">
            <a:extLst>
              <a:ext uri="{FF2B5EF4-FFF2-40B4-BE49-F238E27FC236}">
                <a16:creationId xmlns:a16="http://schemas.microsoft.com/office/drawing/2014/main" id="{61696216-F2D4-45F7-A38C-14F8496034F0}"/>
              </a:ext>
            </a:extLst>
          </p:cNvPr>
          <p:cNvSpPr txBox="1"/>
          <p:nvPr/>
        </p:nvSpPr>
        <p:spPr>
          <a:xfrm>
            <a:off x="3437019" y="4829243"/>
            <a:ext cx="2348190" cy="1323439"/>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int main() {</a:t>
            </a:r>
          </a:p>
          <a:p>
            <a:r>
              <a:rPr lang="en-US" sz="2000" dirty="0">
                <a:latin typeface="Consolas" panose="020B0609020204030204" pitchFamily="49" charset="0"/>
              </a:rPr>
              <a:t>  int x = 5;</a:t>
            </a:r>
          </a:p>
          <a:p>
            <a:r>
              <a:rPr lang="en-US" sz="2000" dirty="0">
                <a:latin typeface="Consolas" panose="020B0609020204030204" pitchFamily="49" charset="0"/>
              </a:rPr>
              <a:t>  int </a:t>
            </a:r>
            <a:r>
              <a:rPr lang="en-US" sz="2000" dirty="0">
                <a:solidFill>
                  <a:srgbClr val="00B0F0"/>
                </a:solidFill>
                <a:latin typeface="Consolas" panose="020B0609020204030204" pitchFamily="49" charset="0"/>
              </a:rPr>
              <a:t>&amp;r</a:t>
            </a:r>
            <a:r>
              <a:rPr lang="en-US" sz="2000" dirty="0">
                <a:latin typeface="Consolas" panose="020B0609020204030204" pitchFamily="49" charset="0"/>
              </a:rPr>
              <a:t> = </a:t>
            </a:r>
            <a:r>
              <a:rPr lang="en-US" sz="2000" dirty="0">
                <a:solidFill>
                  <a:srgbClr val="00B050"/>
                </a:solidFill>
                <a:latin typeface="Consolas" panose="020B0609020204030204" pitchFamily="49" charset="0"/>
              </a:rPr>
              <a:t>x</a:t>
            </a:r>
            <a:r>
              <a:rPr lang="en-US" sz="2000" dirty="0">
                <a:latin typeface="Consolas" panose="020B0609020204030204" pitchFamily="49" charset="0"/>
              </a:rPr>
              <a:t>;</a:t>
            </a:r>
          </a:p>
          <a:p>
            <a:r>
              <a:rPr lang="en-US" sz="2000" dirty="0">
                <a:latin typeface="Consolas" panose="020B0609020204030204" pitchFamily="49" charset="0"/>
              </a:rPr>
              <a:t>  r += 1;</a:t>
            </a:r>
          </a:p>
        </p:txBody>
      </p:sp>
      <p:sp>
        <p:nvSpPr>
          <p:cNvPr id="40" name="TextBox 39">
            <a:extLst>
              <a:ext uri="{FF2B5EF4-FFF2-40B4-BE49-F238E27FC236}">
                <a16:creationId xmlns:a16="http://schemas.microsoft.com/office/drawing/2014/main" id="{68C87E75-2A3D-4789-8CA4-D88D697BCC78}"/>
              </a:ext>
            </a:extLst>
          </p:cNvPr>
          <p:cNvSpPr txBox="1"/>
          <p:nvPr/>
        </p:nvSpPr>
        <p:spPr>
          <a:xfrm>
            <a:off x="9341673" y="4829243"/>
            <a:ext cx="2348190" cy="1323439"/>
          </a:xfrm>
          <a:prstGeom prst="rect">
            <a:avLst/>
          </a:prstGeom>
          <a:solidFill>
            <a:srgbClr val="F3EBF9"/>
          </a:solidFill>
          <a:ln>
            <a:solidFill>
              <a:schemeClr val="tx1"/>
            </a:solidFill>
          </a:ln>
        </p:spPr>
        <p:txBody>
          <a:bodyPr wrap="square" rtlCol="0">
            <a:spAutoFit/>
          </a:bodyPr>
          <a:lstStyle/>
          <a:p>
            <a:r>
              <a:rPr lang="en-US" sz="2000" dirty="0">
                <a:latin typeface="Consolas" panose="020B0609020204030204" pitchFamily="49" charset="0"/>
              </a:rPr>
              <a:t>f n = 5*n+3</a:t>
            </a:r>
          </a:p>
          <a:p>
            <a:r>
              <a:rPr lang="en-US" sz="2000" dirty="0">
                <a:latin typeface="Consolas" panose="020B0609020204030204" pitchFamily="49" charset="0"/>
              </a:rPr>
              <a:t>main = do </a:t>
            </a:r>
          </a:p>
          <a:p>
            <a:r>
              <a:rPr lang="en-US" sz="2000" dirty="0">
                <a:latin typeface="Consolas" panose="020B0609020204030204" pitchFamily="49" charset="0"/>
              </a:rPr>
              <a:t>  let </a:t>
            </a:r>
            <a:r>
              <a:rPr lang="en-US" sz="2000" dirty="0">
                <a:solidFill>
                  <a:srgbClr val="00B0F0"/>
                </a:solidFill>
                <a:latin typeface="Consolas" panose="020B0609020204030204" pitchFamily="49" charset="0"/>
              </a:rPr>
              <a:t>x</a:t>
            </a:r>
            <a:r>
              <a:rPr lang="en-US" sz="1600" dirty="0">
                <a:latin typeface="Consolas" panose="020B0609020204030204" pitchFamily="49" charset="0"/>
              </a:rPr>
              <a:t> </a:t>
            </a:r>
            <a:r>
              <a:rPr lang="en-US" sz="2000" dirty="0">
                <a:latin typeface="Consolas" panose="020B0609020204030204" pitchFamily="49" charset="0"/>
              </a:rPr>
              <a:t>=</a:t>
            </a:r>
            <a:r>
              <a:rPr lang="en-US" sz="1600" dirty="0">
                <a:latin typeface="Consolas" panose="020B0609020204030204" pitchFamily="49" charset="0"/>
              </a:rPr>
              <a:t> </a:t>
            </a:r>
            <a:r>
              <a:rPr lang="en-US" sz="2000" dirty="0">
                <a:latin typeface="Consolas" panose="020B0609020204030204" pitchFamily="49" charset="0"/>
              </a:rPr>
              <a:t>f 2</a:t>
            </a:r>
          </a:p>
          <a:p>
            <a:r>
              <a:rPr lang="en-US" sz="2000" dirty="0">
                <a:latin typeface="Consolas" panose="020B0609020204030204" pitchFamily="49" charset="0"/>
              </a:rPr>
              <a:t>  ...</a:t>
            </a:r>
          </a:p>
        </p:txBody>
      </p:sp>
      <p:grpSp>
        <p:nvGrpSpPr>
          <p:cNvPr id="42" name="Group 41">
            <a:extLst>
              <a:ext uri="{FF2B5EF4-FFF2-40B4-BE49-F238E27FC236}">
                <a16:creationId xmlns:a16="http://schemas.microsoft.com/office/drawing/2014/main" id="{DCC78711-99FB-490B-B6C7-BCD7DBD41C46}"/>
              </a:ext>
            </a:extLst>
          </p:cNvPr>
          <p:cNvGrpSpPr/>
          <p:nvPr/>
        </p:nvGrpSpPr>
        <p:grpSpPr>
          <a:xfrm>
            <a:off x="850328" y="6224818"/>
            <a:ext cx="1033630" cy="489130"/>
            <a:chOff x="4810282" y="1616891"/>
            <a:chExt cx="1033630" cy="489130"/>
          </a:xfrm>
        </p:grpSpPr>
        <p:grpSp>
          <p:nvGrpSpPr>
            <p:cNvPr id="43" name="Group 42">
              <a:extLst>
                <a:ext uri="{FF2B5EF4-FFF2-40B4-BE49-F238E27FC236}">
                  <a16:creationId xmlns:a16="http://schemas.microsoft.com/office/drawing/2014/main" id="{95A1BA5D-5A0A-4555-BEEF-F19BDFC29AA6}"/>
                </a:ext>
              </a:extLst>
            </p:cNvPr>
            <p:cNvGrpSpPr/>
            <p:nvPr/>
          </p:nvGrpSpPr>
          <p:grpSpPr>
            <a:xfrm>
              <a:off x="4810282" y="1697975"/>
              <a:ext cx="1033630" cy="408046"/>
              <a:chOff x="8180709" y="-722002"/>
              <a:chExt cx="1033630" cy="408046"/>
            </a:xfrm>
          </p:grpSpPr>
          <p:sp>
            <p:nvSpPr>
              <p:cNvPr id="48" name="TextBox 47">
                <a:extLst>
                  <a:ext uri="{FF2B5EF4-FFF2-40B4-BE49-F238E27FC236}">
                    <a16:creationId xmlns:a16="http://schemas.microsoft.com/office/drawing/2014/main" id="{0E4AD878-D87E-4E83-A318-681DCE1D10F9}"/>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49" name="Rectangle 48">
                <a:extLst>
                  <a:ext uri="{FF2B5EF4-FFF2-40B4-BE49-F238E27FC236}">
                    <a16:creationId xmlns:a16="http://schemas.microsoft.com/office/drawing/2014/main" id="{2B67B88B-C0F9-42AA-A79D-37F4D0DDD510}"/>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DD8F7650-5F8E-4BD6-8E71-D0F09EEACBB1}"/>
                </a:ext>
              </a:extLst>
            </p:cNvPr>
            <p:cNvSpPr txBox="1"/>
            <p:nvPr/>
          </p:nvSpPr>
          <p:spPr>
            <a:xfrm>
              <a:off x="5252703" y="1616891"/>
              <a:ext cx="332142" cy="461665"/>
            </a:xfrm>
            <a:prstGeom prst="rect">
              <a:avLst/>
            </a:prstGeom>
            <a:noFill/>
          </p:spPr>
          <p:txBody>
            <a:bodyPr wrap="none" rtlCol="0">
              <a:spAutoFit/>
            </a:bodyPr>
            <a:lstStyle/>
            <a:p>
              <a:r>
                <a:rPr lang="en-US" sz="2400" dirty="0">
                  <a:solidFill>
                    <a:schemeClr val="bg1"/>
                  </a:solidFill>
                </a:rPr>
                <a:t>5</a:t>
              </a:r>
            </a:p>
          </p:txBody>
        </p:sp>
      </p:grpSp>
      <p:grpSp>
        <p:nvGrpSpPr>
          <p:cNvPr id="8" name="Group 7">
            <a:extLst>
              <a:ext uri="{FF2B5EF4-FFF2-40B4-BE49-F238E27FC236}">
                <a16:creationId xmlns:a16="http://schemas.microsoft.com/office/drawing/2014/main" id="{B0820B03-92C4-4E9B-B356-1F8038AFD7AA}"/>
              </a:ext>
            </a:extLst>
          </p:cNvPr>
          <p:cNvGrpSpPr/>
          <p:nvPr/>
        </p:nvGrpSpPr>
        <p:grpSpPr>
          <a:xfrm>
            <a:off x="4016274" y="6212724"/>
            <a:ext cx="1033630" cy="586465"/>
            <a:chOff x="4181030" y="6090074"/>
            <a:chExt cx="1033630" cy="586465"/>
          </a:xfrm>
        </p:grpSpPr>
        <p:grpSp>
          <p:nvGrpSpPr>
            <p:cNvPr id="50" name="Group 49">
              <a:extLst>
                <a:ext uri="{FF2B5EF4-FFF2-40B4-BE49-F238E27FC236}">
                  <a16:creationId xmlns:a16="http://schemas.microsoft.com/office/drawing/2014/main" id="{F1AEC28A-A76A-423C-AAEA-1D409915100D}"/>
                </a:ext>
              </a:extLst>
            </p:cNvPr>
            <p:cNvGrpSpPr/>
            <p:nvPr/>
          </p:nvGrpSpPr>
          <p:grpSpPr>
            <a:xfrm>
              <a:off x="4181030" y="6179510"/>
              <a:ext cx="1033630" cy="497029"/>
              <a:chOff x="4810282" y="1678015"/>
              <a:chExt cx="1033630" cy="497029"/>
            </a:xfrm>
          </p:grpSpPr>
          <p:grpSp>
            <p:nvGrpSpPr>
              <p:cNvPr id="51" name="Group 50">
                <a:extLst>
                  <a:ext uri="{FF2B5EF4-FFF2-40B4-BE49-F238E27FC236}">
                    <a16:creationId xmlns:a16="http://schemas.microsoft.com/office/drawing/2014/main" id="{DDEAA84C-1FB9-40D7-9083-DB004BA26472}"/>
                  </a:ext>
                </a:extLst>
              </p:cNvPr>
              <p:cNvGrpSpPr/>
              <p:nvPr/>
            </p:nvGrpSpPr>
            <p:grpSpPr>
              <a:xfrm>
                <a:off x="4810282" y="1711675"/>
                <a:ext cx="1033630" cy="463369"/>
                <a:chOff x="8180709" y="-708302"/>
                <a:chExt cx="1033630" cy="463369"/>
              </a:xfrm>
            </p:grpSpPr>
            <p:sp>
              <p:nvSpPr>
                <p:cNvPr id="54" name="TextBox 53">
                  <a:extLst>
                    <a:ext uri="{FF2B5EF4-FFF2-40B4-BE49-F238E27FC236}">
                      <a16:creationId xmlns:a16="http://schemas.microsoft.com/office/drawing/2014/main" id="{04E09D5C-AAD9-4D7B-8CA7-1C7714BA074C}"/>
                    </a:ext>
                  </a:extLst>
                </p:cNvPr>
                <p:cNvSpPr txBox="1"/>
                <p:nvPr/>
              </p:nvSpPr>
              <p:spPr>
                <a:xfrm>
                  <a:off x="8180709" y="-645043"/>
                  <a:ext cx="301686" cy="400110"/>
                </a:xfrm>
                <a:prstGeom prst="rect">
                  <a:avLst/>
                </a:prstGeom>
                <a:noFill/>
              </p:spPr>
              <p:txBody>
                <a:bodyPr wrap="none" rtlCol="0">
                  <a:spAutoFit/>
                </a:bodyPr>
                <a:lstStyle/>
                <a:p>
                  <a:r>
                    <a:rPr lang="en-US" sz="2000" dirty="0"/>
                    <a:t>x</a:t>
                  </a:r>
                </a:p>
              </p:txBody>
            </p:sp>
            <p:sp>
              <p:nvSpPr>
                <p:cNvPr id="55" name="Rectangle 54">
                  <a:extLst>
                    <a:ext uri="{FF2B5EF4-FFF2-40B4-BE49-F238E27FC236}">
                      <a16:creationId xmlns:a16="http://schemas.microsoft.com/office/drawing/2014/main" id="{C0D67D79-71BD-48EA-9A67-4DBB932CC40E}"/>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D46842D0-6CB5-443E-9C2A-5F7E34269504}"/>
                  </a:ext>
                </a:extLst>
              </p:cNvPr>
              <p:cNvSpPr txBox="1"/>
              <p:nvPr/>
            </p:nvSpPr>
            <p:spPr>
              <a:xfrm>
                <a:off x="5278724" y="1678015"/>
                <a:ext cx="346570" cy="461665"/>
              </a:xfrm>
              <a:prstGeom prst="rect">
                <a:avLst/>
              </a:prstGeom>
              <a:noFill/>
            </p:spPr>
            <p:txBody>
              <a:bodyPr wrap="none" rtlCol="0">
                <a:spAutoFit/>
              </a:bodyPr>
              <a:lstStyle/>
              <a:p>
                <a:r>
                  <a:rPr lang="en-US" sz="2400" dirty="0">
                    <a:solidFill>
                      <a:schemeClr val="bg1"/>
                    </a:solidFill>
                  </a:rPr>
                  <a:t>6</a:t>
                </a:r>
              </a:p>
            </p:txBody>
          </p:sp>
        </p:grpSp>
        <p:sp>
          <p:nvSpPr>
            <p:cNvPr id="56" name="TextBox 55">
              <a:extLst>
                <a:ext uri="{FF2B5EF4-FFF2-40B4-BE49-F238E27FC236}">
                  <a16:creationId xmlns:a16="http://schemas.microsoft.com/office/drawing/2014/main" id="{42959055-0B12-4F6A-B03D-02843AA80021}"/>
                </a:ext>
              </a:extLst>
            </p:cNvPr>
            <p:cNvSpPr txBox="1"/>
            <p:nvPr/>
          </p:nvSpPr>
          <p:spPr>
            <a:xfrm>
              <a:off x="4185557" y="6090074"/>
              <a:ext cx="271228" cy="400110"/>
            </a:xfrm>
            <a:prstGeom prst="rect">
              <a:avLst/>
            </a:prstGeom>
            <a:noFill/>
          </p:spPr>
          <p:txBody>
            <a:bodyPr wrap="none" rtlCol="0">
              <a:spAutoFit/>
            </a:bodyPr>
            <a:lstStyle/>
            <a:p>
              <a:r>
                <a:rPr lang="en-US" sz="2000" dirty="0">
                  <a:solidFill>
                    <a:srgbClr val="00B0F0"/>
                  </a:solidFill>
                </a:rPr>
                <a:t>r</a:t>
              </a:r>
            </a:p>
          </p:txBody>
        </p:sp>
      </p:grpSp>
      <p:grpSp>
        <p:nvGrpSpPr>
          <p:cNvPr id="95" name="Group 94">
            <a:extLst>
              <a:ext uri="{FF2B5EF4-FFF2-40B4-BE49-F238E27FC236}">
                <a16:creationId xmlns:a16="http://schemas.microsoft.com/office/drawing/2014/main" id="{11C13253-CBDC-42E9-9692-752C37B8A60B}"/>
              </a:ext>
            </a:extLst>
          </p:cNvPr>
          <p:cNvGrpSpPr/>
          <p:nvPr/>
        </p:nvGrpSpPr>
        <p:grpSpPr>
          <a:xfrm>
            <a:off x="6350913" y="6242655"/>
            <a:ext cx="2112060" cy="482009"/>
            <a:chOff x="6539617" y="6082127"/>
            <a:chExt cx="2112060" cy="482009"/>
          </a:xfrm>
        </p:grpSpPr>
        <p:grpSp>
          <p:nvGrpSpPr>
            <p:cNvPr id="65" name="Group 64">
              <a:extLst>
                <a:ext uri="{FF2B5EF4-FFF2-40B4-BE49-F238E27FC236}">
                  <a16:creationId xmlns:a16="http://schemas.microsoft.com/office/drawing/2014/main" id="{7834630B-D003-4B85-99F1-7A7F5A1BCF58}"/>
                </a:ext>
              </a:extLst>
            </p:cNvPr>
            <p:cNvGrpSpPr/>
            <p:nvPr/>
          </p:nvGrpSpPr>
          <p:grpSpPr>
            <a:xfrm>
              <a:off x="6539617" y="6156090"/>
              <a:ext cx="1033630" cy="408046"/>
              <a:chOff x="8180709" y="-722002"/>
              <a:chExt cx="1033630" cy="408046"/>
            </a:xfrm>
          </p:grpSpPr>
          <p:sp>
            <p:nvSpPr>
              <p:cNvPr id="67" name="TextBox 66">
                <a:extLst>
                  <a:ext uri="{FF2B5EF4-FFF2-40B4-BE49-F238E27FC236}">
                    <a16:creationId xmlns:a16="http://schemas.microsoft.com/office/drawing/2014/main" id="{0C6A5F84-6489-40C8-AFA6-EB3DA7CF5AA7}"/>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68" name="Rectangle 67">
                <a:extLst>
                  <a:ext uri="{FF2B5EF4-FFF2-40B4-BE49-F238E27FC236}">
                    <a16:creationId xmlns:a16="http://schemas.microsoft.com/office/drawing/2014/main" id="{47888392-5C71-4079-AF7E-8BFE3402AF0E}"/>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Rectangle 69">
              <a:extLst>
                <a:ext uri="{FF2B5EF4-FFF2-40B4-BE49-F238E27FC236}">
                  <a16:creationId xmlns:a16="http://schemas.microsoft.com/office/drawing/2014/main" id="{AE3E7F12-DA36-4076-B0FE-A2D612032DC0}"/>
                </a:ext>
              </a:extLst>
            </p:cNvPr>
            <p:cNvSpPr/>
            <p:nvPr/>
          </p:nvSpPr>
          <p:spPr>
            <a:xfrm>
              <a:off x="7888002" y="616979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71" name="TextBox 70">
              <a:extLst>
                <a:ext uri="{FF2B5EF4-FFF2-40B4-BE49-F238E27FC236}">
                  <a16:creationId xmlns:a16="http://schemas.microsoft.com/office/drawing/2014/main" id="{2632AE10-D181-48D7-83E1-872276B6BCBD}"/>
                </a:ext>
              </a:extLst>
            </p:cNvPr>
            <p:cNvSpPr txBox="1"/>
            <p:nvPr/>
          </p:nvSpPr>
          <p:spPr>
            <a:xfrm>
              <a:off x="8097729" y="6082127"/>
              <a:ext cx="332142" cy="461665"/>
            </a:xfrm>
            <a:prstGeom prst="rect">
              <a:avLst/>
            </a:prstGeom>
            <a:noFill/>
          </p:spPr>
          <p:txBody>
            <a:bodyPr wrap="none" rtlCol="0">
              <a:spAutoFit/>
            </a:bodyPr>
            <a:lstStyle/>
            <a:p>
              <a:r>
                <a:rPr lang="en-US" sz="2400" dirty="0">
                  <a:solidFill>
                    <a:schemeClr val="bg1"/>
                  </a:solidFill>
                </a:rPr>
                <a:t>5</a:t>
              </a:r>
            </a:p>
          </p:txBody>
        </p:sp>
        <p:cxnSp>
          <p:nvCxnSpPr>
            <p:cNvPr id="10" name="Straight Arrow Connector 9">
              <a:extLst>
                <a:ext uri="{FF2B5EF4-FFF2-40B4-BE49-F238E27FC236}">
                  <a16:creationId xmlns:a16="http://schemas.microsoft.com/office/drawing/2014/main" id="{D9C44C41-B62D-4596-974F-AA58B489C54C}"/>
                </a:ext>
              </a:extLst>
            </p:cNvPr>
            <p:cNvCxnSpPr>
              <a:cxnSpLocks/>
              <a:endCxn id="70" idx="1"/>
            </p:cNvCxnSpPr>
            <p:nvPr/>
          </p:nvCxnSpPr>
          <p:spPr>
            <a:xfrm>
              <a:off x="7188451" y="6366963"/>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1FA9C98D-D9EC-4F44-8961-A4B1A59DFCC4}"/>
              </a:ext>
            </a:extLst>
          </p:cNvPr>
          <p:cNvSpPr/>
          <p:nvPr/>
        </p:nvSpPr>
        <p:spPr>
          <a:xfrm>
            <a:off x="6389346" y="1537155"/>
            <a:ext cx="2348190"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2000" dirty="0"/>
              <a:t>Object Reference Semantics</a:t>
            </a:r>
          </a:p>
          <a:p>
            <a:pPr algn="ctr"/>
            <a:endParaRPr lang="en-US" sz="400" dirty="0"/>
          </a:p>
          <a:p>
            <a:pPr algn="ctr"/>
            <a:r>
              <a:rPr lang="en-US" dirty="0"/>
              <a:t>A </a:t>
            </a:r>
            <a:r>
              <a:rPr lang="en-US" dirty="0">
                <a:solidFill>
                  <a:schemeClr val="accent5">
                    <a:lumMod val="40000"/>
                    <a:lumOff val="60000"/>
                  </a:schemeClr>
                </a:solidFill>
              </a:rPr>
              <a:t>variable name </a:t>
            </a:r>
            <a:r>
              <a:rPr lang="en-US" dirty="0">
                <a:solidFill>
                  <a:schemeClr val="bg1"/>
                </a:solidFill>
              </a:rPr>
              <a:t>is bound to a</a:t>
            </a:r>
            <a:r>
              <a:rPr lang="en-US" dirty="0">
                <a:solidFill>
                  <a:srgbClr val="F8CEB2"/>
                </a:solidFill>
              </a:rPr>
              <a:t> </a:t>
            </a:r>
            <a:r>
              <a:rPr lang="en-US" dirty="0">
                <a:solidFill>
                  <a:schemeClr val="accent2">
                    <a:lumMod val="40000"/>
                    <a:lumOff val="60000"/>
                  </a:schemeClr>
                </a:solidFill>
              </a:rPr>
              <a:t>pointer</a:t>
            </a:r>
            <a:r>
              <a:rPr lang="en-US" dirty="0">
                <a:solidFill>
                  <a:srgbClr val="F8CEB2"/>
                </a:solidFill>
              </a:rPr>
              <a:t> </a:t>
            </a:r>
            <a:r>
              <a:rPr lang="en-US" dirty="0"/>
              <a:t>that points to an </a:t>
            </a:r>
            <a:r>
              <a:rPr lang="en-US" dirty="0">
                <a:solidFill>
                  <a:schemeClr val="accent6">
                    <a:lumMod val="40000"/>
                    <a:lumOff val="60000"/>
                  </a:schemeClr>
                </a:solidFill>
              </a:rPr>
              <a:t>object/value</a:t>
            </a:r>
          </a:p>
          <a:p>
            <a:pPr algn="ctr"/>
            <a:endParaRPr lang="en-US" dirty="0"/>
          </a:p>
        </p:txBody>
      </p:sp>
      <p:sp>
        <p:nvSpPr>
          <p:cNvPr id="57" name="Rectangle 56">
            <a:extLst>
              <a:ext uri="{FF2B5EF4-FFF2-40B4-BE49-F238E27FC236}">
                <a16:creationId xmlns:a16="http://schemas.microsoft.com/office/drawing/2014/main" id="{E866DB04-398D-47A0-9AEA-06BE2415A8AD}"/>
              </a:ext>
            </a:extLst>
          </p:cNvPr>
          <p:cNvSpPr/>
          <p:nvPr/>
        </p:nvSpPr>
        <p:spPr>
          <a:xfrm>
            <a:off x="6389346" y="3940353"/>
            <a:ext cx="2348190" cy="7783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Java, JavaScript, Python, Ruby</a:t>
            </a:r>
          </a:p>
          <a:p>
            <a:pPr algn="ctr"/>
            <a:r>
              <a:rPr lang="en-US" sz="1200" dirty="0"/>
              <a:t>(And C++ via pointers)</a:t>
            </a:r>
          </a:p>
        </p:txBody>
      </p:sp>
      <p:sp>
        <p:nvSpPr>
          <p:cNvPr id="58" name="TextBox 57">
            <a:extLst>
              <a:ext uri="{FF2B5EF4-FFF2-40B4-BE49-F238E27FC236}">
                <a16:creationId xmlns:a16="http://schemas.microsoft.com/office/drawing/2014/main" id="{CC07BFC9-53F8-4844-8A9B-C8948BCA7229}"/>
              </a:ext>
            </a:extLst>
          </p:cNvPr>
          <p:cNvSpPr txBox="1"/>
          <p:nvPr/>
        </p:nvSpPr>
        <p:spPr>
          <a:xfrm>
            <a:off x="6389346" y="4829243"/>
            <a:ext cx="2348190" cy="1323439"/>
          </a:xfrm>
          <a:prstGeom prst="rect">
            <a:avLst/>
          </a:prstGeom>
          <a:solidFill>
            <a:srgbClr val="DEEBF7"/>
          </a:solidFill>
          <a:ln>
            <a:solidFill>
              <a:schemeClr val="tx1"/>
            </a:solidFill>
          </a:ln>
        </p:spPr>
        <p:txBody>
          <a:bodyPr wrap="square" rtlCol="0">
            <a:spAutoFit/>
          </a:bodyPr>
          <a:lstStyle/>
          <a:p>
            <a:r>
              <a:rPr lang="en-US" sz="2000" dirty="0">
                <a:latin typeface="Consolas" panose="020B0609020204030204" pitchFamily="49" charset="0"/>
              </a:rPr>
              <a:t>def main():</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x</a:t>
            </a:r>
            <a:r>
              <a:rPr lang="en-US" sz="2000" dirty="0">
                <a:latin typeface="Consolas" panose="020B0609020204030204" pitchFamily="49" charset="0"/>
              </a:rPr>
              <a:t> = </a:t>
            </a:r>
            <a:r>
              <a:rPr lang="en-US" sz="2000" dirty="0">
                <a:solidFill>
                  <a:srgbClr val="00B050"/>
                </a:solidFill>
                <a:latin typeface="Consolas" panose="020B0609020204030204" pitchFamily="49" charset="0"/>
              </a:rPr>
              <a:t>5</a:t>
            </a:r>
          </a:p>
          <a:p>
            <a:r>
              <a:rPr lang="en-US" sz="2000" dirty="0">
                <a:latin typeface="Consolas" panose="020B0609020204030204" pitchFamily="49" charset="0"/>
              </a:rPr>
              <a:t>  ...</a:t>
            </a:r>
          </a:p>
          <a:p>
            <a:endParaRPr lang="en-US" sz="2000" dirty="0">
              <a:latin typeface="Consolas" panose="020B0609020204030204" pitchFamily="49" charset="0"/>
            </a:endParaRPr>
          </a:p>
        </p:txBody>
      </p:sp>
      <p:grpSp>
        <p:nvGrpSpPr>
          <p:cNvPr id="6" name="Group 5">
            <a:extLst>
              <a:ext uri="{FF2B5EF4-FFF2-40B4-BE49-F238E27FC236}">
                <a16:creationId xmlns:a16="http://schemas.microsoft.com/office/drawing/2014/main" id="{B6EF5B15-54E8-4B7D-A8E1-12880E415CA9}"/>
              </a:ext>
            </a:extLst>
          </p:cNvPr>
          <p:cNvGrpSpPr/>
          <p:nvPr/>
        </p:nvGrpSpPr>
        <p:grpSpPr>
          <a:xfrm>
            <a:off x="9180003" y="5825357"/>
            <a:ext cx="2564557" cy="1009922"/>
            <a:chOff x="9594343" y="5758476"/>
            <a:chExt cx="2564557" cy="1009922"/>
          </a:xfrm>
        </p:grpSpPr>
        <p:grpSp>
          <p:nvGrpSpPr>
            <p:cNvPr id="92" name="Group 91">
              <a:extLst>
                <a:ext uri="{FF2B5EF4-FFF2-40B4-BE49-F238E27FC236}">
                  <a16:creationId xmlns:a16="http://schemas.microsoft.com/office/drawing/2014/main" id="{76988A83-2478-4838-8891-52A2C1B88ABD}"/>
                </a:ext>
              </a:extLst>
            </p:cNvPr>
            <p:cNvGrpSpPr/>
            <p:nvPr/>
          </p:nvGrpSpPr>
          <p:grpSpPr>
            <a:xfrm>
              <a:off x="9594343" y="5758476"/>
              <a:ext cx="2564557" cy="1009563"/>
              <a:chOff x="9356855" y="5757154"/>
              <a:chExt cx="2564557" cy="1009563"/>
            </a:xfrm>
          </p:grpSpPr>
          <p:grpSp>
            <p:nvGrpSpPr>
              <p:cNvPr id="13" name="Group 12">
                <a:extLst>
                  <a:ext uri="{FF2B5EF4-FFF2-40B4-BE49-F238E27FC236}">
                    <a16:creationId xmlns:a16="http://schemas.microsoft.com/office/drawing/2014/main" id="{668F2AEC-7C23-46D8-9E6E-969087774A62}"/>
                  </a:ext>
                </a:extLst>
              </p:cNvPr>
              <p:cNvGrpSpPr/>
              <p:nvPr/>
            </p:nvGrpSpPr>
            <p:grpSpPr>
              <a:xfrm>
                <a:off x="9356855" y="6158227"/>
                <a:ext cx="1335288" cy="411317"/>
                <a:chOff x="9356855" y="6158227"/>
                <a:chExt cx="1335288" cy="411317"/>
              </a:xfrm>
            </p:grpSpPr>
            <p:grpSp>
              <p:nvGrpSpPr>
                <p:cNvPr id="76" name="Group 75">
                  <a:extLst>
                    <a:ext uri="{FF2B5EF4-FFF2-40B4-BE49-F238E27FC236}">
                      <a16:creationId xmlns:a16="http://schemas.microsoft.com/office/drawing/2014/main" id="{AD123040-9228-4430-84CA-D33FED87F434}"/>
                    </a:ext>
                  </a:extLst>
                </p:cNvPr>
                <p:cNvGrpSpPr/>
                <p:nvPr/>
              </p:nvGrpSpPr>
              <p:grpSpPr>
                <a:xfrm>
                  <a:off x="9356855" y="6158227"/>
                  <a:ext cx="1033630" cy="408046"/>
                  <a:chOff x="8180709" y="-722002"/>
                  <a:chExt cx="1033630" cy="408046"/>
                </a:xfrm>
              </p:grpSpPr>
              <p:sp>
                <p:nvSpPr>
                  <p:cNvPr id="77" name="TextBox 76">
                    <a:extLst>
                      <a:ext uri="{FF2B5EF4-FFF2-40B4-BE49-F238E27FC236}">
                        <a16:creationId xmlns:a16="http://schemas.microsoft.com/office/drawing/2014/main" id="{BE920E41-ACEC-417F-83CA-B1430533353D}"/>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78" name="Rectangle 77">
                    <a:extLst>
                      <a:ext uri="{FF2B5EF4-FFF2-40B4-BE49-F238E27FC236}">
                        <a16:creationId xmlns:a16="http://schemas.microsoft.com/office/drawing/2014/main" id="{B4CA6E60-CAD9-4083-BB9F-56E2480A007A}"/>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cxnSp>
              <p:nvCxnSpPr>
                <p:cNvPr id="85" name="Straight Arrow Connector 84">
                  <a:extLst>
                    <a:ext uri="{FF2B5EF4-FFF2-40B4-BE49-F238E27FC236}">
                      <a16:creationId xmlns:a16="http://schemas.microsoft.com/office/drawing/2014/main" id="{33487288-E9A9-48DC-AE92-CF1B057D73EE}"/>
                    </a:ext>
                  </a:extLst>
                </p:cNvPr>
                <p:cNvCxnSpPr>
                  <a:cxnSpLocks/>
                  <a:endCxn id="87" idx="1"/>
                </p:cNvCxnSpPr>
                <p:nvPr/>
              </p:nvCxnSpPr>
              <p:spPr>
                <a:xfrm>
                  <a:off x="10005689" y="6380304"/>
                  <a:ext cx="686454" cy="1892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13C3BFC1-C67B-47E7-B8B7-C54755317647}"/>
                  </a:ext>
                </a:extLst>
              </p:cNvPr>
              <p:cNvGrpSpPr/>
              <p:nvPr/>
            </p:nvGrpSpPr>
            <p:grpSpPr>
              <a:xfrm>
                <a:off x="10692143" y="5757154"/>
                <a:ext cx="1229269" cy="1009563"/>
                <a:chOff x="10692143" y="5757154"/>
                <a:chExt cx="1229269" cy="1009563"/>
              </a:xfrm>
            </p:grpSpPr>
            <p:sp>
              <p:nvSpPr>
                <p:cNvPr id="87" name="Rectangle 86">
                  <a:extLst>
                    <a:ext uri="{FF2B5EF4-FFF2-40B4-BE49-F238E27FC236}">
                      <a16:creationId xmlns:a16="http://schemas.microsoft.com/office/drawing/2014/main" id="{34BF772B-E57C-4B39-AD6F-DC0F21AFDF9F}"/>
                    </a:ext>
                  </a:extLst>
                </p:cNvPr>
                <p:cNvSpPr/>
                <p:nvPr/>
              </p:nvSpPr>
              <p:spPr>
                <a:xfrm>
                  <a:off x="10692143" y="6372371"/>
                  <a:ext cx="1229269" cy="39434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576FC05-A2C3-4638-B8BF-1C56E79BCC27}"/>
                    </a:ext>
                  </a:extLst>
                </p:cNvPr>
                <p:cNvSpPr/>
                <p:nvPr/>
              </p:nvSpPr>
              <p:spPr>
                <a:xfrm>
                  <a:off x="11329773" y="5824653"/>
                  <a:ext cx="365601" cy="39434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C17AB48C-083B-4C7B-830E-A60C092B3517}"/>
                    </a:ext>
                  </a:extLst>
                </p:cNvPr>
                <p:cNvSpPr txBox="1"/>
                <p:nvPr/>
              </p:nvSpPr>
              <p:spPr>
                <a:xfrm>
                  <a:off x="11346503" y="5757154"/>
                  <a:ext cx="341760" cy="461665"/>
                </a:xfrm>
                <a:prstGeom prst="rect">
                  <a:avLst/>
                </a:prstGeom>
                <a:noFill/>
              </p:spPr>
              <p:txBody>
                <a:bodyPr wrap="none" rtlCol="0">
                  <a:spAutoFit/>
                </a:bodyPr>
                <a:lstStyle/>
                <a:p>
                  <a:r>
                    <a:rPr lang="en-US" sz="2400" dirty="0">
                      <a:solidFill>
                        <a:schemeClr val="bg1"/>
                      </a:solidFill>
                    </a:rPr>
                    <a:t>2</a:t>
                  </a:r>
                </a:p>
              </p:txBody>
            </p:sp>
            <p:cxnSp>
              <p:nvCxnSpPr>
                <p:cNvPr id="91" name="Straight Arrow Connector 90">
                  <a:extLst>
                    <a:ext uri="{FF2B5EF4-FFF2-40B4-BE49-F238E27FC236}">
                      <a16:creationId xmlns:a16="http://schemas.microsoft.com/office/drawing/2014/main" id="{686FE85C-0B12-43F2-AB3A-3C5EFACCC061}"/>
                    </a:ext>
                  </a:extLst>
                </p:cNvPr>
                <p:cNvCxnSpPr>
                  <a:cxnSpLocks/>
                </p:cNvCxnSpPr>
                <p:nvPr/>
              </p:nvCxnSpPr>
              <p:spPr>
                <a:xfrm flipV="1">
                  <a:off x="11306776" y="6165410"/>
                  <a:ext cx="182072" cy="2790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4" name="Rectangle 73">
              <a:extLst>
                <a:ext uri="{FF2B5EF4-FFF2-40B4-BE49-F238E27FC236}">
                  <a16:creationId xmlns:a16="http://schemas.microsoft.com/office/drawing/2014/main" id="{D9D04727-1C7C-4282-989F-C4572289E8B1}"/>
                </a:ext>
              </a:extLst>
            </p:cNvPr>
            <p:cNvSpPr/>
            <p:nvPr/>
          </p:nvSpPr>
          <p:spPr>
            <a:xfrm>
              <a:off x="11456200" y="6411657"/>
              <a:ext cx="200138" cy="32412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72" name="TextBox 71">
              <a:extLst>
                <a:ext uri="{FF2B5EF4-FFF2-40B4-BE49-F238E27FC236}">
                  <a16:creationId xmlns:a16="http://schemas.microsoft.com/office/drawing/2014/main" id="{02A66409-3406-4C33-82A5-8B0B7311BB19}"/>
                </a:ext>
              </a:extLst>
            </p:cNvPr>
            <p:cNvSpPr txBox="1"/>
            <p:nvPr/>
          </p:nvSpPr>
          <p:spPr>
            <a:xfrm>
              <a:off x="11068814" y="6306733"/>
              <a:ext cx="950901" cy="461665"/>
            </a:xfrm>
            <a:prstGeom prst="rect">
              <a:avLst/>
            </a:prstGeom>
            <a:noFill/>
          </p:spPr>
          <p:txBody>
            <a:bodyPr wrap="none" rtlCol="0">
              <a:spAutoFit/>
            </a:bodyPr>
            <a:lstStyle/>
            <a:p>
              <a:r>
                <a:rPr lang="en-US" sz="2400" dirty="0">
                  <a:solidFill>
                    <a:schemeClr val="bg1"/>
                  </a:solidFill>
                </a:rPr>
                <a:t>5*n+3</a:t>
              </a:r>
            </a:p>
          </p:txBody>
        </p:sp>
      </p:grpSp>
    </p:spTree>
    <p:extLst>
      <p:ext uri="{BB962C8B-B14F-4D97-AF65-F5344CB8AC3E}">
        <p14:creationId xmlns:p14="http://schemas.microsoft.com/office/powerpoint/2010/main" val="6874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 grpId="0" animBg="1"/>
      <p:bldP spid="44" grpId="0" animBg="1"/>
      <p:bldP spid="23" grpId="0"/>
      <p:bldP spid="30" grpId="0" animBg="1"/>
      <p:bldP spid="31" grpId="0" animBg="1"/>
      <p:bldP spid="32" grpId="0" animBg="1"/>
      <p:bldP spid="35" grpId="0" animBg="1"/>
      <p:bldP spid="38" grpId="0" animBg="1"/>
      <p:bldP spid="40" grpId="0" animBg="1"/>
      <p:bldP spid="53" grpId="0" animBg="1"/>
      <p:bldP spid="57" grpId="0" animBg="1"/>
      <p:bldP spid="5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B43F217-E94C-4326-9734-5433D0543F91}"/>
              </a:ext>
            </a:extLst>
          </p:cNvPr>
          <p:cNvGrpSpPr/>
          <p:nvPr/>
        </p:nvGrpSpPr>
        <p:grpSpPr>
          <a:xfrm>
            <a:off x="4782877" y="2933018"/>
            <a:ext cx="2705970" cy="1938992"/>
            <a:chOff x="4541520" y="3429000"/>
            <a:chExt cx="2705970" cy="1938992"/>
          </a:xfrm>
        </p:grpSpPr>
        <p:sp>
          <p:nvSpPr>
            <p:cNvPr id="4" name="Rectangle: Rounded Corners 3">
              <a:extLst>
                <a:ext uri="{FF2B5EF4-FFF2-40B4-BE49-F238E27FC236}">
                  <a16:creationId xmlns:a16="http://schemas.microsoft.com/office/drawing/2014/main" id="{53F90A10-76FC-43A5-A0F0-3529BD92D22E}"/>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8E07F8-27C1-485A-9B29-5856F05A6212}"/>
                </a:ext>
              </a:extLst>
            </p:cNvPr>
            <p:cNvSpPr txBox="1"/>
            <p:nvPr/>
          </p:nvSpPr>
          <p:spPr>
            <a:xfrm>
              <a:off x="4572000" y="3458965"/>
              <a:ext cx="2673937" cy="369332"/>
            </a:xfrm>
            <a:prstGeom prst="rect">
              <a:avLst/>
            </a:prstGeom>
            <a:noFill/>
          </p:spPr>
          <p:txBody>
            <a:bodyPr wrap="none" rtlCol="0">
              <a:spAutoFit/>
            </a:bodyPr>
            <a:lstStyle/>
            <a:p>
              <a:r>
                <a:rPr lang="en-US" dirty="0">
                  <a:solidFill>
                    <a:schemeClr val="bg1"/>
                  </a:solidFill>
                </a:rPr>
                <a:t>main()'s Activation Record</a:t>
              </a:r>
            </a:p>
          </p:txBody>
        </p:sp>
      </p:grpSp>
      <p:sp>
        <p:nvSpPr>
          <p:cNvPr id="23" name="TextBox 22">
            <a:extLst>
              <a:ext uri="{FF2B5EF4-FFF2-40B4-BE49-F238E27FC236}">
                <a16:creationId xmlns:a16="http://schemas.microsoft.com/office/drawing/2014/main" id="{F5A3BBD1-C7AA-498D-8408-DE924F82C9F1}"/>
              </a:ext>
            </a:extLst>
          </p:cNvPr>
          <p:cNvSpPr txBox="1"/>
          <p:nvPr/>
        </p:nvSpPr>
        <p:spPr>
          <a:xfrm>
            <a:off x="1462824" y="786063"/>
            <a:ext cx="9136529" cy="830997"/>
          </a:xfrm>
          <a:prstGeom prst="rect">
            <a:avLst/>
          </a:prstGeom>
          <a:noFill/>
        </p:spPr>
        <p:txBody>
          <a:bodyPr wrap="square">
            <a:spAutoFit/>
          </a:bodyPr>
          <a:lstStyle/>
          <a:p>
            <a:pPr algn="ctr"/>
            <a:r>
              <a:rPr lang="en-US" sz="2400" dirty="0"/>
              <a:t>Approach: Each variable </a:t>
            </a:r>
            <a:r>
              <a:rPr lang="en-US" sz="2400" dirty="0">
                <a:solidFill>
                  <a:srgbClr val="00B0F0"/>
                </a:solidFill>
              </a:rPr>
              <a:t>name</a:t>
            </a:r>
            <a:r>
              <a:rPr lang="en-US" sz="2400" dirty="0"/>
              <a:t> is directly </a:t>
            </a:r>
            <a:r>
              <a:rPr lang="en-US" sz="2400" dirty="0">
                <a:solidFill>
                  <a:srgbClr val="FF0000"/>
                </a:solidFill>
              </a:rPr>
              <a:t>"bound" </a:t>
            </a:r>
            <a:r>
              <a:rPr lang="en-US" sz="2400" dirty="0"/>
              <a:t>to the </a:t>
            </a:r>
            <a:r>
              <a:rPr lang="en-US" sz="2400" dirty="0">
                <a:solidFill>
                  <a:srgbClr val="00B050"/>
                </a:solidFill>
              </a:rPr>
              <a:t>storage</a:t>
            </a:r>
            <a:r>
              <a:rPr lang="en-US" sz="2400" dirty="0"/>
              <a:t> that represents that variable.</a:t>
            </a:r>
          </a:p>
        </p:txBody>
      </p:sp>
      <p:sp>
        <p:nvSpPr>
          <p:cNvPr id="30" name="TextBox 29">
            <a:extLst>
              <a:ext uri="{FF2B5EF4-FFF2-40B4-BE49-F238E27FC236}">
                <a16:creationId xmlns:a16="http://schemas.microsoft.com/office/drawing/2014/main" id="{C49FD468-BE92-4B10-80B5-C56622BEF1C8}"/>
              </a:ext>
            </a:extLst>
          </p:cNvPr>
          <p:cNvSpPr txBox="1"/>
          <p:nvPr/>
        </p:nvSpPr>
        <p:spPr>
          <a:xfrm>
            <a:off x="455929" y="2834018"/>
            <a:ext cx="4030857" cy="2961323"/>
          </a:xfrm>
          <a:prstGeom prst="rect">
            <a:avLst/>
          </a:prstGeom>
          <a:solidFill>
            <a:srgbClr val="FDF1E9"/>
          </a:solidFill>
          <a:ln>
            <a:solidFill>
              <a:schemeClr val="tx1"/>
            </a:solidFill>
          </a:ln>
        </p:spPr>
        <p:txBody>
          <a:bodyPr wrap="square" rtlCol="0">
            <a:noAutofit/>
          </a:bodyPr>
          <a:lstStyle/>
          <a:p>
            <a:r>
              <a:rPr lang="en-US" sz="2000" dirty="0">
                <a:latin typeface="Consolas" panose="020B0609020204030204" pitchFamily="49" charset="0"/>
              </a:rPr>
              <a:t>// C++ uses value semantics</a:t>
            </a:r>
          </a:p>
          <a:p>
            <a:endParaRPr lang="en-US" sz="2000" dirty="0">
              <a:latin typeface="Consolas" panose="020B0609020204030204" pitchFamily="49" charset="0"/>
            </a:endParaRP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int </a:t>
            </a:r>
            <a:r>
              <a:rPr lang="en-US" sz="2000" dirty="0">
                <a:solidFill>
                  <a:srgbClr val="FF0000"/>
                </a:solidFill>
                <a:latin typeface="Consolas" panose="020B0609020204030204" pitchFamily="49" charset="0"/>
              </a:rPr>
              <a:t>x</a:t>
            </a:r>
            <a:r>
              <a:rPr lang="en-US" sz="2000" dirty="0">
                <a:latin typeface="Consolas" panose="020B0609020204030204" pitchFamily="49" charset="0"/>
              </a:rPr>
              <a:t> = 5;</a:t>
            </a:r>
          </a:p>
          <a:p>
            <a:r>
              <a:rPr lang="en-US" sz="2000" dirty="0">
                <a:latin typeface="Consolas" panose="020B0609020204030204" pitchFamily="49" charset="0"/>
              </a:rPr>
              <a:t>  int </a:t>
            </a:r>
            <a:r>
              <a:rPr lang="en-US" sz="2000" dirty="0">
                <a:solidFill>
                  <a:srgbClr val="FF0000"/>
                </a:solidFill>
                <a:latin typeface="Consolas" panose="020B0609020204030204" pitchFamily="49" charset="0"/>
              </a:rPr>
              <a:t>y</a:t>
            </a:r>
            <a:r>
              <a:rPr lang="en-US" sz="2000" dirty="0">
                <a:latin typeface="Consolas" panose="020B0609020204030204" pitchFamily="49" charset="0"/>
              </a:rPr>
              <a:t> = 0;</a:t>
            </a:r>
          </a:p>
          <a:p>
            <a:endParaRPr lang="en-US" sz="2000" dirty="0">
              <a:latin typeface="Consolas" panose="020B0609020204030204" pitchFamily="49" charset="0"/>
            </a:endParaRPr>
          </a:p>
          <a:p>
            <a:r>
              <a:rPr lang="en-US" sz="2000" dirty="0">
                <a:latin typeface="Consolas" panose="020B0609020204030204" pitchFamily="49" charset="0"/>
              </a:rPr>
              <a:t>  y = x;</a:t>
            </a:r>
          </a:p>
          <a:p>
            <a:r>
              <a:rPr lang="en-US" sz="2000" dirty="0">
                <a:latin typeface="Consolas" panose="020B0609020204030204" pitchFamily="49" charset="0"/>
              </a:rPr>
              <a:t>}</a:t>
            </a:r>
          </a:p>
        </p:txBody>
      </p:sp>
      <p:grpSp>
        <p:nvGrpSpPr>
          <p:cNvPr id="42" name="Group 41">
            <a:extLst>
              <a:ext uri="{FF2B5EF4-FFF2-40B4-BE49-F238E27FC236}">
                <a16:creationId xmlns:a16="http://schemas.microsoft.com/office/drawing/2014/main" id="{DCC78711-99FB-490B-B6C7-BCD7DBD41C46}"/>
              </a:ext>
            </a:extLst>
          </p:cNvPr>
          <p:cNvGrpSpPr/>
          <p:nvPr/>
        </p:nvGrpSpPr>
        <p:grpSpPr>
          <a:xfrm>
            <a:off x="5025787" y="3286913"/>
            <a:ext cx="1033630" cy="461665"/>
            <a:chOff x="4810282" y="1660435"/>
            <a:chExt cx="1033630" cy="461665"/>
          </a:xfrm>
        </p:grpSpPr>
        <p:grpSp>
          <p:nvGrpSpPr>
            <p:cNvPr id="43" name="Group 42">
              <a:extLst>
                <a:ext uri="{FF2B5EF4-FFF2-40B4-BE49-F238E27FC236}">
                  <a16:creationId xmlns:a16="http://schemas.microsoft.com/office/drawing/2014/main" id="{95A1BA5D-5A0A-4555-BEEF-F19BDFC29AA6}"/>
                </a:ext>
              </a:extLst>
            </p:cNvPr>
            <p:cNvGrpSpPr/>
            <p:nvPr/>
          </p:nvGrpSpPr>
          <p:grpSpPr>
            <a:xfrm>
              <a:off x="4810282" y="1697975"/>
              <a:ext cx="1033630" cy="408046"/>
              <a:chOff x="8180709" y="-722002"/>
              <a:chExt cx="1033630" cy="408046"/>
            </a:xfrm>
          </p:grpSpPr>
          <p:sp>
            <p:nvSpPr>
              <p:cNvPr id="48" name="TextBox 47">
                <a:extLst>
                  <a:ext uri="{FF2B5EF4-FFF2-40B4-BE49-F238E27FC236}">
                    <a16:creationId xmlns:a16="http://schemas.microsoft.com/office/drawing/2014/main" id="{0E4AD878-D87E-4E83-A318-681DCE1D10F9}"/>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F8CEB2"/>
                    </a:solidFill>
                  </a:rPr>
                  <a:t>x</a:t>
                </a:r>
              </a:p>
            </p:txBody>
          </p:sp>
          <p:sp>
            <p:nvSpPr>
              <p:cNvPr id="49" name="Rectangle 48">
                <a:extLst>
                  <a:ext uri="{FF2B5EF4-FFF2-40B4-BE49-F238E27FC236}">
                    <a16:creationId xmlns:a16="http://schemas.microsoft.com/office/drawing/2014/main" id="{2B67B88B-C0F9-42AA-A79D-37F4D0DDD510}"/>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DD8F7650-5F8E-4BD6-8E71-D0F09EEACBB1}"/>
                </a:ext>
              </a:extLst>
            </p:cNvPr>
            <p:cNvSpPr txBox="1"/>
            <p:nvPr/>
          </p:nvSpPr>
          <p:spPr>
            <a:xfrm>
              <a:off x="5318019" y="1660435"/>
              <a:ext cx="354584"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5</a:t>
              </a:r>
            </a:p>
          </p:txBody>
        </p:sp>
      </p:grpSp>
      <p:sp>
        <p:nvSpPr>
          <p:cNvPr id="98" name="TextBox 97">
            <a:extLst>
              <a:ext uri="{FF2B5EF4-FFF2-40B4-BE49-F238E27FC236}">
                <a16:creationId xmlns:a16="http://schemas.microsoft.com/office/drawing/2014/main" id="{B57DBC87-98C9-45CD-882B-E1E556D120A8}"/>
              </a:ext>
            </a:extLst>
          </p:cNvPr>
          <p:cNvSpPr txBox="1"/>
          <p:nvPr/>
        </p:nvSpPr>
        <p:spPr>
          <a:xfrm>
            <a:off x="761166" y="1803555"/>
            <a:ext cx="10539844" cy="461665"/>
          </a:xfrm>
          <a:prstGeom prst="rect">
            <a:avLst/>
          </a:prstGeom>
          <a:noFill/>
        </p:spPr>
        <p:txBody>
          <a:bodyPr wrap="square">
            <a:spAutoFit/>
          </a:bodyPr>
          <a:lstStyle/>
          <a:p>
            <a:pPr algn="ctr"/>
            <a:r>
              <a:rPr lang="en-US" sz="2400" dirty="0"/>
              <a:t>The variable's storage is on the </a:t>
            </a:r>
            <a:r>
              <a:rPr lang="en-US" sz="2400" dirty="0">
                <a:solidFill>
                  <a:srgbClr val="FF0000"/>
                </a:solidFill>
              </a:rPr>
              <a:t>stack</a:t>
            </a:r>
            <a:r>
              <a:rPr lang="en-US" sz="2400" dirty="0"/>
              <a:t> in the current activation record.        </a:t>
            </a:r>
          </a:p>
        </p:txBody>
      </p:sp>
      <p:sp>
        <p:nvSpPr>
          <p:cNvPr id="99" name="TextBox 98">
            <a:extLst>
              <a:ext uri="{FF2B5EF4-FFF2-40B4-BE49-F238E27FC236}">
                <a16:creationId xmlns:a16="http://schemas.microsoft.com/office/drawing/2014/main" id="{6030F6FB-6612-41B4-902B-0CCB30F36E50}"/>
              </a:ext>
            </a:extLst>
          </p:cNvPr>
          <p:cNvSpPr txBox="1"/>
          <p:nvPr/>
        </p:nvSpPr>
        <p:spPr>
          <a:xfrm>
            <a:off x="7488847" y="2877969"/>
            <a:ext cx="4647890" cy="830997"/>
          </a:xfrm>
          <a:prstGeom prst="rect">
            <a:avLst/>
          </a:prstGeom>
          <a:noFill/>
        </p:spPr>
        <p:txBody>
          <a:bodyPr wrap="square">
            <a:spAutoFit/>
          </a:bodyPr>
          <a:lstStyle/>
          <a:p>
            <a:pPr algn="ctr"/>
            <a:r>
              <a:rPr lang="en-US" sz="2400" dirty="0"/>
              <a:t>Let's see how </a:t>
            </a:r>
            <a:r>
              <a:rPr lang="en-US" sz="2400" dirty="0">
                <a:solidFill>
                  <a:srgbClr val="FF0000"/>
                </a:solidFill>
              </a:rPr>
              <a:t>assignment</a:t>
            </a:r>
            <a:r>
              <a:rPr lang="en-US" sz="2400" dirty="0"/>
              <a:t> works with </a:t>
            </a:r>
            <a:r>
              <a:rPr lang="en-US" sz="2400" dirty="0">
                <a:solidFill>
                  <a:srgbClr val="FF0000"/>
                </a:solidFill>
              </a:rPr>
              <a:t>value semantics</a:t>
            </a:r>
            <a:r>
              <a:rPr lang="en-US" sz="2400" dirty="0"/>
              <a:t>!</a:t>
            </a:r>
          </a:p>
        </p:txBody>
      </p:sp>
      <p:grpSp>
        <p:nvGrpSpPr>
          <p:cNvPr id="101" name="Group 100">
            <a:extLst>
              <a:ext uri="{FF2B5EF4-FFF2-40B4-BE49-F238E27FC236}">
                <a16:creationId xmlns:a16="http://schemas.microsoft.com/office/drawing/2014/main" id="{5C9FA70B-669C-48D9-9529-BF3CB87C0A01}"/>
              </a:ext>
            </a:extLst>
          </p:cNvPr>
          <p:cNvGrpSpPr/>
          <p:nvPr/>
        </p:nvGrpSpPr>
        <p:grpSpPr>
          <a:xfrm>
            <a:off x="5025787" y="3854191"/>
            <a:ext cx="1033630" cy="408046"/>
            <a:chOff x="8180709" y="-722002"/>
            <a:chExt cx="1033630" cy="408046"/>
          </a:xfrm>
        </p:grpSpPr>
        <p:sp>
          <p:nvSpPr>
            <p:cNvPr id="103" name="TextBox 102">
              <a:extLst>
                <a:ext uri="{FF2B5EF4-FFF2-40B4-BE49-F238E27FC236}">
                  <a16:creationId xmlns:a16="http://schemas.microsoft.com/office/drawing/2014/main" id="{BE80FB4B-3CA2-4F60-BA4F-AC1028BF40E2}"/>
                </a:ext>
              </a:extLst>
            </p:cNvPr>
            <p:cNvSpPr txBox="1"/>
            <p:nvPr/>
          </p:nvSpPr>
          <p:spPr>
            <a:xfrm>
              <a:off x="8180709" y="-722002"/>
              <a:ext cx="308098" cy="400110"/>
            </a:xfrm>
            <a:prstGeom prst="rect">
              <a:avLst/>
            </a:prstGeom>
            <a:noFill/>
          </p:spPr>
          <p:txBody>
            <a:bodyPr wrap="none" rtlCol="0">
              <a:spAutoFit/>
            </a:bodyPr>
            <a:lstStyle/>
            <a:p>
              <a:r>
                <a:rPr lang="en-US" sz="2000" dirty="0">
                  <a:solidFill>
                    <a:srgbClr val="F8CEB2"/>
                  </a:solidFill>
                </a:rPr>
                <a:t>y</a:t>
              </a:r>
            </a:p>
          </p:txBody>
        </p:sp>
        <p:sp>
          <p:nvSpPr>
            <p:cNvPr id="104" name="Rectangle 103">
              <a:extLst>
                <a:ext uri="{FF2B5EF4-FFF2-40B4-BE49-F238E27FC236}">
                  <a16:creationId xmlns:a16="http://schemas.microsoft.com/office/drawing/2014/main" id="{6F2A667C-DC38-4464-A175-DFBB5CBB5499}"/>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TextBox 104">
            <a:extLst>
              <a:ext uri="{FF2B5EF4-FFF2-40B4-BE49-F238E27FC236}">
                <a16:creationId xmlns:a16="http://schemas.microsoft.com/office/drawing/2014/main" id="{784F3EA4-C65C-4948-B2E7-AB30F3AD5F3B}"/>
              </a:ext>
            </a:extLst>
          </p:cNvPr>
          <p:cNvSpPr txBox="1"/>
          <p:nvPr/>
        </p:nvSpPr>
        <p:spPr>
          <a:xfrm>
            <a:off x="5498688" y="3823907"/>
            <a:ext cx="354584"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0</a:t>
            </a:r>
          </a:p>
        </p:txBody>
      </p:sp>
      <p:cxnSp>
        <p:nvCxnSpPr>
          <p:cNvPr id="29" name="Straight Arrow Connector 28">
            <a:extLst>
              <a:ext uri="{FF2B5EF4-FFF2-40B4-BE49-F238E27FC236}">
                <a16:creationId xmlns:a16="http://schemas.microsoft.com/office/drawing/2014/main" id="{F2E8BE3E-2958-4D94-BF30-471C0DA05DC8}"/>
              </a:ext>
            </a:extLst>
          </p:cNvPr>
          <p:cNvCxnSpPr/>
          <p:nvPr/>
        </p:nvCxnSpPr>
        <p:spPr>
          <a:xfrm>
            <a:off x="241357" y="39674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9F9FAA2-145C-46A0-80B6-A37AFE0FC906}"/>
              </a:ext>
            </a:extLst>
          </p:cNvPr>
          <p:cNvCxnSpPr/>
          <p:nvPr/>
        </p:nvCxnSpPr>
        <p:spPr>
          <a:xfrm>
            <a:off x="506729" y="42685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094830-97FF-4B26-8643-E1D6F73DB8B2}"/>
              </a:ext>
            </a:extLst>
          </p:cNvPr>
          <p:cNvCxnSpPr/>
          <p:nvPr/>
        </p:nvCxnSpPr>
        <p:spPr>
          <a:xfrm>
            <a:off x="506729" y="457197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FA298A-1ED8-4129-8A12-42F596863C74}"/>
              </a:ext>
            </a:extLst>
          </p:cNvPr>
          <p:cNvCxnSpPr/>
          <p:nvPr/>
        </p:nvCxnSpPr>
        <p:spPr>
          <a:xfrm>
            <a:off x="506729" y="521205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9DDCD6D-90F5-4851-9F2E-7F345A885E29}"/>
              </a:ext>
            </a:extLst>
          </p:cNvPr>
          <p:cNvSpPr txBox="1"/>
          <p:nvPr/>
        </p:nvSpPr>
        <p:spPr>
          <a:xfrm>
            <a:off x="5463027" y="3282265"/>
            <a:ext cx="495086" cy="461665"/>
          </a:xfrm>
          <a:prstGeom prst="rect">
            <a:avLst/>
          </a:prstGeom>
          <a:noFill/>
        </p:spPr>
        <p:txBody>
          <a:bodyPr wrap="square">
            <a:spAutoFit/>
          </a:bodyPr>
          <a:lstStyle/>
          <a:p>
            <a:pPr algn="ctr"/>
            <a:r>
              <a:rPr lang="en-US" sz="2400" dirty="0">
                <a:solidFill>
                  <a:srgbClr val="F8CEB2"/>
                </a:solidFill>
                <a:latin typeface="Consolas" panose="020B0609020204030204" pitchFamily="49" charset="0"/>
              </a:rPr>
              <a:t>5</a:t>
            </a:r>
          </a:p>
        </p:txBody>
      </p:sp>
      <p:sp>
        <p:nvSpPr>
          <p:cNvPr id="44" name="Speech Bubble: Rectangle with Corners Rounded 43">
            <a:extLst>
              <a:ext uri="{FF2B5EF4-FFF2-40B4-BE49-F238E27FC236}">
                <a16:creationId xmlns:a16="http://schemas.microsoft.com/office/drawing/2014/main" id="{49DDE47C-B70F-469E-9755-09145B48C8DB}"/>
              </a:ext>
            </a:extLst>
          </p:cNvPr>
          <p:cNvSpPr/>
          <p:nvPr/>
        </p:nvSpPr>
        <p:spPr>
          <a:xfrm>
            <a:off x="1729362" y="5343483"/>
            <a:ext cx="4965054" cy="1368123"/>
          </a:xfrm>
          <a:prstGeom prst="wedgeRoundRectCallout">
            <a:avLst>
              <a:gd name="adj1" fmla="val -61410"/>
              <a:gd name="adj2" fmla="val -5553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using value semantics, an </a:t>
            </a:r>
            <a:r>
              <a:rPr lang="en-US" sz="2000" dirty="0">
                <a:solidFill>
                  <a:srgbClr val="F8CEB2"/>
                </a:solidFill>
                <a:latin typeface="Corbel" panose="020B0503020204020204" pitchFamily="34" charset="0"/>
              </a:rPr>
              <a:t>assignment</a:t>
            </a:r>
            <a:r>
              <a:rPr lang="en-US" sz="2000" dirty="0">
                <a:latin typeface="Corbel" panose="020B0503020204020204" pitchFamily="34" charset="0"/>
              </a:rPr>
              <a:t> updates the </a:t>
            </a:r>
            <a:r>
              <a:rPr lang="en-US" sz="2000" dirty="0">
                <a:solidFill>
                  <a:srgbClr val="F8CEB2"/>
                </a:solidFill>
                <a:latin typeface="Corbel" panose="020B0503020204020204" pitchFamily="34" charset="0"/>
              </a:rPr>
              <a:t>left-hand storage </a:t>
            </a:r>
            <a:r>
              <a:rPr lang="en-US" sz="2000" dirty="0">
                <a:latin typeface="Corbel" panose="020B0503020204020204" pitchFamily="34" charset="0"/>
              </a:rPr>
              <a:t>with a copy of the </a:t>
            </a:r>
            <a:r>
              <a:rPr lang="en-US" sz="2000" dirty="0">
                <a:solidFill>
                  <a:srgbClr val="F8CEB2"/>
                </a:solidFill>
                <a:latin typeface="Corbel" panose="020B0503020204020204" pitchFamily="34" charset="0"/>
              </a:rPr>
              <a:t>right-hand-side value</a:t>
            </a:r>
            <a:r>
              <a:rPr lang="en-US" sz="2000" dirty="0">
                <a:latin typeface="Corbel" panose="020B0503020204020204" pitchFamily="34" charset="0"/>
              </a:rPr>
              <a:t>.</a:t>
            </a:r>
          </a:p>
        </p:txBody>
      </p:sp>
      <p:sp>
        <p:nvSpPr>
          <p:cNvPr id="37" name="Title 1">
            <a:extLst>
              <a:ext uri="{FF2B5EF4-FFF2-40B4-BE49-F238E27FC236}">
                <a16:creationId xmlns:a16="http://schemas.microsoft.com/office/drawing/2014/main" id="{D5D40F6E-86A2-4B33-9ABA-47AE21CADEEC}"/>
              </a:ext>
            </a:extLst>
          </p:cNvPr>
          <p:cNvSpPr>
            <a:spLocks noGrp="1"/>
          </p:cNvSpPr>
          <p:nvPr>
            <p:ph type="title"/>
          </p:nvPr>
        </p:nvSpPr>
        <p:spPr>
          <a:xfrm>
            <a:off x="899784" y="-220603"/>
            <a:ext cx="9438744" cy="1143000"/>
          </a:xfrm>
        </p:spPr>
        <p:txBody>
          <a:bodyPr/>
          <a:lstStyle/>
          <a:p>
            <a:r>
              <a:rPr lang="en-US" dirty="0"/>
              <a:t>Value Semantics</a:t>
            </a:r>
          </a:p>
        </p:txBody>
      </p:sp>
      <p:grpSp>
        <p:nvGrpSpPr>
          <p:cNvPr id="39" name="Group 38">
            <a:extLst>
              <a:ext uri="{FF2B5EF4-FFF2-40B4-BE49-F238E27FC236}">
                <a16:creationId xmlns:a16="http://schemas.microsoft.com/office/drawing/2014/main" id="{A522A376-FE4E-446A-ABB1-7A2A8A11DE92}"/>
              </a:ext>
            </a:extLst>
          </p:cNvPr>
          <p:cNvGrpSpPr/>
          <p:nvPr/>
        </p:nvGrpSpPr>
        <p:grpSpPr>
          <a:xfrm>
            <a:off x="7273763" y="44280"/>
            <a:ext cx="1033630" cy="489130"/>
            <a:chOff x="4810282" y="1616891"/>
            <a:chExt cx="1033630" cy="489130"/>
          </a:xfrm>
        </p:grpSpPr>
        <p:grpSp>
          <p:nvGrpSpPr>
            <p:cNvPr id="40" name="Group 39">
              <a:extLst>
                <a:ext uri="{FF2B5EF4-FFF2-40B4-BE49-F238E27FC236}">
                  <a16:creationId xmlns:a16="http://schemas.microsoft.com/office/drawing/2014/main" id="{CEB93095-DB09-4357-A559-1C45B5F32FFF}"/>
                </a:ext>
              </a:extLst>
            </p:cNvPr>
            <p:cNvGrpSpPr/>
            <p:nvPr/>
          </p:nvGrpSpPr>
          <p:grpSpPr>
            <a:xfrm>
              <a:off x="4810282" y="1697975"/>
              <a:ext cx="1033630" cy="408046"/>
              <a:chOff x="8180709" y="-722002"/>
              <a:chExt cx="1033630" cy="408046"/>
            </a:xfrm>
          </p:grpSpPr>
          <p:sp>
            <p:nvSpPr>
              <p:cNvPr id="45" name="TextBox 44">
                <a:extLst>
                  <a:ext uri="{FF2B5EF4-FFF2-40B4-BE49-F238E27FC236}">
                    <a16:creationId xmlns:a16="http://schemas.microsoft.com/office/drawing/2014/main" id="{F9B8CC74-D80B-4821-AA77-F45A7548743E}"/>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46" name="Rectangle 45">
                <a:extLst>
                  <a:ext uri="{FF2B5EF4-FFF2-40B4-BE49-F238E27FC236}">
                    <a16:creationId xmlns:a16="http://schemas.microsoft.com/office/drawing/2014/main" id="{6B9B8D8B-FB92-4BBE-879B-A599EB1811F8}"/>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8918A3D8-025E-4112-B592-D5BC5646C6B4}"/>
                </a:ext>
              </a:extLst>
            </p:cNvPr>
            <p:cNvSpPr txBox="1"/>
            <p:nvPr/>
          </p:nvSpPr>
          <p:spPr>
            <a:xfrm>
              <a:off x="5252703" y="1616891"/>
              <a:ext cx="332142" cy="461665"/>
            </a:xfrm>
            <a:prstGeom prst="rect">
              <a:avLst/>
            </a:prstGeom>
            <a:noFill/>
          </p:spPr>
          <p:txBody>
            <a:bodyPr wrap="none" rtlCol="0">
              <a:spAutoFit/>
            </a:bodyPr>
            <a:lstStyle/>
            <a:p>
              <a:r>
                <a:rPr lang="en-US" sz="2400" dirty="0">
                  <a:solidFill>
                    <a:schemeClr val="bg1"/>
                  </a:solidFill>
                </a:rPr>
                <a:t>5</a:t>
              </a:r>
            </a:p>
          </p:txBody>
        </p:sp>
      </p:grpSp>
    </p:spTree>
    <p:extLst>
      <p:ext uri="{BB962C8B-B14F-4D97-AF65-F5344CB8AC3E}">
        <p14:creationId xmlns:p14="http://schemas.microsoft.com/office/powerpoint/2010/main" val="325166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down)">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2" nodeType="clickEffect">
                                  <p:stCondLst>
                                    <p:cond delay="0"/>
                                  </p:stCondLst>
                                  <p:childTnLst>
                                    <p:animMotion origin="layout" path="M -2.70833E-6 4.81481E-6 L 0.38125 -0.14908 " pathEditMode="relative" rAng="0" ptsTypes="AA">
                                      <p:cBhvr>
                                        <p:cTn id="69" dur="2000" fill="hold"/>
                                        <p:tgtEl>
                                          <p:spTgt spid="44"/>
                                        </p:tgtEl>
                                        <p:attrNameLst>
                                          <p:attrName>ppt_x</p:attrName>
                                          <p:attrName>ppt_y</p:attrName>
                                        </p:attrNameLst>
                                      </p:cBhvr>
                                      <p:rCtr x="19062" y="-7454"/>
                                    </p:animMotion>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grpId="1" nodeType="withEffect">
                                  <p:stCondLst>
                                    <p:cond delay="0"/>
                                  </p:stCondLst>
                                  <p:childTnLst>
                                    <p:animMotion origin="layout" path="M 6.25E-7 1.48148E-6 L 6.25E-7 0.0787 " pathEditMode="relative" rAng="0" ptsTypes="AA">
                                      <p:cBhvr>
                                        <p:cTn id="75" dur="2000" fill="hold"/>
                                        <p:tgtEl>
                                          <p:spTgt spid="34"/>
                                        </p:tgtEl>
                                        <p:attrNameLst>
                                          <p:attrName>ppt_x</p:attrName>
                                          <p:attrName>ppt_y</p:attrName>
                                        </p:attrNameLst>
                                      </p:cBhvr>
                                      <p:rCtr x="0" y="3935"/>
                                    </p:animMotion>
                                  </p:childTnLst>
                                </p:cTn>
                              </p:par>
                              <p:par>
                                <p:cTn id="76" presetID="10" presetClass="exit" presetSubtype="0" fill="hold" grpId="1" nodeType="withEffect">
                                  <p:stCondLst>
                                    <p:cond delay="0"/>
                                  </p:stCondLst>
                                  <p:childTnLst>
                                    <p:animEffect transition="out" filter="fade">
                                      <p:cBhvr>
                                        <p:cTn id="77" dur="500"/>
                                        <p:tgtEl>
                                          <p:spTgt spid="105"/>
                                        </p:tgtEl>
                                      </p:cBhvr>
                                    </p:animEffect>
                                    <p:set>
                                      <p:cBhvr>
                                        <p:cTn id="78" dur="1" fill="hold">
                                          <p:stCondLst>
                                            <p:cond delay="499"/>
                                          </p:stCondLst>
                                        </p:cTn>
                                        <p:tgtEl>
                                          <p:spTgt spid="10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3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98" grpId="0"/>
      <p:bldP spid="99" grpId="0"/>
      <p:bldP spid="105" grpId="0"/>
      <p:bldP spid="105" grpId="1"/>
      <p:bldP spid="34" grpId="0"/>
      <p:bldP spid="34" grpId="1"/>
      <p:bldP spid="44" grpId="0" animBg="1"/>
      <p:bldP spid="44" grpId="1" animBg="1"/>
      <p:bldP spid="44" grpId="2"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7006E807-4963-4C2D-88BD-3D6B69889F34}"/>
              </a:ext>
            </a:extLst>
          </p:cNvPr>
          <p:cNvSpPr txBox="1"/>
          <p:nvPr/>
        </p:nvSpPr>
        <p:spPr>
          <a:xfrm>
            <a:off x="861531" y="1660107"/>
            <a:ext cx="10053154" cy="830997"/>
          </a:xfrm>
          <a:prstGeom prst="rect">
            <a:avLst/>
          </a:prstGeom>
          <a:noFill/>
        </p:spPr>
        <p:txBody>
          <a:bodyPr wrap="square">
            <a:spAutoFit/>
          </a:bodyPr>
          <a:lstStyle/>
          <a:p>
            <a:pPr algn="ctr"/>
            <a:r>
              <a:rPr lang="en-US" sz="2400" dirty="0"/>
              <a:t>The </a:t>
            </a:r>
            <a:r>
              <a:rPr lang="en-US" sz="2400" dirty="0">
                <a:solidFill>
                  <a:srgbClr val="00B0F0"/>
                </a:solidFill>
              </a:rPr>
              <a:t>alias name </a:t>
            </a:r>
            <a:r>
              <a:rPr lang="en-US" sz="2400" dirty="0"/>
              <a:t>is directly "bound" to the original </a:t>
            </a:r>
            <a:r>
              <a:rPr lang="en-US" sz="2400" dirty="0">
                <a:solidFill>
                  <a:srgbClr val="00B050"/>
                </a:solidFill>
              </a:rPr>
              <a:t>variable's storage </a:t>
            </a:r>
            <a:r>
              <a:rPr lang="en-US" sz="2400" dirty="0"/>
              <a:t>and can be used just like the original variable's name.</a:t>
            </a:r>
          </a:p>
        </p:txBody>
      </p:sp>
      <p:grpSp>
        <p:nvGrpSpPr>
          <p:cNvPr id="8" name="Group 7">
            <a:extLst>
              <a:ext uri="{FF2B5EF4-FFF2-40B4-BE49-F238E27FC236}">
                <a16:creationId xmlns:a16="http://schemas.microsoft.com/office/drawing/2014/main" id="{4B43F217-E94C-4326-9734-5433D0543F91}"/>
              </a:ext>
            </a:extLst>
          </p:cNvPr>
          <p:cNvGrpSpPr/>
          <p:nvPr/>
        </p:nvGrpSpPr>
        <p:grpSpPr>
          <a:xfrm>
            <a:off x="7910407" y="2574558"/>
            <a:ext cx="3825665" cy="2109279"/>
            <a:chOff x="4541519" y="3428999"/>
            <a:chExt cx="3825665" cy="2109279"/>
          </a:xfrm>
        </p:grpSpPr>
        <p:sp>
          <p:nvSpPr>
            <p:cNvPr id="4" name="Rectangle: Rounded Corners 3">
              <a:extLst>
                <a:ext uri="{FF2B5EF4-FFF2-40B4-BE49-F238E27FC236}">
                  <a16:creationId xmlns:a16="http://schemas.microsoft.com/office/drawing/2014/main" id="{53F90A10-76FC-43A5-A0F0-3529BD92D22E}"/>
                </a:ext>
              </a:extLst>
            </p:cNvPr>
            <p:cNvSpPr/>
            <p:nvPr/>
          </p:nvSpPr>
          <p:spPr>
            <a:xfrm>
              <a:off x="4541519" y="3428999"/>
              <a:ext cx="3825665" cy="2109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78E07F8-27C1-485A-9B29-5856F05A6212}"/>
                </a:ext>
              </a:extLst>
            </p:cNvPr>
            <p:cNvSpPr txBox="1"/>
            <p:nvPr/>
          </p:nvSpPr>
          <p:spPr>
            <a:xfrm>
              <a:off x="4572000" y="3458965"/>
              <a:ext cx="2673937" cy="369332"/>
            </a:xfrm>
            <a:prstGeom prst="rect">
              <a:avLst/>
            </a:prstGeom>
            <a:noFill/>
          </p:spPr>
          <p:txBody>
            <a:bodyPr wrap="none" rtlCol="0">
              <a:spAutoFit/>
            </a:bodyPr>
            <a:lstStyle/>
            <a:p>
              <a:r>
                <a:rPr lang="en-US" dirty="0">
                  <a:solidFill>
                    <a:schemeClr val="bg1"/>
                  </a:solidFill>
                </a:rPr>
                <a:t>main()'s Activation Record</a:t>
              </a:r>
            </a:p>
          </p:txBody>
        </p:sp>
      </p:gr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070664" y="-231809"/>
            <a:ext cx="9438744" cy="1143000"/>
          </a:xfrm>
        </p:spPr>
        <p:txBody>
          <a:bodyPr/>
          <a:lstStyle/>
          <a:p>
            <a:r>
              <a:rPr lang="en-US" dirty="0"/>
              <a:t>Reference Semantics</a:t>
            </a:r>
          </a:p>
        </p:txBody>
      </p:sp>
      <p:sp>
        <p:nvSpPr>
          <p:cNvPr id="23" name="TextBox 22">
            <a:extLst>
              <a:ext uri="{FF2B5EF4-FFF2-40B4-BE49-F238E27FC236}">
                <a16:creationId xmlns:a16="http://schemas.microsoft.com/office/drawing/2014/main" id="{F5A3BBD1-C7AA-498D-8408-DE924F82C9F1}"/>
              </a:ext>
            </a:extLst>
          </p:cNvPr>
          <p:cNvSpPr txBox="1"/>
          <p:nvPr/>
        </p:nvSpPr>
        <p:spPr>
          <a:xfrm>
            <a:off x="1462824" y="731570"/>
            <a:ext cx="9417460" cy="830997"/>
          </a:xfrm>
          <a:prstGeom prst="rect">
            <a:avLst/>
          </a:prstGeom>
          <a:noFill/>
        </p:spPr>
        <p:txBody>
          <a:bodyPr wrap="square">
            <a:spAutoFit/>
          </a:bodyPr>
          <a:lstStyle/>
          <a:p>
            <a:pPr algn="ctr"/>
            <a:r>
              <a:rPr lang="en-US" sz="2400" dirty="0"/>
              <a:t>When a language uses </a:t>
            </a:r>
            <a:r>
              <a:rPr lang="en-US" sz="2400" dirty="0">
                <a:solidFill>
                  <a:srgbClr val="FF0000"/>
                </a:solidFill>
              </a:rPr>
              <a:t>reference semantics</a:t>
            </a:r>
            <a:r>
              <a:rPr lang="en-US" sz="2400" dirty="0"/>
              <a:t>, you may assign an </a:t>
            </a:r>
            <a:r>
              <a:rPr lang="en-US" sz="2400" dirty="0">
                <a:solidFill>
                  <a:srgbClr val="00B0F0"/>
                </a:solidFill>
              </a:rPr>
              <a:t>alias name </a:t>
            </a:r>
            <a:r>
              <a:rPr lang="en-US" sz="2400" dirty="0"/>
              <a:t>to an existing </a:t>
            </a:r>
            <a:r>
              <a:rPr lang="en-US" sz="2400" dirty="0">
                <a:solidFill>
                  <a:srgbClr val="00B050"/>
                </a:solidFill>
              </a:rPr>
              <a:t>variable</a:t>
            </a:r>
            <a:r>
              <a:rPr lang="en-US" sz="2400" dirty="0"/>
              <a:t> and read/write it through that alias. </a:t>
            </a:r>
          </a:p>
        </p:txBody>
      </p:sp>
      <p:sp>
        <p:nvSpPr>
          <p:cNvPr id="30" name="TextBox 29">
            <a:extLst>
              <a:ext uri="{FF2B5EF4-FFF2-40B4-BE49-F238E27FC236}">
                <a16:creationId xmlns:a16="http://schemas.microsoft.com/office/drawing/2014/main" id="{C49FD468-BE92-4B10-80B5-C56622BEF1C8}"/>
              </a:ext>
            </a:extLst>
          </p:cNvPr>
          <p:cNvSpPr txBox="1"/>
          <p:nvPr/>
        </p:nvSpPr>
        <p:spPr>
          <a:xfrm>
            <a:off x="455928" y="2834018"/>
            <a:ext cx="7150217" cy="3784990"/>
          </a:xfrm>
          <a:prstGeom prst="rect">
            <a:avLst/>
          </a:prstGeom>
          <a:solidFill>
            <a:srgbClr val="FDF1E9"/>
          </a:solidFill>
          <a:ln>
            <a:solidFill>
              <a:schemeClr val="tx1"/>
            </a:solidFill>
          </a:ln>
        </p:spPr>
        <p:txBody>
          <a:bodyPr wrap="square" rtlCol="0">
            <a:noAutofit/>
          </a:bodyPr>
          <a:lstStyle/>
          <a:p>
            <a:r>
              <a:rPr lang="en-US" sz="2000" dirty="0">
                <a:latin typeface="Consolas" panose="020B0609020204030204" pitchFamily="49" charset="0"/>
              </a:rPr>
              <a:t>// C++ uses reference</a:t>
            </a:r>
          </a:p>
          <a:p>
            <a:r>
              <a:rPr lang="en-US" sz="2000" dirty="0">
                <a:latin typeface="Consolas" panose="020B0609020204030204" pitchFamily="49" charset="0"/>
              </a:rPr>
              <a:t>// semantics</a:t>
            </a:r>
          </a:p>
          <a:p>
            <a:r>
              <a:rPr lang="en-US" sz="2000" dirty="0">
                <a:latin typeface="Consolas" panose="020B0609020204030204" pitchFamily="49" charset="0"/>
              </a:rPr>
              <a:t> </a:t>
            </a:r>
          </a:p>
          <a:p>
            <a:r>
              <a:rPr lang="en-US" sz="2000" dirty="0">
                <a:latin typeface="Consolas" panose="020B0609020204030204" pitchFamily="49" charset="0"/>
              </a:rPr>
              <a:t>int main() {</a:t>
            </a:r>
          </a:p>
          <a:p>
            <a:r>
              <a:rPr lang="en-US" sz="2000" dirty="0">
                <a:latin typeface="Consolas" panose="020B0609020204030204" pitchFamily="49" charset="0"/>
              </a:rPr>
              <a:t>  string role = "SWE";</a:t>
            </a:r>
          </a:p>
          <a:p>
            <a:r>
              <a:rPr lang="en-US" sz="2000" dirty="0">
                <a:latin typeface="Consolas" panose="020B0609020204030204" pitchFamily="49" charset="0"/>
              </a:rPr>
              <a:t>  string &amp;</a:t>
            </a:r>
            <a:r>
              <a:rPr lang="en-US" sz="2000" dirty="0">
                <a:solidFill>
                  <a:srgbClr val="00B0F0"/>
                </a:solidFill>
                <a:latin typeface="Consolas" panose="020B0609020204030204" pitchFamily="49" charset="0"/>
              </a:rPr>
              <a:t>truth</a:t>
            </a:r>
            <a:r>
              <a:rPr lang="en-US" sz="2000" dirty="0">
                <a:latin typeface="Consolas" panose="020B0609020204030204" pitchFamily="49" charset="0"/>
              </a:rPr>
              <a:t> = role;</a:t>
            </a:r>
          </a:p>
          <a:p>
            <a:endParaRPr lang="en-US" sz="2000" dirty="0">
              <a:latin typeface="Consolas" panose="020B0609020204030204" pitchFamily="49" charset="0"/>
            </a:endParaRPr>
          </a:p>
          <a:p>
            <a:r>
              <a:rPr lang="en-US" sz="2000" dirty="0">
                <a:latin typeface="Consolas" panose="020B0609020204030204" pitchFamily="49" charset="0"/>
              </a:rPr>
              <a:t>  truth = "QA";</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Addr</a:t>
            </a:r>
            <a:r>
              <a:rPr lang="en-US" sz="2000" dirty="0">
                <a:latin typeface="Consolas" panose="020B0609020204030204" pitchFamily="49" charset="0"/>
              </a:rPr>
              <a:t> of role: "  &lt;&lt; &amp;role &lt;&lt; </a:t>
            </a:r>
            <a:r>
              <a:rPr lang="en-US" sz="2000" dirty="0" err="1">
                <a:latin typeface="Consolas" panose="020B0609020204030204" pitchFamily="49" charset="0"/>
              </a:rPr>
              <a:t>endl</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Addr</a:t>
            </a:r>
            <a:r>
              <a:rPr lang="en-US" sz="2000" dirty="0">
                <a:latin typeface="Consolas" panose="020B0609020204030204" pitchFamily="49" charset="0"/>
              </a:rPr>
              <a:t> of truth: " &lt;&lt; &amp;truth &lt;&lt; </a:t>
            </a:r>
            <a:r>
              <a:rPr lang="en-US" sz="2000" dirty="0" err="1">
                <a:latin typeface="Consolas" panose="020B0609020204030204" pitchFamily="49" charset="0"/>
              </a:rPr>
              <a:t>endl</a:t>
            </a:r>
            <a:r>
              <a:rPr lang="en-US" sz="2000" dirty="0">
                <a:latin typeface="Consolas" panose="020B0609020204030204" pitchFamily="49" charset="0"/>
              </a:rPr>
              <a:t>;</a:t>
            </a:r>
          </a:p>
          <a:p>
            <a:r>
              <a:rPr lang="en-US" sz="2000" dirty="0">
                <a:latin typeface="Consolas" panose="020B0609020204030204" pitchFamily="49" charset="0"/>
              </a:rPr>
              <a:t>}</a:t>
            </a:r>
          </a:p>
        </p:txBody>
      </p:sp>
      <p:grpSp>
        <p:nvGrpSpPr>
          <p:cNvPr id="43" name="Group 42">
            <a:extLst>
              <a:ext uri="{FF2B5EF4-FFF2-40B4-BE49-F238E27FC236}">
                <a16:creationId xmlns:a16="http://schemas.microsoft.com/office/drawing/2014/main" id="{95A1BA5D-5A0A-4555-BEEF-F19BDFC29AA6}"/>
              </a:ext>
            </a:extLst>
          </p:cNvPr>
          <p:cNvGrpSpPr/>
          <p:nvPr/>
        </p:nvGrpSpPr>
        <p:grpSpPr>
          <a:xfrm>
            <a:off x="8340915" y="3343381"/>
            <a:ext cx="2431416" cy="443560"/>
            <a:chOff x="8076799" y="-708302"/>
            <a:chExt cx="2431416" cy="443560"/>
          </a:xfrm>
        </p:grpSpPr>
        <p:sp>
          <p:nvSpPr>
            <p:cNvPr id="48" name="TextBox 47">
              <a:extLst>
                <a:ext uri="{FF2B5EF4-FFF2-40B4-BE49-F238E27FC236}">
                  <a16:creationId xmlns:a16="http://schemas.microsoft.com/office/drawing/2014/main" id="{0E4AD878-D87E-4E83-A318-681DCE1D10F9}"/>
                </a:ext>
              </a:extLst>
            </p:cNvPr>
            <p:cNvSpPr txBox="1"/>
            <p:nvPr/>
          </p:nvSpPr>
          <p:spPr>
            <a:xfrm>
              <a:off x="8076799" y="-664852"/>
              <a:ext cx="595035" cy="400110"/>
            </a:xfrm>
            <a:prstGeom prst="rect">
              <a:avLst/>
            </a:prstGeom>
            <a:noFill/>
          </p:spPr>
          <p:txBody>
            <a:bodyPr wrap="none" rtlCol="0">
              <a:spAutoFit/>
            </a:bodyPr>
            <a:lstStyle/>
            <a:p>
              <a:r>
                <a:rPr lang="en-US" sz="2000" dirty="0">
                  <a:solidFill>
                    <a:schemeClr val="bg1"/>
                  </a:solidFill>
                </a:rPr>
                <a:t>role</a:t>
              </a:r>
            </a:p>
          </p:txBody>
        </p:sp>
        <p:sp>
          <p:nvSpPr>
            <p:cNvPr id="49" name="Rectangle 48">
              <a:extLst>
                <a:ext uri="{FF2B5EF4-FFF2-40B4-BE49-F238E27FC236}">
                  <a16:creationId xmlns:a16="http://schemas.microsoft.com/office/drawing/2014/main" id="{2B67B88B-C0F9-42AA-A79D-37F4D0DDD510}"/>
                </a:ext>
              </a:extLst>
            </p:cNvPr>
            <p:cNvSpPr/>
            <p:nvPr/>
          </p:nvSpPr>
          <p:spPr>
            <a:xfrm>
              <a:off x="8686893" y="-708302"/>
              <a:ext cx="1821322"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TextBox 98">
            <a:extLst>
              <a:ext uri="{FF2B5EF4-FFF2-40B4-BE49-F238E27FC236}">
                <a16:creationId xmlns:a16="http://schemas.microsoft.com/office/drawing/2014/main" id="{6030F6FB-6612-41B4-902B-0CCB30F36E50}"/>
              </a:ext>
            </a:extLst>
          </p:cNvPr>
          <p:cNvSpPr txBox="1"/>
          <p:nvPr/>
        </p:nvSpPr>
        <p:spPr>
          <a:xfrm>
            <a:off x="7544110" y="4703423"/>
            <a:ext cx="4647890" cy="830997"/>
          </a:xfrm>
          <a:prstGeom prst="rect">
            <a:avLst/>
          </a:prstGeom>
          <a:noFill/>
        </p:spPr>
        <p:txBody>
          <a:bodyPr wrap="square">
            <a:spAutoFit/>
          </a:bodyPr>
          <a:lstStyle/>
          <a:p>
            <a:pPr algn="ctr"/>
            <a:r>
              <a:rPr lang="en-US" sz="2400" dirty="0"/>
              <a:t>Let's see how </a:t>
            </a:r>
            <a:r>
              <a:rPr lang="en-US" sz="2400" dirty="0">
                <a:solidFill>
                  <a:srgbClr val="FF0000"/>
                </a:solidFill>
              </a:rPr>
              <a:t>assignment</a:t>
            </a:r>
            <a:r>
              <a:rPr lang="en-US" sz="2400" dirty="0"/>
              <a:t> works with </a:t>
            </a:r>
            <a:r>
              <a:rPr lang="en-US" sz="2400" dirty="0">
                <a:solidFill>
                  <a:srgbClr val="FF0000"/>
                </a:solidFill>
              </a:rPr>
              <a:t>reference semantics</a:t>
            </a:r>
            <a:r>
              <a:rPr lang="en-US" sz="2400" dirty="0"/>
              <a:t>!</a:t>
            </a:r>
          </a:p>
        </p:txBody>
      </p:sp>
      <p:cxnSp>
        <p:nvCxnSpPr>
          <p:cNvPr id="29" name="Straight Arrow Connector 28">
            <a:extLst>
              <a:ext uri="{FF2B5EF4-FFF2-40B4-BE49-F238E27FC236}">
                <a16:creationId xmlns:a16="http://schemas.microsoft.com/office/drawing/2014/main" id="{F2E8BE3E-2958-4D94-BF30-471C0DA05DC8}"/>
              </a:ext>
            </a:extLst>
          </p:cNvPr>
          <p:cNvCxnSpPr/>
          <p:nvPr/>
        </p:nvCxnSpPr>
        <p:spPr>
          <a:xfrm>
            <a:off x="241357" y="39674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9F9FAA2-145C-46A0-80B6-A37AFE0FC906}"/>
              </a:ext>
            </a:extLst>
          </p:cNvPr>
          <p:cNvCxnSpPr/>
          <p:nvPr/>
        </p:nvCxnSpPr>
        <p:spPr>
          <a:xfrm>
            <a:off x="506729" y="42270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094830-97FF-4B26-8643-E1D6F73DB8B2}"/>
              </a:ext>
            </a:extLst>
          </p:cNvPr>
          <p:cNvCxnSpPr/>
          <p:nvPr/>
        </p:nvCxnSpPr>
        <p:spPr>
          <a:xfrm>
            <a:off x="506729" y="455898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FA298A-1ED8-4129-8A12-42F596863C74}"/>
              </a:ext>
            </a:extLst>
          </p:cNvPr>
          <p:cNvCxnSpPr/>
          <p:nvPr/>
        </p:nvCxnSpPr>
        <p:spPr>
          <a:xfrm>
            <a:off x="506729" y="517048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3FF5134-6719-4CFE-832A-D60557766603}"/>
              </a:ext>
            </a:extLst>
          </p:cNvPr>
          <p:cNvSpPr txBox="1"/>
          <p:nvPr/>
        </p:nvSpPr>
        <p:spPr>
          <a:xfrm>
            <a:off x="9357840" y="3290370"/>
            <a:ext cx="1034257"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"SWE"</a:t>
            </a:r>
          </a:p>
        </p:txBody>
      </p:sp>
      <p:grpSp>
        <p:nvGrpSpPr>
          <p:cNvPr id="10" name="Group 9">
            <a:extLst>
              <a:ext uri="{FF2B5EF4-FFF2-40B4-BE49-F238E27FC236}">
                <a16:creationId xmlns:a16="http://schemas.microsoft.com/office/drawing/2014/main" id="{659A2466-7F3A-4AFE-B1B9-3F2340AD8DB4}"/>
              </a:ext>
            </a:extLst>
          </p:cNvPr>
          <p:cNvGrpSpPr/>
          <p:nvPr/>
        </p:nvGrpSpPr>
        <p:grpSpPr>
          <a:xfrm>
            <a:off x="8949463" y="2725725"/>
            <a:ext cx="2702212" cy="1815882"/>
            <a:chOff x="9350127" y="2405850"/>
            <a:chExt cx="2702212" cy="1815882"/>
          </a:xfrm>
        </p:grpSpPr>
        <p:sp>
          <p:nvSpPr>
            <p:cNvPr id="9" name="TextBox 8">
              <a:extLst>
                <a:ext uri="{FF2B5EF4-FFF2-40B4-BE49-F238E27FC236}">
                  <a16:creationId xmlns:a16="http://schemas.microsoft.com/office/drawing/2014/main" id="{4E281A77-BE95-4725-8E6C-7268DBDA00A7}"/>
                </a:ext>
              </a:extLst>
            </p:cNvPr>
            <p:cNvSpPr txBox="1"/>
            <p:nvPr/>
          </p:nvSpPr>
          <p:spPr>
            <a:xfrm>
              <a:off x="11152734" y="2405850"/>
              <a:ext cx="899605" cy="1815882"/>
            </a:xfrm>
            <a:prstGeom prst="rect">
              <a:avLst/>
            </a:prstGeom>
            <a:noFill/>
          </p:spPr>
          <p:txBody>
            <a:bodyPr wrap="none" rtlCol="0">
              <a:spAutoFit/>
            </a:bodyPr>
            <a:lstStyle/>
            <a:p>
              <a:pPr algn="ctr"/>
              <a:r>
                <a:rPr lang="en-US" sz="2800" dirty="0"/>
                <a:t>1000</a:t>
              </a:r>
            </a:p>
            <a:p>
              <a:pPr algn="ctr"/>
              <a:r>
                <a:rPr lang="en-US" sz="2800" dirty="0"/>
                <a:t>1020</a:t>
              </a:r>
            </a:p>
            <a:p>
              <a:pPr algn="ctr"/>
              <a:r>
                <a:rPr lang="en-US" sz="2800" dirty="0"/>
                <a:t>1040</a:t>
              </a:r>
            </a:p>
            <a:p>
              <a:pPr algn="ctr"/>
              <a:r>
                <a:rPr lang="en-US" sz="2800" dirty="0"/>
                <a:t>…</a:t>
              </a:r>
            </a:p>
          </p:txBody>
        </p:sp>
        <p:sp>
          <p:nvSpPr>
            <p:cNvPr id="44" name="Rectangle 43">
              <a:extLst>
                <a:ext uri="{FF2B5EF4-FFF2-40B4-BE49-F238E27FC236}">
                  <a16:creationId xmlns:a16="http://schemas.microsoft.com/office/drawing/2014/main" id="{928E33A6-F5D5-4462-9336-9579D5C0128A}"/>
                </a:ext>
              </a:extLst>
            </p:cNvPr>
            <p:cNvSpPr/>
            <p:nvPr/>
          </p:nvSpPr>
          <p:spPr>
            <a:xfrm>
              <a:off x="9350127" y="3415175"/>
              <a:ext cx="1821322" cy="394346"/>
            </a:xfrm>
            <a:prstGeom prst="rect">
              <a:avLst/>
            </a:prstGeom>
            <a:solidFill>
              <a:schemeClr val="bg1">
                <a:lumMod val="6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361AA41-D9A7-44BC-A23E-48201D83B784}"/>
                </a:ext>
              </a:extLst>
            </p:cNvPr>
            <p:cNvSpPr/>
            <p:nvPr/>
          </p:nvSpPr>
          <p:spPr>
            <a:xfrm>
              <a:off x="9350127" y="3807054"/>
              <a:ext cx="1821322" cy="394346"/>
            </a:xfrm>
            <a:prstGeom prst="rect">
              <a:avLst/>
            </a:prstGeom>
            <a:solidFill>
              <a:schemeClr val="bg1">
                <a:lumMod val="6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231E1E0A-6C96-4A5E-A65E-8D8122FF0B88}"/>
                </a:ext>
              </a:extLst>
            </p:cNvPr>
            <p:cNvSpPr/>
            <p:nvPr/>
          </p:nvSpPr>
          <p:spPr>
            <a:xfrm>
              <a:off x="9350127" y="2629770"/>
              <a:ext cx="1821322" cy="394346"/>
            </a:xfrm>
            <a:prstGeom prst="rect">
              <a:avLst/>
            </a:prstGeom>
            <a:solidFill>
              <a:schemeClr val="bg1">
                <a:lumMod val="6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extBox 49">
            <a:extLst>
              <a:ext uri="{FF2B5EF4-FFF2-40B4-BE49-F238E27FC236}">
                <a16:creationId xmlns:a16="http://schemas.microsoft.com/office/drawing/2014/main" id="{A0335DEA-37B9-49F2-9F1A-ED0778060488}"/>
              </a:ext>
            </a:extLst>
          </p:cNvPr>
          <p:cNvSpPr txBox="1"/>
          <p:nvPr/>
        </p:nvSpPr>
        <p:spPr>
          <a:xfrm>
            <a:off x="8270376" y="3178441"/>
            <a:ext cx="720069" cy="400110"/>
          </a:xfrm>
          <a:prstGeom prst="rect">
            <a:avLst/>
          </a:prstGeom>
          <a:noFill/>
        </p:spPr>
        <p:txBody>
          <a:bodyPr wrap="none" rtlCol="0">
            <a:spAutoFit/>
          </a:bodyPr>
          <a:lstStyle/>
          <a:p>
            <a:r>
              <a:rPr lang="en-US" sz="2000" dirty="0">
                <a:solidFill>
                  <a:srgbClr val="BDD7EE"/>
                </a:solidFill>
              </a:rPr>
              <a:t>truth</a:t>
            </a:r>
          </a:p>
        </p:txBody>
      </p:sp>
      <p:sp>
        <p:nvSpPr>
          <p:cNvPr id="51" name="TextBox 50">
            <a:extLst>
              <a:ext uri="{FF2B5EF4-FFF2-40B4-BE49-F238E27FC236}">
                <a16:creationId xmlns:a16="http://schemas.microsoft.com/office/drawing/2014/main" id="{72E85E5D-42A9-433E-8F07-712BDD75496E}"/>
              </a:ext>
            </a:extLst>
          </p:cNvPr>
          <p:cNvSpPr txBox="1"/>
          <p:nvPr/>
        </p:nvSpPr>
        <p:spPr>
          <a:xfrm>
            <a:off x="9433046" y="3290369"/>
            <a:ext cx="864339" cy="461665"/>
          </a:xfrm>
          <a:prstGeom prst="rect">
            <a:avLst/>
          </a:prstGeom>
          <a:noFill/>
        </p:spPr>
        <p:txBody>
          <a:bodyPr wrap="none" rtlCol="0">
            <a:spAutoFit/>
          </a:bodyPr>
          <a:lstStyle/>
          <a:p>
            <a:r>
              <a:rPr lang="en-US" sz="2400" dirty="0">
                <a:solidFill>
                  <a:srgbClr val="FFC9C9"/>
                </a:solidFill>
                <a:latin typeface="Consolas" panose="020B0609020204030204" pitchFamily="49" charset="0"/>
              </a:rPr>
              <a:t>"QA"</a:t>
            </a:r>
          </a:p>
        </p:txBody>
      </p:sp>
      <p:cxnSp>
        <p:nvCxnSpPr>
          <p:cNvPr id="52" name="Straight Arrow Connector 51">
            <a:extLst>
              <a:ext uri="{FF2B5EF4-FFF2-40B4-BE49-F238E27FC236}">
                <a16:creationId xmlns:a16="http://schemas.microsoft.com/office/drawing/2014/main" id="{F9C95757-B048-40CC-9191-7CF9C15B7180}"/>
              </a:ext>
            </a:extLst>
          </p:cNvPr>
          <p:cNvCxnSpPr/>
          <p:nvPr/>
        </p:nvCxnSpPr>
        <p:spPr>
          <a:xfrm>
            <a:off x="506729" y="578008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Speech Bubble: Rectangle with Corners Rounded 52">
            <a:extLst>
              <a:ext uri="{FF2B5EF4-FFF2-40B4-BE49-F238E27FC236}">
                <a16:creationId xmlns:a16="http://schemas.microsoft.com/office/drawing/2014/main" id="{79CC62A3-99BD-4022-9DEE-74DB8F1637F0}"/>
              </a:ext>
            </a:extLst>
          </p:cNvPr>
          <p:cNvSpPr/>
          <p:nvPr/>
        </p:nvSpPr>
        <p:spPr>
          <a:xfrm>
            <a:off x="2136583" y="2115708"/>
            <a:ext cx="4923415" cy="1513489"/>
          </a:xfrm>
          <a:prstGeom prst="wedgeRoundRectCallout">
            <a:avLst>
              <a:gd name="adj1" fmla="val -55026"/>
              <a:gd name="adj2" fmla="val 10243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In C++, we place an </a:t>
            </a:r>
            <a:r>
              <a:rPr lang="en-US" sz="2400" dirty="0">
                <a:solidFill>
                  <a:srgbClr val="F8CEB2"/>
                </a:solidFill>
                <a:latin typeface="Corbel" panose="020B0503020204020204" pitchFamily="34" charset="0"/>
              </a:rPr>
              <a:t>ampersand</a:t>
            </a:r>
            <a:r>
              <a:rPr lang="en-US" sz="2400" dirty="0">
                <a:latin typeface="Corbel" panose="020B0503020204020204" pitchFamily="34" charset="0"/>
              </a:rPr>
              <a:t> in front of a </a:t>
            </a:r>
            <a:r>
              <a:rPr lang="en-US" sz="2400" dirty="0">
                <a:solidFill>
                  <a:srgbClr val="F8CEB2"/>
                </a:solidFill>
                <a:latin typeface="Corbel" panose="020B0503020204020204" pitchFamily="34" charset="0"/>
              </a:rPr>
              <a:t>variable declaration </a:t>
            </a:r>
            <a:r>
              <a:rPr lang="en-US" sz="2400" dirty="0">
                <a:latin typeface="Corbel" panose="020B0503020204020204" pitchFamily="34" charset="0"/>
              </a:rPr>
              <a:t>to make it a </a:t>
            </a:r>
            <a:r>
              <a:rPr lang="en-US" sz="2400" dirty="0">
                <a:solidFill>
                  <a:srgbClr val="F8CEB2"/>
                </a:solidFill>
                <a:latin typeface="Corbel" panose="020B0503020204020204" pitchFamily="34" charset="0"/>
              </a:rPr>
              <a:t>reference</a:t>
            </a:r>
            <a:r>
              <a:rPr lang="en-US" sz="2400" dirty="0">
                <a:latin typeface="Corbel" panose="020B0503020204020204" pitchFamily="34" charset="0"/>
              </a:rPr>
              <a:t>.</a:t>
            </a:r>
          </a:p>
        </p:txBody>
      </p:sp>
      <p:sp>
        <p:nvSpPr>
          <p:cNvPr id="54" name="Speech Bubble: Rectangle with Corners Rounded 53">
            <a:extLst>
              <a:ext uri="{FF2B5EF4-FFF2-40B4-BE49-F238E27FC236}">
                <a16:creationId xmlns:a16="http://schemas.microsoft.com/office/drawing/2014/main" id="{4EB012AC-3A9D-4780-AA5B-2D387B80A475}"/>
              </a:ext>
            </a:extLst>
          </p:cNvPr>
          <p:cNvSpPr/>
          <p:nvPr/>
        </p:nvSpPr>
        <p:spPr>
          <a:xfrm>
            <a:off x="3457575" y="624276"/>
            <a:ext cx="4483313" cy="1513489"/>
          </a:xfrm>
          <a:prstGeom prst="wedgeRoundRectCallout">
            <a:avLst>
              <a:gd name="adj1" fmla="val 58150"/>
              <a:gd name="adj2" fmla="val 1294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As we can see, </a:t>
            </a:r>
            <a:r>
              <a:rPr lang="en-US" sz="2400" dirty="0">
                <a:solidFill>
                  <a:srgbClr val="F8CEB2"/>
                </a:solidFill>
                <a:latin typeface="Corbel" panose="020B0503020204020204" pitchFamily="34" charset="0"/>
              </a:rPr>
              <a:t>truth</a:t>
            </a:r>
            <a:r>
              <a:rPr lang="en-US" sz="2400" dirty="0">
                <a:latin typeface="Corbel" panose="020B0503020204020204" pitchFamily="34" charset="0"/>
              </a:rPr>
              <a:t> is now </a:t>
            </a:r>
            <a:r>
              <a:rPr lang="en-US" sz="2400" dirty="0">
                <a:solidFill>
                  <a:srgbClr val="F8CEB2"/>
                </a:solidFill>
                <a:latin typeface="Corbel" panose="020B0503020204020204" pitchFamily="34" charset="0"/>
              </a:rPr>
              <a:t>"bound" </a:t>
            </a:r>
            <a:r>
              <a:rPr lang="en-US" sz="2400" dirty="0">
                <a:latin typeface="Corbel" panose="020B0503020204020204" pitchFamily="34" charset="0"/>
              </a:rPr>
              <a:t>to the same storage as the </a:t>
            </a:r>
            <a:r>
              <a:rPr lang="en-US" sz="2400" dirty="0">
                <a:solidFill>
                  <a:srgbClr val="F8CEB2"/>
                </a:solidFill>
                <a:latin typeface="Corbel" panose="020B0503020204020204" pitchFamily="34" charset="0"/>
              </a:rPr>
              <a:t>role variable</a:t>
            </a:r>
            <a:r>
              <a:rPr lang="en-US" sz="2400" dirty="0">
                <a:latin typeface="Corbel" panose="020B0503020204020204" pitchFamily="34" charset="0"/>
              </a:rPr>
              <a:t>.</a:t>
            </a:r>
          </a:p>
        </p:txBody>
      </p:sp>
      <p:sp>
        <p:nvSpPr>
          <p:cNvPr id="55" name="Speech Bubble: Rectangle with Corners Rounded 54">
            <a:extLst>
              <a:ext uri="{FF2B5EF4-FFF2-40B4-BE49-F238E27FC236}">
                <a16:creationId xmlns:a16="http://schemas.microsoft.com/office/drawing/2014/main" id="{997EB68C-1BB3-444C-8105-A3C43621F03E}"/>
              </a:ext>
            </a:extLst>
          </p:cNvPr>
          <p:cNvSpPr/>
          <p:nvPr/>
        </p:nvSpPr>
        <p:spPr>
          <a:xfrm>
            <a:off x="1070664" y="2919838"/>
            <a:ext cx="3187012" cy="1513489"/>
          </a:xfrm>
          <a:prstGeom prst="wedgeRoundRectCallout">
            <a:avLst>
              <a:gd name="adj1" fmla="val -45050"/>
              <a:gd name="adj2" fmla="val 923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Our assignment now modifies </a:t>
            </a:r>
            <a:r>
              <a:rPr lang="en-US" sz="2400" dirty="0">
                <a:solidFill>
                  <a:srgbClr val="F8CEB2"/>
                </a:solidFill>
                <a:latin typeface="Corbel" panose="020B0503020204020204" pitchFamily="34" charset="0"/>
              </a:rPr>
              <a:t>role's</a:t>
            </a:r>
            <a:r>
              <a:rPr lang="en-US" sz="2400" dirty="0">
                <a:latin typeface="Corbel" panose="020B0503020204020204" pitchFamily="34" charset="0"/>
              </a:rPr>
              <a:t> original storage.</a:t>
            </a:r>
          </a:p>
        </p:txBody>
      </p:sp>
      <p:sp>
        <p:nvSpPr>
          <p:cNvPr id="57" name="TextBox 56">
            <a:extLst>
              <a:ext uri="{FF2B5EF4-FFF2-40B4-BE49-F238E27FC236}">
                <a16:creationId xmlns:a16="http://schemas.microsoft.com/office/drawing/2014/main" id="{E95542D2-B221-4939-9647-9B09358EEDAB}"/>
              </a:ext>
            </a:extLst>
          </p:cNvPr>
          <p:cNvSpPr txBox="1"/>
          <p:nvPr/>
        </p:nvSpPr>
        <p:spPr>
          <a:xfrm>
            <a:off x="10757921" y="3150693"/>
            <a:ext cx="969169" cy="523220"/>
          </a:xfrm>
          <a:prstGeom prst="rect">
            <a:avLst/>
          </a:prstGeom>
          <a:noFill/>
        </p:spPr>
        <p:txBody>
          <a:bodyPr wrap="square">
            <a:spAutoFit/>
          </a:bodyPr>
          <a:lstStyle/>
          <a:p>
            <a:r>
              <a:rPr lang="en-US" sz="2800" dirty="0">
                <a:solidFill>
                  <a:srgbClr val="FF0000"/>
                </a:solidFill>
              </a:rPr>
              <a:t>1020</a:t>
            </a:r>
          </a:p>
        </p:txBody>
      </p:sp>
      <p:cxnSp>
        <p:nvCxnSpPr>
          <p:cNvPr id="58" name="Straight Arrow Connector 57">
            <a:extLst>
              <a:ext uri="{FF2B5EF4-FFF2-40B4-BE49-F238E27FC236}">
                <a16:creationId xmlns:a16="http://schemas.microsoft.com/office/drawing/2014/main" id="{EAD275A4-49BC-4D02-A4D3-5AA05F8F9062}"/>
              </a:ext>
            </a:extLst>
          </p:cNvPr>
          <p:cNvCxnSpPr/>
          <p:nvPr/>
        </p:nvCxnSpPr>
        <p:spPr>
          <a:xfrm>
            <a:off x="506729" y="608488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6B8B8951-3106-47DE-B8D3-2370B592EB24}"/>
              </a:ext>
            </a:extLst>
          </p:cNvPr>
          <p:cNvGrpSpPr/>
          <p:nvPr/>
        </p:nvGrpSpPr>
        <p:grpSpPr>
          <a:xfrm>
            <a:off x="7715763" y="21939"/>
            <a:ext cx="1033630" cy="586465"/>
            <a:chOff x="4181030" y="6090074"/>
            <a:chExt cx="1033630" cy="586465"/>
          </a:xfrm>
        </p:grpSpPr>
        <p:grpSp>
          <p:nvGrpSpPr>
            <p:cNvPr id="35" name="Group 34">
              <a:extLst>
                <a:ext uri="{FF2B5EF4-FFF2-40B4-BE49-F238E27FC236}">
                  <a16:creationId xmlns:a16="http://schemas.microsoft.com/office/drawing/2014/main" id="{499BD18C-F345-4B71-A16B-4DEFA63AD713}"/>
                </a:ext>
              </a:extLst>
            </p:cNvPr>
            <p:cNvGrpSpPr/>
            <p:nvPr/>
          </p:nvGrpSpPr>
          <p:grpSpPr>
            <a:xfrm>
              <a:off x="4181030" y="6179510"/>
              <a:ext cx="1033630" cy="497029"/>
              <a:chOff x="4810282" y="1678015"/>
              <a:chExt cx="1033630" cy="497029"/>
            </a:xfrm>
          </p:grpSpPr>
          <p:grpSp>
            <p:nvGrpSpPr>
              <p:cNvPr id="37" name="Group 36">
                <a:extLst>
                  <a:ext uri="{FF2B5EF4-FFF2-40B4-BE49-F238E27FC236}">
                    <a16:creationId xmlns:a16="http://schemas.microsoft.com/office/drawing/2014/main" id="{FA89A00F-0AE2-4550-BBC0-2091A2127BCC}"/>
                  </a:ext>
                </a:extLst>
              </p:cNvPr>
              <p:cNvGrpSpPr/>
              <p:nvPr/>
            </p:nvGrpSpPr>
            <p:grpSpPr>
              <a:xfrm>
                <a:off x="4810282" y="1711675"/>
                <a:ext cx="1033630" cy="463369"/>
                <a:chOff x="8180709" y="-708302"/>
                <a:chExt cx="1033630" cy="463369"/>
              </a:xfrm>
            </p:grpSpPr>
            <p:sp>
              <p:nvSpPr>
                <p:cNvPr id="40" name="TextBox 39">
                  <a:extLst>
                    <a:ext uri="{FF2B5EF4-FFF2-40B4-BE49-F238E27FC236}">
                      <a16:creationId xmlns:a16="http://schemas.microsoft.com/office/drawing/2014/main" id="{22EB02BD-4092-464D-8F28-52E6A3FA81F7}"/>
                    </a:ext>
                  </a:extLst>
                </p:cNvPr>
                <p:cNvSpPr txBox="1"/>
                <p:nvPr/>
              </p:nvSpPr>
              <p:spPr>
                <a:xfrm>
                  <a:off x="8180709" y="-645043"/>
                  <a:ext cx="301686" cy="400110"/>
                </a:xfrm>
                <a:prstGeom prst="rect">
                  <a:avLst/>
                </a:prstGeom>
                <a:noFill/>
              </p:spPr>
              <p:txBody>
                <a:bodyPr wrap="none" rtlCol="0">
                  <a:spAutoFit/>
                </a:bodyPr>
                <a:lstStyle/>
                <a:p>
                  <a:r>
                    <a:rPr lang="en-US" sz="2000" dirty="0"/>
                    <a:t>x</a:t>
                  </a:r>
                </a:p>
              </p:txBody>
            </p:sp>
            <p:sp>
              <p:nvSpPr>
                <p:cNvPr id="42" name="Rectangle 41">
                  <a:extLst>
                    <a:ext uri="{FF2B5EF4-FFF2-40B4-BE49-F238E27FC236}">
                      <a16:creationId xmlns:a16="http://schemas.microsoft.com/office/drawing/2014/main" id="{1807DED1-C0EE-47A7-ACC5-4BCA63B6337B}"/>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28985AA4-1FC1-406E-A427-47B6BEC5BD15}"/>
                  </a:ext>
                </a:extLst>
              </p:cNvPr>
              <p:cNvSpPr txBox="1"/>
              <p:nvPr/>
            </p:nvSpPr>
            <p:spPr>
              <a:xfrm>
                <a:off x="5278724" y="1678015"/>
                <a:ext cx="346570" cy="461665"/>
              </a:xfrm>
              <a:prstGeom prst="rect">
                <a:avLst/>
              </a:prstGeom>
              <a:noFill/>
            </p:spPr>
            <p:txBody>
              <a:bodyPr wrap="none" rtlCol="0">
                <a:spAutoFit/>
              </a:bodyPr>
              <a:lstStyle/>
              <a:p>
                <a:r>
                  <a:rPr lang="en-US" sz="2400" dirty="0">
                    <a:solidFill>
                      <a:schemeClr val="bg1"/>
                    </a:solidFill>
                  </a:rPr>
                  <a:t>6</a:t>
                </a:r>
              </a:p>
            </p:txBody>
          </p:sp>
        </p:grpSp>
        <p:sp>
          <p:nvSpPr>
            <p:cNvPr id="36" name="TextBox 35">
              <a:extLst>
                <a:ext uri="{FF2B5EF4-FFF2-40B4-BE49-F238E27FC236}">
                  <a16:creationId xmlns:a16="http://schemas.microsoft.com/office/drawing/2014/main" id="{D25CCCCE-A336-446E-A01D-0C21FD16FCA6}"/>
                </a:ext>
              </a:extLst>
            </p:cNvPr>
            <p:cNvSpPr txBox="1"/>
            <p:nvPr/>
          </p:nvSpPr>
          <p:spPr>
            <a:xfrm>
              <a:off x="4185557" y="6090074"/>
              <a:ext cx="271228" cy="400110"/>
            </a:xfrm>
            <a:prstGeom prst="rect">
              <a:avLst/>
            </a:prstGeom>
            <a:noFill/>
          </p:spPr>
          <p:txBody>
            <a:bodyPr wrap="none" rtlCol="0">
              <a:spAutoFit/>
            </a:bodyPr>
            <a:lstStyle/>
            <a:p>
              <a:r>
                <a:rPr lang="en-US" sz="2000" dirty="0">
                  <a:solidFill>
                    <a:srgbClr val="00B0F0"/>
                  </a:solidFill>
                </a:rPr>
                <a:t>r</a:t>
              </a:r>
            </a:p>
          </p:txBody>
        </p:sp>
      </p:grpSp>
      <p:sp>
        <p:nvSpPr>
          <p:cNvPr id="63" name="Speech Bubble: Rectangle with Corners Rounded 62">
            <a:extLst>
              <a:ext uri="{FF2B5EF4-FFF2-40B4-BE49-F238E27FC236}">
                <a16:creationId xmlns:a16="http://schemas.microsoft.com/office/drawing/2014/main" id="{ABA8E819-60C0-4EAE-912D-F849FED8E89E}"/>
              </a:ext>
            </a:extLst>
          </p:cNvPr>
          <p:cNvSpPr/>
          <p:nvPr/>
        </p:nvSpPr>
        <p:spPr>
          <a:xfrm>
            <a:off x="3270250" y="3605568"/>
            <a:ext cx="3811244" cy="1740904"/>
          </a:xfrm>
          <a:prstGeom prst="wedgeRoundRectCallout">
            <a:avLst>
              <a:gd name="adj1" fmla="val -2410"/>
              <a:gd name="adj2" fmla="val 851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If we ask for the address of our reference variable, we'll see it's the same as the original!</a:t>
            </a:r>
          </a:p>
        </p:txBody>
      </p:sp>
    </p:spTree>
    <p:extLst>
      <p:ext uri="{BB962C8B-B14F-4D97-AF65-F5344CB8AC3E}">
        <p14:creationId xmlns:p14="http://schemas.microsoft.com/office/powerpoint/2010/main" val="220125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0" presetClass="exit" presetSubtype="0" fill="hold" grpId="1" nodeType="withEffect">
                                  <p:stCondLst>
                                    <p:cond delay="0"/>
                                  </p:stCondLst>
                                  <p:childTnLst>
                                    <p:animEffect transition="out" filter="fade">
                                      <p:cBhvr>
                                        <p:cTn id="20" dur="500"/>
                                        <p:tgtEl>
                                          <p:spTgt spid="99"/>
                                        </p:tgtEl>
                                      </p:cBhvr>
                                    </p:animEffect>
                                    <p:set>
                                      <p:cBhvr>
                                        <p:cTn id="21" dur="1" fill="hold">
                                          <p:stCondLst>
                                            <p:cond delay="499"/>
                                          </p:stCondLst>
                                        </p:cTn>
                                        <p:tgtEl>
                                          <p:spTgt spid="9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5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5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down)">
                                      <p:cBhvr>
                                        <p:cTn id="87" dur="500"/>
                                        <p:tgtEl>
                                          <p:spTgt spid="55"/>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grpId="2" nodeType="clickEffect">
                                  <p:stCondLst>
                                    <p:cond delay="0"/>
                                  </p:stCondLst>
                                  <p:childTnLst>
                                    <p:animMotion origin="layout" path="M 4.16667E-7 -1.11111E-6 L 0.65221 -0.2419 " pathEditMode="relative" rAng="0" ptsTypes="AA">
                                      <p:cBhvr>
                                        <p:cTn id="91" dur="2000" fill="hold"/>
                                        <p:tgtEl>
                                          <p:spTgt spid="55"/>
                                        </p:tgtEl>
                                        <p:attrNameLst>
                                          <p:attrName>ppt_x</p:attrName>
                                          <p:attrName>ppt_y</p:attrName>
                                        </p:attrNameLst>
                                      </p:cBhvr>
                                      <p:rCtr x="32604" y="-12106"/>
                                    </p:animMotion>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0" nodeType="clickEffect">
                                  <p:stCondLst>
                                    <p:cond delay="0"/>
                                  </p:stCondLst>
                                  <p:childTnLst>
                                    <p:animEffect transition="out" filter="fade">
                                      <p:cBhvr>
                                        <p:cTn id="95" dur="500"/>
                                        <p:tgtEl>
                                          <p:spTgt spid="41"/>
                                        </p:tgtEl>
                                      </p:cBhvr>
                                    </p:animEffect>
                                    <p:set>
                                      <p:cBhvr>
                                        <p:cTn id="96" dur="1" fill="hold">
                                          <p:stCondLst>
                                            <p:cond delay="499"/>
                                          </p:stCondLst>
                                        </p:cTn>
                                        <p:tgtEl>
                                          <p:spTgt spid="41"/>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5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33"/>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wipe(up)">
                                      <p:cBhvr>
                                        <p:cTn id="116" dur="1700"/>
                                        <p:tgtEl>
                                          <p:spTgt spid="10"/>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par>
                                <p:cTn id="121" presetID="26" presetClass="emph" presetSubtype="0" repeatCount="3000" fill="hold" grpId="1" nodeType="withEffect">
                                  <p:stCondLst>
                                    <p:cond delay="0"/>
                                  </p:stCondLst>
                                  <p:childTnLst>
                                    <p:animEffect transition="out" filter="fade">
                                      <p:cBhvr>
                                        <p:cTn id="122" dur="500" tmFilter="0, 0; .2, .5; .8, .5; 1, 0"/>
                                        <p:tgtEl>
                                          <p:spTgt spid="57"/>
                                        </p:tgtEl>
                                      </p:cBhvr>
                                    </p:animEffect>
                                    <p:animScale>
                                      <p:cBhvr>
                                        <p:cTn id="123" dur="250" autoRev="1" fill="hold"/>
                                        <p:tgtEl>
                                          <p:spTgt spid="57"/>
                                        </p:tgtEl>
                                      </p:cBhvr>
                                      <p:by x="105000" y="105000"/>
                                    </p:animScale>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2" nodeType="clickEffect">
                                  <p:stCondLst>
                                    <p:cond delay="0"/>
                                  </p:stCondLst>
                                  <p:childTnLst>
                                    <p:set>
                                      <p:cBhvr>
                                        <p:cTn id="127" dur="1" fill="hold">
                                          <p:stCondLst>
                                            <p:cond delay="0"/>
                                          </p:stCondLst>
                                        </p:cTn>
                                        <p:tgtEl>
                                          <p:spTgt spid="57"/>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52"/>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5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63"/>
                                        </p:tgtEl>
                                        <p:attrNameLst>
                                          <p:attrName>style.visibility</p:attrName>
                                        </p:attrNameLst>
                                      </p:cBhvr>
                                      <p:to>
                                        <p:strVal val="visible"/>
                                      </p:to>
                                    </p:set>
                                    <p:animEffect transition="in" filter="wipe(down)">
                                      <p:cBhvr>
                                        <p:cTn id="140" dur="500"/>
                                        <p:tgtEl>
                                          <p:spTgt spid="63"/>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path" presetSubtype="0" accel="50000" decel="50000" fill="hold" grpId="2" nodeType="clickEffect">
                                  <p:stCondLst>
                                    <p:cond delay="0"/>
                                  </p:stCondLst>
                                  <p:childTnLst>
                                    <p:animMotion origin="layout" path="M 8.33333E-7 3.7037E-6 L 0.37018 -0.37593 " pathEditMode="relative" rAng="0" ptsTypes="AA">
                                      <p:cBhvr>
                                        <p:cTn id="144" dur="2000" fill="hold"/>
                                        <p:tgtEl>
                                          <p:spTgt spid="63"/>
                                        </p:tgtEl>
                                        <p:attrNameLst>
                                          <p:attrName>ppt_x</p:attrName>
                                          <p:attrName>ppt_y</p:attrName>
                                        </p:attrNameLst>
                                      </p:cBhvr>
                                      <p:rCtr x="18503" y="-18796"/>
                                    </p:animMotion>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3" nodeType="clickEffect">
                                  <p:stCondLst>
                                    <p:cond delay="0"/>
                                  </p:stCondLst>
                                  <p:childTnLst>
                                    <p:set>
                                      <p:cBhvr>
                                        <p:cTn id="148" dur="1" fill="hold">
                                          <p:stCondLst>
                                            <p:cond delay="0"/>
                                          </p:stCondLst>
                                        </p:cTn>
                                        <p:tgtEl>
                                          <p:spTgt spid="57"/>
                                        </p:tgtEl>
                                        <p:attrNameLst>
                                          <p:attrName>style.visibility</p:attrName>
                                        </p:attrNameLst>
                                      </p:cBhvr>
                                      <p:to>
                                        <p:strVal val="visible"/>
                                      </p:to>
                                    </p:set>
                                  </p:childTnLst>
                                </p:cTn>
                              </p:par>
                              <p:par>
                                <p:cTn id="149" presetID="26" presetClass="emph" presetSubtype="0" repeatCount="3000" fill="hold" grpId="4" nodeType="withEffect">
                                  <p:stCondLst>
                                    <p:cond delay="0"/>
                                  </p:stCondLst>
                                  <p:childTnLst>
                                    <p:animEffect transition="out" filter="fade">
                                      <p:cBhvr>
                                        <p:cTn id="150" dur="500" tmFilter="0, 0; .2, .5; .8, .5; 1, 0"/>
                                        <p:tgtEl>
                                          <p:spTgt spid="57"/>
                                        </p:tgtEl>
                                      </p:cBhvr>
                                    </p:animEffect>
                                    <p:animScale>
                                      <p:cBhvr>
                                        <p:cTn id="151" dur="250" autoRev="1" fill="hold"/>
                                        <p:tgtEl>
                                          <p:spTgt spid="57"/>
                                        </p:tgtEl>
                                      </p:cBhvr>
                                      <p:by x="105000" y="105000"/>
                                    </p:animScale>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5" nodeType="clickEffect">
                                  <p:stCondLst>
                                    <p:cond delay="0"/>
                                  </p:stCondLst>
                                  <p:childTnLst>
                                    <p:set>
                                      <p:cBhvr>
                                        <p:cTn id="155" dur="1" fill="hold">
                                          <p:stCondLst>
                                            <p:cond delay="0"/>
                                          </p:stCondLst>
                                        </p:cTn>
                                        <p:tgtEl>
                                          <p:spTgt spid="57"/>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63"/>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nodeType="clickEffect">
                                  <p:stCondLst>
                                    <p:cond delay="0"/>
                                  </p:stCondLst>
                                  <p:childTnLst>
                                    <p:set>
                                      <p:cBhvr>
                                        <p:cTn id="163"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3" grpId="0"/>
      <p:bldP spid="30" grpId="0" animBg="1"/>
      <p:bldP spid="99" grpId="0"/>
      <p:bldP spid="99" grpId="1"/>
      <p:bldP spid="41" grpId="0"/>
      <p:bldP spid="41" grpId="1"/>
      <p:bldP spid="50" grpId="0"/>
      <p:bldP spid="51" grpId="0"/>
      <p:bldP spid="53" grpId="0" animBg="1"/>
      <p:bldP spid="53" grpId="1" animBg="1"/>
      <p:bldP spid="54" grpId="0" animBg="1"/>
      <p:bldP spid="54" grpId="1" animBg="1"/>
      <p:bldP spid="55" grpId="0" animBg="1"/>
      <p:bldP spid="55" grpId="1" animBg="1"/>
      <p:bldP spid="55" grpId="2" animBg="1"/>
      <p:bldP spid="57" grpId="0"/>
      <p:bldP spid="57" grpId="1"/>
      <p:bldP spid="57" grpId="2"/>
      <p:bldP spid="57" grpId="3"/>
      <p:bldP spid="57" grpId="4"/>
      <p:bldP spid="57" grpId="5"/>
      <p:bldP spid="63" grpId="0" animBg="1"/>
      <p:bldP spid="63" grpId="1" animBg="1"/>
      <p:bldP spid="63" grpId="2"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a:extLst>
              <a:ext uri="{FF2B5EF4-FFF2-40B4-BE49-F238E27FC236}">
                <a16:creationId xmlns:a16="http://schemas.microsoft.com/office/drawing/2014/main" id="{6030F6FB-6612-41B4-902B-0CCB30F36E50}"/>
              </a:ext>
            </a:extLst>
          </p:cNvPr>
          <p:cNvSpPr txBox="1"/>
          <p:nvPr/>
        </p:nvSpPr>
        <p:spPr>
          <a:xfrm>
            <a:off x="802490" y="1707017"/>
            <a:ext cx="10506212" cy="830997"/>
          </a:xfrm>
          <a:prstGeom prst="rect">
            <a:avLst/>
          </a:prstGeom>
          <a:noFill/>
        </p:spPr>
        <p:txBody>
          <a:bodyPr wrap="square">
            <a:spAutoFit/>
          </a:bodyPr>
          <a:lstStyle/>
          <a:p>
            <a:pPr algn="ctr"/>
            <a:r>
              <a:rPr lang="en-US" sz="2400" dirty="0"/>
              <a:t>Unlike </a:t>
            </a:r>
            <a:r>
              <a:rPr lang="en-US" sz="2400" dirty="0">
                <a:solidFill>
                  <a:srgbClr val="FF0000"/>
                </a:solidFill>
              </a:rPr>
              <a:t>reference semantics </a:t>
            </a:r>
            <a:r>
              <a:rPr lang="en-US" sz="2400" dirty="0"/>
              <a:t>which</a:t>
            </a:r>
            <a:r>
              <a:rPr lang="en-US" sz="2400" dirty="0">
                <a:solidFill>
                  <a:srgbClr val="FF0000"/>
                </a:solidFill>
              </a:rPr>
              <a:t> hides its use of pointers</a:t>
            </a:r>
            <a:r>
              <a:rPr lang="en-US" sz="2400" dirty="0"/>
              <a:t>, with </a:t>
            </a:r>
            <a:r>
              <a:rPr lang="en-US" sz="2400" dirty="0">
                <a:solidFill>
                  <a:srgbClr val="FF0000"/>
                </a:solidFill>
              </a:rPr>
              <a:t>object reference semantics </a:t>
            </a:r>
            <a:r>
              <a:rPr lang="en-US" sz="2400" dirty="0"/>
              <a:t>the </a:t>
            </a:r>
            <a:r>
              <a:rPr lang="en-US" sz="2400" dirty="0">
                <a:solidFill>
                  <a:srgbClr val="FF0000"/>
                </a:solidFill>
              </a:rPr>
              <a:t>pointers are explicit</a:t>
            </a:r>
            <a:r>
              <a:rPr lang="en-US" sz="2400" dirty="0"/>
              <a:t> and you can read/write them!</a:t>
            </a:r>
          </a:p>
        </p:txBody>
      </p:sp>
      <p:grpSp>
        <p:nvGrpSpPr>
          <p:cNvPr id="88" name="Group 87">
            <a:extLst>
              <a:ext uri="{FF2B5EF4-FFF2-40B4-BE49-F238E27FC236}">
                <a16:creationId xmlns:a16="http://schemas.microsoft.com/office/drawing/2014/main" id="{6FC9D1F5-D37F-4E71-B252-E3EB77CFCB04}"/>
              </a:ext>
            </a:extLst>
          </p:cNvPr>
          <p:cNvGrpSpPr/>
          <p:nvPr/>
        </p:nvGrpSpPr>
        <p:grpSpPr>
          <a:xfrm>
            <a:off x="7799824" y="2969900"/>
            <a:ext cx="2705970" cy="1938992"/>
            <a:chOff x="4541520" y="3429000"/>
            <a:chExt cx="2705970" cy="1938992"/>
          </a:xfrm>
        </p:grpSpPr>
        <p:sp>
          <p:nvSpPr>
            <p:cNvPr id="89" name="Rectangle: Rounded Corners 88">
              <a:extLst>
                <a:ext uri="{FF2B5EF4-FFF2-40B4-BE49-F238E27FC236}">
                  <a16:creationId xmlns:a16="http://schemas.microsoft.com/office/drawing/2014/main" id="{C80AC376-3595-47B5-BB41-E6919125FF0A}"/>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0EB5CE03-7105-47F5-9E95-0C51090C72C9}"/>
                </a:ext>
              </a:extLst>
            </p:cNvPr>
            <p:cNvSpPr txBox="1"/>
            <p:nvPr/>
          </p:nvSpPr>
          <p:spPr>
            <a:xfrm>
              <a:off x="4572000" y="3458965"/>
              <a:ext cx="1544012" cy="369332"/>
            </a:xfrm>
            <a:prstGeom prst="rect">
              <a:avLst/>
            </a:prstGeom>
            <a:noFill/>
          </p:spPr>
          <p:txBody>
            <a:bodyPr wrap="none" rtlCol="0">
              <a:spAutoFit/>
            </a:bodyPr>
            <a:lstStyle/>
            <a:p>
              <a:r>
                <a:rPr lang="en-US" dirty="0">
                  <a:solidFill>
                    <a:schemeClr val="bg1"/>
                  </a:solidFill>
                </a:rPr>
                <a:t>Heap Memory</a:t>
              </a:r>
            </a:p>
          </p:txBody>
        </p:sp>
      </p:grpSp>
      <p:sp>
        <p:nvSpPr>
          <p:cNvPr id="34" name="Rectangle 33">
            <a:extLst>
              <a:ext uri="{FF2B5EF4-FFF2-40B4-BE49-F238E27FC236}">
                <a16:creationId xmlns:a16="http://schemas.microsoft.com/office/drawing/2014/main" id="{1BDDAEC6-1944-4725-BFAE-3EC27AD735BC}"/>
              </a:ext>
            </a:extLst>
          </p:cNvPr>
          <p:cNvSpPr/>
          <p:nvPr/>
        </p:nvSpPr>
        <p:spPr>
          <a:xfrm>
            <a:off x="487537" y="2969900"/>
            <a:ext cx="4322806" cy="280150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python object reference</a:t>
            </a:r>
          </a:p>
          <a:p>
            <a:r>
              <a:rPr lang="en-US" sz="2000" dirty="0">
                <a:solidFill>
                  <a:schemeClr val="tx1"/>
                </a:solidFill>
                <a:latin typeface="Consolas" panose="020B0609020204030204" pitchFamily="49" charset="0"/>
                <a:cs typeface="Courier New" panose="02070309020205020404" pitchFamily="49" charset="0"/>
              </a:rPr>
              <a:t># semantics</a:t>
            </a:r>
          </a:p>
          <a:p>
            <a:r>
              <a:rPr lang="en-US" sz="2000" dirty="0">
                <a:solidFill>
                  <a:schemeClr val="tx1"/>
                </a:solidFill>
                <a:latin typeface="Consolas" panose="020B0609020204030204" pitchFamily="49" charset="0"/>
                <a:cs typeface="Courier New" panose="02070309020205020404" pitchFamily="49" charset="0"/>
              </a:rPr>
              <a:t>def main():</a:t>
            </a:r>
          </a:p>
          <a:p>
            <a:r>
              <a:rPr lang="en-US" sz="2000" dirty="0">
                <a:solidFill>
                  <a:schemeClr val="tx1"/>
                </a:solidFill>
                <a:latin typeface="Consolas" panose="020B0609020204030204" pitchFamily="49" charset="0"/>
                <a:cs typeface="Courier New" panose="02070309020205020404" pitchFamily="49" charset="0"/>
              </a:rPr>
              <a:t>  x = 5</a:t>
            </a:r>
          </a:p>
          <a:p>
            <a:r>
              <a:rPr lang="en-US" sz="2000" dirty="0">
                <a:solidFill>
                  <a:schemeClr val="tx1"/>
                </a:solidFill>
                <a:latin typeface="Consolas" panose="020B0609020204030204" pitchFamily="49" charset="0"/>
                <a:cs typeface="Courier New" panose="02070309020205020404" pitchFamily="49" charset="0"/>
              </a:rPr>
              <a:t>  y = 20</a:t>
            </a:r>
          </a:p>
          <a:p>
            <a:r>
              <a:rPr lang="en-US" sz="2000" dirty="0">
                <a:solidFill>
                  <a:schemeClr val="tx1"/>
                </a:solidFill>
                <a:latin typeface="Consolas" panose="020B0609020204030204" pitchFamily="49" charset="0"/>
                <a:cs typeface="Courier New" panose="02070309020205020404" pitchFamily="49" charset="0"/>
              </a:rPr>
              <a:t>  y = x</a:t>
            </a:r>
          </a:p>
          <a:p>
            <a:r>
              <a:rPr lang="en-US" sz="2000" dirty="0">
                <a:solidFill>
                  <a:schemeClr val="tx1"/>
                </a:solidFill>
                <a:latin typeface="Consolas" panose="020B0609020204030204" pitchFamily="49" charset="0"/>
                <a:cs typeface="Courier New" panose="02070309020205020404" pitchFamily="49" charset="0"/>
              </a:rPr>
              <a:t>  y = y + 1</a:t>
            </a:r>
          </a:p>
          <a:p>
            <a:endParaRPr lang="en-US" sz="2000" dirty="0">
              <a:solidFill>
                <a:schemeClr val="tx1"/>
              </a:solidFill>
              <a:latin typeface="Consolas" panose="020B0609020204030204" pitchFamily="49" charset="0"/>
              <a:cs typeface="Courier New" panose="02070309020205020404" pitchFamily="49" charset="0"/>
            </a:endParaRPr>
          </a:p>
        </p:txBody>
      </p:sp>
      <p:sp>
        <p:nvSpPr>
          <p:cNvPr id="39" name="TextBox 38">
            <a:extLst>
              <a:ext uri="{FF2B5EF4-FFF2-40B4-BE49-F238E27FC236}">
                <a16:creationId xmlns:a16="http://schemas.microsoft.com/office/drawing/2014/main" id="{7006E807-4963-4C2D-88BD-3D6B69889F34}"/>
              </a:ext>
            </a:extLst>
          </p:cNvPr>
          <p:cNvSpPr txBox="1"/>
          <p:nvPr/>
        </p:nvSpPr>
        <p:spPr>
          <a:xfrm>
            <a:off x="1192490" y="5988878"/>
            <a:ext cx="9726212" cy="769441"/>
          </a:xfrm>
          <a:prstGeom prst="rect">
            <a:avLst/>
          </a:prstGeom>
          <a:noFill/>
        </p:spPr>
        <p:txBody>
          <a:bodyPr wrap="square">
            <a:spAutoFit/>
          </a:bodyPr>
          <a:lstStyle/>
          <a:p>
            <a:pPr algn="ctr"/>
            <a:r>
              <a:rPr lang="en-US" sz="2200" dirty="0"/>
              <a:t>Counterintuitively, assignments of variables change the </a:t>
            </a:r>
            <a:r>
              <a:rPr lang="en-US" sz="2200" dirty="0">
                <a:solidFill>
                  <a:srgbClr val="C00000"/>
                </a:solidFill>
              </a:rPr>
              <a:t>pointers</a:t>
            </a:r>
            <a:r>
              <a:rPr lang="en-US" sz="2200" dirty="0"/>
              <a:t> and NOT the </a:t>
            </a:r>
            <a:r>
              <a:rPr lang="en-US" sz="2200" dirty="0">
                <a:solidFill>
                  <a:srgbClr val="00B050"/>
                </a:solidFill>
              </a:rPr>
              <a:t>pointed-to objects</a:t>
            </a:r>
            <a:r>
              <a:rPr lang="en-US" sz="2200" dirty="0"/>
              <a:t>!</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554271" y="-217490"/>
            <a:ext cx="9438744" cy="1143000"/>
          </a:xfrm>
        </p:spPr>
        <p:txBody>
          <a:bodyPr/>
          <a:lstStyle/>
          <a:p>
            <a:r>
              <a:rPr lang="en-US" dirty="0"/>
              <a:t>Object Reference Semantics</a:t>
            </a:r>
          </a:p>
        </p:txBody>
      </p:sp>
      <p:sp>
        <p:nvSpPr>
          <p:cNvPr id="23" name="TextBox 22">
            <a:extLst>
              <a:ext uri="{FF2B5EF4-FFF2-40B4-BE49-F238E27FC236}">
                <a16:creationId xmlns:a16="http://schemas.microsoft.com/office/drawing/2014/main" id="{F5A3BBD1-C7AA-498D-8408-DE924F82C9F1}"/>
              </a:ext>
            </a:extLst>
          </p:cNvPr>
          <p:cNvSpPr txBox="1"/>
          <p:nvPr/>
        </p:nvSpPr>
        <p:spPr>
          <a:xfrm>
            <a:off x="1346866" y="693570"/>
            <a:ext cx="9417460" cy="830997"/>
          </a:xfrm>
          <a:prstGeom prst="rect">
            <a:avLst/>
          </a:prstGeom>
          <a:noFill/>
        </p:spPr>
        <p:txBody>
          <a:bodyPr wrap="square">
            <a:spAutoFit/>
          </a:bodyPr>
          <a:lstStyle/>
          <a:p>
            <a:pPr algn="ctr"/>
            <a:r>
              <a:rPr lang="en-US" sz="2400" dirty="0"/>
              <a:t>When a language uses </a:t>
            </a:r>
            <a:r>
              <a:rPr lang="en-US" sz="2400" dirty="0">
                <a:solidFill>
                  <a:srgbClr val="FF0000"/>
                </a:solidFill>
              </a:rPr>
              <a:t>object reference semantics</a:t>
            </a:r>
            <a:r>
              <a:rPr lang="en-US" sz="2400" dirty="0"/>
              <a:t>, your </a:t>
            </a:r>
            <a:r>
              <a:rPr lang="en-US" sz="2400" dirty="0">
                <a:solidFill>
                  <a:srgbClr val="00B0F0"/>
                </a:solidFill>
              </a:rPr>
              <a:t>variable name </a:t>
            </a:r>
            <a:r>
              <a:rPr lang="en-US" sz="2400" dirty="0"/>
              <a:t>is bound to a </a:t>
            </a:r>
            <a:r>
              <a:rPr lang="en-US" sz="2400">
                <a:solidFill>
                  <a:srgbClr val="C00000"/>
                </a:solidFill>
              </a:rPr>
              <a:t>pointer value </a:t>
            </a:r>
            <a:r>
              <a:rPr lang="en-US" sz="2400"/>
              <a:t>that </a:t>
            </a:r>
            <a:r>
              <a:rPr lang="en-US" sz="2400" dirty="0"/>
              <a:t>points to an </a:t>
            </a:r>
            <a:r>
              <a:rPr lang="en-US" sz="2400" dirty="0">
                <a:solidFill>
                  <a:srgbClr val="00B050"/>
                </a:solidFill>
              </a:rPr>
              <a:t>object/value</a:t>
            </a:r>
            <a:r>
              <a:rPr lang="en-US" sz="2400" dirty="0"/>
              <a:t>. </a:t>
            </a:r>
          </a:p>
        </p:txBody>
      </p:sp>
      <p:cxnSp>
        <p:nvCxnSpPr>
          <p:cNvPr id="29" name="Straight Arrow Connector 28">
            <a:extLst>
              <a:ext uri="{FF2B5EF4-FFF2-40B4-BE49-F238E27FC236}">
                <a16:creationId xmlns:a16="http://schemas.microsoft.com/office/drawing/2014/main" id="{F2E8BE3E-2958-4D94-BF30-471C0DA05DC8}"/>
              </a:ext>
            </a:extLst>
          </p:cNvPr>
          <p:cNvCxnSpPr/>
          <p:nvPr/>
        </p:nvCxnSpPr>
        <p:spPr>
          <a:xfrm>
            <a:off x="241357" y="39228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9F9FAA2-145C-46A0-80B6-A37AFE0FC906}"/>
              </a:ext>
            </a:extLst>
          </p:cNvPr>
          <p:cNvCxnSpPr/>
          <p:nvPr/>
        </p:nvCxnSpPr>
        <p:spPr>
          <a:xfrm>
            <a:off x="506729" y="42396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094830-97FF-4B26-8643-E1D6F73DB8B2}"/>
              </a:ext>
            </a:extLst>
          </p:cNvPr>
          <p:cNvCxnSpPr/>
          <p:nvPr/>
        </p:nvCxnSpPr>
        <p:spPr>
          <a:xfrm>
            <a:off x="506729" y="45620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FA298A-1ED8-4129-8A12-42F596863C74}"/>
              </a:ext>
            </a:extLst>
          </p:cNvPr>
          <p:cNvCxnSpPr/>
          <p:nvPr/>
        </p:nvCxnSpPr>
        <p:spPr>
          <a:xfrm>
            <a:off x="506729" y="484974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9C95757-B048-40CC-9191-7CF9C15B7180}"/>
              </a:ext>
            </a:extLst>
          </p:cNvPr>
          <p:cNvCxnSpPr/>
          <p:nvPr/>
        </p:nvCxnSpPr>
        <p:spPr>
          <a:xfrm>
            <a:off x="506729" y="51640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D030C5E-DDF1-45B1-A1E3-474435CD7A98}"/>
              </a:ext>
            </a:extLst>
          </p:cNvPr>
          <p:cNvGrpSpPr/>
          <p:nvPr/>
        </p:nvGrpSpPr>
        <p:grpSpPr>
          <a:xfrm>
            <a:off x="4952875" y="2969900"/>
            <a:ext cx="2705970" cy="1938992"/>
            <a:chOff x="4541520" y="3429000"/>
            <a:chExt cx="2705970" cy="1938992"/>
          </a:xfrm>
        </p:grpSpPr>
        <p:sp>
          <p:nvSpPr>
            <p:cNvPr id="36" name="Rectangle: Rounded Corners 35">
              <a:extLst>
                <a:ext uri="{FF2B5EF4-FFF2-40B4-BE49-F238E27FC236}">
                  <a16:creationId xmlns:a16="http://schemas.microsoft.com/office/drawing/2014/main" id="{A18BD371-79F2-456F-86C9-9CE97F18A43F}"/>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ED11C57-ED56-4975-97ED-768C37A8A394}"/>
                </a:ext>
              </a:extLst>
            </p:cNvPr>
            <p:cNvSpPr txBox="1"/>
            <p:nvPr/>
          </p:nvSpPr>
          <p:spPr>
            <a:xfrm>
              <a:off x="4572000" y="3458965"/>
              <a:ext cx="2673937" cy="369332"/>
            </a:xfrm>
            <a:prstGeom prst="rect">
              <a:avLst/>
            </a:prstGeom>
            <a:noFill/>
          </p:spPr>
          <p:txBody>
            <a:bodyPr wrap="none" rtlCol="0">
              <a:spAutoFit/>
            </a:bodyPr>
            <a:lstStyle/>
            <a:p>
              <a:r>
                <a:rPr lang="en-US" dirty="0">
                  <a:solidFill>
                    <a:schemeClr val="bg1"/>
                  </a:solidFill>
                </a:rPr>
                <a:t>main()'s Activation Record</a:t>
              </a:r>
            </a:p>
          </p:txBody>
        </p:sp>
      </p:grpSp>
      <p:grpSp>
        <p:nvGrpSpPr>
          <p:cNvPr id="40" name="Group 39">
            <a:extLst>
              <a:ext uri="{FF2B5EF4-FFF2-40B4-BE49-F238E27FC236}">
                <a16:creationId xmlns:a16="http://schemas.microsoft.com/office/drawing/2014/main" id="{8983369C-A802-4A67-9325-A5E478B86E54}"/>
              </a:ext>
            </a:extLst>
          </p:cNvPr>
          <p:cNvGrpSpPr/>
          <p:nvPr/>
        </p:nvGrpSpPr>
        <p:grpSpPr>
          <a:xfrm>
            <a:off x="5195785" y="3361335"/>
            <a:ext cx="1033630" cy="408046"/>
            <a:chOff x="8180709" y="-722002"/>
            <a:chExt cx="1033630" cy="408046"/>
          </a:xfrm>
        </p:grpSpPr>
        <p:sp>
          <p:nvSpPr>
            <p:cNvPr id="47" name="TextBox 46">
              <a:extLst>
                <a:ext uri="{FF2B5EF4-FFF2-40B4-BE49-F238E27FC236}">
                  <a16:creationId xmlns:a16="http://schemas.microsoft.com/office/drawing/2014/main" id="{F0BABCBF-C5F1-4F78-8985-96CF8DC4A4E0}"/>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F8CEB2"/>
                  </a:solidFill>
                </a:rPr>
                <a:t>x</a:t>
              </a:r>
            </a:p>
          </p:txBody>
        </p:sp>
        <p:sp>
          <p:nvSpPr>
            <p:cNvPr id="56" name="Rectangle 55">
              <a:extLst>
                <a:ext uri="{FF2B5EF4-FFF2-40B4-BE49-F238E27FC236}">
                  <a16:creationId xmlns:a16="http://schemas.microsoft.com/office/drawing/2014/main" id="{633B5B46-B7E8-4659-A407-4596D9E854BB}"/>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F8CDA87D-B589-4BC7-8D2A-6944AEF1FEDF}"/>
              </a:ext>
            </a:extLst>
          </p:cNvPr>
          <p:cNvGrpSpPr/>
          <p:nvPr/>
        </p:nvGrpSpPr>
        <p:grpSpPr>
          <a:xfrm>
            <a:off x="8670520" y="3293744"/>
            <a:ext cx="763675" cy="461665"/>
            <a:chOff x="5080237" y="1660435"/>
            <a:chExt cx="763675" cy="461665"/>
          </a:xfrm>
          <a:solidFill>
            <a:srgbClr val="7030A0"/>
          </a:solidFill>
        </p:grpSpPr>
        <p:sp>
          <p:nvSpPr>
            <p:cNvPr id="69" name="Rectangle 68">
              <a:extLst>
                <a:ext uri="{FF2B5EF4-FFF2-40B4-BE49-F238E27FC236}">
                  <a16:creationId xmlns:a16="http://schemas.microsoft.com/office/drawing/2014/main" id="{95A34064-0CF1-4D50-95A3-D21BE69EFBD2}"/>
                </a:ext>
              </a:extLst>
            </p:cNvPr>
            <p:cNvSpPr/>
            <p:nvPr/>
          </p:nvSpPr>
          <p:spPr>
            <a:xfrm>
              <a:off x="5080237"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1CEE1F38-20F2-4854-9478-DFA73DCD06F2}"/>
                </a:ext>
              </a:extLst>
            </p:cNvPr>
            <p:cNvSpPr txBox="1"/>
            <p:nvPr/>
          </p:nvSpPr>
          <p:spPr>
            <a:xfrm>
              <a:off x="5318019" y="1660435"/>
              <a:ext cx="354584"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5</a:t>
              </a:r>
            </a:p>
          </p:txBody>
        </p:sp>
      </p:grpSp>
      <p:cxnSp>
        <p:nvCxnSpPr>
          <p:cNvPr id="5" name="Straight Arrow Connector 4">
            <a:extLst>
              <a:ext uri="{FF2B5EF4-FFF2-40B4-BE49-F238E27FC236}">
                <a16:creationId xmlns:a16="http://schemas.microsoft.com/office/drawing/2014/main" id="{4557E880-0EC0-4CF5-9744-CCFC47C91CDC}"/>
              </a:ext>
            </a:extLst>
          </p:cNvPr>
          <p:cNvCxnSpPr>
            <a:cxnSpLocks/>
          </p:cNvCxnSpPr>
          <p:nvPr/>
        </p:nvCxnSpPr>
        <p:spPr>
          <a:xfrm flipV="1">
            <a:off x="5823270" y="3384694"/>
            <a:ext cx="2855756" cy="1887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09C68CC-04F3-435F-83B7-AE5C29D11ED6}"/>
              </a:ext>
            </a:extLst>
          </p:cNvPr>
          <p:cNvGrpSpPr/>
          <p:nvPr/>
        </p:nvGrpSpPr>
        <p:grpSpPr>
          <a:xfrm>
            <a:off x="5195785" y="4279397"/>
            <a:ext cx="1033630" cy="408046"/>
            <a:chOff x="8180709" y="-722002"/>
            <a:chExt cx="1033630" cy="408046"/>
          </a:xfrm>
        </p:grpSpPr>
        <p:sp>
          <p:nvSpPr>
            <p:cNvPr id="71" name="TextBox 70">
              <a:extLst>
                <a:ext uri="{FF2B5EF4-FFF2-40B4-BE49-F238E27FC236}">
                  <a16:creationId xmlns:a16="http://schemas.microsoft.com/office/drawing/2014/main" id="{9340D8C4-FD91-49F2-B103-6B5D5563A646}"/>
                </a:ext>
              </a:extLst>
            </p:cNvPr>
            <p:cNvSpPr txBox="1"/>
            <p:nvPr/>
          </p:nvSpPr>
          <p:spPr>
            <a:xfrm>
              <a:off x="8180709" y="-722002"/>
              <a:ext cx="308098" cy="400110"/>
            </a:xfrm>
            <a:prstGeom prst="rect">
              <a:avLst/>
            </a:prstGeom>
            <a:noFill/>
          </p:spPr>
          <p:txBody>
            <a:bodyPr wrap="none" rtlCol="0">
              <a:spAutoFit/>
            </a:bodyPr>
            <a:lstStyle/>
            <a:p>
              <a:r>
                <a:rPr lang="en-US" sz="2000" dirty="0">
                  <a:solidFill>
                    <a:srgbClr val="F8CEB2"/>
                  </a:solidFill>
                </a:rPr>
                <a:t>y</a:t>
              </a:r>
            </a:p>
          </p:txBody>
        </p:sp>
        <p:sp>
          <p:nvSpPr>
            <p:cNvPr id="72" name="Rectangle 71">
              <a:extLst>
                <a:ext uri="{FF2B5EF4-FFF2-40B4-BE49-F238E27FC236}">
                  <a16:creationId xmlns:a16="http://schemas.microsoft.com/office/drawing/2014/main" id="{48ED889F-2388-40B0-8023-A93972F29B8A}"/>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32C23AA4-4680-4AB8-90B0-0A2C3B3AA977}"/>
              </a:ext>
            </a:extLst>
          </p:cNvPr>
          <p:cNvGrpSpPr/>
          <p:nvPr/>
        </p:nvGrpSpPr>
        <p:grpSpPr>
          <a:xfrm>
            <a:off x="8670520" y="4100413"/>
            <a:ext cx="763675" cy="461665"/>
            <a:chOff x="5080237" y="1660435"/>
            <a:chExt cx="763675" cy="461665"/>
          </a:xfrm>
          <a:solidFill>
            <a:srgbClr val="7030A0"/>
          </a:solidFill>
        </p:grpSpPr>
        <p:sp>
          <p:nvSpPr>
            <p:cNvPr id="74" name="Rectangle 73">
              <a:extLst>
                <a:ext uri="{FF2B5EF4-FFF2-40B4-BE49-F238E27FC236}">
                  <a16:creationId xmlns:a16="http://schemas.microsoft.com/office/drawing/2014/main" id="{F68FBFAA-065C-4BFA-9742-E46145F0D0BD}"/>
                </a:ext>
              </a:extLst>
            </p:cNvPr>
            <p:cNvSpPr/>
            <p:nvPr/>
          </p:nvSpPr>
          <p:spPr>
            <a:xfrm>
              <a:off x="5080237"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0B85F071-C09D-4848-BC8D-E60D016D90F4}"/>
                </a:ext>
              </a:extLst>
            </p:cNvPr>
            <p:cNvSpPr txBox="1"/>
            <p:nvPr/>
          </p:nvSpPr>
          <p:spPr>
            <a:xfrm>
              <a:off x="5222769" y="1660435"/>
              <a:ext cx="524503"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20</a:t>
              </a:r>
            </a:p>
          </p:txBody>
        </p:sp>
      </p:grpSp>
      <p:cxnSp>
        <p:nvCxnSpPr>
          <p:cNvPr id="76" name="Straight Arrow Connector 75">
            <a:extLst>
              <a:ext uri="{FF2B5EF4-FFF2-40B4-BE49-F238E27FC236}">
                <a16:creationId xmlns:a16="http://schemas.microsoft.com/office/drawing/2014/main" id="{D3F00A1C-10A7-4140-9785-24BE05787D23}"/>
              </a:ext>
            </a:extLst>
          </p:cNvPr>
          <p:cNvCxnSpPr>
            <a:cxnSpLocks/>
          </p:cNvCxnSpPr>
          <p:nvPr/>
        </p:nvCxnSpPr>
        <p:spPr>
          <a:xfrm flipV="1">
            <a:off x="5847577" y="4178553"/>
            <a:ext cx="2831449" cy="3117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CFE95906-3C86-4C6C-A566-EE4DB7FDC316}"/>
              </a:ext>
            </a:extLst>
          </p:cNvPr>
          <p:cNvGrpSpPr/>
          <p:nvPr/>
        </p:nvGrpSpPr>
        <p:grpSpPr>
          <a:xfrm>
            <a:off x="8670520" y="3697078"/>
            <a:ext cx="763675" cy="461665"/>
            <a:chOff x="5080237" y="1660435"/>
            <a:chExt cx="763675" cy="461665"/>
          </a:xfrm>
          <a:solidFill>
            <a:srgbClr val="7030A0"/>
          </a:solidFill>
        </p:grpSpPr>
        <p:sp>
          <p:nvSpPr>
            <p:cNvPr id="79" name="Rectangle 78">
              <a:extLst>
                <a:ext uri="{FF2B5EF4-FFF2-40B4-BE49-F238E27FC236}">
                  <a16:creationId xmlns:a16="http://schemas.microsoft.com/office/drawing/2014/main" id="{F307BC91-8CCC-40D4-99D8-235EF736DF54}"/>
                </a:ext>
              </a:extLst>
            </p:cNvPr>
            <p:cNvSpPr/>
            <p:nvPr/>
          </p:nvSpPr>
          <p:spPr>
            <a:xfrm>
              <a:off x="5080237"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EEC2E9D-73FB-42D6-AC77-804731D81D2A}"/>
                </a:ext>
              </a:extLst>
            </p:cNvPr>
            <p:cNvSpPr txBox="1"/>
            <p:nvPr/>
          </p:nvSpPr>
          <p:spPr>
            <a:xfrm>
              <a:off x="5270394" y="1660435"/>
              <a:ext cx="354584"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6</a:t>
              </a:r>
            </a:p>
          </p:txBody>
        </p:sp>
      </p:grpSp>
      <p:cxnSp>
        <p:nvCxnSpPr>
          <p:cNvPr id="81" name="Straight Arrow Connector 80">
            <a:extLst>
              <a:ext uri="{FF2B5EF4-FFF2-40B4-BE49-F238E27FC236}">
                <a16:creationId xmlns:a16="http://schemas.microsoft.com/office/drawing/2014/main" id="{9AF806EA-C9DE-4E88-AC70-AB127F0D9C97}"/>
              </a:ext>
            </a:extLst>
          </p:cNvPr>
          <p:cNvCxnSpPr>
            <a:cxnSpLocks/>
          </p:cNvCxnSpPr>
          <p:nvPr/>
        </p:nvCxnSpPr>
        <p:spPr>
          <a:xfrm flipV="1">
            <a:off x="5837380" y="3775219"/>
            <a:ext cx="2890470" cy="7207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Speech Bubble: Rectangle with Corners Rounded 84">
            <a:extLst>
              <a:ext uri="{FF2B5EF4-FFF2-40B4-BE49-F238E27FC236}">
                <a16:creationId xmlns:a16="http://schemas.microsoft.com/office/drawing/2014/main" id="{60E6C3DC-02EE-4E3E-96A8-BBF552D11B1E}"/>
              </a:ext>
            </a:extLst>
          </p:cNvPr>
          <p:cNvSpPr/>
          <p:nvPr/>
        </p:nvSpPr>
        <p:spPr>
          <a:xfrm>
            <a:off x="1135470" y="1853027"/>
            <a:ext cx="4092488" cy="1636158"/>
          </a:xfrm>
          <a:prstGeom prst="wedgeRoundRectCallout">
            <a:avLst>
              <a:gd name="adj1" fmla="val -46934"/>
              <a:gd name="adj2" fmla="val 883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This allocates storage for an object reference called </a:t>
            </a:r>
            <a:r>
              <a:rPr lang="en-US" sz="2400" dirty="0">
                <a:solidFill>
                  <a:srgbClr val="FFCDCD"/>
                </a:solidFill>
                <a:latin typeface="Corbel" panose="020B0503020204020204" pitchFamily="34" charset="0"/>
              </a:rPr>
              <a:t>x</a:t>
            </a:r>
            <a:r>
              <a:rPr lang="en-US" sz="2400" dirty="0">
                <a:solidFill>
                  <a:srgbClr val="F5BC95"/>
                </a:solidFill>
                <a:latin typeface="Corbel" panose="020B0503020204020204" pitchFamily="34" charset="0"/>
              </a:rPr>
              <a:t> </a:t>
            </a:r>
            <a:r>
              <a:rPr lang="en-US" sz="2400" dirty="0">
                <a:latin typeface="Corbel" panose="020B0503020204020204" pitchFamily="34" charset="0"/>
              </a:rPr>
              <a:t>and separate storage to hold our value of</a:t>
            </a:r>
            <a:r>
              <a:rPr lang="en-US" sz="2400" dirty="0">
                <a:solidFill>
                  <a:srgbClr val="FFCDCD"/>
                </a:solidFill>
                <a:latin typeface="Corbel" panose="020B0503020204020204" pitchFamily="34" charset="0"/>
              </a:rPr>
              <a:t> 5</a:t>
            </a:r>
            <a:r>
              <a:rPr lang="en-US" sz="2400" dirty="0">
                <a:latin typeface="Corbel" panose="020B0503020204020204" pitchFamily="34" charset="0"/>
              </a:rPr>
              <a:t>.  </a:t>
            </a:r>
          </a:p>
        </p:txBody>
      </p:sp>
      <p:sp>
        <p:nvSpPr>
          <p:cNvPr id="102" name="TextBox 101">
            <a:extLst>
              <a:ext uri="{FF2B5EF4-FFF2-40B4-BE49-F238E27FC236}">
                <a16:creationId xmlns:a16="http://schemas.microsoft.com/office/drawing/2014/main" id="{2BF46F92-0F9A-4928-8360-F9C1167AE903}"/>
              </a:ext>
            </a:extLst>
          </p:cNvPr>
          <p:cNvSpPr txBox="1"/>
          <p:nvPr/>
        </p:nvSpPr>
        <p:spPr>
          <a:xfrm>
            <a:off x="9385180" y="2616286"/>
            <a:ext cx="899605" cy="2246769"/>
          </a:xfrm>
          <a:prstGeom prst="rect">
            <a:avLst/>
          </a:prstGeom>
          <a:noFill/>
        </p:spPr>
        <p:txBody>
          <a:bodyPr wrap="none" rtlCol="0">
            <a:spAutoFit/>
          </a:bodyPr>
          <a:lstStyle/>
          <a:p>
            <a:pPr algn="ctr"/>
            <a:r>
              <a:rPr lang="en-US" sz="2800" dirty="0"/>
              <a:t>…</a:t>
            </a:r>
          </a:p>
          <a:p>
            <a:pPr algn="ctr"/>
            <a:r>
              <a:rPr lang="en-US" sz="2800" dirty="0"/>
              <a:t>1000</a:t>
            </a:r>
          </a:p>
          <a:p>
            <a:pPr algn="ctr"/>
            <a:r>
              <a:rPr lang="en-US" sz="2800" dirty="0"/>
              <a:t>1004</a:t>
            </a:r>
          </a:p>
          <a:p>
            <a:pPr algn="ctr"/>
            <a:r>
              <a:rPr lang="en-US" sz="2800" dirty="0"/>
              <a:t>1008</a:t>
            </a:r>
          </a:p>
          <a:p>
            <a:pPr algn="ctr"/>
            <a:r>
              <a:rPr lang="en-US" sz="2800" dirty="0"/>
              <a:t>…</a:t>
            </a:r>
          </a:p>
        </p:txBody>
      </p:sp>
      <p:sp>
        <p:nvSpPr>
          <p:cNvPr id="103" name="TextBox 102">
            <a:extLst>
              <a:ext uri="{FF2B5EF4-FFF2-40B4-BE49-F238E27FC236}">
                <a16:creationId xmlns:a16="http://schemas.microsoft.com/office/drawing/2014/main" id="{DC730880-92C1-43ED-A7E0-C7E272C86E2D}"/>
              </a:ext>
            </a:extLst>
          </p:cNvPr>
          <p:cNvSpPr txBox="1"/>
          <p:nvPr/>
        </p:nvSpPr>
        <p:spPr>
          <a:xfrm>
            <a:off x="5394130" y="3286162"/>
            <a:ext cx="898003" cy="523220"/>
          </a:xfrm>
          <a:prstGeom prst="rect">
            <a:avLst/>
          </a:prstGeom>
          <a:noFill/>
        </p:spPr>
        <p:txBody>
          <a:bodyPr wrap="none" rtlCol="0">
            <a:spAutoFit/>
          </a:bodyPr>
          <a:lstStyle/>
          <a:p>
            <a:pPr algn="ctr"/>
            <a:r>
              <a:rPr lang="en-US" sz="2800" dirty="0"/>
              <a:t>1000</a:t>
            </a:r>
          </a:p>
        </p:txBody>
      </p:sp>
      <p:sp>
        <p:nvSpPr>
          <p:cNvPr id="104" name="TextBox 103">
            <a:extLst>
              <a:ext uri="{FF2B5EF4-FFF2-40B4-BE49-F238E27FC236}">
                <a16:creationId xmlns:a16="http://schemas.microsoft.com/office/drawing/2014/main" id="{E798E6AB-0DA9-420D-86BF-05212229AA75}"/>
              </a:ext>
            </a:extLst>
          </p:cNvPr>
          <p:cNvSpPr txBox="1"/>
          <p:nvPr/>
        </p:nvSpPr>
        <p:spPr>
          <a:xfrm>
            <a:off x="5407857" y="4184056"/>
            <a:ext cx="898003" cy="523220"/>
          </a:xfrm>
          <a:prstGeom prst="rect">
            <a:avLst/>
          </a:prstGeom>
          <a:noFill/>
        </p:spPr>
        <p:txBody>
          <a:bodyPr wrap="none" rtlCol="0">
            <a:spAutoFit/>
          </a:bodyPr>
          <a:lstStyle/>
          <a:p>
            <a:pPr algn="ctr"/>
            <a:r>
              <a:rPr lang="en-US" sz="2800" dirty="0"/>
              <a:t>1008</a:t>
            </a:r>
          </a:p>
        </p:txBody>
      </p:sp>
      <p:cxnSp>
        <p:nvCxnSpPr>
          <p:cNvPr id="106" name="Straight Arrow Connector 105">
            <a:extLst>
              <a:ext uri="{FF2B5EF4-FFF2-40B4-BE49-F238E27FC236}">
                <a16:creationId xmlns:a16="http://schemas.microsoft.com/office/drawing/2014/main" id="{C194346F-3BB7-4CC1-9D91-CF6A9DB9B442}"/>
              </a:ext>
            </a:extLst>
          </p:cNvPr>
          <p:cNvCxnSpPr>
            <a:cxnSpLocks/>
          </p:cNvCxnSpPr>
          <p:nvPr/>
        </p:nvCxnSpPr>
        <p:spPr>
          <a:xfrm flipV="1">
            <a:off x="5837380" y="3395423"/>
            <a:ext cx="2833140" cy="11037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FC72B952-0BE5-4A6B-8FE6-E4B11EC19912}"/>
              </a:ext>
            </a:extLst>
          </p:cNvPr>
          <p:cNvSpPr txBox="1"/>
          <p:nvPr/>
        </p:nvSpPr>
        <p:spPr>
          <a:xfrm>
            <a:off x="5397917" y="3279049"/>
            <a:ext cx="898003" cy="523220"/>
          </a:xfrm>
          <a:prstGeom prst="rect">
            <a:avLst/>
          </a:prstGeom>
          <a:noFill/>
        </p:spPr>
        <p:txBody>
          <a:bodyPr wrap="none" rtlCol="0">
            <a:spAutoFit/>
          </a:bodyPr>
          <a:lstStyle/>
          <a:p>
            <a:pPr algn="ctr"/>
            <a:r>
              <a:rPr lang="en-US" sz="2800" dirty="0"/>
              <a:t>1000</a:t>
            </a:r>
          </a:p>
        </p:txBody>
      </p:sp>
      <p:sp>
        <p:nvSpPr>
          <p:cNvPr id="108" name="Speech Bubble: Rectangle with Corners Rounded 107">
            <a:extLst>
              <a:ext uri="{FF2B5EF4-FFF2-40B4-BE49-F238E27FC236}">
                <a16:creationId xmlns:a16="http://schemas.microsoft.com/office/drawing/2014/main" id="{B33E2836-E635-4E5B-BD75-1411A27E40C3}"/>
              </a:ext>
            </a:extLst>
          </p:cNvPr>
          <p:cNvSpPr/>
          <p:nvPr/>
        </p:nvSpPr>
        <p:spPr>
          <a:xfrm>
            <a:off x="1166115" y="2966675"/>
            <a:ext cx="3183380" cy="1270961"/>
          </a:xfrm>
          <a:prstGeom prst="wedgeRoundRectCallout">
            <a:avLst>
              <a:gd name="adj1" fmla="val -46934"/>
              <a:gd name="adj2" fmla="val 883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This doesn't do what you think!</a:t>
            </a:r>
          </a:p>
        </p:txBody>
      </p:sp>
      <p:sp>
        <p:nvSpPr>
          <p:cNvPr id="109" name="Speech Bubble: Rectangle with Corners Rounded 108">
            <a:extLst>
              <a:ext uri="{FF2B5EF4-FFF2-40B4-BE49-F238E27FC236}">
                <a16:creationId xmlns:a16="http://schemas.microsoft.com/office/drawing/2014/main" id="{81ED5363-9617-4270-8F8B-E052A1BC50C4}"/>
              </a:ext>
            </a:extLst>
          </p:cNvPr>
          <p:cNvSpPr/>
          <p:nvPr/>
        </p:nvSpPr>
        <p:spPr>
          <a:xfrm>
            <a:off x="5423989" y="5051406"/>
            <a:ext cx="4382469" cy="1428704"/>
          </a:xfrm>
          <a:prstGeom prst="wedgeRoundRectCallout">
            <a:avLst>
              <a:gd name="adj1" fmla="val 29722"/>
              <a:gd name="adj2" fmla="val -932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You might think it will copy the value of </a:t>
            </a:r>
            <a:r>
              <a:rPr lang="en-US" sz="2400" dirty="0">
                <a:solidFill>
                  <a:srgbClr val="FFCDCD"/>
                </a:solidFill>
                <a:latin typeface="Corbel" panose="020B0503020204020204" pitchFamily="34" charset="0"/>
              </a:rPr>
              <a:t>5</a:t>
            </a:r>
            <a:r>
              <a:rPr lang="en-US" sz="2400" dirty="0">
                <a:latin typeface="Corbel" panose="020B0503020204020204" pitchFamily="34" charset="0"/>
              </a:rPr>
              <a:t> into this storage…</a:t>
            </a:r>
          </a:p>
        </p:txBody>
      </p:sp>
      <p:sp>
        <p:nvSpPr>
          <p:cNvPr id="110" name="Speech Bubble: Rectangle with Corners Rounded 109">
            <a:extLst>
              <a:ext uri="{FF2B5EF4-FFF2-40B4-BE49-F238E27FC236}">
                <a16:creationId xmlns:a16="http://schemas.microsoft.com/office/drawing/2014/main" id="{32BDBD67-4BF1-4005-B785-053FDD54197C}"/>
              </a:ext>
            </a:extLst>
          </p:cNvPr>
          <p:cNvSpPr/>
          <p:nvPr/>
        </p:nvSpPr>
        <p:spPr>
          <a:xfrm>
            <a:off x="5793409" y="1667259"/>
            <a:ext cx="4382469" cy="1270961"/>
          </a:xfrm>
          <a:prstGeom prst="wedgeRoundRectCallout">
            <a:avLst>
              <a:gd name="adj1" fmla="val -46934"/>
              <a:gd name="adj2" fmla="val 883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But instead, it copies </a:t>
            </a:r>
            <a:r>
              <a:rPr lang="en-US" sz="2400" dirty="0">
                <a:solidFill>
                  <a:srgbClr val="FFCDCD"/>
                </a:solidFill>
                <a:latin typeface="Corbel" panose="020B0503020204020204" pitchFamily="34" charset="0"/>
              </a:rPr>
              <a:t>x's</a:t>
            </a:r>
            <a:r>
              <a:rPr lang="en-US" sz="2400" dirty="0">
                <a:latin typeface="Corbel" panose="020B0503020204020204" pitchFamily="34" charset="0"/>
              </a:rPr>
              <a:t> pointer value of </a:t>
            </a:r>
            <a:r>
              <a:rPr lang="en-US" sz="2400" dirty="0">
                <a:solidFill>
                  <a:srgbClr val="FFCDCD"/>
                </a:solidFill>
                <a:latin typeface="Corbel" panose="020B0503020204020204" pitchFamily="34" charset="0"/>
              </a:rPr>
              <a:t>1000</a:t>
            </a:r>
            <a:r>
              <a:rPr lang="en-US" sz="2400" dirty="0">
                <a:latin typeface="Corbel" panose="020B0503020204020204" pitchFamily="34" charset="0"/>
              </a:rPr>
              <a:t> into </a:t>
            </a:r>
            <a:r>
              <a:rPr lang="en-US" sz="2400" dirty="0">
                <a:solidFill>
                  <a:srgbClr val="FFCDCD"/>
                </a:solidFill>
                <a:latin typeface="Corbel" panose="020B0503020204020204" pitchFamily="34" charset="0"/>
              </a:rPr>
              <a:t>y</a:t>
            </a:r>
            <a:r>
              <a:rPr lang="en-US" sz="2400" dirty="0">
                <a:latin typeface="Corbel" panose="020B0503020204020204" pitchFamily="34" charset="0"/>
              </a:rPr>
              <a:t>!</a:t>
            </a:r>
          </a:p>
        </p:txBody>
      </p:sp>
      <p:sp>
        <p:nvSpPr>
          <p:cNvPr id="111" name="Arrow: Down 110">
            <a:extLst>
              <a:ext uri="{FF2B5EF4-FFF2-40B4-BE49-F238E27FC236}">
                <a16:creationId xmlns:a16="http://schemas.microsoft.com/office/drawing/2014/main" id="{E4404A96-F2D0-4FAB-8B5E-F57BD0A67F28}"/>
              </a:ext>
            </a:extLst>
          </p:cNvPr>
          <p:cNvSpPr/>
          <p:nvPr/>
        </p:nvSpPr>
        <p:spPr>
          <a:xfrm>
            <a:off x="8768163" y="3627579"/>
            <a:ext cx="634862" cy="6199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12" name="Speech Bubble: Rectangle with Corners Rounded 111">
            <a:extLst>
              <a:ext uri="{FF2B5EF4-FFF2-40B4-BE49-F238E27FC236}">
                <a16:creationId xmlns:a16="http://schemas.microsoft.com/office/drawing/2014/main" id="{FFB3E40D-3FC0-4959-9498-B889817E8D81}"/>
              </a:ext>
            </a:extLst>
          </p:cNvPr>
          <p:cNvSpPr/>
          <p:nvPr/>
        </p:nvSpPr>
        <p:spPr>
          <a:xfrm>
            <a:off x="1643826" y="5394899"/>
            <a:ext cx="4252203" cy="1270961"/>
          </a:xfrm>
          <a:prstGeom prst="wedgeRoundRectCallout">
            <a:avLst>
              <a:gd name="adj1" fmla="val -60491"/>
              <a:gd name="adj2" fmla="val -860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So with object references, assignments </a:t>
            </a:r>
            <a:r>
              <a:rPr lang="en-US" sz="2400" dirty="0">
                <a:solidFill>
                  <a:srgbClr val="FFCDCD"/>
                </a:solidFill>
                <a:latin typeface="Corbel" panose="020B0503020204020204" pitchFamily="34" charset="0"/>
              </a:rPr>
              <a:t>update</a:t>
            </a:r>
            <a:r>
              <a:rPr lang="en-US" sz="2400" dirty="0">
                <a:latin typeface="Corbel" panose="020B0503020204020204" pitchFamily="34" charset="0"/>
              </a:rPr>
              <a:t> the </a:t>
            </a:r>
            <a:r>
              <a:rPr lang="en-US" sz="2400" dirty="0">
                <a:solidFill>
                  <a:srgbClr val="FFCDCD"/>
                </a:solidFill>
                <a:latin typeface="Corbel" panose="020B0503020204020204" pitchFamily="34" charset="0"/>
              </a:rPr>
              <a:t>pointers</a:t>
            </a:r>
            <a:r>
              <a:rPr lang="en-US" sz="2400" dirty="0">
                <a:latin typeface="Corbel" panose="020B0503020204020204" pitchFamily="34" charset="0"/>
              </a:rPr>
              <a:t> and not the objects!</a:t>
            </a:r>
          </a:p>
        </p:txBody>
      </p:sp>
      <p:sp>
        <p:nvSpPr>
          <p:cNvPr id="113" name="Speech Bubble: Rectangle with Corners Rounded 112">
            <a:extLst>
              <a:ext uri="{FF2B5EF4-FFF2-40B4-BE49-F238E27FC236}">
                <a16:creationId xmlns:a16="http://schemas.microsoft.com/office/drawing/2014/main" id="{D83BD46C-6307-4C98-9D0C-CED605DAD71E}"/>
              </a:ext>
            </a:extLst>
          </p:cNvPr>
          <p:cNvSpPr/>
          <p:nvPr/>
        </p:nvSpPr>
        <p:spPr>
          <a:xfrm>
            <a:off x="5394130" y="5082975"/>
            <a:ext cx="4382469" cy="1428704"/>
          </a:xfrm>
          <a:prstGeom prst="wedgeRoundRectCallout">
            <a:avLst>
              <a:gd name="adj1" fmla="val 29722"/>
              <a:gd name="adj2" fmla="val -9325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And now nothing refers to the storage holding our value of 20, so it can be </a:t>
            </a:r>
            <a:r>
              <a:rPr lang="en-US" sz="2400" dirty="0">
                <a:solidFill>
                  <a:srgbClr val="FFCDCD"/>
                </a:solidFill>
                <a:latin typeface="Corbel" panose="020B0503020204020204" pitchFamily="34" charset="0"/>
              </a:rPr>
              <a:t>garbage collected</a:t>
            </a:r>
            <a:r>
              <a:rPr lang="en-US" sz="2400" dirty="0">
                <a:latin typeface="Corbel" panose="020B0503020204020204" pitchFamily="34" charset="0"/>
              </a:rPr>
              <a:t>.</a:t>
            </a:r>
          </a:p>
        </p:txBody>
      </p:sp>
      <p:sp>
        <p:nvSpPr>
          <p:cNvPr id="114" name="Speech Bubble: Rectangle with Corners Rounded 113">
            <a:extLst>
              <a:ext uri="{FF2B5EF4-FFF2-40B4-BE49-F238E27FC236}">
                <a16:creationId xmlns:a16="http://schemas.microsoft.com/office/drawing/2014/main" id="{B2750E63-22D8-40DD-A79F-C9C4EDB4936E}"/>
              </a:ext>
            </a:extLst>
          </p:cNvPr>
          <p:cNvSpPr/>
          <p:nvPr/>
        </p:nvSpPr>
        <p:spPr>
          <a:xfrm>
            <a:off x="1351869" y="5533002"/>
            <a:ext cx="3659689" cy="1306698"/>
          </a:xfrm>
          <a:prstGeom prst="wedgeRoundRectCallout">
            <a:avLst>
              <a:gd name="adj1" fmla="val -45732"/>
              <a:gd name="adj2" fmla="val -717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DCD"/>
                </a:solidFill>
                <a:latin typeface="Corbel" panose="020B0503020204020204" pitchFamily="34" charset="0"/>
              </a:rPr>
              <a:t>Expressions</a:t>
            </a:r>
            <a:r>
              <a:rPr lang="en-US" sz="2400" dirty="0">
                <a:latin typeface="Corbel" panose="020B0503020204020204" pitchFamily="34" charset="0"/>
              </a:rPr>
              <a:t> that refer to a variable still use the object itself, however!</a:t>
            </a:r>
          </a:p>
        </p:txBody>
      </p:sp>
      <p:sp>
        <p:nvSpPr>
          <p:cNvPr id="115" name="TextBox 114">
            <a:extLst>
              <a:ext uri="{FF2B5EF4-FFF2-40B4-BE49-F238E27FC236}">
                <a16:creationId xmlns:a16="http://schemas.microsoft.com/office/drawing/2014/main" id="{9CA1D80B-C714-46C0-8FF5-3F4128884977}"/>
              </a:ext>
            </a:extLst>
          </p:cNvPr>
          <p:cNvSpPr txBox="1"/>
          <p:nvPr/>
        </p:nvSpPr>
        <p:spPr>
          <a:xfrm>
            <a:off x="1316402" y="5051406"/>
            <a:ext cx="312914" cy="261610"/>
          </a:xfrm>
          <a:prstGeom prst="rect">
            <a:avLst/>
          </a:prstGeom>
          <a:solidFill>
            <a:srgbClr val="DEEBF7">
              <a:alpha val="89804"/>
            </a:srgbClr>
          </a:solidFill>
        </p:spPr>
        <p:txBody>
          <a:bodyPr wrap="square" rtlCol="0">
            <a:noAutofit/>
          </a:bodyPr>
          <a:lstStyle/>
          <a:p>
            <a:pPr algn="ctr"/>
            <a:endParaRPr lang="en-US" sz="2800" dirty="0">
              <a:solidFill>
                <a:srgbClr val="FF0000"/>
              </a:solidFill>
            </a:endParaRPr>
          </a:p>
        </p:txBody>
      </p:sp>
      <p:sp>
        <p:nvSpPr>
          <p:cNvPr id="116" name="TextBox 115">
            <a:extLst>
              <a:ext uri="{FF2B5EF4-FFF2-40B4-BE49-F238E27FC236}">
                <a16:creationId xmlns:a16="http://schemas.microsoft.com/office/drawing/2014/main" id="{94F6A726-A143-426F-A62B-69A326942E40}"/>
              </a:ext>
            </a:extLst>
          </p:cNvPr>
          <p:cNvSpPr txBox="1"/>
          <p:nvPr/>
        </p:nvSpPr>
        <p:spPr>
          <a:xfrm>
            <a:off x="5400431" y="4197310"/>
            <a:ext cx="899605" cy="523220"/>
          </a:xfrm>
          <a:prstGeom prst="rect">
            <a:avLst/>
          </a:prstGeom>
          <a:noFill/>
        </p:spPr>
        <p:txBody>
          <a:bodyPr wrap="none" rtlCol="0">
            <a:spAutoFit/>
          </a:bodyPr>
          <a:lstStyle/>
          <a:p>
            <a:pPr algn="ctr"/>
            <a:r>
              <a:rPr lang="en-US" sz="2800" dirty="0"/>
              <a:t>1004</a:t>
            </a:r>
          </a:p>
        </p:txBody>
      </p:sp>
      <p:sp>
        <p:nvSpPr>
          <p:cNvPr id="118" name="TextBox 117">
            <a:extLst>
              <a:ext uri="{FF2B5EF4-FFF2-40B4-BE49-F238E27FC236}">
                <a16:creationId xmlns:a16="http://schemas.microsoft.com/office/drawing/2014/main" id="{A632463D-2A09-4042-BBF1-C30837664CB1}"/>
              </a:ext>
            </a:extLst>
          </p:cNvPr>
          <p:cNvSpPr txBox="1"/>
          <p:nvPr/>
        </p:nvSpPr>
        <p:spPr>
          <a:xfrm>
            <a:off x="8730817" y="3263159"/>
            <a:ext cx="703116" cy="523220"/>
          </a:xfrm>
          <a:prstGeom prst="rect">
            <a:avLst/>
          </a:prstGeom>
          <a:noFill/>
        </p:spPr>
        <p:txBody>
          <a:bodyPr wrap="square">
            <a:spAutoFit/>
          </a:bodyPr>
          <a:lstStyle/>
          <a:p>
            <a:pPr algn="ctr"/>
            <a:r>
              <a:rPr lang="en-US" sz="2800" dirty="0">
                <a:solidFill>
                  <a:srgbClr val="FF0000"/>
                </a:solidFill>
                <a:latin typeface="Consolas" panose="020B0609020204030204" pitchFamily="49" charset="0"/>
              </a:rPr>
              <a:t>5</a:t>
            </a:r>
          </a:p>
        </p:txBody>
      </p:sp>
      <p:sp>
        <p:nvSpPr>
          <p:cNvPr id="119" name="Speech Bubble: Rectangle with Corners Rounded 118">
            <a:extLst>
              <a:ext uri="{FF2B5EF4-FFF2-40B4-BE49-F238E27FC236}">
                <a16:creationId xmlns:a16="http://schemas.microsoft.com/office/drawing/2014/main" id="{4D6F9B66-A461-4758-9BE5-150C68BEE00B}"/>
              </a:ext>
            </a:extLst>
          </p:cNvPr>
          <p:cNvSpPr/>
          <p:nvPr/>
        </p:nvSpPr>
        <p:spPr>
          <a:xfrm>
            <a:off x="1227092" y="3139738"/>
            <a:ext cx="3802521" cy="1270961"/>
          </a:xfrm>
          <a:prstGeom prst="wedgeRoundRectCallout">
            <a:avLst>
              <a:gd name="adj1" fmla="val -37786"/>
              <a:gd name="adj2" fmla="val 969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This computation will result in a new object being created with its result!</a:t>
            </a:r>
          </a:p>
        </p:txBody>
      </p:sp>
      <p:sp>
        <p:nvSpPr>
          <p:cNvPr id="121" name="Speech Bubble: Rectangle with Corners Rounded 120">
            <a:extLst>
              <a:ext uri="{FF2B5EF4-FFF2-40B4-BE49-F238E27FC236}">
                <a16:creationId xmlns:a16="http://schemas.microsoft.com/office/drawing/2014/main" id="{3257B68A-8ED9-4B85-B09C-0EB98E295D3C}"/>
              </a:ext>
            </a:extLst>
          </p:cNvPr>
          <p:cNvSpPr/>
          <p:nvPr/>
        </p:nvSpPr>
        <p:spPr>
          <a:xfrm>
            <a:off x="806814" y="3281607"/>
            <a:ext cx="4382469" cy="1270961"/>
          </a:xfrm>
          <a:prstGeom prst="wedgeRoundRectCallout">
            <a:avLst>
              <a:gd name="adj1" fmla="val -46934"/>
              <a:gd name="adj2" fmla="val 883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And then </a:t>
            </a:r>
            <a:r>
              <a:rPr lang="en-US" sz="2400" dirty="0">
                <a:solidFill>
                  <a:srgbClr val="FFCDCD"/>
                </a:solidFill>
                <a:latin typeface="Corbel" panose="020B0503020204020204" pitchFamily="34" charset="0"/>
              </a:rPr>
              <a:t>y's pointer</a:t>
            </a:r>
            <a:r>
              <a:rPr lang="en-US" sz="2400" dirty="0">
                <a:latin typeface="Corbel" panose="020B0503020204020204" pitchFamily="34" charset="0"/>
              </a:rPr>
              <a:t> will be set to that new object's location!</a:t>
            </a:r>
          </a:p>
        </p:txBody>
      </p:sp>
      <p:grpSp>
        <p:nvGrpSpPr>
          <p:cNvPr id="64" name="Group 63">
            <a:extLst>
              <a:ext uri="{FF2B5EF4-FFF2-40B4-BE49-F238E27FC236}">
                <a16:creationId xmlns:a16="http://schemas.microsoft.com/office/drawing/2014/main" id="{751F696D-740D-4A80-A125-9BA5BFFB444D}"/>
              </a:ext>
            </a:extLst>
          </p:cNvPr>
          <p:cNvGrpSpPr/>
          <p:nvPr/>
        </p:nvGrpSpPr>
        <p:grpSpPr>
          <a:xfrm>
            <a:off x="7844865" y="50946"/>
            <a:ext cx="2112060" cy="482009"/>
            <a:chOff x="6539617" y="6082127"/>
            <a:chExt cx="2112060" cy="482009"/>
          </a:xfrm>
        </p:grpSpPr>
        <p:grpSp>
          <p:nvGrpSpPr>
            <p:cNvPr id="66" name="Group 65">
              <a:extLst>
                <a:ext uri="{FF2B5EF4-FFF2-40B4-BE49-F238E27FC236}">
                  <a16:creationId xmlns:a16="http://schemas.microsoft.com/office/drawing/2014/main" id="{3DA3D8EF-F323-4831-82A1-BA6674A7C5A9}"/>
                </a:ext>
              </a:extLst>
            </p:cNvPr>
            <p:cNvGrpSpPr/>
            <p:nvPr/>
          </p:nvGrpSpPr>
          <p:grpSpPr>
            <a:xfrm>
              <a:off x="6539617" y="6156090"/>
              <a:ext cx="1033630" cy="408046"/>
              <a:chOff x="8180709" y="-722002"/>
              <a:chExt cx="1033630" cy="408046"/>
            </a:xfrm>
          </p:grpSpPr>
          <p:sp>
            <p:nvSpPr>
              <p:cNvPr id="83" name="TextBox 82">
                <a:extLst>
                  <a:ext uri="{FF2B5EF4-FFF2-40B4-BE49-F238E27FC236}">
                    <a16:creationId xmlns:a16="http://schemas.microsoft.com/office/drawing/2014/main" id="{99FCC9D9-6D82-4B8D-BF7A-90895479D4C3}"/>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84" name="Rectangle 83">
                <a:extLst>
                  <a:ext uri="{FF2B5EF4-FFF2-40B4-BE49-F238E27FC236}">
                    <a16:creationId xmlns:a16="http://schemas.microsoft.com/office/drawing/2014/main" id="{8D99271E-D915-4F9B-8896-441470ACFE68}"/>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68" name="Rectangle 67">
              <a:extLst>
                <a:ext uri="{FF2B5EF4-FFF2-40B4-BE49-F238E27FC236}">
                  <a16:creationId xmlns:a16="http://schemas.microsoft.com/office/drawing/2014/main" id="{E98B752E-6C98-41EA-A4CE-7E025EBAF08D}"/>
                </a:ext>
              </a:extLst>
            </p:cNvPr>
            <p:cNvSpPr/>
            <p:nvPr/>
          </p:nvSpPr>
          <p:spPr>
            <a:xfrm>
              <a:off x="7888002" y="616979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77" name="TextBox 76">
              <a:extLst>
                <a:ext uri="{FF2B5EF4-FFF2-40B4-BE49-F238E27FC236}">
                  <a16:creationId xmlns:a16="http://schemas.microsoft.com/office/drawing/2014/main" id="{972689D5-7057-46D6-B245-808DE44CB6AE}"/>
                </a:ext>
              </a:extLst>
            </p:cNvPr>
            <p:cNvSpPr txBox="1"/>
            <p:nvPr/>
          </p:nvSpPr>
          <p:spPr>
            <a:xfrm>
              <a:off x="8097729" y="6082127"/>
              <a:ext cx="332142" cy="461665"/>
            </a:xfrm>
            <a:prstGeom prst="rect">
              <a:avLst/>
            </a:prstGeom>
            <a:noFill/>
          </p:spPr>
          <p:txBody>
            <a:bodyPr wrap="none" rtlCol="0">
              <a:spAutoFit/>
            </a:bodyPr>
            <a:lstStyle/>
            <a:p>
              <a:r>
                <a:rPr lang="en-US" sz="2400" dirty="0">
                  <a:solidFill>
                    <a:schemeClr val="bg1"/>
                  </a:solidFill>
                </a:rPr>
                <a:t>5</a:t>
              </a:r>
            </a:p>
          </p:txBody>
        </p:sp>
        <p:cxnSp>
          <p:nvCxnSpPr>
            <p:cNvPr id="82" name="Straight Arrow Connector 81">
              <a:extLst>
                <a:ext uri="{FF2B5EF4-FFF2-40B4-BE49-F238E27FC236}">
                  <a16:creationId xmlns:a16="http://schemas.microsoft.com/office/drawing/2014/main" id="{A873B8E8-DD7A-401F-99FE-B1C24200A5DB}"/>
                </a:ext>
              </a:extLst>
            </p:cNvPr>
            <p:cNvCxnSpPr>
              <a:cxnSpLocks/>
              <a:endCxn id="68" idx="1"/>
            </p:cNvCxnSpPr>
            <p:nvPr/>
          </p:nvCxnSpPr>
          <p:spPr>
            <a:xfrm>
              <a:off x="7188451" y="6366963"/>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544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5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2" nodeType="clickEffect">
                                  <p:stCondLst>
                                    <p:cond delay="0"/>
                                  </p:stCondLst>
                                  <p:childTnLst>
                                    <p:animMotion origin="layout" path="M 2.5E-6 -1.85185E-6 L 0.40677 -0.11412 " pathEditMode="relative" rAng="0" ptsTypes="AA">
                                      <p:cBhvr>
                                        <p:cTn id="45" dur="2000" fill="hold"/>
                                        <p:tgtEl>
                                          <p:spTgt spid="85"/>
                                        </p:tgtEl>
                                        <p:attrNameLst>
                                          <p:attrName>ppt_x</p:attrName>
                                          <p:attrName>ppt_y</p:attrName>
                                        </p:attrNameLst>
                                      </p:cBhvr>
                                      <p:rCtr x="20339" y="-5718"/>
                                    </p:animMotion>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nodeType="after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8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31"/>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4"/>
                                        </p:tgtEl>
                                        <p:attrNameLst>
                                          <p:attrName>style.visibility</p:attrName>
                                        </p:attrNameLst>
                                      </p:cBhvr>
                                      <p:to>
                                        <p:strVal val="visible"/>
                                      </p:to>
                                    </p:set>
                                  </p:childTnLst>
                                </p:cTn>
                              </p:par>
                            </p:childTnLst>
                          </p:cTn>
                        </p:par>
                        <p:par>
                          <p:cTn id="85" fill="hold">
                            <p:stCondLst>
                              <p:cond delay="0"/>
                            </p:stCondLst>
                            <p:childTnLst>
                              <p:par>
                                <p:cTn id="86" presetID="22" presetClass="entr" presetSubtype="8" fill="hold" nodeType="after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wipe(left)">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3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wipe(down)">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109"/>
                                        </p:tgtEl>
                                        <p:attrNameLst>
                                          <p:attrName>style.visibility</p:attrName>
                                        </p:attrNameLst>
                                      </p:cBhvr>
                                      <p:to>
                                        <p:strVal val="visible"/>
                                      </p:to>
                                    </p:set>
                                    <p:animEffect transition="in" filter="wipe(down)">
                                      <p:cBhvr>
                                        <p:cTn id="110" dur="500"/>
                                        <p:tgtEl>
                                          <p:spTgt spid="109"/>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wipe(up)">
                                      <p:cBhvr>
                                        <p:cTn id="115" dur="500"/>
                                        <p:tgtEl>
                                          <p:spTgt spid="11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1" nodeType="clickEffect">
                                  <p:stCondLst>
                                    <p:cond delay="0"/>
                                  </p:stCondLst>
                                  <p:childTnLst>
                                    <p:animEffect transition="out" filter="fade">
                                      <p:cBhvr>
                                        <p:cTn id="119" dur="500"/>
                                        <p:tgtEl>
                                          <p:spTgt spid="111"/>
                                        </p:tgtEl>
                                      </p:cBhvr>
                                    </p:animEffect>
                                    <p:set>
                                      <p:cBhvr>
                                        <p:cTn id="120" dur="1" fill="hold">
                                          <p:stCondLst>
                                            <p:cond delay="499"/>
                                          </p:stCondLst>
                                        </p:cTn>
                                        <p:tgtEl>
                                          <p:spTgt spid="111"/>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wipe(down)">
                                      <p:cBhvr>
                                        <p:cTn id="125" dur="500"/>
                                        <p:tgtEl>
                                          <p:spTgt spid="110"/>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105"/>
                                        </p:tgtEl>
                                        <p:attrNameLst>
                                          <p:attrName>style.visibility</p:attrName>
                                        </p:attrNameLst>
                                      </p:cBhvr>
                                      <p:to>
                                        <p:strVal val="visible"/>
                                      </p:to>
                                    </p:set>
                                  </p:childTnLst>
                                </p:cTn>
                              </p:par>
                              <p:par>
                                <p:cTn id="130" presetID="42" presetClass="path" presetSubtype="0" accel="50000" decel="50000" fill="hold" grpId="1" nodeType="withEffect">
                                  <p:stCondLst>
                                    <p:cond delay="0"/>
                                  </p:stCondLst>
                                  <p:childTnLst>
                                    <p:animMotion origin="layout" path="M 2.70833E-6 -3.7037E-6 L 2.70833E-6 0.13704 " pathEditMode="relative" rAng="0" ptsTypes="AA">
                                      <p:cBhvr>
                                        <p:cTn id="131" dur="2000" fill="hold"/>
                                        <p:tgtEl>
                                          <p:spTgt spid="105"/>
                                        </p:tgtEl>
                                        <p:attrNameLst>
                                          <p:attrName>ppt_x</p:attrName>
                                          <p:attrName>ppt_y</p:attrName>
                                        </p:attrNameLst>
                                      </p:cBhvr>
                                      <p:rCtr x="0" y="6852"/>
                                    </p:animMotion>
                                  </p:childTnLst>
                                </p:cTn>
                              </p:par>
                              <p:par>
                                <p:cTn id="132" presetID="22" presetClass="exit" presetSubtype="2" fill="hold" nodeType="withEffect">
                                  <p:stCondLst>
                                    <p:cond delay="0"/>
                                  </p:stCondLst>
                                  <p:childTnLst>
                                    <p:animEffect transition="out" filter="wipe(right)">
                                      <p:cBhvr>
                                        <p:cTn id="133" dur="500"/>
                                        <p:tgtEl>
                                          <p:spTgt spid="76"/>
                                        </p:tgtEl>
                                      </p:cBhvr>
                                    </p:animEffect>
                                    <p:set>
                                      <p:cBhvr>
                                        <p:cTn id="134" dur="1" fill="hold">
                                          <p:stCondLst>
                                            <p:cond delay="499"/>
                                          </p:stCondLst>
                                        </p:cTn>
                                        <p:tgtEl>
                                          <p:spTgt spid="76"/>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04"/>
                                        </p:tgtEl>
                                      </p:cBhvr>
                                    </p:animEffect>
                                    <p:set>
                                      <p:cBhvr>
                                        <p:cTn id="137" dur="1" fill="hold">
                                          <p:stCondLst>
                                            <p:cond delay="499"/>
                                          </p:stCondLst>
                                        </p:cTn>
                                        <p:tgtEl>
                                          <p:spTgt spid="104"/>
                                        </p:tgtEl>
                                        <p:attrNameLst>
                                          <p:attrName>style.visibility</p:attrName>
                                        </p:attrNameLst>
                                      </p:cBhvr>
                                      <p:to>
                                        <p:strVal val="hidden"/>
                                      </p:to>
                                    </p:set>
                                  </p:childTnLst>
                                </p:cTn>
                              </p:par>
                            </p:childTnLst>
                          </p:cTn>
                        </p:par>
                        <p:par>
                          <p:cTn id="138" fill="hold">
                            <p:stCondLst>
                              <p:cond delay="2000"/>
                            </p:stCondLst>
                            <p:childTnLst>
                              <p:par>
                                <p:cTn id="139" presetID="22" presetClass="entr" presetSubtype="8" fill="hold" nodeType="afterEffect">
                                  <p:stCondLst>
                                    <p:cond delay="0"/>
                                  </p:stCondLst>
                                  <p:childTnLst>
                                    <p:set>
                                      <p:cBhvr>
                                        <p:cTn id="140" dur="1" fill="hold">
                                          <p:stCondLst>
                                            <p:cond delay="0"/>
                                          </p:stCondLst>
                                        </p:cTn>
                                        <p:tgtEl>
                                          <p:spTgt spid="106"/>
                                        </p:tgtEl>
                                        <p:attrNameLst>
                                          <p:attrName>style.visibility</p:attrName>
                                        </p:attrNameLst>
                                      </p:cBhvr>
                                      <p:to>
                                        <p:strVal val="visible"/>
                                      </p:to>
                                    </p:set>
                                    <p:animEffect transition="in" filter="wipe(left)">
                                      <p:cBhvr>
                                        <p:cTn id="141" dur="500"/>
                                        <p:tgtEl>
                                          <p:spTgt spid="106"/>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109"/>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108"/>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110"/>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112"/>
                                        </p:tgtEl>
                                        <p:attrNameLst>
                                          <p:attrName>style.visibility</p:attrName>
                                        </p:attrNameLst>
                                      </p:cBhvr>
                                      <p:to>
                                        <p:strVal val="visible"/>
                                      </p:to>
                                    </p:set>
                                    <p:animEffect transition="in" filter="wipe(down)">
                                      <p:cBhvr>
                                        <p:cTn id="154" dur="500"/>
                                        <p:tgtEl>
                                          <p:spTgt spid="112"/>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112"/>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113"/>
                                        </p:tgtEl>
                                        <p:attrNameLst>
                                          <p:attrName>style.visibility</p:attrName>
                                        </p:attrNameLst>
                                      </p:cBhvr>
                                      <p:to>
                                        <p:strVal val="visible"/>
                                      </p:to>
                                    </p:set>
                                    <p:animEffect transition="in" filter="wipe(down)">
                                      <p:cBhvr>
                                        <p:cTn id="163" dur="500"/>
                                        <p:tgtEl>
                                          <p:spTgt spid="113"/>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nodeType="clickEffect">
                                  <p:stCondLst>
                                    <p:cond delay="0"/>
                                  </p:stCondLst>
                                  <p:childTnLst>
                                    <p:animEffect transition="out" filter="fade">
                                      <p:cBhvr>
                                        <p:cTn id="167" dur="500"/>
                                        <p:tgtEl>
                                          <p:spTgt spid="73"/>
                                        </p:tgtEl>
                                      </p:cBhvr>
                                    </p:animEffect>
                                    <p:set>
                                      <p:cBhvr>
                                        <p:cTn id="168" dur="1" fill="hold">
                                          <p:stCondLst>
                                            <p:cond delay="499"/>
                                          </p:stCondLst>
                                        </p:cTn>
                                        <p:tgtEl>
                                          <p:spTgt spid="73"/>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113"/>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nodeType="clickEffect">
                                  <p:stCondLst>
                                    <p:cond delay="0"/>
                                  </p:stCondLst>
                                  <p:childTnLst>
                                    <p:set>
                                      <p:cBhvr>
                                        <p:cTn id="176" dur="1" fill="hold">
                                          <p:stCondLst>
                                            <p:cond delay="0"/>
                                          </p:stCondLst>
                                        </p:cTn>
                                        <p:tgtEl>
                                          <p:spTgt spid="33"/>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5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grpId="0" nodeType="clickEffect">
                                  <p:stCondLst>
                                    <p:cond delay="0"/>
                                  </p:stCondLst>
                                  <p:childTnLst>
                                    <p:set>
                                      <p:cBhvr>
                                        <p:cTn id="184" dur="1" fill="hold">
                                          <p:stCondLst>
                                            <p:cond delay="0"/>
                                          </p:stCondLst>
                                        </p:cTn>
                                        <p:tgtEl>
                                          <p:spTgt spid="114"/>
                                        </p:tgtEl>
                                        <p:attrNameLst>
                                          <p:attrName>style.visibility</p:attrName>
                                        </p:attrNameLst>
                                      </p:cBhvr>
                                      <p:to>
                                        <p:strVal val="visible"/>
                                      </p:to>
                                    </p:set>
                                    <p:animEffect transition="in" filter="wipe(down)">
                                      <p:cBhvr>
                                        <p:cTn id="185" dur="500"/>
                                        <p:tgtEl>
                                          <p:spTgt spid="114"/>
                                        </p:tgtEl>
                                      </p:cBhvr>
                                    </p:animEffect>
                                  </p:childTnLst>
                                </p:cTn>
                              </p:par>
                            </p:childTnLst>
                          </p:cTn>
                        </p:par>
                      </p:childTnLst>
                    </p:cTn>
                  </p:par>
                  <p:par>
                    <p:cTn id="186" fill="hold">
                      <p:stCondLst>
                        <p:cond delay="indefinite"/>
                      </p:stCondLst>
                      <p:childTnLst>
                        <p:par>
                          <p:cTn id="187" fill="hold">
                            <p:stCondLst>
                              <p:cond delay="0"/>
                            </p:stCondLst>
                            <p:childTnLst>
                              <p:par>
                                <p:cTn id="188" presetID="42" presetClass="path" presetSubtype="0" accel="50000" decel="50000" fill="hold" grpId="2" nodeType="clickEffect">
                                  <p:stCondLst>
                                    <p:cond delay="0"/>
                                  </p:stCondLst>
                                  <p:childTnLst>
                                    <p:animMotion origin="layout" path="M 2.5E-6 -1.85185E-6 L 0.59166 -0.22963 " pathEditMode="relative" rAng="0" ptsTypes="AA">
                                      <p:cBhvr>
                                        <p:cTn id="189" dur="2000" fill="hold"/>
                                        <p:tgtEl>
                                          <p:spTgt spid="114"/>
                                        </p:tgtEl>
                                        <p:attrNameLst>
                                          <p:attrName>ppt_x</p:attrName>
                                          <p:attrName>ppt_y</p:attrName>
                                        </p:attrNameLst>
                                      </p:cBhvr>
                                      <p:rCtr x="29583" y="-11481"/>
                                    </p:animMotion>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118"/>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42" presetClass="path" presetSubtype="0" accel="50000" decel="50000" fill="hold" grpId="1" nodeType="clickEffect">
                                  <p:stCondLst>
                                    <p:cond delay="0"/>
                                  </p:stCondLst>
                                  <p:childTnLst>
                                    <p:animMotion origin="layout" path="M -1.875E-6 1.11111E-6 L -0.622 0.24028 " pathEditMode="relative" rAng="0" ptsTypes="AA">
                                      <p:cBhvr>
                                        <p:cTn id="197" dur="2000" fill="hold"/>
                                        <p:tgtEl>
                                          <p:spTgt spid="118"/>
                                        </p:tgtEl>
                                        <p:attrNameLst>
                                          <p:attrName>ppt_x</p:attrName>
                                          <p:attrName>ppt_y</p:attrName>
                                        </p:attrNameLst>
                                      </p:cBhvr>
                                      <p:rCtr x="-31107" y="12014"/>
                                    </p:animMotion>
                                  </p:childTnLst>
                                </p:cTn>
                              </p:par>
                              <p:par>
                                <p:cTn id="198" presetID="10" presetClass="entr" presetSubtype="0" fill="hold" grpId="0" nodeType="withEffect">
                                  <p:stCondLst>
                                    <p:cond delay="0"/>
                                  </p:stCondLst>
                                  <p:childTnLst>
                                    <p:set>
                                      <p:cBhvr>
                                        <p:cTn id="199" dur="1" fill="hold">
                                          <p:stCondLst>
                                            <p:cond delay="0"/>
                                          </p:stCondLst>
                                        </p:cTn>
                                        <p:tgtEl>
                                          <p:spTgt spid="115"/>
                                        </p:tgtEl>
                                        <p:attrNameLst>
                                          <p:attrName>style.visibility</p:attrName>
                                        </p:attrNameLst>
                                      </p:cBhvr>
                                      <p:to>
                                        <p:strVal val="visible"/>
                                      </p:to>
                                    </p:set>
                                    <p:animEffect transition="in" filter="fade">
                                      <p:cBhvr>
                                        <p:cTn id="200" dur="500"/>
                                        <p:tgtEl>
                                          <p:spTgt spid="115"/>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14"/>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22" presetClass="entr" presetSubtype="4" fill="hold" grpId="0" nodeType="clickEffect">
                                  <p:stCondLst>
                                    <p:cond delay="0"/>
                                  </p:stCondLst>
                                  <p:childTnLst>
                                    <p:set>
                                      <p:cBhvr>
                                        <p:cTn id="208" dur="1" fill="hold">
                                          <p:stCondLst>
                                            <p:cond delay="0"/>
                                          </p:stCondLst>
                                        </p:cTn>
                                        <p:tgtEl>
                                          <p:spTgt spid="119"/>
                                        </p:tgtEl>
                                        <p:attrNameLst>
                                          <p:attrName>style.visibility</p:attrName>
                                        </p:attrNameLst>
                                      </p:cBhvr>
                                      <p:to>
                                        <p:strVal val="visible"/>
                                      </p:to>
                                    </p:set>
                                    <p:animEffect transition="in" filter="wipe(down)">
                                      <p:cBhvr>
                                        <p:cTn id="209" dur="500"/>
                                        <p:tgtEl>
                                          <p:spTgt spid="119"/>
                                        </p:tgtEl>
                                      </p:cBhvr>
                                    </p:animEffect>
                                  </p:childTnLst>
                                </p:cTn>
                              </p:par>
                            </p:childTnLst>
                          </p:cTn>
                        </p:par>
                      </p:childTnLst>
                    </p:cTn>
                  </p:par>
                  <p:par>
                    <p:cTn id="210" fill="hold">
                      <p:stCondLst>
                        <p:cond delay="indefinite"/>
                      </p:stCondLst>
                      <p:childTnLst>
                        <p:par>
                          <p:cTn id="211" fill="hold">
                            <p:stCondLst>
                              <p:cond delay="0"/>
                            </p:stCondLst>
                            <p:childTnLst>
                              <p:par>
                                <p:cTn id="212" presetID="42" presetClass="path" presetSubtype="0" accel="50000" decel="50000" fill="hold" grpId="2" nodeType="clickEffect">
                                  <p:stCondLst>
                                    <p:cond delay="0"/>
                                  </p:stCondLst>
                                  <p:childTnLst>
                                    <p:animMotion origin="layout" path="M -4.16667E-7 -2.96296E-6 L 0.58711 -0.17268 " pathEditMode="relative" rAng="0" ptsTypes="AA">
                                      <p:cBhvr>
                                        <p:cTn id="213" dur="2000" fill="hold"/>
                                        <p:tgtEl>
                                          <p:spTgt spid="119"/>
                                        </p:tgtEl>
                                        <p:attrNameLst>
                                          <p:attrName>ppt_x</p:attrName>
                                          <p:attrName>ppt_y</p:attrName>
                                        </p:attrNameLst>
                                      </p:cBhvr>
                                      <p:rCtr x="29349" y="-8634"/>
                                    </p:animMotion>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nodeType="clickEffect">
                                  <p:stCondLst>
                                    <p:cond delay="0"/>
                                  </p:stCondLst>
                                  <p:childTnLst>
                                    <p:set>
                                      <p:cBhvr>
                                        <p:cTn id="217" dur="1" fill="hold">
                                          <p:stCondLst>
                                            <p:cond delay="0"/>
                                          </p:stCondLst>
                                        </p:cTn>
                                        <p:tgtEl>
                                          <p:spTgt spid="78"/>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grpId="0" nodeType="clickEffect">
                                  <p:stCondLst>
                                    <p:cond delay="0"/>
                                  </p:stCondLst>
                                  <p:childTnLst>
                                    <p:set>
                                      <p:cBhvr>
                                        <p:cTn id="221" dur="1" fill="hold">
                                          <p:stCondLst>
                                            <p:cond delay="0"/>
                                          </p:stCondLst>
                                        </p:cTn>
                                        <p:tgtEl>
                                          <p:spTgt spid="121"/>
                                        </p:tgtEl>
                                        <p:attrNameLst>
                                          <p:attrName>style.visibility</p:attrName>
                                        </p:attrNameLst>
                                      </p:cBhvr>
                                      <p:to>
                                        <p:strVal val="visible"/>
                                      </p:to>
                                    </p:set>
                                    <p:animEffect transition="in" filter="wipe(down)">
                                      <p:cBhvr>
                                        <p:cTn id="222" dur="500"/>
                                        <p:tgtEl>
                                          <p:spTgt spid="121"/>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xit" presetSubtype="2" fill="hold" nodeType="clickEffect">
                                  <p:stCondLst>
                                    <p:cond delay="0"/>
                                  </p:stCondLst>
                                  <p:childTnLst>
                                    <p:animEffect transition="out" filter="wipe(right)">
                                      <p:cBhvr>
                                        <p:cTn id="226" dur="500"/>
                                        <p:tgtEl>
                                          <p:spTgt spid="106"/>
                                        </p:tgtEl>
                                      </p:cBhvr>
                                    </p:animEffect>
                                    <p:set>
                                      <p:cBhvr>
                                        <p:cTn id="227" dur="1" fill="hold">
                                          <p:stCondLst>
                                            <p:cond delay="499"/>
                                          </p:stCondLst>
                                        </p:cTn>
                                        <p:tgtEl>
                                          <p:spTgt spid="106"/>
                                        </p:tgtEl>
                                        <p:attrNameLst>
                                          <p:attrName>style.visibility</p:attrName>
                                        </p:attrNameLst>
                                      </p:cBhvr>
                                      <p:to>
                                        <p:strVal val="hidden"/>
                                      </p:to>
                                    </p:set>
                                  </p:childTnLst>
                                </p:cTn>
                              </p:par>
                              <p:par>
                                <p:cTn id="228" presetID="10" presetClass="exit" presetSubtype="0" fill="hold" grpId="2" nodeType="withEffect">
                                  <p:stCondLst>
                                    <p:cond delay="0"/>
                                  </p:stCondLst>
                                  <p:childTnLst>
                                    <p:animEffect transition="out" filter="fade">
                                      <p:cBhvr>
                                        <p:cTn id="229" dur="500"/>
                                        <p:tgtEl>
                                          <p:spTgt spid="105"/>
                                        </p:tgtEl>
                                      </p:cBhvr>
                                    </p:animEffect>
                                    <p:set>
                                      <p:cBhvr>
                                        <p:cTn id="230" dur="1" fill="hold">
                                          <p:stCondLst>
                                            <p:cond delay="499"/>
                                          </p:stCondLst>
                                        </p:cTn>
                                        <p:tgtEl>
                                          <p:spTgt spid="105"/>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116"/>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nodeType="clickEffect">
                                  <p:stCondLst>
                                    <p:cond delay="0"/>
                                  </p:stCondLst>
                                  <p:childTnLst>
                                    <p:set>
                                      <p:cBhvr>
                                        <p:cTn id="238" dur="1" fill="hold">
                                          <p:stCondLst>
                                            <p:cond delay="0"/>
                                          </p:stCondLst>
                                        </p:cTn>
                                        <p:tgtEl>
                                          <p:spTgt spid="81"/>
                                        </p:tgtEl>
                                        <p:attrNameLst>
                                          <p:attrName>style.visibility</p:attrName>
                                        </p:attrNameLst>
                                      </p:cBhvr>
                                      <p:to>
                                        <p:strVal val="visible"/>
                                      </p:to>
                                    </p:set>
                                    <p:animEffect transition="in" filter="wipe(left)">
                                      <p:cBhvr>
                                        <p:cTn id="239" dur="500"/>
                                        <p:tgtEl>
                                          <p:spTgt spid="81"/>
                                        </p:tgtEl>
                                      </p:cBhvr>
                                    </p:animEffect>
                                  </p:childTnLst>
                                </p:cTn>
                              </p:par>
                              <p:par>
                                <p:cTn id="240" presetID="10" presetClass="exit" presetSubtype="0" fill="hold" grpId="1" nodeType="withEffect" nodePh="1">
                                  <p:stCondLst>
                                    <p:cond delay="0"/>
                                  </p:stCondLst>
                                  <p:endCondLst>
                                    <p:cond evt="begin" delay="0">
                                      <p:tn val="240"/>
                                    </p:cond>
                                  </p:endCondLst>
                                  <p:childTnLst>
                                    <p:animEffect transition="out" filter="fade">
                                      <p:cBhvr>
                                        <p:cTn id="241" dur="500"/>
                                        <p:tgtEl>
                                          <p:spTgt spid="115"/>
                                        </p:tgtEl>
                                      </p:cBhvr>
                                    </p:animEffect>
                                    <p:set>
                                      <p:cBhvr>
                                        <p:cTn id="242" dur="1" fill="hold">
                                          <p:stCondLst>
                                            <p:cond delay="499"/>
                                          </p:stCondLst>
                                        </p:cTn>
                                        <p:tgtEl>
                                          <p:spTgt spid="115"/>
                                        </p:tgtEl>
                                        <p:attrNameLst>
                                          <p:attrName>style.visibility</p:attrName>
                                        </p:attrNameLst>
                                      </p:cBhvr>
                                      <p:to>
                                        <p:strVal val="hidden"/>
                                      </p:to>
                                    </p:set>
                                  </p:childTnLst>
                                </p:cTn>
                              </p:par>
                              <p:par>
                                <p:cTn id="243" presetID="10" presetClass="exit" presetSubtype="0" fill="hold" grpId="2" nodeType="withEffect">
                                  <p:stCondLst>
                                    <p:cond delay="0"/>
                                  </p:stCondLst>
                                  <p:childTnLst>
                                    <p:animEffect transition="out" filter="fade">
                                      <p:cBhvr>
                                        <p:cTn id="244" dur="500"/>
                                        <p:tgtEl>
                                          <p:spTgt spid="118"/>
                                        </p:tgtEl>
                                      </p:cBhvr>
                                    </p:animEffect>
                                    <p:set>
                                      <p:cBhvr>
                                        <p:cTn id="245" dur="1" fill="hold">
                                          <p:stCondLst>
                                            <p:cond delay="499"/>
                                          </p:stCondLst>
                                        </p:cTn>
                                        <p:tgtEl>
                                          <p:spTgt spid="118"/>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121"/>
                                        </p:tgtEl>
                                        <p:attrNameLst>
                                          <p:attrName>style.visibility</p:attrName>
                                        </p:attrNameLst>
                                      </p:cBhvr>
                                      <p:to>
                                        <p:strVal val="hidden"/>
                                      </p:to>
                                    </p:set>
                                  </p:childTnLst>
                                </p:cTn>
                              </p:par>
                              <p:par>
                                <p:cTn id="250" presetID="1" presetClass="exit" presetSubtype="0" fill="hold" grpId="1" nodeType="withEffect">
                                  <p:stCondLst>
                                    <p:cond delay="0"/>
                                  </p:stCondLst>
                                  <p:childTnLst>
                                    <p:set>
                                      <p:cBhvr>
                                        <p:cTn id="251" dur="1" fill="hold">
                                          <p:stCondLst>
                                            <p:cond delay="0"/>
                                          </p:stCondLst>
                                        </p:cTn>
                                        <p:tgtEl>
                                          <p:spTgt spid="119"/>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1" presetClass="exit" presetSubtype="0" fill="hold" nodeType="clickEffect">
                                  <p:stCondLst>
                                    <p:cond delay="0"/>
                                  </p:stCondLst>
                                  <p:childTnLst>
                                    <p:set>
                                      <p:cBhvr>
                                        <p:cTn id="255"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4" grpId="0" uiExpand="1" animBg="1"/>
      <p:bldP spid="39" grpId="0"/>
      <p:bldP spid="23" grpId="0"/>
      <p:bldP spid="85" grpId="0" animBg="1"/>
      <p:bldP spid="85" grpId="1" animBg="1"/>
      <p:bldP spid="85" grpId="2" animBg="1"/>
      <p:bldP spid="102" grpId="0"/>
      <p:bldP spid="103" grpId="0"/>
      <p:bldP spid="104" grpId="0"/>
      <p:bldP spid="104" grpId="1"/>
      <p:bldP spid="105" grpId="0"/>
      <p:bldP spid="105" grpId="1"/>
      <p:bldP spid="105" grpId="2"/>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4" grpId="2" animBg="1"/>
      <p:bldP spid="115" grpId="0" animBg="1"/>
      <p:bldP spid="115" grpId="1" animBg="1"/>
      <p:bldP spid="116" grpId="0"/>
      <p:bldP spid="118" grpId="0"/>
      <p:bldP spid="118" grpId="1"/>
      <p:bldP spid="118" grpId="2"/>
      <p:bldP spid="119" grpId="0" animBg="1"/>
      <p:bldP spid="119" grpId="1" animBg="1"/>
      <p:bldP spid="119" grpId="2" animBg="1"/>
      <p:bldP spid="121" grpId="0" animBg="1"/>
      <p:bldP spid="121" grpId="1" animBg="1"/>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6FC9D1F5-D37F-4E71-B252-E3EB77CFCB04}"/>
              </a:ext>
            </a:extLst>
          </p:cNvPr>
          <p:cNvGrpSpPr/>
          <p:nvPr/>
        </p:nvGrpSpPr>
        <p:grpSpPr>
          <a:xfrm>
            <a:off x="9293663" y="1705524"/>
            <a:ext cx="2705970" cy="3446951"/>
            <a:chOff x="4541520" y="3428999"/>
            <a:chExt cx="2705970" cy="3446951"/>
          </a:xfrm>
        </p:grpSpPr>
        <p:sp>
          <p:nvSpPr>
            <p:cNvPr id="89" name="Rectangle: Rounded Corners 88">
              <a:extLst>
                <a:ext uri="{FF2B5EF4-FFF2-40B4-BE49-F238E27FC236}">
                  <a16:creationId xmlns:a16="http://schemas.microsoft.com/office/drawing/2014/main" id="{C80AC376-3595-47B5-BB41-E6919125FF0A}"/>
                </a:ext>
              </a:extLst>
            </p:cNvPr>
            <p:cNvSpPr/>
            <p:nvPr/>
          </p:nvSpPr>
          <p:spPr>
            <a:xfrm>
              <a:off x="4541520" y="3428999"/>
              <a:ext cx="2705970" cy="3446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0EB5CE03-7105-47F5-9E95-0C51090C72C9}"/>
                </a:ext>
              </a:extLst>
            </p:cNvPr>
            <p:cNvSpPr txBox="1"/>
            <p:nvPr/>
          </p:nvSpPr>
          <p:spPr>
            <a:xfrm>
              <a:off x="4572000" y="3458965"/>
              <a:ext cx="1544012" cy="369332"/>
            </a:xfrm>
            <a:prstGeom prst="rect">
              <a:avLst/>
            </a:prstGeom>
            <a:noFill/>
          </p:spPr>
          <p:txBody>
            <a:bodyPr wrap="none" rtlCol="0">
              <a:spAutoFit/>
            </a:bodyPr>
            <a:lstStyle/>
            <a:p>
              <a:r>
                <a:rPr lang="en-US" dirty="0">
                  <a:solidFill>
                    <a:schemeClr val="bg1"/>
                  </a:solidFill>
                </a:rPr>
                <a:t>Heap Memory</a:t>
              </a:r>
            </a:p>
          </p:txBody>
        </p:sp>
      </p:grpSp>
      <p:sp>
        <p:nvSpPr>
          <p:cNvPr id="34" name="Rectangle 33">
            <a:extLst>
              <a:ext uri="{FF2B5EF4-FFF2-40B4-BE49-F238E27FC236}">
                <a16:creationId xmlns:a16="http://schemas.microsoft.com/office/drawing/2014/main" id="{1BDDAEC6-1944-4725-BFAE-3EC27AD735BC}"/>
              </a:ext>
            </a:extLst>
          </p:cNvPr>
          <p:cNvSpPr/>
          <p:nvPr/>
        </p:nvSpPr>
        <p:spPr>
          <a:xfrm>
            <a:off x="80103" y="318052"/>
            <a:ext cx="6092937" cy="635519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class Nerd:</a:t>
            </a:r>
          </a:p>
          <a:p>
            <a:r>
              <a:rPr lang="en-US" sz="2000" dirty="0">
                <a:solidFill>
                  <a:schemeClr val="tx1"/>
                </a:solidFill>
                <a:latin typeface="Consolas" panose="020B0609020204030204" pitchFamily="49" charset="0"/>
                <a:cs typeface="Courier New" panose="02070309020205020404" pitchFamily="49" charset="0"/>
              </a:rPr>
              <a:t> def __</a:t>
            </a:r>
            <a:r>
              <a:rPr lang="en-US" sz="2000" dirty="0" err="1">
                <a:solidFill>
                  <a:schemeClr val="tx1"/>
                </a:solidFill>
                <a:latin typeface="Consolas" panose="020B0609020204030204" pitchFamily="49" charset="0"/>
                <a:cs typeface="Courier New" panose="02070309020205020404" pitchFamily="49" charset="0"/>
              </a:rPr>
              <a:t>init</a:t>
            </a:r>
            <a:r>
              <a:rPr lang="en-US" sz="2000" dirty="0">
                <a:solidFill>
                  <a:schemeClr val="tx1"/>
                </a:solidFill>
                <a:latin typeface="Consolas" panose="020B0609020204030204" pitchFamily="49" charset="0"/>
                <a:cs typeface="Courier New" panose="02070309020205020404" pitchFamily="49" charset="0"/>
              </a:rPr>
              <a:t>__(</a:t>
            </a:r>
            <a:r>
              <a:rPr lang="en-US" sz="2000" dirty="0" err="1">
                <a:solidFill>
                  <a:schemeClr val="tx1"/>
                </a:solidFill>
                <a:latin typeface="Consolas" panose="020B0609020204030204" pitchFamily="49" charset="0"/>
                <a:cs typeface="Courier New" panose="02070309020205020404" pitchFamily="49" charset="0"/>
              </a:rPr>
              <a:t>self,name,iq</a:t>
            </a:r>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  self.name = name</a:t>
            </a:r>
          </a:p>
          <a:p>
            <a:r>
              <a:rPr lang="en-US" sz="2000" dirty="0">
                <a:solidFill>
                  <a:schemeClr val="tx1"/>
                </a:solidFill>
                <a:latin typeface="Consolas" panose="020B0609020204030204" pitchFamily="49" charset="0"/>
                <a:cs typeface="Courier New" panose="02070309020205020404" pitchFamily="49" charset="0"/>
              </a:rPr>
              <a:t>  self.iq = </a:t>
            </a:r>
            <a:r>
              <a:rPr lang="en-US" sz="2000" dirty="0" err="1">
                <a:solidFill>
                  <a:schemeClr val="tx1"/>
                </a:solidFill>
                <a:latin typeface="Consolas" panose="020B0609020204030204" pitchFamily="49" charset="0"/>
                <a:cs typeface="Courier New" panose="02070309020205020404" pitchFamily="49" charset="0"/>
              </a:rPr>
              <a:t>iq</a:t>
            </a:r>
            <a:endParaRPr lang="en-US" sz="2000" dirty="0">
              <a:solidFill>
                <a:schemeClr val="tx1"/>
              </a:solidFill>
              <a:latin typeface="Consolas" panose="020B0609020204030204" pitchFamily="49" charset="0"/>
              <a:cs typeface="Courier New" panose="02070309020205020404" pitchFamily="49" charset="0"/>
            </a:endParaRPr>
          </a:p>
          <a:p>
            <a:endParaRPr lang="en-US" sz="14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def study(self):</a:t>
            </a:r>
          </a:p>
          <a:p>
            <a:r>
              <a:rPr lang="en-US" sz="2000" dirty="0">
                <a:solidFill>
                  <a:schemeClr val="tx1"/>
                </a:solidFill>
                <a:latin typeface="Consolas" panose="020B0609020204030204" pitchFamily="49" charset="0"/>
                <a:cs typeface="Courier New" panose="02070309020205020404" pitchFamily="49" charset="0"/>
              </a:rPr>
              <a:t>  self.iq = self.iq + 50</a:t>
            </a:r>
          </a:p>
          <a:p>
            <a:endParaRPr lang="en-US" sz="14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def </a:t>
            </a:r>
            <a:r>
              <a:rPr lang="en-US" sz="2000" dirty="0" err="1">
                <a:solidFill>
                  <a:schemeClr val="tx1"/>
                </a:solidFill>
                <a:latin typeface="Consolas" panose="020B0609020204030204" pitchFamily="49" charset="0"/>
                <a:cs typeface="Courier New" panose="02070309020205020404" pitchFamily="49" charset="0"/>
              </a:rPr>
              <a:t>iq</a:t>
            </a:r>
            <a:r>
              <a:rPr lang="en-US" sz="2000" dirty="0">
                <a:solidFill>
                  <a:schemeClr val="tx1"/>
                </a:solidFill>
                <a:latin typeface="Consolas" panose="020B0609020204030204" pitchFamily="49" charset="0"/>
                <a:cs typeface="Courier New" panose="02070309020205020404" pitchFamily="49" charset="0"/>
              </a:rPr>
              <a:t>(self):</a:t>
            </a:r>
          </a:p>
          <a:p>
            <a:r>
              <a:rPr lang="en-US" sz="2000" dirty="0">
                <a:solidFill>
                  <a:schemeClr val="tx1"/>
                </a:solidFill>
                <a:latin typeface="Consolas" panose="020B0609020204030204" pitchFamily="49" charset="0"/>
                <a:cs typeface="Courier New" panose="02070309020205020404" pitchFamily="49" charset="0"/>
              </a:rPr>
              <a:t>  return self.iq</a:t>
            </a:r>
          </a:p>
          <a:p>
            <a:endParaRPr lang="en-US" sz="14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def </a:t>
            </a:r>
            <a:r>
              <a:rPr lang="en-US" sz="2000" dirty="0" err="1">
                <a:solidFill>
                  <a:schemeClr val="tx1"/>
                </a:solidFill>
                <a:latin typeface="Consolas" panose="020B0609020204030204" pitchFamily="49" charset="0"/>
                <a:cs typeface="Courier New" panose="02070309020205020404" pitchFamily="49" charset="0"/>
              </a:rPr>
              <a:t>myname</a:t>
            </a:r>
            <a:r>
              <a:rPr lang="en-US" sz="2000" dirty="0">
                <a:solidFill>
                  <a:schemeClr val="tx1"/>
                </a:solidFill>
                <a:latin typeface="Consolas" panose="020B0609020204030204" pitchFamily="49" charset="0"/>
                <a:cs typeface="Courier New" panose="02070309020205020404" pitchFamily="49" charset="0"/>
              </a:rPr>
              <a:t>(self):</a:t>
            </a:r>
          </a:p>
          <a:p>
            <a:r>
              <a:rPr lang="en-US" sz="2000" dirty="0">
                <a:solidFill>
                  <a:schemeClr val="tx1"/>
                </a:solidFill>
                <a:latin typeface="Consolas" panose="020B0609020204030204" pitchFamily="49" charset="0"/>
                <a:cs typeface="Courier New" panose="02070309020205020404" pitchFamily="49" charset="0"/>
              </a:rPr>
              <a:t>  return self.name</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def main():</a:t>
            </a:r>
          </a:p>
          <a:p>
            <a:r>
              <a:rPr lang="en-US" sz="2000" dirty="0">
                <a:solidFill>
                  <a:schemeClr val="tx1"/>
                </a:solidFill>
                <a:latin typeface="Consolas" panose="020B0609020204030204" pitchFamily="49" charset="0"/>
                <a:cs typeface="Courier New" panose="02070309020205020404" pitchFamily="49" charset="0"/>
              </a:rPr>
              <a:t> n1 = Nerd("Carey",100)</a:t>
            </a:r>
          </a:p>
          <a:p>
            <a:r>
              <a:rPr lang="en-US" sz="2000" dirty="0">
                <a:solidFill>
                  <a:schemeClr val="tx1"/>
                </a:solidFill>
                <a:latin typeface="Consolas" panose="020B0609020204030204" pitchFamily="49" charset="0"/>
                <a:cs typeface="Courier New" panose="02070309020205020404" pitchFamily="49" charset="0"/>
              </a:rPr>
              <a:t> n2 = Nerd("Paul",200)</a:t>
            </a:r>
          </a:p>
          <a:p>
            <a:r>
              <a:rPr lang="en-US" sz="2000" dirty="0">
                <a:solidFill>
                  <a:schemeClr val="tx1"/>
                </a:solidFill>
                <a:latin typeface="Consolas" panose="020B0609020204030204" pitchFamily="49" charset="0"/>
                <a:cs typeface="Courier New" panose="02070309020205020404" pitchFamily="49" charset="0"/>
              </a:rPr>
              <a:t> n2 = n1</a:t>
            </a:r>
          </a:p>
          <a:p>
            <a:r>
              <a:rPr lang="en-US" sz="2000" dirty="0">
                <a:solidFill>
                  <a:schemeClr val="tx1"/>
                </a:solidFill>
                <a:latin typeface="Consolas" panose="020B0609020204030204" pitchFamily="49" charset="0"/>
                <a:cs typeface="Courier New" panose="02070309020205020404" pitchFamily="49" charset="0"/>
              </a:rPr>
              <a:t> n1.study()</a:t>
            </a:r>
          </a:p>
          <a:p>
            <a:r>
              <a:rPr lang="en-US" sz="2000" dirty="0">
                <a:solidFill>
                  <a:schemeClr val="tx1"/>
                </a:solidFill>
                <a:latin typeface="Consolas" panose="020B0609020204030204" pitchFamily="49" charset="0"/>
                <a:cs typeface="Courier New" panose="02070309020205020404" pitchFamily="49" charset="0"/>
              </a:rPr>
              <a:t> print(f"{n2.myname()}'s IQ is {n2.iq()}")</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4296893" y="-154110"/>
            <a:ext cx="9438744" cy="1143000"/>
          </a:xfrm>
        </p:spPr>
        <p:txBody>
          <a:bodyPr/>
          <a:lstStyle/>
          <a:p>
            <a:r>
              <a:rPr lang="en-US" dirty="0"/>
              <a:t>Object Reference Semantics</a:t>
            </a:r>
          </a:p>
        </p:txBody>
      </p:sp>
      <p:sp>
        <p:nvSpPr>
          <p:cNvPr id="23" name="TextBox 22">
            <a:extLst>
              <a:ext uri="{FF2B5EF4-FFF2-40B4-BE49-F238E27FC236}">
                <a16:creationId xmlns:a16="http://schemas.microsoft.com/office/drawing/2014/main" id="{F5A3BBD1-C7AA-498D-8408-DE924F82C9F1}"/>
              </a:ext>
            </a:extLst>
          </p:cNvPr>
          <p:cNvSpPr txBox="1"/>
          <p:nvPr/>
        </p:nvSpPr>
        <p:spPr>
          <a:xfrm>
            <a:off x="6789591" y="691565"/>
            <a:ext cx="4688206" cy="830997"/>
          </a:xfrm>
          <a:prstGeom prst="rect">
            <a:avLst/>
          </a:prstGeom>
          <a:noFill/>
        </p:spPr>
        <p:txBody>
          <a:bodyPr wrap="square">
            <a:spAutoFit/>
          </a:bodyPr>
          <a:lstStyle/>
          <a:p>
            <a:pPr algn="ctr"/>
            <a:r>
              <a:rPr lang="en-US" sz="2400" dirty="0"/>
              <a:t>Now let's see an example where we access two mutable objects!</a:t>
            </a:r>
          </a:p>
        </p:txBody>
      </p:sp>
      <p:cxnSp>
        <p:nvCxnSpPr>
          <p:cNvPr id="29" name="Straight Arrow Connector 28">
            <a:extLst>
              <a:ext uri="{FF2B5EF4-FFF2-40B4-BE49-F238E27FC236}">
                <a16:creationId xmlns:a16="http://schemas.microsoft.com/office/drawing/2014/main" id="{F2E8BE3E-2958-4D94-BF30-471C0DA05DC8}"/>
              </a:ext>
            </a:extLst>
          </p:cNvPr>
          <p:cNvCxnSpPr/>
          <p:nvPr/>
        </p:nvCxnSpPr>
        <p:spPr>
          <a:xfrm>
            <a:off x="-24090" y="503628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D030C5E-DDF1-45B1-A1E3-474435CD7A98}"/>
              </a:ext>
            </a:extLst>
          </p:cNvPr>
          <p:cNvGrpSpPr/>
          <p:nvPr/>
        </p:nvGrpSpPr>
        <p:grpSpPr>
          <a:xfrm>
            <a:off x="6446714" y="1705525"/>
            <a:ext cx="2705970" cy="1938992"/>
            <a:chOff x="4541520" y="3429000"/>
            <a:chExt cx="2705970" cy="1938992"/>
          </a:xfrm>
        </p:grpSpPr>
        <p:sp>
          <p:nvSpPr>
            <p:cNvPr id="36" name="Rectangle: Rounded Corners 35">
              <a:extLst>
                <a:ext uri="{FF2B5EF4-FFF2-40B4-BE49-F238E27FC236}">
                  <a16:creationId xmlns:a16="http://schemas.microsoft.com/office/drawing/2014/main" id="{A18BD371-79F2-456F-86C9-9CE97F18A43F}"/>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ED11C57-ED56-4975-97ED-768C37A8A394}"/>
                </a:ext>
              </a:extLst>
            </p:cNvPr>
            <p:cNvSpPr txBox="1"/>
            <p:nvPr/>
          </p:nvSpPr>
          <p:spPr>
            <a:xfrm>
              <a:off x="4572000" y="3458965"/>
              <a:ext cx="1882567" cy="369332"/>
            </a:xfrm>
            <a:prstGeom prst="rect">
              <a:avLst/>
            </a:prstGeom>
            <a:noFill/>
          </p:spPr>
          <p:txBody>
            <a:bodyPr wrap="none" rtlCol="0">
              <a:spAutoFit/>
            </a:bodyPr>
            <a:lstStyle/>
            <a:p>
              <a:r>
                <a:rPr lang="en-US" dirty="0">
                  <a:solidFill>
                    <a:schemeClr val="bg1"/>
                  </a:solidFill>
                </a:rPr>
                <a:t>Activation Record</a:t>
              </a:r>
            </a:p>
          </p:txBody>
        </p:sp>
      </p:grpSp>
      <p:sp>
        <p:nvSpPr>
          <p:cNvPr id="102" name="TextBox 101">
            <a:extLst>
              <a:ext uri="{FF2B5EF4-FFF2-40B4-BE49-F238E27FC236}">
                <a16:creationId xmlns:a16="http://schemas.microsoft.com/office/drawing/2014/main" id="{2BF46F92-0F9A-4928-8360-F9C1167AE903}"/>
              </a:ext>
            </a:extLst>
          </p:cNvPr>
          <p:cNvSpPr txBox="1"/>
          <p:nvPr/>
        </p:nvSpPr>
        <p:spPr>
          <a:xfrm>
            <a:off x="11148174" y="1441160"/>
            <a:ext cx="898002" cy="3539430"/>
          </a:xfrm>
          <a:prstGeom prst="rect">
            <a:avLst/>
          </a:prstGeom>
          <a:noFill/>
        </p:spPr>
        <p:txBody>
          <a:bodyPr wrap="none" rtlCol="0">
            <a:spAutoFit/>
          </a:bodyPr>
          <a:lstStyle/>
          <a:p>
            <a:pPr algn="ctr"/>
            <a:r>
              <a:rPr lang="en-US" sz="2800" dirty="0"/>
              <a:t>…</a:t>
            </a:r>
          </a:p>
          <a:p>
            <a:pPr algn="ctr"/>
            <a:r>
              <a:rPr lang="en-US" sz="2800" dirty="0"/>
              <a:t>1000</a:t>
            </a:r>
          </a:p>
          <a:p>
            <a:pPr algn="ctr"/>
            <a:endParaRPr lang="en-US" sz="2800" dirty="0"/>
          </a:p>
          <a:p>
            <a:pPr algn="ctr"/>
            <a:endParaRPr lang="en-US" sz="2800" dirty="0"/>
          </a:p>
          <a:p>
            <a:pPr algn="ctr"/>
            <a:r>
              <a:rPr lang="en-US" sz="2800" dirty="0"/>
              <a:t>1040</a:t>
            </a:r>
          </a:p>
          <a:p>
            <a:pPr algn="ctr"/>
            <a:endParaRPr lang="en-US" sz="2800" dirty="0"/>
          </a:p>
          <a:p>
            <a:pPr algn="ctr"/>
            <a:endParaRPr lang="en-US" sz="2800" dirty="0"/>
          </a:p>
          <a:p>
            <a:pPr algn="ctr"/>
            <a:r>
              <a:rPr lang="en-US" sz="2800" dirty="0"/>
              <a:t>…</a:t>
            </a:r>
          </a:p>
        </p:txBody>
      </p:sp>
      <p:cxnSp>
        <p:nvCxnSpPr>
          <p:cNvPr id="55" name="Straight Arrow Connector 54">
            <a:extLst>
              <a:ext uri="{FF2B5EF4-FFF2-40B4-BE49-F238E27FC236}">
                <a16:creationId xmlns:a16="http://schemas.microsoft.com/office/drawing/2014/main" id="{CF8000F6-B7C1-47B1-9D49-267F28B26850}"/>
              </a:ext>
            </a:extLst>
          </p:cNvPr>
          <p:cNvCxnSpPr/>
          <p:nvPr/>
        </p:nvCxnSpPr>
        <p:spPr>
          <a:xfrm>
            <a:off x="-130108" y="475136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3D298305-E59E-4443-BAC8-ABFBFE2EDBB0}"/>
              </a:ext>
            </a:extLst>
          </p:cNvPr>
          <p:cNvGrpSpPr/>
          <p:nvPr/>
        </p:nvGrpSpPr>
        <p:grpSpPr>
          <a:xfrm>
            <a:off x="6555037" y="2064614"/>
            <a:ext cx="1142959" cy="408046"/>
            <a:chOff x="8071380" y="-722002"/>
            <a:chExt cx="1142959" cy="408046"/>
          </a:xfrm>
        </p:grpSpPr>
        <p:sp>
          <p:nvSpPr>
            <p:cNvPr id="58" name="TextBox 57">
              <a:extLst>
                <a:ext uri="{FF2B5EF4-FFF2-40B4-BE49-F238E27FC236}">
                  <a16:creationId xmlns:a16="http://schemas.microsoft.com/office/drawing/2014/main" id="{CB398B48-3705-4304-BE29-29710D8315F2}"/>
                </a:ext>
              </a:extLst>
            </p:cNvPr>
            <p:cNvSpPr txBox="1"/>
            <p:nvPr/>
          </p:nvSpPr>
          <p:spPr>
            <a:xfrm>
              <a:off x="8071380" y="-722002"/>
              <a:ext cx="434734" cy="400110"/>
            </a:xfrm>
            <a:prstGeom prst="rect">
              <a:avLst/>
            </a:prstGeom>
            <a:noFill/>
          </p:spPr>
          <p:txBody>
            <a:bodyPr wrap="none" rtlCol="0">
              <a:spAutoFit/>
            </a:bodyPr>
            <a:lstStyle/>
            <a:p>
              <a:r>
                <a:rPr lang="en-US" sz="2000" dirty="0">
                  <a:solidFill>
                    <a:srgbClr val="BDD7EE"/>
                  </a:solidFill>
                </a:rPr>
                <a:t>n1</a:t>
              </a:r>
            </a:p>
          </p:txBody>
        </p:sp>
        <p:sp>
          <p:nvSpPr>
            <p:cNvPr id="59" name="Rectangle 58">
              <a:extLst>
                <a:ext uri="{FF2B5EF4-FFF2-40B4-BE49-F238E27FC236}">
                  <a16:creationId xmlns:a16="http://schemas.microsoft.com/office/drawing/2014/main" id="{177D2BF1-482B-4146-81CB-01E3046071DF}"/>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4" name="Straight Arrow Connector 63">
            <a:extLst>
              <a:ext uri="{FF2B5EF4-FFF2-40B4-BE49-F238E27FC236}">
                <a16:creationId xmlns:a16="http://schemas.microsoft.com/office/drawing/2014/main" id="{A9ECA8FA-ED9D-4DBE-BC22-2B9B03BC2964}"/>
              </a:ext>
            </a:extLst>
          </p:cNvPr>
          <p:cNvCxnSpPr>
            <a:cxnSpLocks/>
          </p:cNvCxnSpPr>
          <p:nvPr/>
        </p:nvCxnSpPr>
        <p:spPr>
          <a:xfrm flipV="1">
            <a:off x="7291851" y="2130981"/>
            <a:ext cx="2193049" cy="145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F9A9CA3-0862-4F46-A965-E2FC3A3C3BBE}"/>
              </a:ext>
            </a:extLst>
          </p:cNvPr>
          <p:cNvSpPr txBox="1"/>
          <p:nvPr/>
        </p:nvSpPr>
        <p:spPr>
          <a:xfrm>
            <a:off x="6862711" y="1989441"/>
            <a:ext cx="898003" cy="523220"/>
          </a:xfrm>
          <a:prstGeom prst="rect">
            <a:avLst/>
          </a:prstGeom>
          <a:noFill/>
        </p:spPr>
        <p:txBody>
          <a:bodyPr wrap="none" rtlCol="0">
            <a:spAutoFit/>
          </a:bodyPr>
          <a:lstStyle/>
          <a:p>
            <a:pPr algn="ctr"/>
            <a:r>
              <a:rPr lang="en-US" sz="2800" dirty="0"/>
              <a:t>1000</a:t>
            </a:r>
          </a:p>
        </p:txBody>
      </p:sp>
      <p:grpSp>
        <p:nvGrpSpPr>
          <p:cNvPr id="4" name="Group 3">
            <a:extLst>
              <a:ext uri="{FF2B5EF4-FFF2-40B4-BE49-F238E27FC236}">
                <a16:creationId xmlns:a16="http://schemas.microsoft.com/office/drawing/2014/main" id="{E6804522-4241-4FE9-AF66-6E5C82740BB2}"/>
              </a:ext>
            </a:extLst>
          </p:cNvPr>
          <p:cNvGrpSpPr/>
          <p:nvPr/>
        </p:nvGrpSpPr>
        <p:grpSpPr>
          <a:xfrm>
            <a:off x="9425133" y="2093600"/>
            <a:ext cx="1779235" cy="1289714"/>
            <a:chOff x="9372468" y="2139289"/>
            <a:chExt cx="1779235" cy="1289714"/>
          </a:xfrm>
        </p:grpSpPr>
        <p:grpSp>
          <p:nvGrpSpPr>
            <p:cNvPr id="61" name="Group 60">
              <a:extLst>
                <a:ext uri="{FF2B5EF4-FFF2-40B4-BE49-F238E27FC236}">
                  <a16:creationId xmlns:a16="http://schemas.microsoft.com/office/drawing/2014/main" id="{C4F4002E-BEA3-4CCC-8615-083BD584D253}"/>
                </a:ext>
              </a:extLst>
            </p:cNvPr>
            <p:cNvGrpSpPr/>
            <p:nvPr/>
          </p:nvGrpSpPr>
          <p:grpSpPr>
            <a:xfrm>
              <a:off x="9372468" y="2139289"/>
              <a:ext cx="1779235" cy="1289714"/>
              <a:chOff x="5051631" y="1711675"/>
              <a:chExt cx="953987" cy="684290"/>
            </a:xfrm>
            <a:solidFill>
              <a:srgbClr val="7030A0"/>
            </a:solidFill>
          </p:grpSpPr>
          <p:sp>
            <p:nvSpPr>
              <p:cNvPr id="62" name="Rectangle 61">
                <a:extLst>
                  <a:ext uri="{FF2B5EF4-FFF2-40B4-BE49-F238E27FC236}">
                    <a16:creationId xmlns:a16="http://schemas.microsoft.com/office/drawing/2014/main" id="{606C98E6-32F8-4D5B-BA01-06B9DE3CBF19}"/>
                  </a:ext>
                </a:extLst>
              </p:cNvPr>
              <p:cNvSpPr/>
              <p:nvPr/>
            </p:nvSpPr>
            <p:spPr>
              <a:xfrm>
                <a:off x="5080238" y="1711675"/>
                <a:ext cx="925380" cy="6842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47297E7-F406-417D-85D8-D5E072101FE0}"/>
                  </a:ext>
                </a:extLst>
              </p:cNvPr>
              <p:cNvSpPr txBox="1"/>
              <p:nvPr/>
            </p:nvSpPr>
            <p:spPr>
              <a:xfrm>
                <a:off x="5051631" y="1798484"/>
                <a:ext cx="401556" cy="212288"/>
              </a:xfrm>
              <a:prstGeom prst="rect">
                <a:avLst/>
              </a:prstGeom>
              <a:noFill/>
            </p:spPr>
            <p:txBody>
              <a:bodyPr wrap="none" rtlCol="0">
                <a:spAutoFit/>
              </a:bodyPr>
              <a:lstStyle/>
              <a:p>
                <a:r>
                  <a:rPr lang="en-US" sz="2000" dirty="0">
                    <a:solidFill>
                      <a:schemeClr val="bg1"/>
                    </a:solidFill>
                    <a:latin typeface="Consolas" panose="020B0609020204030204" pitchFamily="49" charset="0"/>
                  </a:rPr>
                  <a:t>name</a:t>
                </a:r>
              </a:p>
            </p:txBody>
          </p:sp>
        </p:grpSp>
        <p:sp>
          <p:nvSpPr>
            <p:cNvPr id="82" name="TextBox 81">
              <a:extLst>
                <a:ext uri="{FF2B5EF4-FFF2-40B4-BE49-F238E27FC236}">
                  <a16:creationId xmlns:a16="http://schemas.microsoft.com/office/drawing/2014/main" id="{2742724B-4124-4E37-A167-075F9359F5E8}"/>
                </a:ext>
              </a:extLst>
            </p:cNvPr>
            <p:cNvSpPr txBox="1"/>
            <p:nvPr/>
          </p:nvSpPr>
          <p:spPr>
            <a:xfrm>
              <a:off x="9621032" y="2744124"/>
              <a:ext cx="466794" cy="400110"/>
            </a:xfrm>
            <a:prstGeom prst="rect">
              <a:avLst/>
            </a:prstGeom>
            <a:noFill/>
          </p:spPr>
          <p:txBody>
            <a:bodyPr wrap="none" rtlCol="0">
              <a:spAutoFit/>
            </a:bodyPr>
            <a:lstStyle/>
            <a:p>
              <a:r>
                <a:rPr lang="en-US" sz="2000" dirty="0" err="1">
                  <a:solidFill>
                    <a:schemeClr val="bg1"/>
                  </a:solidFill>
                  <a:latin typeface="Consolas" panose="020B0609020204030204" pitchFamily="49" charset="0"/>
                </a:rPr>
                <a:t>iq</a:t>
              </a:r>
              <a:endParaRPr lang="en-US" sz="2000" dirty="0">
                <a:solidFill>
                  <a:schemeClr val="bg1"/>
                </a:solidFill>
                <a:latin typeface="Consolas" panose="020B0609020204030204" pitchFamily="49" charset="0"/>
              </a:endParaRPr>
            </a:p>
          </p:txBody>
        </p:sp>
        <p:sp>
          <p:nvSpPr>
            <p:cNvPr id="3" name="Rectangle 2">
              <a:extLst>
                <a:ext uri="{FF2B5EF4-FFF2-40B4-BE49-F238E27FC236}">
                  <a16:creationId xmlns:a16="http://schemas.microsoft.com/office/drawing/2014/main" id="{FE09C256-E32E-4077-863A-70C08E7AA53D}"/>
                </a:ext>
              </a:extLst>
            </p:cNvPr>
            <p:cNvSpPr/>
            <p:nvPr/>
          </p:nvSpPr>
          <p:spPr>
            <a:xfrm>
              <a:off x="10087911" y="2287662"/>
              <a:ext cx="1014714"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"Carey"</a:t>
              </a:r>
            </a:p>
          </p:txBody>
        </p:sp>
        <p:sp>
          <p:nvSpPr>
            <p:cNvPr id="83" name="Rectangle 82">
              <a:extLst>
                <a:ext uri="{FF2B5EF4-FFF2-40B4-BE49-F238E27FC236}">
                  <a16:creationId xmlns:a16="http://schemas.microsoft.com/office/drawing/2014/main" id="{E578A7C7-A001-4164-AC23-D4E6781D00E4}"/>
                </a:ext>
              </a:extLst>
            </p:cNvPr>
            <p:cNvSpPr/>
            <p:nvPr/>
          </p:nvSpPr>
          <p:spPr>
            <a:xfrm>
              <a:off x="10081244" y="2810479"/>
              <a:ext cx="1014714"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TextBox 83">
            <a:extLst>
              <a:ext uri="{FF2B5EF4-FFF2-40B4-BE49-F238E27FC236}">
                <a16:creationId xmlns:a16="http://schemas.microsoft.com/office/drawing/2014/main" id="{5B504B83-5A36-416C-AC1A-ABA44F0627E3}"/>
              </a:ext>
            </a:extLst>
          </p:cNvPr>
          <p:cNvSpPr txBox="1"/>
          <p:nvPr/>
        </p:nvSpPr>
        <p:spPr>
          <a:xfrm>
            <a:off x="10035033" y="2793066"/>
            <a:ext cx="1179816" cy="400110"/>
          </a:xfrm>
          <a:prstGeom prst="rect">
            <a:avLst/>
          </a:prstGeom>
          <a:noFill/>
        </p:spPr>
        <p:txBody>
          <a:bodyPr wrap="square">
            <a:spAutoFit/>
          </a:bodyPr>
          <a:lstStyle/>
          <a:p>
            <a:pPr algn="ctr"/>
            <a:r>
              <a:rPr lang="en-US" sz="2000" dirty="0">
                <a:solidFill>
                  <a:schemeClr val="tx1"/>
                </a:solidFill>
                <a:latin typeface="Consolas" panose="020B0609020204030204" pitchFamily="49" charset="0"/>
              </a:rPr>
              <a:t>100</a:t>
            </a:r>
          </a:p>
        </p:txBody>
      </p:sp>
      <p:cxnSp>
        <p:nvCxnSpPr>
          <p:cNvPr id="100" name="Straight Arrow Connector 99">
            <a:extLst>
              <a:ext uri="{FF2B5EF4-FFF2-40B4-BE49-F238E27FC236}">
                <a16:creationId xmlns:a16="http://schemas.microsoft.com/office/drawing/2014/main" id="{9F606118-3363-491C-9911-2C5AE571E384}"/>
              </a:ext>
            </a:extLst>
          </p:cNvPr>
          <p:cNvCxnSpPr/>
          <p:nvPr/>
        </p:nvCxnSpPr>
        <p:spPr>
          <a:xfrm>
            <a:off x="0" y="53374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26B0B34A-B09E-4D98-909D-3BEEFCB1C3BC}"/>
              </a:ext>
            </a:extLst>
          </p:cNvPr>
          <p:cNvGrpSpPr/>
          <p:nvPr/>
        </p:nvGrpSpPr>
        <p:grpSpPr>
          <a:xfrm>
            <a:off x="6555037" y="2566056"/>
            <a:ext cx="1142959" cy="408046"/>
            <a:chOff x="8071380" y="-722002"/>
            <a:chExt cx="1142959" cy="408046"/>
          </a:xfrm>
        </p:grpSpPr>
        <p:sp>
          <p:nvSpPr>
            <p:cNvPr id="107" name="TextBox 106">
              <a:extLst>
                <a:ext uri="{FF2B5EF4-FFF2-40B4-BE49-F238E27FC236}">
                  <a16:creationId xmlns:a16="http://schemas.microsoft.com/office/drawing/2014/main" id="{46A0A6AB-1503-4831-B99E-2F172BBC74DF}"/>
                </a:ext>
              </a:extLst>
            </p:cNvPr>
            <p:cNvSpPr txBox="1"/>
            <p:nvPr/>
          </p:nvSpPr>
          <p:spPr>
            <a:xfrm>
              <a:off x="8071380" y="-722002"/>
              <a:ext cx="450764" cy="400110"/>
            </a:xfrm>
            <a:prstGeom prst="rect">
              <a:avLst/>
            </a:prstGeom>
            <a:noFill/>
          </p:spPr>
          <p:txBody>
            <a:bodyPr wrap="none" rtlCol="0">
              <a:spAutoFit/>
            </a:bodyPr>
            <a:lstStyle/>
            <a:p>
              <a:r>
                <a:rPr lang="en-US" sz="2000" dirty="0">
                  <a:solidFill>
                    <a:srgbClr val="BDD7EE"/>
                  </a:solidFill>
                </a:rPr>
                <a:t>n2</a:t>
              </a:r>
            </a:p>
          </p:txBody>
        </p:sp>
        <p:sp>
          <p:nvSpPr>
            <p:cNvPr id="117" name="Rectangle 116">
              <a:extLst>
                <a:ext uri="{FF2B5EF4-FFF2-40B4-BE49-F238E27FC236}">
                  <a16:creationId xmlns:a16="http://schemas.microsoft.com/office/drawing/2014/main" id="{E4E628E3-0D23-4D20-8693-61E532199D71}"/>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0" name="Straight Arrow Connector 119">
            <a:extLst>
              <a:ext uri="{FF2B5EF4-FFF2-40B4-BE49-F238E27FC236}">
                <a16:creationId xmlns:a16="http://schemas.microsoft.com/office/drawing/2014/main" id="{AFAA809C-815D-4DEA-884E-5EF0A2902600}"/>
              </a:ext>
            </a:extLst>
          </p:cNvPr>
          <p:cNvCxnSpPr>
            <a:cxnSpLocks/>
          </p:cNvCxnSpPr>
          <p:nvPr/>
        </p:nvCxnSpPr>
        <p:spPr>
          <a:xfrm>
            <a:off x="7318169" y="2796902"/>
            <a:ext cx="2166731" cy="6291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90F69950-4AD8-41D2-862E-390A7EFBD880}"/>
              </a:ext>
            </a:extLst>
          </p:cNvPr>
          <p:cNvSpPr txBox="1"/>
          <p:nvPr/>
        </p:nvSpPr>
        <p:spPr>
          <a:xfrm>
            <a:off x="6862711" y="2490883"/>
            <a:ext cx="898003" cy="523220"/>
          </a:xfrm>
          <a:prstGeom prst="rect">
            <a:avLst/>
          </a:prstGeom>
          <a:noFill/>
        </p:spPr>
        <p:txBody>
          <a:bodyPr wrap="none" rtlCol="0">
            <a:spAutoFit/>
          </a:bodyPr>
          <a:lstStyle/>
          <a:p>
            <a:pPr algn="ctr"/>
            <a:r>
              <a:rPr lang="en-US" sz="2800" dirty="0"/>
              <a:t>1040</a:t>
            </a:r>
          </a:p>
        </p:txBody>
      </p:sp>
      <p:grpSp>
        <p:nvGrpSpPr>
          <p:cNvPr id="123" name="Group 122">
            <a:extLst>
              <a:ext uri="{FF2B5EF4-FFF2-40B4-BE49-F238E27FC236}">
                <a16:creationId xmlns:a16="http://schemas.microsoft.com/office/drawing/2014/main" id="{9C1292F9-6809-4495-8388-F1D982AF807D}"/>
              </a:ext>
            </a:extLst>
          </p:cNvPr>
          <p:cNvGrpSpPr/>
          <p:nvPr/>
        </p:nvGrpSpPr>
        <p:grpSpPr>
          <a:xfrm>
            <a:off x="9425133" y="3388645"/>
            <a:ext cx="1779235" cy="1289714"/>
            <a:chOff x="9372468" y="2139289"/>
            <a:chExt cx="1779235" cy="1289714"/>
          </a:xfrm>
        </p:grpSpPr>
        <p:grpSp>
          <p:nvGrpSpPr>
            <p:cNvPr id="124" name="Group 123">
              <a:extLst>
                <a:ext uri="{FF2B5EF4-FFF2-40B4-BE49-F238E27FC236}">
                  <a16:creationId xmlns:a16="http://schemas.microsoft.com/office/drawing/2014/main" id="{16E01909-5F17-4949-B2AD-0C788D0F2B78}"/>
                </a:ext>
              </a:extLst>
            </p:cNvPr>
            <p:cNvGrpSpPr/>
            <p:nvPr/>
          </p:nvGrpSpPr>
          <p:grpSpPr>
            <a:xfrm>
              <a:off x="9372468" y="2139289"/>
              <a:ext cx="1779235" cy="1289714"/>
              <a:chOff x="5051631" y="1711675"/>
              <a:chExt cx="953987" cy="684290"/>
            </a:xfrm>
            <a:solidFill>
              <a:srgbClr val="7030A0"/>
            </a:solidFill>
          </p:grpSpPr>
          <p:sp>
            <p:nvSpPr>
              <p:cNvPr id="128" name="Rectangle 127">
                <a:extLst>
                  <a:ext uri="{FF2B5EF4-FFF2-40B4-BE49-F238E27FC236}">
                    <a16:creationId xmlns:a16="http://schemas.microsoft.com/office/drawing/2014/main" id="{234E0509-5EF7-417F-A404-B398780EBD43}"/>
                  </a:ext>
                </a:extLst>
              </p:cNvPr>
              <p:cNvSpPr/>
              <p:nvPr/>
            </p:nvSpPr>
            <p:spPr>
              <a:xfrm>
                <a:off x="5080238" y="1711675"/>
                <a:ext cx="925380" cy="6842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TextBox 128">
                <a:extLst>
                  <a:ext uri="{FF2B5EF4-FFF2-40B4-BE49-F238E27FC236}">
                    <a16:creationId xmlns:a16="http://schemas.microsoft.com/office/drawing/2014/main" id="{0993ABE9-A526-4C3A-BAB4-1B77DAE69ED7}"/>
                  </a:ext>
                </a:extLst>
              </p:cNvPr>
              <p:cNvSpPr txBox="1"/>
              <p:nvPr/>
            </p:nvSpPr>
            <p:spPr>
              <a:xfrm>
                <a:off x="5051631" y="1798484"/>
                <a:ext cx="401556" cy="212288"/>
              </a:xfrm>
              <a:prstGeom prst="rect">
                <a:avLst/>
              </a:prstGeom>
              <a:noFill/>
            </p:spPr>
            <p:txBody>
              <a:bodyPr wrap="none" rtlCol="0">
                <a:spAutoFit/>
              </a:bodyPr>
              <a:lstStyle/>
              <a:p>
                <a:r>
                  <a:rPr lang="en-US" sz="2000" dirty="0">
                    <a:solidFill>
                      <a:schemeClr val="bg1"/>
                    </a:solidFill>
                    <a:latin typeface="Consolas" panose="020B0609020204030204" pitchFamily="49" charset="0"/>
                  </a:rPr>
                  <a:t>name</a:t>
                </a:r>
              </a:p>
            </p:txBody>
          </p:sp>
        </p:grpSp>
        <p:sp>
          <p:nvSpPr>
            <p:cNvPr id="125" name="TextBox 124">
              <a:extLst>
                <a:ext uri="{FF2B5EF4-FFF2-40B4-BE49-F238E27FC236}">
                  <a16:creationId xmlns:a16="http://schemas.microsoft.com/office/drawing/2014/main" id="{F2177EE5-CA35-4E4F-9B20-8FB317C941DB}"/>
                </a:ext>
              </a:extLst>
            </p:cNvPr>
            <p:cNvSpPr txBox="1"/>
            <p:nvPr/>
          </p:nvSpPr>
          <p:spPr>
            <a:xfrm>
              <a:off x="9621032" y="2744124"/>
              <a:ext cx="466794" cy="400110"/>
            </a:xfrm>
            <a:prstGeom prst="rect">
              <a:avLst/>
            </a:prstGeom>
            <a:noFill/>
          </p:spPr>
          <p:txBody>
            <a:bodyPr wrap="none" rtlCol="0">
              <a:spAutoFit/>
            </a:bodyPr>
            <a:lstStyle/>
            <a:p>
              <a:r>
                <a:rPr lang="en-US" sz="2000" dirty="0" err="1">
                  <a:solidFill>
                    <a:schemeClr val="bg1"/>
                  </a:solidFill>
                  <a:latin typeface="Consolas" panose="020B0609020204030204" pitchFamily="49" charset="0"/>
                </a:rPr>
                <a:t>iq</a:t>
              </a:r>
              <a:endParaRPr lang="en-US" sz="2000" dirty="0">
                <a:solidFill>
                  <a:schemeClr val="bg1"/>
                </a:solidFill>
                <a:latin typeface="Consolas" panose="020B0609020204030204" pitchFamily="49" charset="0"/>
              </a:endParaRPr>
            </a:p>
          </p:txBody>
        </p:sp>
        <p:sp>
          <p:nvSpPr>
            <p:cNvPr id="126" name="Rectangle 125">
              <a:extLst>
                <a:ext uri="{FF2B5EF4-FFF2-40B4-BE49-F238E27FC236}">
                  <a16:creationId xmlns:a16="http://schemas.microsoft.com/office/drawing/2014/main" id="{0653E8CF-1FC8-4776-958A-77AD31EEAF26}"/>
                </a:ext>
              </a:extLst>
            </p:cNvPr>
            <p:cNvSpPr/>
            <p:nvPr/>
          </p:nvSpPr>
          <p:spPr>
            <a:xfrm>
              <a:off x="10087911" y="2287662"/>
              <a:ext cx="1014714"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"Paul"</a:t>
              </a:r>
            </a:p>
          </p:txBody>
        </p:sp>
        <p:sp>
          <p:nvSpPr>
            <p:cNvPr id="127" name="Rectangle 126">
              <a:extLst>
                <a:ext uri="{FF2B5EF4-FFF2-40B4-BE49-F238E27FC236}">
                  <a16:creationId xmlns:a16="http://schemas.microsoft.com/office/drawing/2014/main" id="{33A29124-8E4B-44CF-A131-44F1035D5CDC}"/>
                </a:ext>
              </a:extLst>
            </p:cNvPr>
            <p:cNvSpPr/>
            <p:nvPr/>
          </p:nvSpPr>
          <p:spPr>
            <a:xfrm>
              <a:off x="10081244" y="2810479"/>
              <a:ext cx="1014714"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TextBox 129">
            <a:extLst>
              <a:ext uri="{FF2B5EF4-FFF2-40B4-BE49-F238E27FC236}">
                <a16:creationId xmlns:a16="http://schemas.microsoft.com/office/drawing/2014/main" id="{233C6EC9-5DC6-436D-8BD0-87A9772AC060}"/>
              </a:ext>
            </a:extLst>
          </p:cNvPr>
          <p:cNvSpPr txBox="1"/>
          <p:nvPr/>
        </p:nvSpPr>
        <p:spPr>
          <a:xfrm>
            <a:off x="10035033" y="4088111"/>
            <a:ext cx="1179816" cy="400110"/>
          </a:xfrm>
          <a:prstGeom prst="rect">
            <a:avLst/>
          </a:prstGeom>
          <a:noFill/>
        </p:spPr>
        <p:txBody>
          <a:bodyPr wrap="square">
            <a:spAutoFit/>
          </a:bodyPr>
          <a:lstStyle/>
          <a:p>
            <a:pPr algn="ctr"/>
            <a:r>
              <a:rPr lang="en-US" sz="2000" dirty="0">
                <a:solidFill>
                  <a:schemeClr val="tx1"/>
                </a:solidFill>
                <a:latin typeface="Consolas" panose="020B0609020204030204" pitchFamily="49" charset="0"/>
              </a:rPr>
              <a:t>200</a:t>
            </a:r>
          </a:p>
        </p:txBody>
      </p:sp>
      <p:cxnSp>
        <p:nvCxnSpPr>
          <p:cNvPr id="131" name="Straight Arrow Connector 130">
            <a:extLst>
              <a:ext uri="{FF2B5EF4-FFF2-40B4-BE49-F238E27FC236}">
                <a16:creationId xmlns:a16="http://schemas.microsoft.com/office/drawing/2014/main" id="{C025D55C-C024-4DBC-82E5-875292659189}"/>
              </a:ext>
            </a:extLst>
          </p:cNvPr>
          <p:cNvCxnSpPr/>
          <p:nvPr/>
        </p:nvCxnSpPr>
        <p:spPr>
          <a:xfrm>
            <a:off x="3313" y="565877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3A35E84-D952-47AD-AF17-BDE2A09F7826}"/>
              </a:ext>
            </a:extLst>
          </p:cNvPr>
          <p:cNvCxnSpPr>
            <a:cxnSpLocks/>
          </p:cNvCxnSpPr>
          <p:nvPr/>
        </p:nvCxnSpPr>
        <p:spPr>
          <a:xfrm flipV="1">
            <a:off x="7334920" y="2130981"/>
            <a:ext cx="2149980" cy="6758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C0CFBCDF-335C-47EC-9C2A-C102F7AB59C3}"/>
              </a:ext>
            </a:extLst>
          </p:cNvPr>
          <p:cNvSpPr txBox="1"/>
          <p:nvPr/>
        </p:nvSpPr>
        <p:spPr>
          <a:xfrm>
            <a:off x="6861680" y="1980363"/>
            <a:ext cx="898003" cy="523220"/>
          </a:xfrm>
          <a:prstGeom prst="rect">
            <a:avLst/>
          </a:prstGeom>
          <a:noFill/>
        </p:spPr>
        <p:txBody>
          <a:bodyPr wrap="none" rtlCol="0">
            <a:spAutoFit/>
          </a:bodyPr>
          <a:lstStyle/>
          <a:p>
            <a:pPr algn="ctr"/>
            <a:r>
              <a:rPr lang="en-US" sz="2800" dirty="0">
                <a:solidFill>
                  <a:srgbClr val="FFCDCD"/>
                </a:solidFill>
              </a:rPr>
              <a:t>1000</a:t>
            </a:r>
          </a:p>
        </p:txBody>
      </p:sp>
      <p:cxnSp>
        <p:nvCxnSpPr>
          <p:cNvPr id="134" name="Straight Arrow Connector 133">
            <a:extLst>
              <a:ext uri="{FF2B5EF4-FFF2-40B4-BE49-F238E27FC236}">
                <a16:creationId xmlns:a16="http://schemas.microsoft.com/office/drawing/2014/main" id="{0AF95EDC-1510-4896-9C49-6EFA3F01F6BA}"/>
              </a:ext>
            </a:extLst>
          </p:cNvPr>
          <p:cNvCxnSpPr/>
          <p:nvPr/>
        </p:nvCxnSpPr>
        <p:spPr>
          <a:xfrm>
            <a:off x="-3313" y="59602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DD1C373-EEEE-46C2-875C-C76119667DBB}"/>
              </a:ext>
            </a:extLst>
          </p:cNvPr>
          <p:cNvSpPr txBox="1"/>
          <p:nvPr/>
        </p:nvSpPr>
        <p:spPr>
          <a:xfrm>
            <a:off x="10035124" y="2779550"/>
            <a:ext cx="1179816" cy="400110"/>
          </a:xfrm>
          <a:prstGeom prst="rect">
            <a:avLst/>
          </a:prstGeom>
          <a:noFill/>
        </p:spPr>
        <p:txBody>
          <a:bodyPr wrap="square">
            <a:spAutoFit/>
          </a:bodyPr>
          <a:lstStyle/>
          <a:p>
            <a:pPr algn="ctr"/>
            <a:r>
              <a:rPr lang="en-US" sz="2000" dirty="0">
                <a:solidFill>
                  <a:srgbClr val="FF0000"/>
                </a:solidFill>
                <a:latin typeface="Consolas" panose="020B0609020204030204" pitchFamily="49" charset="0"/>
              </a:rPr>
              <a:t>150</a:t>
            </a:r>
          </a:p>
        </p:txBody>
      </p:sp>
      <p:cxnSp>
        <p:nvCxnSpPr>
          <p:cNvPr id="136" name="Straight Arrow Connector 135">
            <a:extLst>
              <a:ext uri="{FF2B5EF4-FFF2-40B4-BE49-F238E27FC236}">
                <a16:creationId xmlns:a16="http://schemas.microsoft.com/office/drawing/2014/main" id="{6833CB82-C15B-4AC2-9B2E-336893B13D37}"/>
              </a:ext>
            </a:extLst>
          </p:cNvPr>
          <p:cNvCxnSpPr/>
          <p:nvPr/>
        </p:nvCxnSpPr>
        <p:spPr>
          <a:xfrm>
            <a:off x="9939" y="62716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8ECBF5BF-5C95-4200-AA22-7EB876254FA3}"/>
              </a:ext>
            </a:extLst>
          </p:cNvPr>
          <p:cNvSpPr txBox="1"/>
          <p:nvPr/>
        </p:nvSpPr>
        <p:spPr>
          <a:xfrm>
            <a:off x="6260046" y="4336744"/>
            <a:ext cx="2865082" cy="400110"/>
          </a:xfrm>
          <a:prstGeom prst="rect">
            <a:avLst/>
          </a:prstGeom>
          <a:noFill/>
        </p:spPr>
        <p:txBody>
          <a:bodyPr wrap="square">
            <a:spAutoFit/>
          </a:bodyPr>
          <a:lstStyle/>
          <a:p>
            <a:pPr algn="ctr"/>
            <a:r>
              <a:rPr lang="en-US" sz="2000" dirty="0">
                <a:solidFill>
                  <a:schemeClr val="tx1"/>
                </a:solidFill>
                <a:latin typeface="Consolas" panose="020B0609020204030204" pitchFamily="49" charset="0"/>
              </a:rPr>
              <a:t>Carey's IQ is 150</a:t>
            </a:r>
          </a:p>
        </p:txBody>
      </p:sp>
      <p:grpSp>
        <p:nvGrpSpPr>
          <p:cNvPr id="138" name="Group 137">
            <a:extLst>
              <a:ext uri="{FF2B5EF4-FFF2-40B4-BE49-F238E27FC236}">
                <a16:creationId xmlns:a16="http://schemas.microsoft.com/office/drawing/2014/main" id="{416C0200-AF20-4231-8550-80C36F3E69F1}"/>
              </a:ext>
            </a:extLst>
          </p:cNvPr>
          <p:cNvGrpSpPr/>
          <p:nvPr/>
        </p:nvGrpSpPr>
        <p:grpSpPr>
          <a:xfrm>
            <a:off x="6780553" y="5535414"/>
            <a:ext cx="5147364" cy="830997"/>
            <a:chOff x="1306149" y="5947346"/>
            <a:chExt cx="5921140" cy="830997"/>
          </a:xfrm>
        </p:grpSpPr>
        <p:sp>
          <p:nvSpPr>
            <p:cNvPr id="139" name="TextBox 138">
              <a:extLst>
                <a:ext uri="{FF2B5EF4-FFF2-40B4-BE49-F238E27FC236}">
                  <a16:creationId xmlns:a16="http://schemas.microsoft.com/office/drawing/2014/main" id="{7EF09CAD-B363-44D3-BAAF-BD6C4D3353BF}"/>
                </a:ext>
              </a:extLst>
            </p:cNvPr>
            <p:cNvSpPr txBox="1"/>
            <p:nvPr/>
          </p:nvSpPr>
          <p:spPr>
            <a:xfrm>
              <a:off x="1412367" y="5947346"/>
              <a:ext cx="5814922" cy="830997"/>
            </a:xfrm>
            <a:prstGeom prst="rect">
              <a:avLst/>
            </a:prstGeom>
            <a:noFill/>
          </p:spPr>
          <p:txBody>
            <a:bodyPr wrap="square" rtlCol="0">
              <a:spAutoFit/>
            </a:bodyPr>
            <a:lstStyle/>
            <a:p>
              <a:pPr lvl="0" algn="ctr">
                <a:defRPr/>
              </a:pPr>
              <a:r>
                <a:rPr lang="en-US" sz="2400" dirty="0">
                  <a:solidFill>
                    <a:srgbClr val="7030A0"/>
                  </a:solidFill>
                  <a:latin typeface="Corbel" panose="020B0503020204020204" pitchFamily="34" charset="0"/>
                  <a:cs typeface="Cordia New" panose="020B0502040204020203" pitchFamily="34" charset="-34"/>
                </a:rPr>
                <a:t>CHALLENGE!</a:t>
              </a:r>
              <a:r>
                <a:rPr lang="en-US" sz="2400" dirty="0">
                  <a:latin typeface="Corbel" panose="020B0503020204020204" pitchFamily="34" charset="0"/>
                  <a:cs typeface="Cordia New" panose="020B0502040204020203" pitchFamily="34" charset="-34"/>
                </a:rPr>
                <a:t> Discuss with your neighbor – What will this print?</a:t>
              </a:r>
            </a:p>
          </p:txBody>
        </p:sp>
        <p:pic>
          <p:nvPicPr>
            <p:cNvPr id="140" name="Picture 139" descr="Shape&#10;&#10;Description automatically generated with low confidence">
              <a:extLst>
                <a:ext uri="{FF2B5EF4-FFF2-40B4-BE49-F238E27FC236}">
                  <a16:creationId xmlns:a16="http://schemas.microsoft.com/office/drawing/2014/main" id="{D3DA054F-B087-44F0-B59F-B93CC5B49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149" y="6040351"/>
              <a:ext cx="603149" cy="603149"/>
            </a:xfrm>
            <a:prstGeom prst="rect">
              <a:avLst/>
            </a:prstGeom>
            <a:ln>
              <a:noFill/>
            </a:ln>
            <a:effectLst>
              <a:outerShdw blurRad="292100" dist="139700" dir="2700000" algn="tl" rotWithShape="0">
                <a:srgbClr val="333333">
                  <a:alpha val="65000"/>
                </a:srgbClr>
              </a:outerShdw>
            </a:effectLst>
          </p:spPr>
        </p:pic>
      </p:grpSp>
      <p:sp>
        <p:nvSpPr>
          <p:cNvPr id="141" name="Speech Bubble: Rectangle with Corners Rounded 140">
            <a:extLst>
              <a:ext uri="{FF2B5EF4-FFF2-40B4-BE49-F238E27FC236}">
                <a16:creationId xmlns:a16="http://schemas.microsoft.com/office/drawing/2014/main" id="{6DAE1E72-C72A-414F-AC81-C937E6FA70DC}"/>
              </a:ext>
            </a:extLst>
          </p:cNvPr>
          <p:cNvSpPr/>
          <p:nvPr/>
        </p:nvSpPr>
        <p:spPr>
          <a:xfrm>
            <a:off x="845587" y="3098545"/>
            <a:ext cx="4210932" cy="1270961"/>
          </a:xfrm>
          <a:prstGeom prst="wedgeRoundRectCallout">
            <a:avLst>
              <a:gd name="adj1" fmla="val -52080"/>
              <a:gd name="adj2" fmla="val 1461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As before, assignment just </a:t>
            </a:r>
            <a:r>
              <a:rPr lang="en-US" sz="2400" dirty="0">
                <a:solidFill>
                  <a:srgbClr val="FFCDCD"/>
                </a:solidFill>
                <a:latin typeface="Corbel" panose="020B0503020204020204" pitchFamily="34" charset="0"/>
              </a:rPr>
              <a:t>changes</a:t>
            </a:r>
            <a:r>
              <a:rPr lang="en-US" sz="2400" dirty="0">
                <a:latin typeface="Corbel" panose="020B0503020204020204" pitchFamily="34" charset="0"/>
              </a:rPr>
              <a:t> the </a:t>
            </a:r>
            <a:r>
              <a:rPr lang="en-US" sz="2400" dirty="0">
                <a:solidFill>
                  <a:srgbClr val="FFCDCD"/>
                </a:solidFill>
                <a:latin typeface="Corbel" panose="020B0503020204020204" pitchFamily="34" charset="0"/>
              </a:rPr>
              <a:t>pointer</a:t>
            </a:r>
            <a:r>
              <a:rPr lang="en-US" sz="2400" dirty="0">
                <a:latin typeface="Corbel" panose="020B0503020204020204" pitchFamily="34" charset="0"/>
              </a:rPr>
              <a:t>, not the pointed-to object!</a:t>
            </a:r>
          </a:p>
        </p:txBody>
      </p:sp>
      <p:sp>
        <p:nvSpPr>
          <p:cNvPr id="142" name="Speech Bubble: Rectangle with Corners Rounded 141">
            <a:extLst>
              <a:ext uri="{FF2B5EF4-FFF2-40B4-BE49-F238E27FC236}">
                <a16:creationId xmlns:a16="http://schemas.microsoft.com/office/drawing/2014/main" id="{AC784054-2EA5-46B7-AF41-152F6F5FF3C2}"/>
              </a:ext>
            </a:extLst>
          </p:cNvPr>
          <p:cNvSpPr/>
          <p:nvPr/>
        </p:nvSpPr>
        <p:spPr>
          <a:xfrm>
            <a:off x="7563677" y="5337810"/>
            <a:ext cx="3627127" cy="1270961"/>
          </a:xfrm>
          <a:prstGeom prst="wedgeRoundRectCallout">
            <a:avLst>
              <a:gd name="adj1" fmla="val 18458"/>
              <a:gd name="adj2" fmla="val -12047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The second object is garbage collected…</a:t>
            </a:r>
          </a:p>
        </p:txBody>
      </p:sp>
      <p:sp>
        <p:nvSpPr>
          <p:cNvPr id="143" name="Speech Bubble: Rectangle with Corners Rounded 142">
            <a:extLst>
              <a:ext uri="{FF2B5EF4-FFF2-40B4-BE49-F238E27FC236}">
                <a16:creationId xmlns:a16="http://schemas.microsoft.com/office/drawing/2014/main" id="{CC790957-DAA1-4303-A9ED-DEF041316EE8}"/>
              </a:ext>
            </a:extLst>
          </p:cNvPr>
          <p:cNvSpPr/>
          <p:nvPr/>
        </p:nvSpPr>
        <p:spPr>
          <a:xfrm>
            <a:off x="2483329" y="1535897"/>
            <a:ext cx="3627127" cy="1270961"/>
          </a:xfrm>
          <a:prstGeom prst="wedgeRoundRectCallout">
            <a:avLst>
              <a:gd name="adj1" fmla="val 76825"/>
              <a:gd name="adj2" fmla="val 281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Now both </a:t>
            </a:r>
            <a:r>
              <a:rPr lang="en-US" sz="2400" dirty="0">
                <a:solidFill>
                  <a:srgbClr val="FFCDCD"/>
                </a:solidFill>
                <a:latin typeface="Corbel" panose="020B0503020204020204" pitchFamily="34" charset="0"/>
              </a:rPr>
              <a:t>n1</a:t>
            </a:r>
            <a:r>
              <a:rPr lang="en-US" sz="2400" dirty="0">
                <a:latin typeface="Corbel" panose="020B0503020204020204" pitchFamily="34" charset="0"/>
              </a:rPr>
              <a:t> and </a:t>
            </a:r>
            <a:r>
              <a:rPr lang="en-US" sz="2400" dirty="0">
                <a:solidFill>
                  <a:srgbClr val="FFCDCD"/>
                </a:solidFill>
                <a:latin typeface="Corbel" panose="020B0503020204020204" pitchFamily="34" charset="0"/>
              </a:rPr>
              <a:t>n2</a:t>
            </a:r>
            <a:r>
              <a:rPr lang="en-US" sz="2400" dirty="0">
                <a:latin typeface="Corbel" panose="020B0503020204020204" pitchFamily="34" charset="0"/>
              </a:rPr>
              <a:t> point to the </a:t>
            </a:r>
            <a:r>
              <a:rPr lang="en-US" sz="2400" dirty="0">
                <a:solidFill>
                  <a:srgbClr val="FFCDCD"/>
                </a:solidFill>
                <a:latin typeface="Corbel" panose="020B0503020204020204" pitchFamily="34" charset="0"/>
              </a:rPr>
              <a:t>same object</a:t>
            </a:r>
            <a:r>
              <a:rPr lang="en-US" sz="2400" dirty="0">
                <a:latin typeface="Corbel" panose="020B0503020204020204" pitchFamily="34" charset="0"/>
              </a:rPr>
              <a:t>!</a:t>
            </a:r>
          </a:p>
        </p:txBody>
      </p:sp>
      <p:sp>
        <p:nvSpPr>
          <p:cNvPr id="145" name="Speech Bubble: Rectangle with Corners Rounded 144">
            <a:extLst>
              <a:ext uri="{FF2B5EF4-FFF2-40B4-BE49-F238E27FC236}">
                <a16:creationId xmlns:a16="http://schemas.microsoft.com/office/drawing/2014/main" id="{CE4543A0-CD4B-4E74-88A4-EDD9B8ED5087}"/>
              </a:ext>
            </a:extLst>
          </p:cNvPr>
          <p:cNvSpPr/>
          <p:nvPr/>
        </p:nvSpPr>
        <p:spPr>
          <a:xfrm>
            <a:off x="14803" y="3429001"/>
            <a:ext cx="2907301" cy="1489668"/>
          </a:xfrm>
          <a:prstGeom prst="wedgeRoundRectCallout">
            <a:avLst>
              <a:gd name="adj1" fmla="val -9391"/>
              <a:gd name="adj2" fmla="val 1106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Any</a:t>
            </a:r>
            <a:r>
              <a:rPr lang="en-US" sz="2400" dirty="0">
                <a:solidFill>
                  <a:srgbClr val="FFCDCD"/>
                </a:solidFill>
                <a:latin typeface="Corbel" panose="020B0503020204020204" pitchFamily="34" charset="0"/>
              </a:rPr>
              <a:t> mutation </a:t>
            </a:r>
            <a:r>
              <a:rPr lang="en-US" sz="2400" dirty="0">
                <a:solidFill>
                  <a:schemeClr val="bg1"/>
                </a:solidFill>
                <a:latin typeface="Corbel" panose="020B0503020204020204" pitchFamily="34" charset="0"/>
              </a:rPr>
              <a:t>causes</a:t>
            </a:r>
            <a:r>
              <a:rPr lang="en-US" sz="2400" dirty="0">
                <a:solidFill>
                  <a:srgbClr val="FFCDCD"/>
                </a:solidFill>
                <a:latin typeface="Corbel" panose="020B0503020204020204" pitchFamily="34" charset="0"/>
              </a:rPr>
              <a:t> changes</a:t>
            </a:r>
            <a:r>
              <a:rPr lang="en-US" sz="2400" dirty="0">
                <a:latin typeface="Corbel" panose="020B0503020204020204" pitchFamily="34" charset="0"/>
              </a:rPr>
              <a:t> to the </a:t>
            </a:r>
            <a:r>
              <a:rPr lang="en-US" sz="2400" dirty="0">
                <a:solidFill>
                  <a:srgbClr val="FFCDCD"/>
                </a:solidFill>
                <a:latin typeface="Corbel" panose="020B0503020204020204" pitchFamily="34" charset="0"/>
              </a:rPr>
              <a:t>common object</a:t>
            </a:r>
            <a:r>
              <a:rPr lang="en-US" sz="2400" dirty="0">
                <a:latin typeface="Corbel" panose="020B0503020204020204" pitchFamily="34" charset="0"/>
              </a:rPr>
              <a:t>!</a:t>
            </a:r>
          </a:p>
        </p:txBody>
      </p:sp>
      <p:sp>
        <p:nvSpPr>
          <p:cNvPr id="60" name="Rectangle 59">
            <a:extLst>
              <a:ext uri="{FF2B5EF4-FFF2-40B4-BE49-F238E27FC236}">
                <a16:creationId xmlns:a16="http://schemas.microsoft.com/office/drawing/2014/main" id="{91D23A57-4EF7-4231-A59A-DC23F1DB6E52}"/>
              </a:ext>
            </a:extLst>
          </p:cNvPr>
          <p:cNvSpPr/>
          <p:nvPr/>
        </p:nvSpPr>
        <p:spPr>
          <a:xfrm>
            <a:off x="6960196" y="6396363"/>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65" name="Rectangle 64">
            <a:extLst>
              <a:ext uri="{FF2B5EF4-FFF2-40B4-BE49-F238E27FC236}">
                <a16:creationId xmlns:a16="http://schemas.microsoft.com/office/drawing/2014/main" id="{D1382992-0597-4539-8768-CC935BFE1A64}"/>
              </a:ext>
            </a:extLst>
          </p:cNvPr>
          <p:cNvSpPr/>
          <p:nvPr/>
        </p:nvSpPr>
        <p:spPr>
          <a:xfrm>
            <a:off x="6959408" y="6404434"/>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31491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xEl>
                                              <p:pRg st="16" end="1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xEl>
                                              <p:pRg st="17" end="1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xEl>
                                              <p:pRg st="18" end="18"/>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xEl>
                                              <p:pRg st="19" end="1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22" presetClass="entr" presetSubtype="8"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left)">
                                      <p:cBhvr>
                                        <p:cTn id="65" dur="590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60"/>
                                        </p:tgtEl>
                                      </p:cBhvr>
                                    </p:animEffect>
                                    <p:set>
                                      <p:cBhvr>
                                        <p:cTn id="70" dur="1" fill="hold">
                                          <p:stCondLst>
                                            <p:cond delay="499"/>
                                          </p:stCondLst>
                                        </p:cTn>
                                        <p:tgtEl>
                                          <p:spTgt spid="60"/>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65"/>
                                        </p:tgtEl>
                                      </p:cBhvr>
                                    </p:animEffect>
                                    <p:set>
                                      <p:cBhvr>
                                        <p:cTn id="73" dur="1" fill="hold">
                                          <p:stCondLst>
                                            <p:cond delay="499"/>
                                          </p:stCondLst>
                                        </p:cTn>
                                        <p:tgtEl>
                                          <p:spTgt spid="65"/>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 presetClass="exit" presetSubtype="4" fill="hold" nodeType="clickEffect">
                                  <p:stCondLst>
                                    <p:cond delay="0"/>
                                  </p:stCondLst>
                                  <p:childTnLst>
                                    <p:anim calcmode="lin" valueType="num">
                                      <p:cBhvr additive="base">
                                        <p:cTn id="77" dur="500"/>
                                        <p:tgtEl>
                                          <p:spTgt spid="138"/>
                                        </p:tgtEl>
                                        <p:attrNameLst>
                                          <p:attrName>ppt_x</p:attrName>
                                        </p:attrNameLst>
                                      </p:cBhvr>
                                      <p:tavLst>
                                        <p:tav tm="0">
                                          <p:val>
                                            <p:strVal val="ppt_x"/>
                                          </p:val>
                                        </p:tav>
                                        <p:tav tm="100000">
                                          <p:val>
                                            <p:strVal val="ppt_x"/>
                                          </p:val>
                                        </p:tav>
                                      </p:tavLst>
                                    </p:anim>
                                    <p:anim calcmode="lin" valueType="num">
                                      <p:cBhvr additive="base">
                                        <p:cTn id="78" dur="500"/>
                                        <p:tgtEl>
                                          <p:spTgt spid="138"/>
                                        </p:tgtEl>
                                        <p:attrNameLst>
                                          <p:attrName>ppt_y</p:attrName>
                                        </p:attrNameLst>
                                      </p:cBhvr>
                                      <p:tavLst>
                                        <p:tav tm="0">
                                          <p:val>
                                            <p:strVal val="ppt_y"/>
                                          </p:val>
                                        </p:tav>
                                        <p:tav tm="100000">
                                          <p:val>
                                            <p:strVal val="1+ppt_h/2"/>
                                          </p:val>
                                        </p:tav>
                                      </p:tavLst>
                                    </p:anim>
                                    <p:set>
                                      <p:cBhvr>
                                        <p:cTn id="79" dur="1" fill="hold">
                                          <p:stCondLst>
                                            <p:cond delay="499"/>
                                          </p:stCondLst>
                                        </p:cTn>
                                        <p:tgtEl>
                                          <p:spTgt spid="138"/>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5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8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5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9"/>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57"/>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4"/>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8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29"/>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0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2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0"/>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2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120"/>
                                        </p:tgtEl>
                                        <p:attrNameLst>
                                          <p:attrName>style.visibility</p:attrName>
                                        </p:attrNameLst>
                                      </p:cBhvr>
                                      <p:to>
                                        <p:strVal val="visible"/>
                                      </p:to>
                                    </p:set>
                                    <p:animEffect transition="in" filter="wipe(left)">
                                      <p:cBhvr>
                                        <p:cTn id="147" dur="500"/>
                                        <p:tgtEl>
                                          <p:spTgt spid="120"/>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10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131"/>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grpId="0" nodeType="clickEffect">
                                  <p:stCondLst>
                                    <p:cond delay="0"/>
                                  </p:stCondLst>
                                  <p:childTnLst>
                                    <p:set>
                                      <p:cBhvr>
                                        <p:cTn id="159" dur="1" fill="hold">
                                          <p:stCondLst>
                                            <p:cond delay="0"/>
                                          </p:stCondLst>
                                        </p:cTn>
                                        <p:tgtEl>
                                          <p:spTgt spid="141"/>
                                        </p:tgtEl>
                                        <p:attrNameLst>
                                          <p:attrName>style.visibility</p:attrName>
                                        </p:attrNameLst>
                                      </p:cBhvr>
                                      <p:to>
                                        <p:strVal val="visible"/>
                                      </p:to>
                                    </p:set>
                                    <p:animEffect transition="in" filter="wipe(down)">
                                      <p:cBhvr>
                                        <p:cTn id="160" dur="500"/>
                                        <p:tgtEl>
                                          <p:spTgt spid="141"/>
                                        </p:tgtEl>
                                      </p:cBhvr>
                                    </p:animEffect>
                                  </p:childTnLst>
                                </p:cTn>
                              </p:par>
                            </p:childTnLst>
                          </p:cTn>
                        </p:par>
                      </p:childTnLst>
                    </p:cTn>
                  </p:par>
                  <p:par>
                    <p:cTn id="161" fill="hold">
                      <p:stCondLst>
                        <p:cond delay="indefinite"/>
                      </p:stCondLst>
                      <p:childTnLst>
                        <p:par>
                          <p:cTn id="162" fill="hold">
                            <p:stCondLst>
                              <p:cond delay="0"/>
                            </p:stCondLst>
                            <p:childTnLst>
                              <p:par>
                                <p:cTn id="163" presetID="42" presetClass="path" presetSubtype="0" accel="50000" decel="50000" fill="hold" grpId="2" nodeType="clickEffect">
                                  <p:stCondLst>
                                    <p:cond delay="0"/>
                                  </p:stCondLst>
                                  <p:childTnLst>
                                    <p:animMotion origin="layout" path="M 2.70833E-6 -4.44444E-6 L 0.55065 -0.42986 " pathEditMode="relative" rAng="0" ptsTypes="AA">
                                      <p:cBhvr>
                                        <p:cTn id="164" dur="2000" fill="hold"/>
                                        <p:tgtEl>
                                          <p:spTgt spid="141"/>
                                        </p:tgtEl>
                                        <p:attrNameLst>
                                          <p:attrName>ppt_x</p:attrName>
                                          <p:attrName>ppt_y</p:attrName>
                                        </p:attrNameLst>
                                      </p:cBhvr>
                                      <p:rCtr x="27526" y="-21505"/>
                                    </p:animMotion>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32"/>
                                        </p:tgtEl>
                                        <p:attrNameLst>
                                          <p:attrName>style.visibility</p:attrName>
                                        </p:attrNameLst>
                                      </p:cBhvr>
                                      <p:to>
                                        <p:strVal val="visible"/>
                                      </p:to>
                                    </p:set>
                                  </p:childTnLst>
                                </p:cTn>
                              </p:par>
                              <p:par>
                                <p:cTn id="169" presetID="42" presetClass="path" presetSubtype="0" accel="50000" decel="50000" fill="hold" grpId="1" nodeType="withEffect">
                                  <p:stCondLst>
                                    <p:cond delay="0"/>
                                  </p:stCondLst>
                                  <p:childTnLst>
                                    <p:animMotion origin="layout" path="M 6.25E-7 -1.85185E-6 L 0.00221 0.07662 " pathEditMode="relative" rAng="0" ptsTypes="AA">
                                      <p:cBhvr>
                                        <p:cTn id="170" dur="2000" fill="hold"/>
                                        <p:tgtEl>
                                          <p:spTgt spid="132"/>
                                        </p:tgtEl>
                                        <p:attrNameLst>
                                          <p:attrName>ppt_x</p:attrName>
                                          <p:attrName>ppt_y</p:attrName>
                                        </p:attrNameLst>
                                      </p:cBhvr>
                                      <p:rCtr x="104" y="3819"/>
                                    </p:animMotion>
                                  </p:childTnLst>
                                </p:cTn>
                              </p:par>
                              <p:par>
                                <p:cTn id="171" presetID="10" presetClass="exit" presetSubtype="0" fill="hold" grpId="1" nodeType="withEffect">
                                  <p:stCondLst>
                                    <p:cond delay="0"/>
                                  </p:stCondLst>
                                  <p:childTnLst>
                                    <p:animEffect transition="out" filter="fade">
                                      <p:cBhvr>
                                        <p:cTn id="172" dur="500"/>
                                        <p:tgtEl>
                                          <p:spTgt spid="122"/>
                                        </p:tgtEl>
                                      </p:cBhvr>
                                    </p:animEffect>
                                    <p:set>
                                      <p:cBhvr>
                                        <p:cTn id="173" dur="1" fill="hold">
                                          <p:stCondLst>
                                            <p:cond delay="499"/>
                                          </p:stCondLst>
                                        </p:cTn>
                                        <p:tgtEl>
                                          <p:spTgt spid="122"/>
                                        </p:tgtEl>
                                        <p:attrNameLst>
                                          <p:attrName>style.visibility</p:attrName>
                                        </p:attrNameLst>
                                      </p:cBhvr>
                                      <p:to>
                                        <p:strVal val="hidden"/>
                                      </p:to>
                                    </p:set>
                                  </p:childTnLst>
                                </p:cTn>
                              </p:par>
                              <p:par>
                                <p:cTn id="174" presetID="22" presetClass="exit" presetSubtype="2" fill="hold" nodeType="withEffect">
                                  <p:stCondLst>
                                    <p:cond delay="0"/>
                                  </p:stCondLst>
                                  <p:childTnLst>
                                    <p:animEffect transition="out" filter="wipe(right)">
                                      <p:cBhvr>
                                        <p:cTn id="175" dur="500"/>
                                        <p:tgtEl>
                                          <p:spTgt spid="120"/>
                                        </p:tgtEl>
                                      </p:cBhvr>
                                    </p:animEffect>
                                    <p:set>
                                      <p:cBhvr>
                                        <p:cTn id="176" dur="1" fill="hold">
                                          <p:stCondLst>
                                            <p:cond delay="499"/>
                                          </p:stCondLst>
                                        </p:cTn>
                                        <p:tgtEl>
                                          <p:spTgt spid="120"/>
                                        </p:tgtEl>
                                        <p:attrNameLst>
                                          <p:attrName>style.visibility</p:attrName>
                                        </p:attrNameLst>
                                      </p:cBhvr>
                                      <p:to>
                                        <p:strVal val="hidden"/>
                                      </p:to>
                                    </p:set>
                                  </p:childTnLst>
                                </p:cTn>
                              </p:par>
                            </p:childTnLst>
                          </p:cTn>
                        </p:par>
                        <p:par>
                          <p:cTn id="177" fill="hold">
                            <p:stCondLst>
                              <p:cond delay="2000"/>
                            </p:stCondLst>
                            <p:childTnLst>
                              <p:par>
                                <p:cTn id="178" presetID="22" presetClass="entr" presetSubtype="8" fill="hold" nodeType="afterEffect">
                                  <p:stCondLst>
                                    <p:cond delay="0"/>
                                  </p:stCondLst>
                                  <p:childTnLst>
                                    <p:set>
                                      <p:cBhvr>
                                        <p:cTn id="179" dur="1" fill="hold">
                                          <p:stCondLst>
                                            <p:cond delay="0"/>
                                          </p:stCondLst>
                                        </p:cTn>
                                        <p:tgtEl>
                                          <p:spTgt spid="133"/>
                                        </p:tgtEl>
                                        <p:attrNameLst>
                                          <p:attrName>style.visibility</p:attrName>
                                        </p:attrNameLst>
                                      </p:cBhvr>
                                      <p:to>
                                        <p:strVal val="visible"/>
                                      </p:to>
                                    </p:set>
                                    <p:animEffect transition="in" filter="wipe(left)">
                                      <p:cBhvr>
                                        <p:cTn id="180" dur="500"/>
                                        <p:tgtEl>
                                          <p:spTgt spid="133"/>
                                        </p:tgtEl>
                                      </p:cBhvr>
                                    </p:animEffec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141"/>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grpId="0" nodeType="clickEffect">
                                  <p:stCondLst>
                                    <p:cond delay="0"/>
                                  </p:stCondLst>
                                  <p:childTnLst>
                                    <p:set>
                                      <p:cBhvr>
                                        <p:cTn id="188" dur="1" fill="hold">
                                          <p:stCondLst>
                                            <p:cond delay="0"/>
                                          </p:stCondLst>
                                        </p:cTn>
                                        <p:tgtEl>
                                          <p:spTgt spid="143"/>
                                        </p:tgtEl>
                                        <p:attrNameLst>
                                          <p:attrName>style.visibility</p:attrName>
                                        </p:attrNameLst>
                                      </p:cBhvr>
                                      <p:to>
                                        <p:strVal val="visible"/>
                                      </p:to>
                                    </p:set>
                                    <p:animEffect transition="in" filter="wipe(down)">
                                      <p:cBhvr>
                                        <p:cTn id="189" dur="500"/>
                                        <p:tgtEl>
                                          <p:spTgt spid="14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grpId="1" nodeType="clickEffect">
                                  <p:stCondLst>
                                    <p:cond delay="0"/>
                                  </p:stCondLst>
                                  <p:childTnLst>
                                    <p:set>
                                      <p:cBhvr>
                                        <p:cTn id="193" dur="1" fill="hold">
                                          <p:stCondLst>
                                            <p:cond delay="0"/>
                                          </p:stCondLst>
                                        </p:cTn>
                                        <p:tgtEl>
                                          <p:spTgt spid="143"/>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142"/>
                                        </p:tgtEl>
                                        <p:attrNameLst>
                                          <p:attrName>style.visibility</p:attrName>
                                        </p:attrNameLst>
                                      </p:cBhvr>
                                      <p:to>
                                        <p:strVal val="visible"/>
                                      </p:to>
                                    </p:set>
                                    <p:animEffect transition="in" filter="wipe(down)">
                                      <p:cBhvr>
                                        <p:cTn id="198" dur="500"/>
                                        <p:tgtEl>
                                          <p:spTgt spid="142"/>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xit" presetSubtype="0" fill="hold" nodeType="clickEffect">
                                  <p:stCondLst>
                                    <p:cond delay="0"/>
                                  </p:stCondLst>
                                  <p:childTnLst>
                                    <p:animEffect transition="out" filter="fade">
                                      <p:cBhvr>
                                        <p:cTn id="202" dur="500"/>
                                        <p:tgtEl>
                                          <p:spTgt spid="123"/>
                                        </p:tgtEl>
                                      </p:cBhvr>
                                    </p:animEffect>
                                    <p:set>
                                      <p:cBhvr>
                                        <p:cTn id="203" dur="1" fill="hold">
                                          <p:stCondLst>
                                            <p:cond delay="499"/>
                                          </p:stCondLst>
                                        </p:cTn>
                                        <p:tgtEl>
                                          <p:spTgt spid="123"/>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500"/>
                                        <p:tgtEl>
                                          <p:spTgt spid="130"/>
                                        </p:tgtEl>
                                      </p:cBhvr>
                                    </p:animEffect>
                                    <p:set>
                                      <p:cBhvr>
                                        <p:cTn id="206" dur="1" fill="hold">
                                          <p:stCondLst>
                                            <p:cond delay="499"/>
                                          </p:stCondLst>
                                        </p:cTn>
                                        <p:tgtEl>
                                          <p:spTgt spid="130"/>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42"/>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nodeType="clickEffect">
                                  <p:stCondLst>
                                    <p:cond delay="0"/>
                                  </p:stCondLst>
                                  <p:childTnLst>
                                    <p:set>
                                      <p:cBhvr>
                                        <p:cTn id="214" dur="1" fill="hold">
                                          <p:stCondLst>
                                            <p:cond delay="0"/>
                                          </p:stCondLst>
                                        </p:cTn>
                                        <p:tgtEl>
                                          <p:spTgt spid="131"/>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134"/>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4" fill="hold" grpId="0" nodeType="clickEffect">
                                  <p:stCondLst>
                                    <p:cond delay="0"/>
                                  </p:stCondLst>
                                  <p:childTnLst>
                                    <p:set>
                                      <p:cBhvr>
                                        <p:cTn id="222" dur="1" fill="hold">
                                          <p:stCondLst>
                                            <p:cond delay="0"/>
                                          </p:stCondLst>
                                        </p:cTn>
                                        <p:tgtEl>
                                          <p:spTgt spid="145"/>
                                        </p:tgtEl>
                                        <p:attrNameLst>
                                          <p:attrName>style.visibility</p:attrName>
                                        </p:attrNameLst>
                                      </p:cBhvr>
                                      <p:to>
                                        <p:strVal val="visible"/>
                                      </p:to>
                                    </p:set>
                                    <p:animEffect transition="in" filter="wipe(down)">
                                      <p:cBhvr>
                                        <p:cTn id="223" dur="500"/>
                                        <p:tgtEl>
                                          <p:spTgt spid="145"/>
                                        </p:tgtEl>
                                      </p:cBhvr>
                                    </p:animEffect>
                                  </p:childTnLst>
                                </p:cTn>
                              </p:par>
                            </p:childTnLst>
                          </p:cTn>
                        </p:par>
                      </p:childTnLst>
                    </p:cTn>
                  </p:par>
                  <p:par>
                    <p:cTn id="224" fill="hold">
                      <p:stCondLst>
                        <p:cond delay="indefinite"/>
                      </p:stCondLst>
                      <p:childTnLst>
                        <p:par>
                          <p:cTn id="225" fill="hold">
                            <p:stCondLst>
                              <p:cond delay="0"/>
                            </p:stCondLst>
                            <p:childTnLst>
                              <p:par>
                                <p:cTn id="226" presetID="42" presetClass="path" presetSubtype="0" accel="50000" decel="50000" fill="hold" grpId="2" nodeType="clickEffect">
                                  <p:stCondLst>
                                    <p:cond delay="0"/>
                                  </p:stCondLst>
                                  <p:childTnLst>
                                    <p:animMotion origin="layout" path="M -2.70833E-6 -4.81481E-6 L 0.71407 -0.50069 " pathEditMode="relative" rAng="0" ptsTypes="AA">
                                      <p:cBhvr>
                                        <p:cTn id="227" dur="2000" fill="hold"/>
                                        <p:tgtEl>
                                          <p:spTgt spid="145"/>
                                        </p:tgtEl>
                                        <p:attrNameLst>
                                          <p:attrName>ppt_x</p:attrName>
                                          <p:attrName>ppt_y</p:attrName>
                                        </p:attrNameLst>
                                      </p:cBhvr>
                                      <p:rCtr x="35703" y="-25046"/>
                                    </p:animMotion>
                                  </p:childTnLst>
                                </p:cTn>
                              </p:par>
                            </p:childTnLst>
                          </p:cTn>
                        </p:par>
                      </p:childTnLst>
                    </p:cTn>
                  </p:par>
                  <p:par>
                    <p:cTn id="228" fill="hold">
                      <p:stCondLst>
                        <p:cond delay="indefinite"/>
                      </p:stCondLst>
                      <p:childTnLst>
                        <p:par>
                          <p:cTn id="229" fill="hold">
                            <p:stCondLst>
                              <p:cond delay="0"/>
                            </p:stCondLst>
                            <p:childTnLst>
                              <p:par>
                                <p:cTn id="230" presetID="10" presetClass="exit" presetSubtype="0" fill="hold" grpId="1" nodeType="clickEffect">
                                  <p:stCondLst>
                                    <p:cond delay="0"/>
                                  </p:stCondLst>
                                  <p:childTnLst>
                                    <p:animEffect transition="out" filter="fade">
                                      <p:cBhvr>
                                        <p:cTn id="231" dur="500"/>
                                        <p:tgtEl>
                                          <p:spTgt spid="84"/>
                                        </p:tgtEl>
                                      </p:cBhvr>
                                    </p:animEffect>
                                    <p:set>
                                      <p:cBhvr>
                                        <p:cTn id="232" dur="1" fill="hold">
                                          <p:stCondLst>
                                            <p:cond delay="499"/>
                                          </p:stCondLst>
                                        </p:cTn>
                                        <p:tgtEl>
                                          <p:spTgt spid="84"/>
                                        </p:tgtEl>
                                        <p:attrNameLst>
                                          <p:attrName>style.visibility</p:attrName>
                                        </p:attrNameLst>
                                      </p:cBhvr>
                                      <p:to>
                                        <p:strVal val="hidden"/>
                                      </p:to>
                                    </p:set>
                                  </p:childTnLst>
                                </p:cTn>
                              </p:par>
                              <p:par>
                                <p:cTn id="233" presetID="1" presetClass="entr" presetSubtype="0" fill="hold" grpId="0" nodeType="withEffect">
                                  <p:stCondLst>
                                    <p:cond delay="0"/>
                                  </p:stCondLst>
                                  <p:childTnLst>
                                    <p:set>
                                      <p:cBhvr>
                                        <p:cTn id="234" dur="1" fill="hold">
                                          <p:stCondLst>
                                            <p:cond delay="0"/>
                                          </p:stCondLst>
                                        </p:cTn>
                                        <p:tgtEl>
                                          <p:spTgt spid="135"/>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xit" presetSubtype="0" fill="hold" grpId="1" nodeType="clickEffect">
                                  <p:stCondLst>
                                    <p:cond delay="0"/>
                                  </p:stCondLst>
                                  <p:childTnLst>
                                    <p:set>
                                      <p:cBhvr>
                                        <p:cTn id="238" dur="1" fill="hold">
                                          <p:stCondLst>
                                            <p:cond delay="0"/>
                                          </p:stCondLst>
                                        </p:cTn>
                                        <p:tgtEl>
                                          <p:spTgt spid="145"/>
                                        </p:tgtEl>
                                        <p:attrNameLst>
                                          <p:attrName>style.visibility</p:attrName>
                                        </p:attrNameLst>
                                      </p:cBhvr>
                                      <p:to>
                                        <p:strVal val="hidden"/>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nodeType="clickEffect">
                                  <p:stCondLst>
                                    <p:cond delay="0"/>
                                  </p:stCondLst>
                                  <p:childTnLst>
                                    <p:set>
                                      <p:cBhvr>
                                        <p:cTn id="242" dur="1" fill="hold">
                                          <p:stCondLst>
                                            <p:cond delay="0"/>
                                          </p:stCondLst>
                                        </p:cTn>
                                        <p:tgtEl>
                                          <p:spTgt spid="134"/>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136"/>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137"/>
                                        </p:tgtEl>
                                        <p:attrNameLst>
                                          <p:attrName>style.visibility</p:attrName>
                                        </p:attrNameLst>
                                      </p:cBhvr>
                                      <p:to>
                                        <p:strVal val="visible"/>
                                      </p:to>
                                    </p:set>
                                    <p:animEffect transition="in" filter="wipe(left)">
                                      <p:cBhvr>
                                        <p:cTn id="251" dur="500"/>
                                        <p:tgtEl>
                                          <p:spTgt spid="137"/>
                                        </p:tgtEl>
                                      </p:cBhvr>
                                    </p:animEffect>
                                  </p:childTnLst>
                                </p:cTn>
                              </p:par>
                            </p:childTnLst>
                          </p:cTn>
                        </p:par>
                      </p:childTnLst>
                    </p:cTn>
                  </p:par>
                  <p:par>
                    <p:cTn id="252" fill="hold">
                      <p:stCondLst>
                        <p:cond delay="indefinite"/>
                      </p:stCondLst>
                      <p:childTnLst>
                        <p:par>
                          <p:cTn id="253" fill="hold">
                            <p:stCondLst>
                              <p:cond delay="0"/>
                            </p:stCondLst>
                            <p:childTnLst>
                              <p:par>
                                <p:cTn id="254" presetID="1" presetClass="exit" presetSubtype="0" fill="hold" nodeType="clickEffect">
                                  <p:stCondLst>
                                    <p:cond delay="0"/>
                                  </p:stCondLst>
                                  <p:childTnLst>
                                    <p:set>
                                      <p:cBhvr>
                                        <p:cTn id="255" dur="1" fill="hold">
                                          <p:stCondLst>
                                            <p:cond delay="0"/>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animBg="1"/>
      <p:bldP spid="23" grpId="0"/>
      <p:bldP spid="102" grpId="0"/>
      <p:bldP spid="66" grpId="0"/>
      <p:bldP spid="84" grpId="0"/>
      <p:bldP spid="84" grpId="1"/>
      <p:bldP spid="122" grpId="0"/>
      <p:bldP spid="122" grpId="1"/>
      <p:bldP spid="130" grpId="0"/>
      <p:bldP spid="130" grpId="1"/>
      <p:bldP spid="132" grpId="0"/>
      <p:bldP spid="132" grpId="1"/>
      <p:bldP spid="135" grpId="0"/>
      <p:bldP spid="137" grpId="0"/>
      <p:bldP spid="141" grpId="0" animBg="1"/>
      <p:bldP spid="141" grpId="1" animBg="1"/>
      <p:bldP spid="141" grpId="2" animBg="1"/>
      <p:bldP spid="142" grpId="0" animBg="1"/>
      <p:bldP spid="142" grpId="1" animBg="1"/>
      <p:bldP spid="143" grpId="0" animBg="1"/>
      <p:bldP spid="143" grpId="1" animBg="1"/>
      <p:bldP spid="145" grpId="0" animBg="1"/>
      <p:bldP spid="145" grpId="1" animBg="1"/>
      <p:bldP spid="145" grpId="2" animBg="1"/>
      <p:bldP spid="60" grpId="0" animBg="1"/>
      <p:bldP spid="60" grpId="1" animBg="1"/>
      <p:bldP spid="65" grpId="0" animBg="1"/>
      <p:bldP spid="65" grpId="1"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5A3BBD1-C7AA-498D-8408-DE924F82C9F1}"/>
              </a:ext>
            </a:extLst>
          </p:cNvPr>
          <p:cNvSpPr txBox="1"/>
          <p:nvPr/>
        </p:nvSpPr>
        <p:spPr>
          <a:xfrm>
            <a:off x="6897766" y="1178830"/>
            <a:ext cx="4952982" cy="1200329"/>
          </a:xfrm>
          <a:prstGeom prst="rect">
            <a:avLst/>
          </a:prstGeom>
          <a:noFill/>
        </p:spPr>
        <p:txBody>
          <a:bodyPr wrap="square">
            <a:spAutoFit/>
          </a:bodyPr>
          <a:lstStyle/>
          <a:p>
            <a:pPr algn="ctr"/>
            <a:r>
              <a:rPr lang="en-US" sz="2400" dirty="0">
                <a:solidFill>
                  <a:srgbClr val="FF0000"/>
                </a:solidFill>
              </a:rPr>
              <a:t>Java</a:t>
            </a:r>
            <a:r>
              <a:rPr lang="en-US" sz="2400" dirty="0"/>
              <a:t> uses </a:t>
            </a:r>
            <a:r>
              <a:rPr lang="en-US" sz="2400" dirty="0">
                <a:solidFill>
                  <a:srgbClr val="FF0000"/>
                </a:solidFill>
              </a:rPr>
              <a:t>object reference semantics </a:t>
            </a:r>
            <a:r>
              <a:rPr lang="en-US" sz="2400" dirty="0"/>
              <a:t>for all </a:t>
            </a:r>
            <a:r>
              <a:rPr lang="en-US" sz="2400" dirty="0">
                <a:solidFill>
                  <a:srgbClr val="FF0000"/>
                </a:solidFill>
              </a:rPr>
              <a:t>objects</a:t>
            </a:r>
            <a:r>
              <a:rPr lang="en-US" sz="2400" dirty="0"/>
              <a:t>… but not for </a:t>
            </a:r>
            <a:r>
              <a:rPr lang="en-US" sz="2400" dirty="0">
                <a:solidFill>
                  <a:srgbClr val="FF0000"/>
                </a:solidFill>
              </a:rPr>
              <a:t>primitive types</a:t>
            </a:r>
            <a:r>
              <a:rPr lang="en-US" sz="2400" dirty="0"/>
              <a:t> like </a:t>
            </a:r>
            <a:r>
              <a:rPr lang="en-US" sz="2400" dirty="0" err="1"/>
              <a:t>ints</a:t>
            </a:r>
            <a:r>
              <a:rPr lang="en-US" sz="2400" dirty="0"/>
              <a:t> and doubles.</a:t>
            </a:r>
          </a:p>
        </p:txBody>
      </p:sp>
      <p:sp>
        <p:nvSpPr>
          <p:cNvPr id="58" name="Rectangle 57">
            <a:extLst>
              <a:ext uri="{FF2B5EF4-FFF2-40B4-BE49-F238E27FC236}">
                <a16:creationId xmlns:a16="http://schemas.microsoft.com/office/drawing/2014/main" id="{D172061D-3FFC-434A-9585-CA7F55CCFAE9}"/>
              </a:ext>
            </a:extLst>
          </p:cNvPr>
          <p:cNvSpPr/>
          <p:nvPr/>
        </p:nvSpPr>
        <p:spPr>
          <a:xfrm>
            <a:off x="196751" y="1033671"/>
            <a:ext cx="6406127" cy="566141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public class Nerd {</a:t>
            </a:r>
          </a:p>
          <a:p>
            <a:r>
              <a:rPr lang="en-US" sz="2000" dirty="0">
                <a:solidFill>
                  <a:schemeClr val="tx1"/>
                </a:solidFill>
                <a:latin typeface="Consolas" panose="020B0609020204030204" pitchFamily="49" charset="0"/>
              </a:rPr>
              <a:t>  Nerd(String name, int </a:t>
            </a:r>
            <a:r>
              <a:rPr lang="en-US" sz="2000" dirty="0" err="1">
                <a:solidFill>
                  <a:schemeClr val="tx1"/>
                </a:solidFill>
                <a:latin typeface="Consolas" panose="020B0609020204030204" pitchFamily="49" charset="0"/>
              </a:rPr>
              <a:t>iq</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name_ = name;</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iq</a:t>
            </a:r>
            <a:r>
              <a:rPr lang="en-US" sz="2000" dirty="0">
                <a:solidFill>
                  <a:schemeClr val="tx1"/>
                </a:solidFill>
                <a:latin typeface="Consolas" panose="020B0609020204030204" pitchFamily="49" charset="0"/>
              </a:rPr>
              <a:t>_ = </a:t>
            </a:r>
            <a:r>
              <a:rPr lang="en-US" sz="2000" dirty="0" err="1">
                <a:solidFill>
                  <a:schemeClr val="tx1"/>
                </a:solidFill>
                <a:latin typeface="Consolas" panose="020B0609020204030204" pitchFamily="49" charset="0"/>
              </a:rPr>
              <a:t>iq</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private String name_;</a:t>
            </a:r>
          </a:p>
          <a:p>
            <a:r>
              <a:rPr lang="en-US" sz="2000" dirty="0">
                <a:solidFill>
                  <a:schemeClr val="tx1"/>
                </a:solidFill>
                <a:latin typeface="Consolas" panose="020B0609020204030204" pitchFamily="49" charset="0"/>
              </a:rPr>
              <a:t>  private int </a:t>
            </a:r>
            <a:r>
              <a:rPr lang="en-US" sz="2000" dirty="0" err="1">
                <a:solidFill>
                  <a:schemeClr val="tx1"/>
                </a:solidFill>
                <a:latin typeface="Consolas" panose="020B0609020204030204" pitchFamily="49" charset="0"/>
              </a:rPr>
              <a:t>iq</a:t>
            </a:r>
            <a:r>
              <a:rPr lang="en-US" sz="2000" dirty="0">
                <a:solidFill>
                  <a:schemeClr val="tx1"/>
                </a:solidFill>
                <a:latin typeface="Consolas" panose="020B0609020204030204" pitchFamily="49" charset="0"/>
              </a:rPr>
              <a:t>_;</a:t>
            </a:r>
          </a:p>
          <a:p>
            <a:r>
              <a:rPr lang="en-US" sz="2000" dirty="0">
                <a:solidFill>
                  <a:schemeClr val="tx1"/>
                </a:solidFill>
                <a:latin typeface="Consolas" panose="020B0609020204030204" pitchFamily="49" charset="0"/>
              </a:rPr>
              <a: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public class </a:t>
            </a:r>
            <a:r>
              <a:rPr lang="en-US" sz="2000" dirty="0" err="1">
                <a:solidFill>
                  <a:schemeClr val="tx1"/>
                </a:solidFill>
                <a:latin typeface="Consolas" panose="020B0609020204030204" pitchFamily="49" charset="0"/>
              </a:rPr>
              <a:t>SomeOtherClass</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void </a:t>
            </a:r>
            <a:r>
              <a:rPr lang="en-US" sz="2000" dirty="0" err="1">
                <a:solidFill>
                  <a:schemeClr val="tx1"/>
                </a:solidFill>
                <a:latin typeface="Consolas" panose="020B0609020204030204" pitchFamily="49" charset="0"/>
              </a:rPr>
              <a:t>someFunc</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Nerd n1 = new Nerd("Carey",100);</a:t>
            </a:r>
          </a:p>
          <a:p>
            <a:r>
              <a:rPr lang="en-US" sz="2000" dirty="0">
                <a:solidFill>
                  <a:schemeClr val="tx1"/>
                </a:solidFill>
                <a:latin typeface="Consolas" panose="020B0609020204030204" pitchFamily="49" charset="0"/>
              </a:rPr>
              <a:t>   Nerd n2 = new Nerd("Paul",200);</a:t>
            </a:r>
          </a:p>
          <a:p>
            <a:r>
              <a:rPr lang="en-US" sz="2000" dirty="0">
                <a:solidFill>
                  <a:schemeClr val="tx1"/>
                </a:solidFill>
                <a:latin typeface="Consolas" panose="020B0609020204030204" pitchFamily="49" charset="0"/>
              </a:rPr>
              <a:t>   n2 = n1;</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a:t>
            </a:r>
          </a:p>
        </p:txBody>
      </p:sp>
      <p:sp>
        <p:nvSpPr>
          <p:cNvPr id="59" name="Speech Bubble: Rectangle with Corners Rounded 58">
            <a:extLst>
              <a:ext uri="{FF2B5EF4-FFF2-40B4-BE49-F238E27FC236}">
                <a16:creationId xmlns:a16="http://schemas.microsoft.com/office/drawing/2014/main" id="{2124F0DD-68F8-4A20-A3A9-964D51D38B9F}"/>
              </a:ext>
            </a:extLst>
          </p:cNvPr>
          <p:cNvSpPr/>
          <p:nvPr/>
        </p:nvSpPr>
        <p:spPr>
          <a:xfrm>
            <a:off x="4703512" y="5587039"/>
            <a:ext cx="4311279" cy="1143001"/>
          </a:xfrm>
          <a:prstGeom prst="wedgeRoundRectCallout">
            <a:avLst>
              <a:gd name="adj1" fmla="val -115264"/>
              <a:gd name="adj2" fmla="val -541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This causes </a:t>
            </a:r>
            <a:r>
              <a:rPr lang="en-US" sz="2400" dirty="0">
                <a:solidFill>
                  <a:srgbClr val="FFCDCD"/>
                </a:solidFill>
                <a:latin typeface="Corbel" panose="020B0503020204020204" pitchFamily="34" charset="0"/>
              </a:rPr>
              <a:t>n2</a:t>
            </a:r>
            <a:r>
              <a:rPr lang="en-US" sz="2400" dirty="0">
                <a:latin typeface="Corbel" panose="020B0503020204020204" pitchFamily="34" charset="0"/>
              </a:rPr>
              <a:t> to point to the </a:t>
            </a:r>
            <a:r>
              <a:rPr lang="en-US" sz="2400" dirty="0">
                <a:solidFill>
                  <a:srgbClr val="FFCDCD"/>
                </a:solidFill>
                <a:latin typeface="Corbel" panose="020B0503020204020204" pitchFamily="34" charset="0"/>
              </a:rPr>
              <a:t>same object</a:t>
            </a:r>
            <a:r>
              <a:rPr lang="en-US" sz="2400" dirty="0">
                <a:latin typeface="Corbel" panose="020B0503020204020204" pitchFamily="34" charset="0"/>
              </a:rPr>
              <a:t> as n1 (at Carey).</a:t>
            </a:r>
          </a:p>
        </p:txBody>
      </p:sp>
      <p:sp>
        <p:nvSpPr>
          <p:cNvPr id="61" name="TextBox 60">
            <a:extLst>
              <a:ext uri="{FF2B5EF4-FFF2-40B4-BE49-F238E27FC236}">
                <a16:creationId xmlns:a16="http://schemas.microsoft.com/office/drawing/2014/main" id="{DC686048-C6D6-49F8-A2A9-18F33BAF75A7}"/>
              </a:ext>
            </a:extLst>
          </p:cNvPr>
          <p:cNvSpPr txBox="1"/>
          <p:nvPr/>
        </p:nvSpPr>
        <p:spPr>
          <a:xfrm>
            <a:off x="6897766" y="2615100"/>
            <a:ext cx="4952982" cy="1200329"/>
          </a:xfrm>
          <a:prstGeom prst="rect">
            <a:avLst/>
          </a:prstGeom>
          <a:noFill/>
        </p:spPr>
        <p:txBody>
          <a:bodyPr wrap="square">
            <a:spAutoFit/>
          </a:bodyPr>
          <a:lstStyle/>
          <a:p>
            <a:pPr algn="ctr"/>
            <a:r>
              <a:rPr lang="en-US" sz="2400" dirty="0"/>
              <a:t>And in fact, </a:t>
            </a:r>
            <a:r>
              <a:rPr lang="en-US" sz="2400" dirty="0">
                <a:solidFill>
                  <a:srgbClr val="FF0000"/>
                </a:solidFill>
              </a:rPr>
              <a:t>object reference semantics </a:t>
            </a:r>
            <a:r>
              <a:rPr lang="en-US" sz="2400" dirty="0"/>
              <a:t>is the dominant paradigm in most modern languages:</a:t>
            </a:r>
          </a:p>
        </p:txBody>
      </p:sp>
      <p:sp>
        <p:nvSpPr>
          <p:cNvPr id="62" name="TextBox 61">
            <a:extLst>
              <a:ext uri="{FF2B5EF4-FFF2-40B4-BE49-F238E27FC236}">
                <a16:creationId xmlns:a16="http://schemas.microsoft.com/office/drawing/2014/main" id="{0EF496A2-5F72-46FA-8F1E-33C2DFDC4CE3}"/>
              </a:ext>
            </a:extLst>
          </p:cNvPr>
          <p:cNvSpPr txBox="1"/>
          <p:nvPr/>
        </p:nvSpPr>
        <p:spPr>
          <a:xfrm>
            <a:off x="6298097" y="4057522"/>
            <a:ext cx="6152320" cy="461665"/>
          </a:xfrm>
          <a:prstGeom prst="rect">
            <a:avLst/>
          </a:prstGeom>
          <a:noFill/>
        </p:spPr>
        <p:txBody>
          <a:bodyPr wrap="square">
            <a:spAutoFit/>
          </a:bodyPr>
          <a:lstStyle/>
          <a:p>
            <a:pPr algn="ctr"/>
            <a:r>
              <a:rPr lang="en-US" sz="2400" dirty="0"/>
              <a:t>C#, Java, </a:t>
            </a:r>
            <a:r>
              <a:rPr lang="en-US" sz="2400" dirty="0" err="1"/>
              <a:t>Javascript</a:t>
            </a:r>
            <a:r>
              <a:rPr lang="en-US" sz="2400" dirty="0"/>
              <a:t>, Python, etc.</a:t>
            </a:r>
          </a:p>
        </p:txBody>
      </p:sp>
      <p:sp>
        <p:nvSpPr>
          <p:cNvPr id="10" name="Title 1">
            <a:extLst>
              <a:ext uri="{FF2B5EF4-FFF2-40B4-BE49-F238E27FC236}">
                <a16:creationId xmlns:a16="http://schemas.microsoft.com/office/drawing/2014/main" id="{F35874BF-9925-44F7-A6B1-7E8D22BF7F8F}"/>
              </a:ext>
            </a:extLst>
          </p:cNvPr>
          <p:cNvSpPr>
            <a:spLocks noGrp="1"/>
          </p:cNvSpPr>
          <p:nvPr>
            <p:ph type="title"/>
          </p:nvPr>
        </p:nvSpPr>
        <p:spPr>
          <a:xfrm>
            <a:off x="554271" y="-217490"/>
            <a:ext cx="9438744" cy="1143000"/>
          </a:xfrm>
        </p:spPr>
        <p:txBody>
          <a:bodyPr/>
          <a:lstStyle/>
          <a:p>
            <a:r>
              <a:rPr lang="en-US" dirty="0"/>
              <a:t>Object Reference Semantics</a:t>
            </a:r>
          </a:p>
        </p:txBody>
      </p:sp>
      <p:grpSp>
        <p:nvGrpSpPr>
          <p:cNvPr id="11" name="Group 10">
            <a:extLst>
              <a:ext uri="{FF2B5EF4-FFF2-40B4-BE49-F238E27FC236}">
                <a16:creationId xmlns:a16="http://schemas.microsoft.com/office/drawing/2014/main" id="{12A03591-3941-4BDE-B397-DBA6F121E84E}"/>
              </a:ext>
            </a:extLst>
          </p:cNvPr>
          <p:cNvGrpSpPr/>
          <p:nvPr/>
        </p:nvGrpSpPr>
        <p:grpSpPr>
          <a:xfrm>
            <a:off x="7844865" y="50946"/>
            <a:ext cx="2112060" cy="482009"/>
            <a:chOff x="6539617" y="6082127"/>
            <a:chExt cx="2112060" cy="482009"/>
          </a:xfrm>
        </p:grpSpPr>
        <p:grpSp>
          <p:nvGrpSpPr>
            <p:cNvPr id="12" name="Group 11">
              <a:extLst>
                <a:ext uri="{FF2B5EF4-FFF2-40B4-BE49-F238E27FC236}">
                  <a16:creationId xmlns:a16="http://schemas.microsoft.com/office/drawing/2014/main" id="{2F5DB0B7-EE1A-490B-8FC7-F66B867A046A}"/>
                </a:ext>
              </a:extLst>
            </p:cNvPr>
            <p:cNvGrpSpPr/>
            <p:nvPr/>
          </p:nvGrpSpPr>
          <p:grpSpPr>
            <a:xfrm>
              <a:off x="6539617" y="6156090"/>
              <a:ext cx="1033630" cy="408046"/>
              <a:chOff x="8180709" y="-722002"/>
              <a:chExt cx="1033630" cy="408046"/>
            </a:xfrm>
          </p:grpSpPr>
          <p:sp>
            <p:nvSpPr>
              <p:cNvPr id="16" name="TextBox 15">
                <a:extLst>
                  <a:ext uri="{FF2B5EF4-FFF2-40B4-BE49-F238E27FC236}">
                    <a16:creationId xmlns:a16="http://schemas.microsoft.com/office/drawing/2014/main" id="{D7EB768D-229A-48FF-95FC-772AC1FD5667}"/>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17" name="Rectangle 16">
                <a:extLst>
                  <a:ext uri="{FF2B5EF4-FFF2-40B4-BE49-F238E27FC236}">
                    <a16:creationId xmlns:a16="http://schemas.microsoft.com/office/drawing/2014/main" id="{5CAC5E9C-25A1-4847-93DF-93917A72CC0B}"/>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34B2511B-7DBA-4D91-AF63-B5724D484D8B}"/>
                </a:ext>
              </a:extLst>
            </p:cNvPr>
            <p:cNvSpPr/>
            <p:nvPr/>
          </p:nvSpPr>
          <p:spPr>
            <a:xfrm>
              <a:off x="7888002" y="616979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14" name="TextBox 13">
              <a:extLst>
                <a:ext uri="{FF2B5EF4-FFF2-40B4-BE49-F238E27FC236}">
                  <a16:creationId xmlns:a16="http://schemas.microsoft.com/office/drawing/2014/main" id="{FBDF86B7-F8E0-42B1-B798-A309A7B8D7CD}"/>
                </a:ext>
              </a:extLst>
            </p:cNvPr>
            <p:cNvSpPr txBox="1"/>
            <p:nvPr/>
          </p:nvSpPr>
          <p:spPr>
            <a:xfrm>
              <a:off x="8097729" y="6082127"/>
              <a:ext cx="332142" cy="461665"/>
            </a:xfrm>
            <a:prstGeom prst="rect">
              <a:avLst/>
            </a:prstGeom>
            <a:noFill/>
          </p:spPr>
          <p:txBody>
            <a:bodyPr wrap="none" rtlCol="0">
              <a:spAutoFit/>
            </a:bodyPr>
            <a:lstStyle/>
            <a:p>
              <a:r>
                <a:rPr lang="en-US" sz="2400" dirty="0">
                  <a:solidFill>
                    <a:schemeClr val="bg1"/>
                  </a:solidFill>
                </a:rPr>
                <a:t>5</a:t>
              </a:r>
            </a:p>
          </p:txBody>
        </p:sp>
        <p:cxnSp>
          <p:nvCxnSpPr>
            <p:cNvPr id="15" name="Straight Arrow Connector 14">
              <a:extLst>
                <a:ext uri="{FF2B5EF4-FFF2-40B4-BE49-F238E27FC236}">
                  <a16:creationId xmlns:a16="http://schemas.microsoft.com/office/drawing/2014/main" id="{E0CB2E30-9459-4E0C-B82B-D9D60FC37676}"/>
                </a:ext>
              </a:extLst>
            </p:cNvPr>
            <p:cNvCxnSpPr>
              <a:cxnSpLocks/>
              <a:endCxn id="13" idx="1"/>
            </p:cNvCxnSpPr>
            <p:nvPr/>
          </p:nvCxnSpPr>
          <p:spPr>
            <a:xfrm>
              <a:off x="7188451" y="6366963"/>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05BBA0D9-8C66-461C-A824-349F7AF693EA}"/>
              </a:ext>
            </a:extLst>
          </p:cNvPr>
          <p:cNvSpPr txBox="1"/>
          <p:nvPr/>
        </p:nvSpPr>
        <p:spPr>
          <a:xfrm>
            <a:off x="6897766" y="4761280"/>
            <a:ext cx="4952982" cy="1200329"/>
          </a:xfrm>
          <a:prstGeom prst="rect">
            <a:avLst/>
          </a:prstGeom>
          <a:noFill/>
        </p:spPr>
        <p:txBody>
          <a:bodyPr wrap="square">
            <a:spAutoFit/>
          </a:bodyPr>
          <a:lstStyle/>
          <a:p>
            <a:pPr algn="ctr"/>
            <a:r>
              <a:rPr lang="en-US" sz="2400" dirty="0"/>
              <a:t>Another name for this approach is </a:t>
            </a:r>
            <a:r>
              <a:rPr lang="en-US" sz="2400" dirty="0">
                <a:solidFill>
                  <a:srgbClr val="FF0000"/>
                </a:solidFill>
              </a:rPr>
              <a:t>"sharing</a:t>
            </a:r>
            <a:r>
              <a:rPr lang="en-US" sz="2400" dirty="0"/>
              <a:t>" since multiple names can share the same value.</a:t>
            </a:r>
          </a:p>
        </p:txBody>
      </p:sp>
    </p:spTree>
    <p:extLst>
      <p:ext uri="{BB962C8B-B14F-4D97-AF65-F5344CB8AC3E}">
        <p14:creationId xmlns:p14="http://schemas.microsoft.com/office/powerpoint/2010/main" val="105246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down)">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5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8" grpId="0" animBg="1"/>
      <p:bldP spid="59" grpId="0" animBg="1"/>
      <p:bldP spid="59" grpId="1" animBg="1"/>
      <p:bldP spid="61" grpId="0"/>
      <p:bldP spid="62"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Type Checking</a:t>
            </a:r>
          </a:p>
        </p:txBody>
      </p:sp>
      <p:sp>
        <p:nvSpPr>
          <p:cNvPr id="13" name="TextBox 12">
            <a:extLst>
              <a:ext uri="{FF2B5EF4-FFF2-40B4-BE49-F238E27FC236}">
                <a16:creationId xmlns:a16="http://schemas.microsoft.com/office/drawing/2014/main" id="{6FEBCFAA-6BAE-4309-9D22-561A11CAC7B6}"/>
              </a:ext>
            </a:extLst>
          </p:cNvPr>
          <p:cNvSpPr txBox="1"/>
          <p:nvPr/>
        </p:nvSpPr>
        <p:spPr>
          <a:xfrm>
            <a:off x="1162662" y="1270034"/>
            <a:ext cx="9934842" cy="523220"/>
          </a:xfrm>
          <a:prstGeom prst="rect">
            <a:avLst/>
          </a:prstGeom>
          <a:noFill/>
        </p:spPr>
        <p:txBody>
          <a:bodyPr wrap="square">
            <a:spAutoFit/>
          </a:bodyPr>
          <a:lstStyle/>
          <a:p>
            <a:pPr algn="ctr"/>
            <a:r>
              <a:rPr lang="en-US" sz="2800" dirty="0"/>
              <a:t>Let's discuss how languages implement type checking!</a:t>
            </a:r>
          </a:p>
        </p:txBody>
      </p:sp>
      <p:sp>
        <p:nvSpPr>
          <p:cNvPr id="14" name="TextBox 13">
            <a:extLst>
              <a:ext uri="{FF2B5EF4-FFF2-40B4-BE49-F238E27FC236}">
                <a16:creationId xmlns:a16="http://schemas.microsoft.com/office/drawing/2014/main" id="{D4B5D428-C48A-42DC-8B50-17F57F9DBF70}"/>
              </a:ext>
            </a:extLst>
          </p:cNvPr>
          <p:cNvSpPr txBox="1"/>
          <p:nvPr/>
        </p:nvSpPr>
        <p:spPr>
          <a:xfrm>
            <a:off x="1331893" y="2080648"/>
            <a:ext cx="9934842" cy="523220"/>
          </a:xfrm>
          <a:prstGeom prst="rect">
            <a:avLst/>
          </a:prstGeom>
          <a:noFill/>
        </p:spPr>
        <p:txBody>
          <a:bodyPr wrap="square">
            <a:spAutoFit/>
          </a:bodyPr>
          <a:lstStyle/>
          <a:p>
            <a:pPr algn="ctr"/>
            <a:r>
              <a:rPr lang="en-US" sz="2800" dirty="0"/>
              <a:t>And learn the pros and cons of each approach.</a:t>
            </a:r>
          </a:p>
        </p:txBody>
      </p:sp>
      <p:pic>
        <p:nvPicPr>
          <p:cNvPr id="5" name="Picture 4">
            <a:extLst>
              <a:ext uri="{FF2B5EF4-FFF2-40B4-BE49-F238E27FC236}">
                <a16:creationId xmlns:a16="http://schemas.microsoft.com/office/drawing/2014/main" id="{2095567E-8155-4AE4-9FD1-46564E6A28FC}"/>
              </a:ext>
            </a:extLst>
          </p:cNvPr>
          <p:cNvPicPr>
            <a:picLocks noChangeAspect="1"/>
          </p:cNvPicPr>
          <p:nvPr/>
        </p:nvPicPr>
        <p:blipFill>
          <a:blip r:embed="rId3"/>
          <a:stretch>
            <a:fillRect/>
          </a:stretch>
        </p:blipFill>
        <p:spPr>
          <a:xfrm>
            <a:off x="4834683" y="3373070"/>
            <a:ext cx="2590800" cy="1762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461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BDDAEC6-1944-4725-BFAE-3EC27AD735BC}"/>
              </a:ext>
            </a:extLst>
          </p:cNvPr>
          <p:cNvSpPr/>
          <p:nvPr/>
        </p:nvSpPr>
        <p:spPr>
          <a:xfrm>
            <a:off x="80103" y="684776"/>
            <a:ext cx="6337099" cy="598847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Python object identity vs. equality</a:t>
            </a:r>
          </a:p>
          <a:p>
            <a:r>
              <a:rPr lang="en-US" sz="2000" dirty="0">
                <a:solidFill>
                  <a:schemeClr val="tx1"/>
                </a:solidFill>
                <a:latin typeface="Consolas" panose="020B0609020204030204" pitchFamily="49" charset="0"/>
                <a:cs typeface="Courier New" panose="02070309020205020404" pitchFamily="49" charset="0"/>
              </a:rPr>
              <a:t>class Dog:</a:t>
            </a:r>
          </a:p>
          <a:p>
            <a:r>
              <a:rPr lang="en-US" sz="2000" dirty="0">
                <a:solidFill>
                  <a:schemeClr val="tx1"/>
                </a:solidFill>
                <a:latin typeface="Consolas" panose="020B0609020204030204" pitchFamily="49" charset="0"/>
                <a:cs typeface="Courier New" panose="02070309020205020404" pitchFamily="49" charset="0"/>
              </a:rPr>
              <a:t> def __</a:t>
            </a:r>
            <a:r>
              <a:rPr lang="en-US" sz="2000" dirty="0" err="1">
                <a:solidFill>
                  <a:schemeClr val="tx1"/>
                </a:solidFill>
                <a:latin typeface="Consolas" panose="020B0609020204030204" pitchFamily="49" charset="0"/>
                <a:cs typeface="Courier New" panose="02070309020205020404" pitchFamily="49" charset="0"/>
              </a:rPr>
              <a:t>init</a:t>
            </a:r>
            <a:r>
              <a:rPr lang="en-US" sz="2000" dirty="0">
                <a:solidFill>
                  <a:schemeClr val="tx1"/>
                </a:solidFill>
                <a:latin typeface="Consolas" panose="020B0609020204030204" pitchFamily="49" charset="0"/>
                <a:cs typeface="Courier New" panose="02070309020205020404" pitchFamily="49" charset="0"/>
              </a:rPr>
              <a:t>__(self, name, weight):</a:t>
            </a:r>
          </a:p>
          <a:p>
            <a:r>
              <a:rPr lang="en-US" sz="2000" dirty="0">
                <a:solidFill>
                  <a:schemeClr val="tx1"/>
                </a:solidFill>
                <a:latin typeface="Consolas" panose="020B0609020204030204" pitchFamily="49" charset="0"/>
                <a:cs typeface="Courier New" panose="02070309020205020404" pitchFamily="49" charset="0"/>
              </a:rPr>
              <a:t>  self.name = name</a:t>
            </a:r>
          </a:p>
          <a:p>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self.weight</a:t>
            </a:r>
            <a:r>
              <a:rPr lang="en-US" sz="2000" dirty="0">
                <a:solidFill>
                  <a:schemeClr val="tx1"/>
                </a:solidFill>
                <a:latin typeface="Consolas" panose="020B0609020204030204" pitchFamily="49" charset="0"/>
                <a:cs typeface="Courier New" panose="02070309020205020404" pitchFamily="49" charset="0"/>
              </a:rPr>
              <a:t> = weight</a:t>
            </a:r>
          </a:p>
          <a:p>
            <a:endParaRPr lang="en-US" sz="12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def __eq__(</a:t>
            </a:r>
            <a:r>
              <a:rPr lang="en-US" sz="2000" dirty="0" err="1">
                <a:solidFill>
                  <a:srgbClr val="00B0F0"/>
                </a:solidFill>
                <a:latin typeface="Consolas" panose="020B0609020204030204" pitchFamily="49" charset="0"/>
                <a:cs typeface="Courier New" panose="02070309020205020404" pitchFamily="49" charset="0"/>
              </a:rPr>
              <a:t>self,other</a:t>
            </a:r>
            <a:r>
              <a:rPr lang="en-US" sz="2000" dirty="0">
                <a:solidFill>
                  <a:srgbClr val="00B0F0"/>
                </a:solidFill>
                <a:latin typeface="Consolas" panose="020B0609020204030204" pitchFamily="49" charset="0"/>
                <a:cs typeface="Courier New" panose="02070309020205020404" pitchFamily="49" charset="0"/>
              </a:rPr>
              <a:t>):</a:t>
            </a:r>
          </a:p>
          <a:p>
            <a:r>
              <a:rPr lang="en-US" sz="2000" dirty="0">
                <a:solidFill>
                  <a:srgbClr val="00B0F0"/>
                </a:solidFill>
                <a:latin typeface="Consolas" panose="020B0609020204030204" pitchFamily="49" charset="0"/>
                <a:cs typeface="Courier New" panose="02070309020205020404" pitchFamily="49" charset="0"/>
              </a:rPr>
              <a:t>  return self.name == other.name and \</a:t>
            </a:r>
          </a:p>
          <a:p>
            <a:r>
              <a:rPr lang="en-US" sz="2000" dirty="0">
                <a:solidFill>
                  <a:srgbClr val="00B0F0"/>
                </a:solidFill>
                <a:latin typeface="Consolas" panose="020B0609020204030204" pitchFamily="49" charset="0"/>
                <a:cs typeface="Courier New" panose="02070309020205020404" pitchFamily="49" charset="0"/>
              </a:rPr>
              <a:t>         </a:t>
            </a:r>
            <a:r>
              <a:rPr lang="en-US" sz="2000" dirty="0" err="1">
                <a:solidFill>
                  <a:srgbClr val="00B0F0"/>
                </a:solidFill>
                <a:latin typeface="Consolas" panose="020B0609020204030204" pitchFamily="49" charset="0"/>
                <a:cs typeface="Courier New" panose="02070309020205020404" pitchFamily="49" charset="0"/>
              </a:rPr>
              <a:t>self.weight</a:t>
            </a:r>
            <a:r>
              <a:rPr lang="en-US" sz="2000" dirty="0">
                <a:solidFill>
                  <a:srgbClr val="00B0F0"/>
                </a:solidFill>
                <a:latin typeface="Consolas" panose="020B0609020204030204" pitchFamily="49" charset="0"/>
                <a:cs typeface="Courier New" panose="02070309020205020404" pitchFamily="49" charset="0"/>
              </a:rPr>
              <a:t> == </a:t>
            </a:r>
            <a:r>
              <a:rPr lang="en-US" sz="2000" dirty="0" err="1">
                <a:solidFill>
                  <a:srgbClr val="00B0F0"/>
                </a:solidFill>
                <a:latin typeface="Consolas" panose="020B0609020204030204" pitchFamily="49" charset="0"/>
                <a:cs typeface="Courier New" panose="02070309020205020404" pitchFamily="49" charset="0"/>
              </a:rPr>
              <a:t>other.weight</a:t>
            </a:r>
            <a:endParaRPr lang="en-US" sz="2000" dirty="0">
              <a:solidFill>
                <a:srgbClr val="00B0F0"/>
              </a:solidFill>
              <a:latin typeface="Consolas" panose="020B0609020204030204" pitchFamily="49" charset="0"/>
              <a:cs typeface="Courier New" panose="02070309020205020404" pitchFamily="49" charset="0"/>
            </a:endParaRP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def main():</a:t>
            </a:r>
          </a:p>
          <a:p>
            <a:r>
              <a:rPr lang="en-US" sz="2000" dirty="0">
                <a:solidFill>
                  <a:schemeClr val="tx1"/>
                </a:solidFill>
                <a:latin typeface="Consolas" panose="020B0609020204030204" pitchFamily="49" charset="0"/>
                <a:cs typeface="Courier New" panose="02070309020205020404" pitchFamily="49" charset="0"/>
              </a:rPr>
              <a:t> d1 = Dog("Fido",24)</a:t>
            </a:r>
          </a:p>
          <a:p>
            <a:r>
              <a:rPr lang="en-US" sz="2000" dirty="0">
                <a:solidFill>
                  <a:schemeClr val="tx1"/>
                </a:solidFill>
                <a:latin typeface="Consolas" panose="020B0609020204030204" pitchFamily="49" charset="0"/>
                <a:cs typeface="Courier New" panose="02070309020205020404" pitchFamily="49" charset="0"/>
              </a:rPr>
              <a:t> d2 = Dog("Fido",24)</a:t>
            </a:r>
          </a:p>
          <a:p>
            <a:endParaRPr lang="en-US" sz="12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if d1 </a:t>
            </a:r>
            <a:r>
              <a:rPr lang="en-US" sz="2000" dirty="0">
                <a:solidFill>
                  <a:srgbClr val="00B0F0"/>
                </a:solidFill>
                <a:latin typeface="Consolas" panose="020B0609020204030204" pitchFamily="49" charset="0"/>
                <a:cs typeface="Courier New" panose="02070309020205020404" pitchFamily="49" charset="0"/>
              </a:rPr>
              <a:t>==</a:t>
            </a:r>
            <a:r>
              <a:rPr lang="en-US" sz="2000" dirty="0">
                <a:solidFill>
                  <a:schemeClr val="tx1"/>
                </a:solidFill>
                <a:latin typeface="Consolas" panose="020B0609020204030204" pitchFamily="49" charset="0"/>
                <a:cs typeface="Courier New" panose="02070309020205020404" pitchFamily="49" charset="0"/>
              </a:rPr>
              <a:t> d2:</a:t>
            </a:r>
          </a:p>
          <a:p>
            <a:r>
              <a:rPr lang="en-US" sz="2000" dirty="0">
                <a:solidFill>
                  <a:schemeClr val="tx1"/>
                </a:solidFill>
                <a:latin typeface="Consolas" panose="020B0609020204030204" pitchFamily="49" charset="0"/>
                <a:cs typeface="Courier New" panose="02070309020205020404" pitchFamily="49" charset="0"/>
              </a:rPr>
              <a:t>  print("d1 has </a:t>
            </a:r>
            <a:r>
              <a:rPr lang="en-US" sz="2000" dirty="0">
                <a:solidFill>
                  <a:srgbClr val="00B0F0"/>
                </a:solidFill>
                <a:latin typeface="Consolas" panose="020B0609020204030204" pitchFamily="49" charset="0"/>
                <a:cs typeface="Courier New" panose="02070309020205020404" pitchFamily="49" charset="0"/>
              </a:rPr>
              <a:t>object equality </a:t>
            </a:r>
            <a:r>
              <a:rPr lang="en-US" sz="2000" dirty="0">
                <a:solidFill>
                  <a:schemeClr val="tx1"/>
                </a:solidFill>
                <a:latin typeface="Consolas" panose="020B0609020204030204" pitchFamily="49" charset="0"/>
                <a:cs typeface="Courier New" panose="02070309020205020404" pitchFamily="49" charset="0"/>
              </a:rPr>
              <a:t>with d2")</a:t>
            </a:r>
          </a:p>
          <a:p>
            <a:r>
              <a:rPr lang="en-US" sz="2000" dirty="0">
                <a:solidFill>
                  <a:schemeClr val="tx1"/>
                </a:solidFill>
                <a:latin typeface="Consolas" panose="020B0609020204030204" pitchFamily="49" charset="0"/>
                <a:cs typeface="Courier New" panose="02070309020205020404" pitchFamily="49" charset="0"/>
              </a:rPr>
              <a:t> if d1 </a:t>
            </a:r>
            <a:r>
              <a:rPr lang="en-US" sz="2000" dirty="0">
                <a:solidFill>
                  <a:srgbClr val="FF0000"/>
                </a:solidFill>
                <a:latin typeface="Consolas" panose="020B0609020204030204" pitchFamily="49" charset="0"/>
                <a:cs typeface="Courier New" panose="02070309020205020404" pitchFamily="49" charset="0"/>
              </a:rPr>
              <a:t>is</a:t>
            </a:r>
            <a:r>
              <a:rPr lang="en-US" sz="2000" dirty="0">
                <a:solidFill>
                  <a:schemeClr val="tx1"/>
                </a:solidFill>
                <a:latin typeface="Consolas" panose="020B0609020204030204" pitchFamily="49" charset="0"/>
                <a:cs typeface="Courier New" panose="02070309020205020404" pitchFamily="49" charset="0"/>
              </a:rPr>
              <a:t> d2:</a:t>
            </a:r>
          </a:p>
          <a:p>
            <a:r>
              <a:rPr lang="en-US" sz="2000" dirty="0">
                <a:solidFill>
                  <a:schemeClr val="tx1"/>
                </a:solidFill>
                <a:latin typeface="Consolas" panose="020B0609020204030204" pitchFamily="49" charset="0"/>
                <a:cs typeface="Courier New" panose="02070309020205020404" pitchFamily="49" charset="0"/>
              </a:rPr>
              <a:t>  print("d1 and d2 have the </a:t>
            </a:r>
            <a:r>
              <a:rPr lang="en-US" sz="2000" dirty="0">
                <a:solidFill>
                  <a:srgbClr val="FF0000"/>
                </a:solidFill>
                <a:latin typeface="Consolas" panose="020B0609020204030204" pitchFamily="49" charset="0"/>
                <a:cs typeface="Courier New" panose="02070309020205020404" pitchFamily="49" charset="0"/>
              </a:rPr>
              <a:t>same identity</a:t>
            </a:r>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 if d1 </a:t>
            </a:r>
            <a:r>
              <a:rPr lang="en-US" sz="2000" dirty="0">
                <a:solidFill>
                  <a:srgbClr val="FF0000"/>
                </a:solidFill>
                <a:latin typeface="Consolas" panose="020B0609020204030204" pitchFamily="49" charset="0"/>
                <a:cs typeface="Courier New" panose="02070309020205020404" pitchFamily="49" charset="0"/>
              </a:rPr>
              <a:t>is</a:t>
            </a:r>
            <a:r>
              <a:rPr lang="en-US" sz="2000" dirty="0">
                <a:solidFill>
                  <a:schemeClr val="tx1"/>
                </a:solidFill>
                <a:latin typeface="Consolas" panose="020B0609020204030204" pitchFamily="49" charset="0"/>
                <a:cs typeface="Courier New" panose="02070309020205020404" pitchFamily="49" charset="0"/>
              </a:rPr>
              <a:t> d1:</a:t>
            </a:r>
          </a:p>
          <a:p>
            <a:r>
              <a:rPr lang="en-US" sz="2000" dirty="0">
                <a:solidFill>
                  <a:schemeClr val="tx1"/>
                </a:solidFill>
                <a:latin typeface="Consolas" panose="020B0609020204030204" pitchFamily="49" charset="0"/>
                <a:cs typeface="Courier New" panose="02070309020205020404" pitchFamily="49" charset="0"/>
              </a:rPr>
              <a:t>  print("d1 and d1 have the </a:t>
            </a:r>
            <a:r>
              <a:rPr lang="en-US" sz="2000" dirty="0">
                <a:solidFill>
                  <a:srgbClr val="FF0000"/>
                </a:solidFill>
                <a:latin typeface="Consolas" panose="020B0609020204030204" pitchFamily="49" charset="0"/>
                <a:cs typeface="Courier New" panose="02070309020205020404" pitchFamily="49" charset="0"/>
              </a:rPr>
              <a:t>same identity</a:t>
            </a:r>
            <a:r>
              <a:rPr lang="en-US" sz="2000" dirty="0">
                <a:solidFill>
                  <a:schemeClr val="tx1"/>
                </a:solidFill>
                <a:latin typeface="Consolas" panose="020B06090202040302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391084" y="-199660"/>
            <a:ext cx="9438744" cy="1143000"/>
          </a:xfrm>
        </p:spPr>
        <p:txBody>
          <a:bodyPr/>
          <a:lstStyle/>
          <a:p>
            <a:r>
              <a:rPr lang="en-US" dirty="0"/>
              <a:t>Object Reference Semantics: Testing for Equality</a:t>
            </a:r>
          </a:p>
        </p:txBody>
      </p:sp>
      <p:sp>
        <p:nvSpPr>
          <p:cNvPr id="56" name="TextBox 55">
            <a:extLst>
              <a:ext uri="{FF2B5EF4-FFF2-40B4-BE49-F238E27FC236}">
                <a16:creationId xmlns:a16="http://schemas.microsoft.com/office/drawing/2014/main" id="{6ED0C1C9-0C84-4265-8194-2D15FED745DE}"/>
              </a:ext>
            </a:extLst>
          </p:cNvPr>
          <p:cNvSpPr txBox="1"/>
          <p:nvPr/>
        </p:nvSpPr>
        <p:spPr>
          <a:xfrm>
            <a:off x="7170008" y="2269207"/>
            <a:ext cx="4530996" cy="400110"/>
          </a:xfrm>
          <a:prstGeom prst="rect">
            <a:avLst/>
          </a:prstGeom>
          <a:noFill/>
        </p:spPr>
        <p:txBody>
          <a:bodyPr wrap="square">
            <a:spAutoFit/>
          </a:bodyPr>
          <a:lstStyle/>
          <a:p>
            <a:pPr algn="ctr"/>
            <a:r>
              <a:rPr lang="en-US" sz="2000" dirty="0"/>
              <a:t>Answer: It depends on the language!</a:t>
            </a:r>
          </a:p>
        </p:txBody>
      </p:sp>
      <p:grpSp>
        <p:nvGrpSpPr>
          <p:cNvPr id="60" name="Group 59">
            <a:extLst>
              <a:ext uri="{FF2B5EF4-FFF2-40B4-BE49-F238E27FC236}">
                <a16:creationId xmlns:a16="http://schemas.microsoft.com/office/drawing/2014/main" id="{0D478A68-3C2E-4211-968F-D4D3ACBC8853}"/>
              </a:ext>
            </a:extLst>
          </p:cNvPr>
          <p:cNvGrpSpPr/>
          <p:nvPr/>
        </p:nvGrpSpPr>
        <p:grpSpPr>
          <a:xfrm>
            <a:off x="6758057" y="1001473"/>
            <a:ext cx="5200116" cy="739376"/>
            <a:chOff x="462081" y="5912596"/>
            <a:chExt cx="5981823" cy="739376"/>
          </a:xfrm>
        </p:grpSpPr>
        <p:sp>
          <p:nvSpPr>
            <p:cNvPr id="65" name="TextBox 64">
              <a:extLst>
                <a:ext uri="{FF2B5EF4-FFF2-40B4-BE49-F238E27FC236}">
                  <a16:creationId xmlns:a16="http://schemas.microsoft.com/office/drawing/2014/main" id="{AC3A4312-7274-4607-9A6B-2523395F800E}"/>
                </a:ext>
              </a:extLst>
            </p:cNvPr>
            <p:cNvSpPr txBox="1"/>
            <p:nvPr/>
          </p:nvSpPr>
          <p:spPr>
            <a:xfrm>
              <a:off x="984057" y="5944086"/>
              <a:ext cx="5459847" cy="707886"/>
            </a:xfrm>
            <a:prstGeom prst="rect">
              <a:avLst/>
            </a:prstGeom>
            <a:noFill/>
          </p:spPr>
          <p:txBody>
            <a:bodyPr wrap="square" rtlCol="0">
              <a:spAutoFit/>
            </a:bodyPr>
            <a:lstStyle/>
            <a:p>
              <a:pPr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a:t>
              </a:r>
              <a:r>
                <a:rPr lang="en-US" sz="2000" dirty="0"/>
                <a:t>When we compare two object references with </a:t>
              </a:r>
              <a:r>
                <a:rPr lang="en-US" sz="2000" dirty="0">
                  <a:solidFill>
                    <a:srgbClr val="FF0000"/>
                  </a:solidFill>
                </a:rPr>
                <a:t>==</a:t>
              </a:r>
              <a:r>
                <a:rPr lang="en-US" sz="2000" dirty="0"/>
                <a:t> what happens?</a:t>
              </a:r>
            </a:p>
          </p:txBody>
        </p:sp>
        <p:pic>
          <p:nvPicPr>
            <p:cNvPr id="67" name="Picture 66" descr="Shape&#10;&#10;Description automatically generated with low confidence">
              <a:extLst>
                <a:ext uri="{FF2B5EF4-FFF2-40B4-BE49-F238E27FC236}">
                  <a16:creationId xmlns:a16="http://schemas.microsoft.com/office/drawing/2014/main" id="{0812D64A-86AF-4FB6-BB99-F8BC24109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81" y="5912596"/>
              <a:ext cx="706301" cy="706301"/>
            </a:xfrm>
            <a:prstGeom prst="rect">
              <a:avLst/>
            </a:prstGeom>
            <a:ln>
              <a:noFill/>
            </a:ln>
            <a:effectLst>
              <a:outerShdw blurRad="292100" dist="139700" dir="2700000" algn="tl" rotWithShape="0">
                <a:srgbClr val="333333">
                  <a:alpha val="65000"/>
                </a:srgbClr>
              </a:outerShdw>
            </a:effectLst>
          </p:spPr>
        </p:pic>
      </p:grpSp>
      <p:sp>
        <p:nvSpPr>
          <p:cNvPr id="68" name="TextBox 67">
            <a:extLst>
              <a:ext uri="{FF2B5EF4-FFF2-40B4-BE49-F238E27FC236}">
                <a16:creationId xmlns:a16="http://schemas.microsoft.com/office/drawing/2014/main" id="{91D47D33-D884-4444-BECB-715C037CE33A}"/>
              </a:ext>
            </a:extLst>
          </p:cNvPr>
          <p:cNvSpPr txBox="1"/>
          <p:nvPr/>
        </p:nvSpPr>
        <p:spPr>
          <a:xfrm>
            <a:off x="7372058" y="2953982"/>
            <a:ext cx="4126897" cy="707886"/>
          </a:xfrm>
          <a:prstGeom prst="rect">
            <a:avLst/>
          </a:prstGeom>
          <a:noFill/>
        </p:spPr>
        <p:txBody>
          <a:bodyPr wrap="square">
            <a:spAutoFit/>
          </a:bodyPr>
          <a:lstStyle/>
          <a:p>
            <a:pPr algn="ctr"/>
            <a:r>
              <a:rPr lang="en-US" sz="2000" dirty="0"/>
              <a:t>There are </a:t>
            </a:r>
            <a:r>
              <a:rPr lang="en-US" sz="2000" dirty="0">
                <a:solidFill>
                  <a:srgbClr val="00B050"/>
                </a:solidFill>
              </a:rPr>
              <a:t>two concepts of equality </a:t>
            </a:r>
            <a:r>
              <a:rPr lang="en-US" sz="2000" dirty="0"/>
              <a:t>when it comes to object references:</a:t>
            </a:r>
          </a:p>
        </p:txBody>
      </p:sp>
      <p:sp>
        <p:nvSpPr>
          <p:cNvPr id="70" name="TextBox 69">
            <a:extLst>
              <a:ext uri="{FF2B5EF4-FFF2-40B4-BE49-F238E27FC236}">
                <a16:creationId xmlns:a16="http://schemas.microsoft.com/office/drawing/2014/main" id="{EACE9E89-8882-4B97-9AF6-4F86CE609FD7}"/>
              </a:ext>
            </a:extLst>
          </p:cNvPr>
          <p:cNvSpPr txBox="1"/>
          <p:nvPr/>
        </p:nvSpPr>
        <p:spPr>
          <a:xfrm>
            <a:off x="6795604" y="3918432"/>
            <a:ext cx="5279804" cy="707886"/>
          </a:xfrm>
          <a:prstGeom prst="rect">
            <a:avLst/>
          </a:prstGeom>
          <a:noFill/>
        </p:spPr>
        <p:txBody>
          <a:bodyPr wrap="square">
            <a:spAutoFit/>
          </a:bodyPr>
          <a:lstStyle/>
          <a:p>
            <a:pPr algn="ctr"/>
            <a:r>
              <a:rPr lang="en-US" sz="2000" dirty="0">
                <a:solidFill>
                  <a:srgbClr val="FF0000"/>
                </a:solidFill>
              </a:rPr>
              <a:t>Object Identity</a:t>
            </a:r>
            <a:r>
              <a:rPr lang="en-US" sz="2000" dirty="0"/>
              <a:t>: Do two object references refer to the same object at the same address in RAM.</a:t>
            </a:r>
          </a:p>
        </p:txBody>
      </p:sp>
      <p:sp>
        <p:nvSpPr>
          <p:cNvPr id="71" name="TextBox 70">
            <a:extLst>
              <a:ext uri="{FF2B5EF4-FFF2-40B4-BE49-F238E27FC236}">
                <a16:creationId xmlns:a16="http://schemas.microsoft.com/office/drawing/2014/main" id="{A89A4110-5E24-419C-BBC3-712F6B384EBB}"/>
              </a:ext>
            </a:extLst>
          </p:cNvPr>
          <p:cNvSpPr txBox="1"/>
          <p:nvPr/>
        </p:nvSpPr>
        <p:spPr>
          <a:xfrm>
            <a:off x="6869145" y="4794273"/>
            <a:ext cx="5132722" cy="1015663"/>
          </a:xfrm>
          <a:prstGeom prst="rect">
            <a:avLst/>
          </a:prstGeom>
          <a:noFill/>
        </p:spPr>
        <p:txBody>
          <a:bodyPr wrap="square">
            <a:spAutoFit/>
          </a:bodyPr>
          <a:lstStyle/>
          <a:p>
            <a:pPr algn="ctr"/>
            <a:r>
              <a:rPr lang="en-US" sz="2000" dirty="0">
                <a:solidFill>
                  <a:srgbClr val="00B0F0"/>
                </a:solidFill>
              </a:rPr>
              <a:t>Object Equality</a:t>
            </a:r>
            <a:r>
              <a:rPr lang="en-US" sz="2000" dirty="0"/>
              <a:t>: Do two object references refer to objects that have equivalent values (even if they're different objects in RAM).</a:t>
            </a:r>
          </a:p>
        </p:txBody>
      </p:sp>
      <p:cxnSp>
        <p:nvCxnSpPr>
          <p:cNvPr id="72" name="Straight Arrow Connector 71">
            <a:extLst>
              <a:ext uri="{FF2B5EF4-FFF2-40B4-BE49-F238E27FC236}">
                <a16:creationId xmlns:a16="http://schemas.microsoft.com/office/drawing/2014/main" id="{96BF5D8A-1380-4E5E-871E-2BB76B6E9262}"/>
              </a:ext>
            </a:extLst>
          </p:cNvPr>
          <p:cNvCxnSpPr/>
          <p:nvPr/>
        </p:nvCxnSpPr>
        <p:spPr>
          <a:xfrm>
            <a:off x="9307" y="41403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D1B0DA1-390C-4A88-8810-17FEBC69A98D}"/>
              </a:ext>
            </a:extLst>
          </p:cNvPr>
          <p:cNvCxnSpPr/>
          <p:nvPr/>
        </p:nvCxnSpPr>
        <p:spPr>
          <a:xfrm>
            <a:off x="4952" y="444954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89025E2-45B8-4C85-9E0A-9014BB4F5B32}"/>
              </a:ext>
            </a:extLst>
          </p:cNvPr>
          <p:cNvGrpSpPr/>
          <p:nvPr/>
        </p:nvGrpSpPr>
        <p:grpSpPr>
          <a:xfrm>
            <a:off x="3881180" y="4320819"/>
            <a:ext cx="2481088" cy="603342"/>
            <a:chOff x="3885535" y="3641550"/>
            <a:chExt cx="2481088" cy="603342"/>
          </a:xfrm>
        </p:grpSpPr>
        <p:sp>
          <p:nvSpPr>
            <p:cNvPr id="109" name="TextBox 108">
              <a:extLst>
                <a:ext uri="{FF2B5EF4-FFF2-40B4-BE49-F238E27FC236}">
                  <a16:creationId xmlns:a16="http://schemas.microsoft.com/office/drawing/2014/main" id="{CED50119-425D-4052-BFBE-BC64F0C5E01F}"/>
                </a:ext>
              </a:extLst>
            </p:cNvPr>
            <p:cNvSpPr txBox="1"/>
            <p:nvPr/>
          </p:nvSpPr>
          <p:spPr>
            <a:xfrm>
              <a:off x="3885535" y="3732348"/>
              <a:ext cx="453970" cy="400110"/>
            </a:xfrm>
            <a:prstGeom prst="rect">
              <a:avLst/>
            </a:prstGeom>
            <a:noFill/>
          </p:spPr>
          <p:txBody>
            <a:bodyPr wrap="none" rtlCol="0">
              <a:spAutoFit/>
            </a:bodyPr>
            <a:lstStyle/>
            <a:p>
              <a:r>
                <a:rPr lang="en-US" sz="2000" dirty="0">
                  <a:solidFill>
                    <a:srgbClr val="00B0F0"/>
                  </a:solidFill>
                </a:rPr>
                <a:t>d2</a:t>
              </a:r>
            </a:p>
          </p:txBody>
        </p:sp>
        <p:sp>
          <p:nvSpPr>
            <p:cNvPr id="110" name="Rectangle 109">
              <a:extLst>
                <a:ext uri="{FF2B5EF4-FFF2-40B4-BE49-F238E27FC236}">
                  <a16:creationId xmlns:a16="http://schemas.microsoft.com/office/drawing/2014/main" id="{043C2841-E698-4D18-AC69-9514BF5C1BFD}"/>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2240</a:t>
              </a:r>
            </a:p>
          </p:txBody>
        </p:sp>
        <p:sp>
          <p:nvSpPr>
            <p:cNvPr id="111" name="Rectangle 110">
              <a:extLst>
                <a:ext uri="{FF2B5EF4-FFF2-40B4-BE49-F238E27FC236}">
                  <a16:creationId xmlns:a16="http://schemas.microsoft.com/office/drawing/2014/main" id="{5BE3AF80-16F7-4094-8055-5952DF86553B}"/>
                </a:ext>
              </a:extLst>
            </p:cNvPr>
            <p:cNvSpPr/>
            <p:nvPr/>
          </p:nvSpPr>
          <p:spPr>
            <a:xfrm>
              <a:off x="5602948" y="3641550"/>
              <a:ext cx="763675" cy="6033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EEBF7"/>
                  </a:solidFill>
                </a:rPr>
                <a:t>"fido"</a:t>
              </a:r>
            </a:p>
            <a:p>
              <a:pPr algn="ctr"/>
              <a:r>
                <a:rPr lang="en-US" dirty="0">
                  <a:solidFill>
                    <a:srgbClr val="DEEBF7"/>
                  </a:solidFill>
                </a:rPr>
                <a:t>24</a:t>
              </a:r>
            </a:p>
          </p:txBody>
        </p:sp>
        <p:cxnSp>
          <p:nvCxnSpPr>
            <p:cNvPr id="112" name="Straight Arrow Connector 111">
              <a:extLst>
                <a:ext uri="{FF2B5EF4-FFF2-40B4-BE49-F238E27FC236}">
                  <a16:creationId xmlns:a16="http://schemas.microsoft.com/office/drawing/2014/main" id="{82C23C7C-E0BB-4EAD-83EF-23C986E27678}"/>
                </a:ext>
              </a:extLst>
            </p:cNvPr>
            <p:cNvCxnSpPr>
              <a:cxnSpLocks/>
              <a:endCxn id="111" idx="1"/>
            </p:cNvCxnSpPr>
            <p:nvPr/>
          </p:nvCxnSpPr>
          <p:spPr>
            <a:xfrm>
              <a:off x="4903397" y="3943221"/>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a:extLst>
              <a:ext uri="{FF2B5EF4-FFF2-40B4-BE49-F238E27FC236}">
                <a16:creationId xmlns:a16="http://schemas.microsoft.com/office/drawing/2014/main" id="{9DD93002-CC2C-473D-81FE-AFBB9E6F0FBE}"/>
              </a:ext>
            </a:extLst>
          </p:cNvPr>
          <p:cNvCxnSpPr/>
          <p:nvPr/>
        </p:nvCxnSpPr>
        <p:spPr>
          <a:xfrm>
            <a:off x="13660" y="49241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FF6C538-F228-41FE-B8F3-D72A6A0AF032}"/>
              </a:ext>
            </a:extLst>
          </p:cNvPr>
          <p:cNvCxnSpPr/>
          <p:nvPr/>
        </p:nvCxnSpPr>
        <p:spPr>
          <a:xfrm>
            <a:off x="0" y="26251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4159D83-0A33-46A8-8546-1B8B692FED21}"/>
              </a:ext>
            </a:extLst>
          </p:cNvPr>
          <p:cNvCxnSpPr/>
          <p:nvPr/>
        </p:nvCxnSpPr>
        <p:spPr>
          <a:xfrm>
            <a:off x="152400" y="29299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2952F90-784C-4692-9245-454122E78B5C}"/>
              </a:ext>
            </a:extLst>
          </p:cNvPr>
          <p:cNvCxnSpPr/>
          <p:nvPr/>
        </p:nvCxnSpPr>
        <p:spPr>
          <a:xfrm>
            <a:off x="130035" y="524203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D0FC493-2116-4B52-B1D2-0739C06F7E65}"/>
              </a:ext>
            </a:extLst>
          </p:cNvPr>
          <p:cNvGrpSpPr/>
          <p:nvPr/>
        </p:nvGrpSpPr>
        <p:grpSpPr>
          <a:xfrm>
            <a:off x="3885535" y="3658297"/>
            <a:ext cx="2481088" cy="569848"/>
            <a:chOff x="3885535" y="3658297"/>
            <a:chExt cx="2481088" cy="569848"/>
          </a:xfrm>
        </p:grpSpPr>
        <p:sp>
          <p:nvSpPr>
            <p:cNvPr id="81" name="TextBox 80">
              <a:extLst>
                <a:ext uri="{FF2B5EF4-FFF2-40B4-BE49-F238E27FC236}">
                  <a16:creationId xmlns:a16="http://schemas.microsoft.com/office/drawing/2014/main" id="{AD1326DE-8487-44B5-BAD2-CFFE1F5FB09F}"/>
                </a:ext>
              </a:extLst>
            </p:cNvPr>
            <p:cNvSpPr txBox="1"/>
            <p:nvPr/>
          </p:nvSpPr>
          <p:spPr>
            <a:xfrm>
              <a:off x="3885535" y="3732348"/>
              <a:ext cx="437940" cy="400110"/>
            </a:xfrm>
            <a:prstGeom prst="rect">
              <a:avLst/>
            </a:prstGeom>
            <a:noFill/>
          </p:spPr>
          <p:txBody>
            <a:bodyPr wrap="none" rtlCol="0">
              <a:spAutoFit/>
            </a:bodyPr>
            <a:lstStyle/>
            <a:p>
              <a:r>
                <a:rPr lang="en-US" sz="2000" dirty="0">
                  <a:solidFill>
                    <a:srgbClr val="00B0F0"/>
                  </a:solidFill>
                </a:rPr>
                <a:t>d1</a:t>
              </a:r>
            </a:p>
          </p:txBody>
        </p:sp>
        <p:sp>
          <p:nvSpPr>
            <p:cNvPr id="85" name="Rectangle 84">
              <a:extLst>
                <a:ext uri="{FF2B5EF4-FFF2-40B4-BE49-F238E27FC236}">
                  <a16:creationId xmlns:a16="http://schemas.microsoft.com/office/drawing/2014/main" id="{EA1CFB95-759D-4D52-B225-153AE8F60E01}"/>
                </a:ext>
              </a:extLst>
            </p:cNvPr>
            <p:cNvSpPr/>
            <p:nvPr/>
          </p:nvSpPr>
          <p:spPr>
            <a:xfrm>
              <a:off x="4253895" y="3746048"/>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1000</a:t>
              </a:r>
            </a:p>
          </p:txBody>
        </p:sp>
        <p:sp>
          <p:nvSpPr>
            <p:cNvPr id="86" name="Rectangle 85">
              <a:extLst>
                <a:ext uri="{FF2B5EF4-FFF2-40B4-BE49-F238E27FC236}">
                  <a16:creationId xmlns:a16="http://schemas.microsoft.com/office/drawing/2014/main" id="{9CD6B242-8F2C-4555-932A-15B2A33B51D4}"/>
                </a:ext>
              </a:extLst>
            </p:cNvPr>
            <p:cNvSpPr/>
            <p:nvPr/>
          </p:nvSpPr>
          <p:spPr>
            <a:xfrm>
              <a:off x="5602948" y="3658297"/>
              <a:ext cx="763675" cy="5698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EEBF7"/>
                  </a:solidFill>
                </a:rPr>
                <a:t>"fido"</a:t>
              </a:r>
            </a:p>
            <a:p>
              <a:pPr algn="ctr"/>
              <a:r>
                <a:rPr lang="en-US" dirty="0">
                  <a:solidFill>
                    <a:srgbClr val="DEEBF7"/>
                  </a:solidFill>
                </a:rPr>
                <a:t>24</a:t>
              </a:r>
            </a:p>
          </p:txBody>
        </p:sp>
        <p:cxnSp>
          <p:nvCxnSpPr>
            <p:cNvPr id="91" name="Straight Arrow Connector 90">
              <a:extLst>
                <a:ext uri="{FF2B5EF4-FFF2-40B4-BE49-F238E27FC236}">
                  <a16:creationId xmlns:a16="http://schemas.microsoft.com/office/drawing/2014/main" id="{265A7A53-7223-4D56-934A-D8C8700E7BA6}"/>
                </a:ext>
              </a:extLst>
            </p:cNvPr>
            <p:cNvCxnSpPr>
              <a:cxnSpLocks/>
              <a:endCxn id="86" idx="1"/>
            </p:cNvCxnSpPr>
            <p:nvPr/>
          </p:nvCxnSpPr>
          <p:spPr>
            <a:xfrm>
              <a:off x="4903397" y="3943221"/>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1B1184DB-CF3D-4A63-B655-04E580BDBCBE}"/>
              </a:ext>
            </a:extLst>
          </p:cNvPr>
          <p:cNvCxnSpPr/>
          <p:nvPr/>
        </p:nvCxnSpPr>
        <p:spPr>
          <a:xfrm>
            <a:off x="9307" y="553812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9" name="Speech Bubble: Rectangle with Corners Rounded 118">
            <a:extLst>
              <a:ext uri="{FF2B5EF4-FFF2-40B4-BE49-F238E27FC236}">
                <a16:creationId xmlns:a16="http://schemas.microsoft.com/office/drawing/2014/main" id="{D5CE055A-F965-4BDA-86B4-FCA865A95FE2}"/>
              </a:ext>
            </a:extLst>
          </p:cNvPr>
          <p:cNvSpPr/>
          <p:nvPr/>
        </p:nvSpPr>
        <p:spPr>
          <a:xfrm>
            <a:off x="3881180" y="5407553"/>
            <a:ext cx="3952400" cy="1306698"/>
          </a:xfrm>
          <a:prstGeom prst="wedgeRoundRectCallout">
            <a:avLst>
              <a:gd name="adj1" fmla="val -103129"/>
              <a:gd name="adj2" fmla="val -401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This tests if the value of </a:t>
            </a:r>
            <a:r>
              <a:rPr lang="en-US" sz="2400" dirty="0">
                <a:solidFill>
                  <a:srgbClr val="FFC9C9"/>
                </a:solidFill>
                <a:latin typeface="Corbel" panose="020B0503020204020204" pitchFamily="34" charset="0"/>
              </a:rPr>
              <a:t>d1 </a:t>
            </a:r>
            <a:r>
              <a:rPr lang="en-US" sz="2400" dirty="0">
                <a:solidFill>
                  <a:schemeClr val="bg1"/>
                </a:solidFill>
                <a:latin typeface="Corbel" panose="020B0503020204020204" pitchFamily="34" charset="0"/>
              </a:rPr>
              <a:t>(</a:t>
            </a:r>
            <a:r>
              <a:rPr lang="en-US" sz="2400" dirty="0">
                <a:solidFill>
                  <a:srgbClr val="FFC9C9"/>
                </a:solidFill>
                <a:latin typeface="Corbel" panose="020B0503020204020204" pitchFamily="34" charset="0"/>
              </a:rPr>
              <a:t>1000</a:t>
            </a:r>
            <a:r>
              <a:rPr lang="en-US" sz="2400" dirty="0">
                <a:solidFill>
                  <a:schemeClr val="bg1"/>
                </a:solidFill>
                <a:latin typeface="Corbel" panose="020B0503020204020204" pitchFamily="34" charset="0"/>
              </a:rPr>
              <a:t>) is equal to the value of </a:t>
            </a:r>
            <a:r>
              <a:rPr lang="en-US" sz="2400" dirty="0">
                <a:solidFill>
                  <a:srgbClr val="FFC9C9"/>
                </a:solidFill>
                <a:latin typeface="Corbel" panose="020B0503020204020204" pitchFamily="34" charset="0"/>
              </a:rPr>
              <a:t>d2</a:t>
            </a:r>
            <a:r>
              <a:rPr lang="en-US" sz="2400" dirty="0">
                <a:solidFill>
                  <a:schemeClr val="bg1"/>
                </a:solidFill>
                <a:latin typeface="Corbel" panose="020B0503020204020204" pitchFamily="34" charset="0"/>
              </a:rPr>
              <a:t> (</a:t>
            </a:r>
            <a:r>
              <a:rPr lang="en-US" sz="2400" dirty="0">
                <a:solidFill>
                  <a:srgbClr val="FFC9C9"/>
                </a:solidFill>
                <a:latin typeface="Corbel" panose="020B0503020204020204" pitchFamily="34" charset="0"/>
              </a:rPr>
              <a:t>2240</a:t>
            </a:r>
            <a:r>
              <a:rPr lang="en-US" sz="2400" dirty="0">
                <a:solidFill>
                  <a:schemeClr val="bg1"/>
                </a:solidFill>
                <a:latin typeface="Corbel" panose="020B0503020204020204" pitchFamily="34" charset="0"/>
              </a:rPr>
              <a:t>).</a:t>
            </a:r>
          </a:p>
        </p:txBody>
      </p:sp>
      <p:cxnSp>
        <p:nvCxnSpPr>
          <p:cNvPr id="121" name="Straight Arrow Connector 120">
            <a:extLst>
              <a:ext uri="{FF2B5EF4-FFF2-40B4-BE49-F238E27FC236}">
                <a16:creationId xmlns:a16="http://schemas.microsoft.com/office/drawing/2014/main" id="{F7BE2AF8-8210-4947-8AB1-B845C3048EBC}"/>
              </a:ext>
            </a:extLst>
          </p:cNvPr>
          <p:cNvCxnSpPr/>
          <p:nvPr/>
        </p:nvCxnSpPr>
        <p:spPr>
          <a:xfrm>
            <a:off x="9307" y="61346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31884A2-5BED-4B7B-A1AF-7027EA76743C}"/>
              </a:ext>
            </a:extLst>
          </p:cNvPr>
          <p:cNvCxnSpPr/>
          <p:nvPr/>
        </p:nvCxnSpPr>
        <p:spPr>
          <a:xfrm>
            <a:off x="131227" y="648300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Speech Bubble: Rectangle with Corners Rounded 104">
            <a:extLst>
              <a:ext uri="{FF2B5EF4-FFF2-40B4-BE49-F238E27FC236}">
                <a16:creationId xmlns:a16="http://schemas.microsoft.com/office/drawing/2014/main" id="{3F8E0CC5-483F-49E2-B3F8-61F823B00037}"/>
              </a:ext>
            </a:extLst>
          </p:cNvPr>
          <p:cNvSpPr/>
          <p:nvPr/>
        </p:nvSpPr>
        <p:spPr>
          <a:xfrm>
            <a:off x="1717437" y="3782949"/>
            <a:ext cx="4305512" cy="1306698"/>
          </a:xfrm>
          <a:prstGeom prst="wedgeRoundRectCallout">
            <a:avLst>
              <a:gd name="adj1" fmla="val -60384"/>
              <a:gd name="adj2" fmla="val 771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In python, comparing two object references with "</a:t>
            </a:r>
            <a:r>
              <a:rPr lang="en-US" sz="2400" dirty="0">
                <a:solidFill>
                  <a:srgbClr val="FFC9C9"/>
                </a:solidFill>
                <a:latin typeface="Corbel" panose="020B0503020204020204" pitchFamily="34" charset="0"/>
              </a:rPr>
              <a:t>is</a:t>
            </a:r>
            <a:r>
              <a:rPr lang="en-US" sz="2400" dirty="0">
                <a:solidFill>
                  <a:schemeClr val="bg1"/>
                </a:solidFill>
                <a:latin typeface="Corbel" panose="020B0503020204020204" pitchFamily="34" charset="0"/>
              </a:rPr>
              <a:t>"</a:t>
            </a:r>
            <a:r>
              <a:rPr lang="en-US" sz="2400" dirty="0">
                <a:solidFill>
                  <a:srgbClr val="00FFFF"/>
                </a:solidFill>
                <a:latin typeface="Corbel" panose="020B0503020204020204" pitchFamily="34" charset="0"/>
              </a:rPr>
              <a:t> </a:t>
            </a:r>
            <a:r>
              <a:rPr lang="en-US" sz="2400" dirty="0">
                <a:solidFill>
                  <a:schemeClr val="bg1"/>
                </a:solidFill>
                <a:latin typeface="Corbel" panose="020B0503020204020204" pitchFamily="34" charset="0"/>
              </a:rPr>
              <a:t>tests for the same </a:t>
            </a:r>
            <a:r>
              <a:rPr lang="en-US" sz="2400" dirty="0">
                <a:solidFill>
                  <a:srgbClr val="FFC9C9"/>
                </a:solidFill>
                <a:latin typeface="Corbel" panose="020B0503020204020204" pitchFamily="34" charset="0"/>
              </a:rPr>
              <a:t>object identity</a:t>
            </a:r>
            <a:r>
              <a:rPr lang="en-US" sz="2400" dirty="0">
                <a:solidFill>
                  <a:schemeClr val="bg1"/>
                </a:solidFill>
                <a:latin typeface="Corbel" panose="020B0503020204020204" pitchFamily="34" charset="0"/>
              </a:rPr>
              <a:t>.</a:t>
            </a:r>
          </a:p>
        </p:txBody>
      </p:sp>
      <p:sp>
        <p:nvSpPr>
          <p:cNvPr id="14" name="TextBox 13">
            <a:extLst>
              <a:ext uri="{FF2B5EF4-FFF2-40B4-BE49-F238E27FC236}">
                <a16:creationId xmlns:a16="http://schemas.microsoft.com/office/drawing/2014/main" id="{5C52B719-9BB4-4061-994A-EDA95E3C5460}"/>
              </a:ext>
            </a:extLst>
          </p:cNvPr>
          <p:cNvSpPr txBox="1"/>
          <p:nvPr/>
        </p:nvSpPr>
        <p:spPr>
          <a:xfrm>
            <a:off x="8051532" y="5977891"/>
            <a:ext cx="3004349" cy="369332"/>
          </a:xfrm>
          <a:prstGeom prst="rect">
            <a:avLst/>
          </a:prstGeom>
          <a:noFill/>
        </p:spPr>
        <p:txBody>
          <a:bodyPr wrap="none" rtlCol="0">
            <a:spAutoFit/>
          </a:bodyPr>
          <a:lstStyle/>
          <a:p>
            <a:r>
              <a:rPr lang="en-US" dirty="0">
                <a:solidFill>
                  <a:srgbClr val="7030A0"/>
                </a:solidFill>
              </a:rPr>
              <a:t>d1 has object equality with d2</a:t>
            </a:r>
          </a:p>
        </p:txBody>
      </p:sp>
      <p:sp>
        <p:nvSpPr>
          <p:cNvPr id="146" name="TextBox 145">
            <a:extLst>
              <a:ext uri="{FF2B5EF4-FFF2-40B4-BE49-F238E27FC236}">
                <a16:creationId xmlns:a16="http://schemas.microsoft.com/office/drawing/2014/main" id="{7E648470-C9E1-4FD5-A5C3-8E89CAE1C5C1}"/>
              </a:ext>
            </a:extLst>
          </p:cNvPr>
          <p:cNvSpPr txBox="1"/>
          <p:nvPr/>
        </p:nvSpPr>
        <p:spPr>
          <a:xfrm>
            <a:off x="8051532" y="6250609"/>
            <a:ext cx="3307316" cy="369332"/>
          </a:xfrm>
          <a:prstGeom prst="rect">
            <a:avLst/>
          </a:prstGeom>
          <a:noFill/>
        </p:spPr>
        <p:txBody>
          <a:bodyPr wrap="none" rtlCol="0">
            <a:spAutoFit/>
          </a:bodyPr>
          <a:lstStyle/>
          <a:p>
            <a:r>
              <a:rPr lang="en-US" dirty="0">
                <a:solidFill>
                  <a:srgbClr val="7030A0"/>
                </a:solidFill>
              </a:rPr>
              <a:t>d1 and d1 have the same identity</a:t>
            </a:r>
          </a:p>
        </p:txBody>
      </p:sp>
      <p:sp>
        <p:nvSpPr>
          <p:cNvPr id="148" name="Speech Bubble: Rectangle with Corners Rounded 147">
            <a:extLst>
              <a:ext uri="{FF2B5EF4-FFF2-40B4-BE49-F238E27FC236}">
                <a16:creationId xmlns:a16="http://schemas.microsoft.com/office/drawing/2014/main" id="{EB6FC520-E18B-4390-BC6A-59FCA4DACAFA}"/>
              </a:ext>
            </a:extLst>
          </p:cNvPr>
          <p:cNvSpPr/>
          <p:nvPr/>
        </p:nvSpPr>
        <p:spPr>
          <a:xfrm>
            <a:off x="1780740" y="4370535"/>
            <a:ext cx="4305512" cy="1306698"/>
          </a:xfrm>
          <a:prstGeom prst="wedgeRoundRectCallout">
            <a:avLst>
              <a:gd name="adj1" fmla="val -60384"/>
              <a:gd name="adj2" fmla="val 771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You might also see folks using </a:t>
            </a:r>
            <a:r>
              <a:rPr lang="en-US" sz="2400" dirty="0">
                <a:solidFill>
                  <a:srgbClr val="FFC9C9"/>
                </a:solidFill>
                <a:latin typeface="Corbel" panose="020B0503020204020204" pitchFamily="34" charset="0"/>
              </a:rPr>
              <a:t>===</a:t>
            </a:r>
            <a:r>
              <a:rPr lang="en-US" sz="2400" dirty="0">
                <a:solidFill>
                  <a:schemeClr val="bg1"/>
                </a:solidFill>
                <a:latin typeface="Corbel" panose="020B0503020204020204" pitchFamily="34" charset="0"/>
              </a:rPr>
              <a:t>, which is the same as "</a:t>
            </a:r>
            <a:r>
              <a:rPr lang="en-US" sz="2400" dirty="0">
                <a:solidFill>
                  <a:srgbClr val="FFC9C9"/>
                </a:solidFill>
                <a:latin typeface="Corbel" panose="020B0503020204020204" pitchFamily="34" charset="0"/>
              </a:rPr>
              <a:t>is</a:t>
            </a:r>
            <a:r>
              <a:rPr lang="en-US" sz="2400" dirty="0">
                <a:solidFill>
                  <a:schemeClr val="bg1"/>
                </a:solidFill>
                <a:latin typeface="Corbel" panose="020B0503020204020204" pitchFamily="34" charset="0"/>
              </a:rPr>
              <a:t>".</a:t>
            </a:r>
          </a:p>
        </p:txBody>
      </p:sp>
      <p:sp>
        <p:nvSpPr>
          <p:cNvPr id="149" name="Speech Bubble: Rectangle with Corners Rounded 148">
            <a:extLst>
              <a:ext uri="{FF2B5EF4-FFF2-40B4-BE49-F238E27FC236}">
                <a16:creationId xmlns:a16="http://schemas.microsoft.com/office/drawing/2014/main" id="{76AAC9DE-DD0E-443E-B5CE-87AAE5F40261}"/>
              </a:ext>
            </a:extLst>
          </p:cNvPr>
          <p:cNvSpPr/>
          <p:nvPr/>
        </p:nvSpPr>
        <p:spPr>
          <a:xfrm>
            <a:off x="1838546" y="851338"/>
            <a:ext cx="3952400" cy="1306698"/>
          </a:xfrm>
          <a:prstGeom prst="wedgeRoundRectCallout">
            <a:avLst>
              <a:gd name="adj1" fmla="val -60384"/>
              <a:gd name="adj2" fmla="val 771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It causes the </a:t>
            </a:r>
            <a:r>
              <a:rPr lang="en-US" sz="2400" dirty="0">
                <a:solidFill>
                  <a:srgbClr val="00FFFF"/>
                </a:solidFill>
                <a:latin typeface="Corbel" panose="020B0503020204020204" pitchFamily="34" charset="0"/>
              </a:rPr>
              <a:t>__eq__ method </a:t>
            </a:r>
            <a:r>
              <a:rPr lang="en-US" sz="2400" dirty="0">
                <a:solidFill>
                  <a:schemeClr val="bg1"/>
                </a:solidFill>
                <a:latin typeface="Corbel" panose="020B0503020204020204" pitchFamily="34" charset="0"/>
              </a:rPr>
              <a:t>to be called to compare the values logically.</a:t>
            </a:r>
          </a:p>
        </p:txBody>
      </p:sp>
      <p:sp>
        <p:nvSpPr>
          <p:cNvPr id="104" name="Speech Bubble: Rectangle with Corners Rounded 103">
            <a:extLst>
              <a:ext uri="{FF2B5EF4-FFF2-40B4-BE49-F238E27FC236}">
                <a16:creationId xmlns:a16="http://schemas.microsoft.com/office/drawing/2014/main" id="{51DB2900-CA91-45FF-9147-30D1992AF1F0}"/>
              </a:ext>
            </a:extLst>
          </p:cNvPr>
          <p:cNvSpPr/>
          <p:nvPr/>
        </p:nvSpPr>
        <p:spPr>
          <a:xfrm>
            <a:off x="2922842" y="3387335"/>
            <a:ext cx="3952400" cy="1306698"/>
          </a:xfrm>
          <a:prstGeom prst="wedgeRoundRectCallout">
            <a:avLst>
              <a:gd name="adj1" fmla="val -90460"/>
              <a:gd name="adj2" fmla="val 635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In Python, comparing two object references with </a:t>
            </a:r>
            <a:r>
              <a:rPr lang="en-US" sz="2400" dirty="0">
                <a:solidFill>
                  <a:srgbClr val="00FFFF"/>
                </a:solidFill>
                <a:latin typeface="Corbel" panose="020B0503020204020204" pitchFamily="34" charset="0"/>
              </a:rPr>
              <a:t>== </a:t>
            </a:r>
            <a:r>
              <a:rPr lang="en-US" sz="2400" dirty="0">
                <a:solidFill>
                  <a:schemeClr val="bg1"/>
                </a:solidFill>
                <a:latin typeface="Corbel" panose="020B0503020204020204" pitchFamily="34" charset="0"/>
              </a:rPr>
              <a:t>tests for </a:t>
            </a:r>
            <a:r>
              <a:rPr lang="en-US" sz="2400" dirty="0">
                <a:solidFill>
                  <a:srgbClr val="00FFFF"/>
                </a:solidFill>
                <a:latin typeface="Corbel" panose="020B0503020204020204" pitchFamily="34" charset="0"/>
              </a:rPr>
              <a:t>object equality</a:t>
            </a:r>
            <a:r>
              <a:rPr lang="en-US" sz="2400" dirty="0">
                <a:solidFill>
                  <a:schemeClr val="bg1"/>
                </a:solidFill>
                <a:latin typeface="Corbel" panose="020B0503020204020204" pitchFamily="34" charset="0"/>
              </a:rPr>
              <a:t>.</a:t>
            </a:r>
          </a:p>
        </p:txBody>
      </p:sp>
      <p:sp>
        <p:nvSpPr>
          <p:cNvPr id="38" name="Rectangle 37">
            <a:extLst>
              <a:ext uri="{FF2B5EF4-FFF2-40B4-BE49-F238E27FC236}">
                <a16:creationId xmlns:a16="http://schemas.microsoft.com/office/drawing/2014/main" id="{6C10A29B-50B4-4B26-98F7-B355178B853F}"/>
              </a:ext>
            </a:extLst>
          </p:cNvPr>
          <p:cNvSpPr/>
          <p:nvPr/>
        </p:nvSpPr>
        <p:spPr>
          <a:xfrm>
            <a:off x="7212609" y="2245616"/>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9" name="Rectangle 38">
            <a:extLst>
              <a:ext uri="{FF2B5EF4-FFF2-40B4-BE49-F238E27FC236}">
                <a16:creationId xmlns:a16="http://schemas.microsoft.com/office/drawing/2014/main" id="{E6F2F412-9367-4F2B-8C7A-43637C669DF5}"/>
              </a:ext>
            </a:extLst>
          </p:cNvPr>
          <p:cNvSpPr/>
          <p:nvPr/>
        </p:nvSpPr>
        <p:spPr>
          <a:xfrm>
            <a:off x="7211821" y="2253687"/>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98128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300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8"/>
                                        </p:tgtEl>
                                      </p:cBhvr>
                                    </p:animEffect>
                                    <p:set>
                                      <p:cBhvr>
                                        <p:cTn id="18" dur="1" fill="hold">
                                          <p:stCondLst>
                                            <p:cond delay="499"/>
                                          </p:stCondLst>
                                        </p:cTn>
                                        <p:tgtEl>
                                          <p:spTgt spid="3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39"/>
                                        </p:tgtEl>
                                      </p:cBhvr>
                                    </p:animEffect>
                                    <p:set>
                                      <p:cBhvr>
                                        <p:cTn id="21" dur="1" fill="hold">
                                          <p:stCondLst>
                                            <p:cond delay="499"/>
                                          </p:stCondLst>
                                        </p:cTn>
                                        <p:tgtEl>
                                          <p:spTgt spid="3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4">
                                            <p:bg/>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4">
                                            <p:txEl>
                                              <p:pRg st="1" end="1"/>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4">
                                            <p:txEl>
                                              <p:pRg st="2" end="2"/>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4">
                                            <p:txEl>
                                              <p:pRg st="3" end="3"/>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xEl>
                                              <p:pRg st="6" end="6"/>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4">
                                            <p:txEl>
                                              <p:pRg st="7" end="7"/>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4">
                                            <p:txEl>
                                              <p:pRg st="8" end="8"/>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xEl>
                                              <p:pRg st="10" end="10"/>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4">
                                            <p:txEl>
                                              <p:pRg st="11" end="11"/>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4">
                                            <p:txEl>
                                              <p:pRg st="12" end="12"/>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4">
                                            <p:txEl>
                                              <p:pRg st="14" end="14"/>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4">
                                            <p:txEl>
                                              <p:pRg st="15" end="15"/>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wipe(down)">
                                      <p:cBhvr>
                                        <p:cTn id="82" dur="500"/>
                                        <p:tgtEl>
                                          <p:spTgt spid="10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wipe(down)">
                                      <p:cBhvr>
                                        <p:cTn id="87" dur="500"/>
                                        <p:tgtEl>
                                          <p:spTgt spid="149"/>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49"/>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04"/>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4">
                                            <p:txEl>
                                              <p:pRg st="16" end="16"/>
                                            </p:txEl>
                                          </p:spTgt>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34">
                                            <p:txEl>
                                              <p:pRg st="17" end="17"/>
                                            </p:txEl>
                                          </p:spTgt>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34">
                                            <p:txEl>
                                              <p:pRg st="18" end="18"/>
                                            </p:txEl>
                                          </p:spTgt>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4">
                                            <p:txEl>
                                              <p:pRg st="19" end="19"/>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105"/>
                                        </p:tgtEl>
                                        <p:attrNameLst>
                                          <p:attrName>style.visibility</p:attrName>
                                        </p:attrNameLst>
                                      </p:cBhvr>
                                      <p:to>
                                        <p:strVal val="visible"/>
                                      </p:to>
                                    </p:set>
                                    <p:animEffect transition="in" filter="wipe(down)">
                                      <p:cBhvr>
                                        <p:cTn id="108" dur="500"/>
                                        <p:tgtEl>
                                          <p:spTgt spid="105"/>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05"/>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7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5"/>
                                        </p:tgtEl>
                                        <p:attrNameLst>
                                          <p:attrName>style.visibility</p:attrName>
                                        </p:attrNameLst>
                                      </p:cBhvr>
                                      <p:to>
                                        <p:strVal val="visible"/>
                                      </p:to>
                                    </p:set>
                                    <p:animEffect transition="in" filter="wipe(left)">
                                      <p:cBhvr>
                                        <p:cTn id="121" dur="500"/>
                                        <p:tgtEl>
                                          <p:spTgt spid="5"/>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72"/>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10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108"/>
                                        </p:tgtEl>
                                        <p:attrNameLst>
                                          <p:attrName>style.visibility</p:attrName>
                                        </p:attrNameLst>
                                      </p:cBhvr>
                                      <p:to>
                                        <p:strVal val="visible"/>
                                      </p:to>
                                    </p:set>
                                    <p:animEffect transition="in" filter="wipe(left)">
                                      <p:cBhvr>
                                        <p:cTn id="134" dur="500"/>
                                        <p:tgtEl>
                                          <p:spTgt spid="108"/>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106"/>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1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11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1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nodeType="clickEffect">
                                  <p:stCondLst>
                                    <p:cond delay="0"/>
                                  </p:stCondLst>
                                  <p:childTnLst>
                                    <p:set>
                                      <p:cBhvr>
                                        <p:cTn id="154" dur="1" fill="hold">
                                          <p:stCondLst>
                                            <p:cond delay="0"/>
                                          </p:stCondLst>
                                        </p:cTn>
                                        <p:tgtEl>
                                          <p:spTgt spid="114"/>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1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115"/>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16"/>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14"/>
                                        </p:tgtEl>
                                        <p:attrNameLst>
                                          <p:attrName>style.visibility</p:attrName>
                                        </p:attrNameLst>
                                      </p:cBhvr>
                                      <p:to>
                                        <p:strVal val="visible"/>
                                      </p:to>
                                    </p:set>
                                    <p:animEffect transition="in" filter="wipe(left)">
                                      <p:cBhvr>
                                        <p:cTn id="171" dur="500"/>
                                        <p:tgtEl>
                                          <p:spTgt spid="14"/>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nodeType="clickEffect">
                                  <p:stCondLst>
                                    <p:cond delay="0"/>
                                  </p:stCondLst>
                                  <p:childTnLst>
                                    <p:set>
                                      <p:cBhvr>
                                        <p:cTn id="175" dur="1" fill="hold">
                                          <p:stCondLst>
                                            <p:cond delay="0"/>
                                          </p:stCondLst>
                                        </p:cTn>
                                        <p:tgtEl>
                                          <p:spTgt spid="116"/>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nodeType="clickEffect">
                                  <p:stCondLst>
                                    <p:cond delay="0"/>
                                  </p:stCondLst>
                                  <p:childTnLst>
                                    <p:set>
                                      <p:cBhvr>
                                        <p:cTn id="179" dur="1" fill="hold">
                                          <p:stCondLst>
                                            <p:cond delay="0"/>
                                          </p:stCondLst>
                                        </p:cTn>
                                        <p:tgtEl>
                                          <p:spTgt spid="118"/>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grpId="0" nodeType="clickEffect">
                                  <p:stCondLst>
                                    <p:cond delay="0"/>
                                  </p:stCondLst>
                                  <p:childTnLst>
                                    <p:set>
                                      <p:cBhvr>
                                        <p:cTn id="183" dur="1" fill="hold">
                                          <p:stCondLst>
                                            <p:cond delay="0"/>
                                          </p:stCondLst>
                                        </p:cTn>
                                        <p:tgtEl>
                                          <p:spTgt spid="119"/>
                                        </p:tgtEl>
                                        <p:attrNameLst>
                                          <p:attrName>style.visibility</p:attrName>
                                        </p:attrNameLst>
                                      </p:cBhvr>
                                      <p:to>
                                        <p:strVal val="visible"/>
                                      </p:to>
                                    </p:set>
                                    <p:animEffect transition="in" filter="wipe(down)">
                                      <p:cBhvr>
                                        <p:cTn id="184" dur="500"/>
                                        <p:tgtEl>
                                          <p:spTgt spid="119"/>
                                        </p:tgtEl>
                                      </p:cBhvr>
                                    </p:animEffec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119"/>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nodeType="clickEffect">
                                  <p:stCondLst>
                                    <p:cond delay="0"/>
                                  </p:stCondLst>
                                  <p:childTnLst>
                                    <p:set>
                                      <p:cBhvr>
                                        <p:cTn id="192" dur="1" fill="hold">
                                          <p:stCondLst>
                                            <p:cond delay="0"/>
                                          </p:stCondLst>
                                        </p:cTn>
                                        <p:tgtEl>
                                          <p:spTgt spid="118"/>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121"/>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nodeType="clickEffect">
                                  <p:stCondLst>
                                    <p:cond delay="0"/>
                                  </p:stCondLst>
                                  <p:childTnLst>
                                    <p:set>
                                      <p:cBhvr>
                                        <p:cTn id="200" dur="1" fill="hold">
                                          <p:stCondLst>
                                            <p:cond delay="0"/>
                                          </p:stCondLst>
                                        </p:cTn>
                                        <p:tgtEl>
                                          <p:spTgt spid="121"/>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144"/>
                                        </p:tgtEl>
                                        <p:attrNameLst>
                                          <p:attrName>style.visibility</p:attrName>
                                        </p:attrNameLst>
                                      </p:cBhvr>
                                      <p:to>
                                        <p:strVal val="visible"/>
                                      </p:to>
                                    </p:set>
                                  </p:childTnLst>
                                </p:cTn>
                              </p:par>
                              <p:par>
                                <p:cTn id="205" presetID="22" presetClass="entr" presetSubtype="8" fill="hold" grpId="0" nodeType="withEffect">
                                  <p:stCondLst>
                                    <p:cond delay="0"/>
                                  </p:stCondLst>
                                  <p:childTnLst>
                                    <p:set>
                                      <p:cBhvr>
                                        <p:cTn id="206" dur="1" fill="hold">
                                          <p:stCondLst>
                                            <p:cond delay="0"/>
                                          </p:stCondLst>
                                        </p:cTn>
                                        <p:tgtEl>
                                          <p:spTgt spid="146"/>
                                        </p:tgtEl>
                                        <p:attrNameLst>
                                          <p:attrName>style.visibility</p:attrName>
                                        </p:attrNameLst>
                                      </p:cBhvr>
                                      <p:to>
                                        <p:strVal val="visible"/>
                                      </p:to>
                                    </p:set>
                                    <p:animEffect transition="in" filter="wipe(left)">
                                      <p:cBhvr>
                                        <p:cTn id="207" dur="500"/>
                                        <p:tgtEl>
                                          <p:spTgt spid="146"/>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nodeType="clickEffect">
                                  <p:stCondLst>
                                    <p:cond delay="0"/>
                                  </p:stCondLst>
                                  <p:childTnLst>
                                    <p:set>
                                      <p:cBhvr>
                                        <p:cTn id="211" dur="1" fill="hold">
                                          <p:stCondLst>
                                            <p:cond delay="0"/>
                                          </p:stCondLst>
                                        </p:cTn>
                                        <p:tgtEl>
                                          <p:spTgt spid="144"/>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grpId="0" nodeType="clickEffect">
                                  <p:stCondLst>
                                    <p:cond delay="0"/>
                                  </p:stCondLst>
                                  <p:childTnLst>
                                    <p:set>
                                      <p:cBhvr>
                                        <p:cTn id="215" dur="1" fill="hold">
                                          <p:stCondLst>
                                            <p:cond delay="0"/>
                                          </p:stCondLst>
                                        </p:cTn>
                                        <p:tgtEl>
                                          <p:spTgt spid="148"/>
                                        </p:tgtEl>
                                        <p:attrNameLst>
                                          <p:attrName>style.visibility</p:attrName>
                                        </p:attrNameLst>
                                      </p:cBhvr>
                                      <p:to>
                                        <p:strVal val="visible"/>
                                      </p:to>
                                    </p:set>
                                    <p:animEffect transition="in" filter="wipe(down)">
                                      <p:cBhvr>
                                        <p:cTn id="216" dur="500"/>
                                        <p:tgtEl>
                                          <p:spTgt spid="148"/>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1" nodeType="clickEffect">
                                  <p:stCondLst>
                                    <p:cond delay="0"/>
                                  </p:stCondLst>
                                  <p:childTnLst>
                                    <p:set>
                                      <p:cBhvr>
                                        <p:cTn id="220" dur="1" fill="hold">
                                          <p:stCondLst>
                                            <p:cond delay="0"/>
                                          </p:stCondLst>
                                        </p:cTn>
                                        <p:tgtEl>
                                          <p:spTgt spid="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animBg="1"/>
      <p:bldP spid="56" grpId="0"/>
      <p:bldP spid="68" grpId="0"/>
      <p:bldP spid="70" grpId="0"/>
      <p:bldP spid="71" grpId="0"/>
      <p:bldP spid="119" grpId="0" animBg="1"/>
      <p:bldP spid="119" grpId="1" animBg="1"/>
      <p:bldP spid="105" grpId="0" animBg="1"/>
      <p:bldP spid="105" grpId="1" animBg="1"/>
      <p:bldP spid="14" grpId="0"/>
      <p:bldP spid="146" grpId="0"/>
      <p:bldP spid="148" grpId="0" animBg="1"/>
      <p:bldP spid="148" grpId="1" animBg="1"/>
      <p:bldP spid="149" grpId="0" animBg="1"/>
      <p:bldP spid="149" grpId="1" animBg="1"/>
      <p:bldP spid="104" grpId="0" animBg="1"/>
      <p:bldP spid="104" grpId="1" animBg="1"/>
      <p:bldP spid="38" grpId="0" animBg="1"/>
      <p:bldP spid="38" grpId="1" animBg="1"/>
      <p:bldP spid="39" grpId="0" animBg="1"/>
      <p:bldP spid="39" grpId="1"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391084" y="-199660"/>
            <a:ext cx="9438744" cy="1143000"/>
          </a:xfrm>
        </p:spPr>
        <p:txBody>
          <a:bodyPr/>
          <a:lstStyle/>
          <a:p>
            <a:r>
              <a:rPr lang="en-US" dirty="0"/>
              <a:t>Object Reference Semantics: Testing for Equality</a:t>
            </a:r>
          </a:p>
        </p:txBody>
      </p:sp>
      <p:grpSp>
        <p:nvGrpSpPr>
          <p:cNvPr id="3" name="Group 2">
            <a:extLst>
              <a:ext uri="{FF2B5EF4-FFF2-40B4-BE49-F238E27FC236}">
                <a16:creationId xmlns:a16="http://schemas.microsoft.com/office/drawing/2014/main" id="{440E9A4F-AD86-4B72-A316-14A2FB9F1546}"/>
              </a:ext>
            </a:extLst>
          </p:cNvPr>
          <p:cNvGrpSpPr/>
          <p:nvPr/>
        </p:nvGrpSpPr>
        <p:grpSpPr>
          <a:xfrm>
            <a:off x="6795604" y="3918432"/>
            <a:ext cx="5279804" cy="1891504"/>
            <a:chOff x="6795604" y="3918432"/>
            <a:chExt cx="5279804" cy="1891504"/>
          </a:xfrm>
        </p:grpSpPr>
        <p:sp>
          <p:nvSpPr>
            <p:cNvPr id="70" name="TextBox 69">
              <a:extLst>
                <a:ext uri="{FF2B5EF4-FFF2-40B4-BE49-F238E27FC236}">
                  <a16:creationId xmlns:a16="http://schemas.microsoft.com/office/drawing/2014/main" id="{EACE9E89-8882-4B97-9AF6-4F86CE609FD7}"/>
                </a:ext>
              </a:extLst>
            </p:cNvPr>
            <p:cNvSpPr txBox="1"/>
            <p:nvPr/>
          </p:nvSpPr>
          <p:spPr>
            <a:xfrm>
              <a:off x="6795604" y="3918432"/>
              <a:ext cx="5279804" cy="707886"/>
            </a:xfrm>
            <a:prstGeom prst="rect">
              <a:avLst/>
            </a:prstGeom>
            <a:noFill/>
          </p:spPr>
          <p:txBody>
            <a:bodyPr wrap="square">
              <a:spAutoFit/>
            </a:bodyPr>
            <a:lstStyle/>
            <a:p>
              <a:pPr algn="ctr"/>
              <a:r>
                <a:rPr lang="en-US" sz="2000" dirty="0">
                  <a:solidFill>
                    <a:srgbClr val="FF0000"/>
                  </a:solidFill>
                </a:rPr>
                <a:t>Object Identity</a:t>
              </a:r>
              <a:r>
                <a:rPr lang="en-US" sz="2000" dirty="0"/>
                <a:t>: Do two object references refer to the same object at the same address in RAM.</a:t>
              </a:r>
            </a:p>
          </p:txBody>
        </p:sp>
        <p:sp>
          <p:nvSpPr>
            <p:cNvPr id="71" name="TextBox 70">
              <a:extLst>
                <a:ext uri="{FF2B5EF4-FFF2-40B4-BE49-F238E27FC236}">
                  <a16:creationId xmlns:a16="http://schemas.microsoft.com/office/drawing/2014/main" id="{A89A4110-5E24-419C-BBC3-712F6B384EBB}"/>
                </a:ext>
              </a:extLst>
            </p:cNvPr>
            <p:cNvSpPr txBox="1"/>
            <p:nvPr/>
          </p:nvSpPr>
          <p:spPr>
            <a:xfrm>
              <a:off x="6870033" y="4794273"/>
              <a:ext cx="5132722" cy="1015663"/>
            </a:xfrm>
            <a:prstGeom prst="rect">
              <a:avLst/>
            </a:prstGeom>
            <a:noFill/>
          </p:spPr>
          <p:txBody>
            <a:bodyPr wrap="square">
              <a:spAutoFit/>
            </a:bodyPr>
            <a:lstStyle/>
            <a:p>
              <a:pPr algn="ctr"/>
              <a:r>
                <a:rPr lang="en-US" sz="2000" dirty="0">
                  <a:solidFill>
                    <a:srgbClr val="00B0F0"/>
                  </a:solidFill>
                </a:rPr>
                <a:t>Object Equality</a:t>
              </a:r>
              <a:r>
                <a:rPr lang="en-US" sz="2000" dirty="0"/>
                <a:t>: Do two object references refer to objects that have equivalent values (even if they're different objects in RAM).</a:t>
              </a:r>
            </a:p>
          </p:txBody>
        </p:sp>
      </p:grpSp>
      <p:sp>
        <p:nvSpPr>
          <p:cNvPr id="34" name="Rectangle 33">
            <a:extLst>
              <a:ext uri="{FF2B5EF4-FFF2-40B4-BE49-F238E27FC236}">
                <a16:creationId xmlns:a16="http://schemas.microsoft.com/office/drawing/2014/main" id="{1BDDAEC6-1944-4725-BFAE-3EC27AD735BC}"/>
              </a:ext>
            </a:extLst>
          </p:cNvPr>
          <p:cNvSpPr/>
          <p:nvPr/>
        </p:nvSpPr>
        <p:spPr>
          <a:xfrm>
            <a:off x="80103" y="235819"/>
            <a:ext cx="6715501" cy="653368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urier New" panose="02070309020205020404" pitchFamily="49" charset="0"/>
              </a:rPr>
              <a:t>public class Dog {</a:t>
            </a:r>
          </a:p>
          <a:p>
            <a:r>
              <a:rPr lang="en-US" dirty="0">
                <a:solidFill>
                  <a:schemeClr val="tx1"/>
                </a:solidFill>
                <a:latin typeface="Consolas" panose="020B0609020204030204" pitchFamily="49" charset="0"/>
                <a:cs typeface="Courier New" panose="02070309020205020404" pitchFamily="49" charset="0"/>
              </a:rPr>
              <a:t>  ...</a:t>
            </a:r>
          </a:p>
          <a:p>
            <a:r>
              <a:rPr lang="en-US" dirty="0">
                <a:solidFill>
                  <a:schemeClr val="tx1"/>
                </a:solidFill>
                <a:latin typeface="Consolas" panose="020B0609020204030204" pitchFamily="49" charset="0"/>
                <a:cs typeface="Courier New" panose="02070309020205020404" pitchFamily="49" charset="0"/>
              </a:rPr>
              <a:t>  </a:t>
            </a:r>
            <a:r>
              <a:rPr lang="en-US" dirty="0">
                <a:solidFill>
                  <a:srgbClr val="00B0F0"/>
                </a:solidFill>
                <a:latin typeface="Consolas" panose="020B0609020204030204" pitchFamily="49" charset="0"/>
                <a:cs typeface="Courier New" panose="02070309020205020404" pitchFamily="49" charset="0"/>
              </a:rPr>
              <a:t>public Boolean equals(Dog other) {</a:t>
            </a:r>
          </a:p>
          <a:p>
            <a:r>
              <a:rPr lang="en-US" dirty="0">
                <a:solidFill>
                  <a:srgbClr val="00B0F0"/>
                </a:solidFill>
                <a:latin typeface="Consolas" panose="020B0609020204030204" pitchFamily="49" charset="0"/>
                <a:cs typeface="Courier New" panose="02070309020205020404" pitchFamily="49" charset="0"/>
              </a:rPr>
              <a:t>    return </a:t>
            </a:r>
            <a:r>
              <a:rPr lang="en-US" dirty="0" err="1">
                <a:solidFill>
                  <a:srgbClr val="00B0F0"/>
                </a:solidFill>
                <a:latin typeface="Consolas" panose="020B0609020204030204" pitchFamily="49" charset="0"/>
                <a:cs typeface="Courier New" panose="02070309020205020404" pitchFamily="49" charset="0"/>
              </a:rPr>
              <a:t>name_.equals</a:t>
            </a:r>
            <a:r>
              <a:rPr lang="en-US" dirty="0">
                <a:solidFill>
                  <a:srgbClr val="00B0F0"/>
                </a:solidFill>
                <a:latin typeface="Consolas" panose="020B0609020204030204" pitchFamily="49" charset="0"/>
                <a:cs typeface="Courier New" panose="02070309020205020404" pitchFamily="49" charset="0"/>
              </a:rPr>
              <a:t>(other.name_) &amp;&amp;</a:t>
            </a:r>
            <a:br>
              <a:rPr lang="en-US" dirty="0">
                <a:solidFill>
                  <a:srgbClr val="00B0F0"/>
                </a:solidFill>
                <a:latin typeface="Consolas" panose="020B0609020204030204" pitchFamily="49" charset="0"/>
                <a:cs typeface="Courier New" panose="02070309020205020404" pitchFamily="49" charset="0"/>
              </a:rPr>
            </a:br>
            <a:r>
              <a:rPr lang="en-US" dirty="0">
                <a:solidFill>
                  <a:srgbClr val="00B0F0"/>
                </a:solidFill>
                <a:latin typeface="Consolas" panose="020B0609020204030204" pitchFamily="49" charset="0"/>
                <a:cs typeface="Courier New" panose="02070309020205020404" pitchFamily="49" charset="0"/>
              </a:rPr>
              <a:t>           weight_ == </a:t>
            </a:r>
            <a:r>
              <a:rPr lang="en-US" dirty="0" err="1">
                <a:solidFill>
                  <a:srgbClr val="00B0F0"/>
                </a:solidFill>
                <a:latin typeface="Consolas" panose="020B0609020204030204" pitchFamily="49" charset="0"/>
                <a:cs typeface="Courier New" panose="02070309020205020404" pitchFamily="49" charset="0"/>
              </a:rPr>
              <a:t>other.weight</a:t>
            </a:r>
            <a:r>
              <a:rPr lang="en-US" dirty="0">
                <a:solidFill>
                  <a:srgbClr val="00B0F0"/>
                </a:solidFill>
                <a:latin typeface="Consolas" panose="020B0609020204030204" pitchFamily="49" charset="0"/>
                <a:cs typeface="Courier New" panose="02070309020205020404" pitchFamily="49" charset="0"/>
              </a:rPr>
              <a:t>_;</a:t>
            </a:r>
          </a:p>
          <a:p>
            <a:r>
              <a:rPr lang="en-US" dirty="0">
                <a:solidFill>
                  <a:srgbClr val="00B0F0"/>
                </a:solidFill>
                <a:latin typeface="Consolas" panose="020B0609020204030204" pitchFamily="49" charset="0"/>
                <a:cs typeface="Courier New" panose="02070309020205020404" pitchFamily="49" charset="0"/>
              </a:rPr>
              <a:t>  }</a:t>
            </a:r>
          </a:p>
          <a:p>
            <a:r>
              <a:rPr lang="en-US" sz="1200" dirty="0">
                <a:solidFill>
                  <a:schemeClr val="tx1"/>
                </a:solidFill>
                <a:latin typeface="Consolas" panose="020B0609020204030204" pitchFamily="49" charset="0"/>
                <a:cs typeface="Courier New" panose="02070309020205020404" pitchFamily="49" charset="0"/>
              </a:rPr>
              <a:t>    </a:t>
            </a:r>
          </a:p>
          <a:p>
            <a:r>
              <a:rPr lang="en-US" dirty="0">
                <a:solidFill>
                  <a:schemeClr val="tx1"/>
                </a:solidFill>
                <a:latin typeface="Consolas" panose="020B0609020204030204" pitchFamily="49" charset="0"/>
                <a:cs typeface="Courier New" panose="02070309020205020404" pitchFamily="49" charset="0"/>
              </a:rPr>
              <a:t>  String name_;</a:t>
            </a:r>
          </a:p>
          <a:p>
            <a:r>
              <a:rPr lang="en-US" dirty="0">
                <a:solidFill>
                  <a:schemeClr val="tx1"/>
                </a:solidFill>
                <a:latin typeface="Consolas" panose="020B0609020204030204" pitchFamily="49" charset="0"/>
                <a:cs typeface="Courier New" panose="02070309020205020404" pitchFamily="49" charset="0"/>
              </a:rPr>
              <a:t>  int weight_;</a:t>
            </a:r>
          </a:p>
          <a:p>
            <a:r>
              <a:rPr lang="en-US" dirty="0">
                <a:solidFill>
                  <a:schemeClr val="tx1"/>
                </a:solidFill>
                <a:latin typeface="Consolas" panose="020B0609020204030204" pitchFamily="49" charset="0"/>
                <a:cs typeface="Courier New" panose="02070309020205020404" pitchFamily="49" charset="0"/>
              </a:rPr>
              <a:t>}</a:t>
            </a:r>
          </a:p>
          <a:p>
            <a:endParaRPr lang="en-US" sz="1050"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public </a:t>
            </a:r>
            <a:r>
              <a:rPr lang="en-US" dirty="0" err="1">
                <a:solidFill>
                  <a:schemeClr val="tx1"/>
                </a:solidFill>
                <a:latin typeface="Consolas" panose="020B0609020204030204" pitchFamily="49" charset="0"/>
                <a:cs typeface="Courier New" panose="02070309020205020404" pitchFamily="49" charset="0"/>
              </a:rPr>
              <a:t>OtherClass</a:t>
            </a:r>
            <a:r>
              <a:rPr lang="en-US" dirty="0">
                <a:solidFill>
                  <a:schemeClr val="tx1"/>
                </a:solidFill>
                <a:latin typeface="Consolas" panose="020B0609020204030204" pitchFamily="49" charset="0"/>
                <a:cs typeface="Courier New" panose="02070309020205020404" pitchFamily="49" charset="0"/>
              </a:rPr>
              <a:t> {</a:t>
            </a:r>
          </a:p>
          <a:p>
            <a:r>
              <a:rPr lang="en-US" dirty="0">
                <a:solidFill>
                  <a:schemeClr val="tx1"/>
                </a:solidFill>
                <a:latin typeface="Consolas" panose="020B0609020204030204" pitchFamily="49" charset="0"/>
                <a:cs typeface="Courier New" panose="02070309020205020404" pitchFamily="49" charset="0"/>
              </a:rPr>
              <a:t> public static void main(String </a:t>
            </a:r>
            <a:r>
              <a:rPr lang="en-US" dirty="0" err="1">
                <a:solidFill>
                  <a:schemeClr val="tx1"/>
                </a:solidFill>
                <a:latin typeface="Consolas" panose="020B0609020204030204" pitchFamily="49" charset="0"/>
                <a:cs typeface="Courier New" panose="02070309020205020404" pitchFamily="49" charset="0"/>
              </a:rPr>
              <a:t>args</a:t>
            </a:r>
            <a:r>
              <a:rPr lang="en-US" dirty="0">
                <a:solidFill>
                  <a:schemeClr val="tx1"/>
                </a:solidFill>
                <a:latin typeface="Consolas" panose="020B0609020204030204" pitchFamily="49" charset="0"/>
                <a:cs typeface="Courier New" panose="02070309020205020404" pitchFamily="49" charset="0"/>
              </a:rPr>
              <a:t>[]) {</a:t>
            </a:r>
          </a:p>
          <a:p>
            <a:r>
              <a:rPr lang="en-US" dirty="0">
                <a:solidFill>
                  <a:schemeClr val="tx1"/>
                </a:solidFill>
                <a:latin typeface="Consolas" panose="020B0609020204030204" pitchFamily="49" charset="0"/>
                <a:cs typeface="Courier New" panose="02070309020205020404" pitchFamily="49" charset="0"/>
              </a:rPr>
              <a:t>  Dog d1 = new Dog("Fido",24);</a:t>
            </a:r>
          </a:p>
          <a:p>
            <a:r>
              <a:rPr lang="en-US" dirty="0">
                <a:solidFill>
                  <a:schemeClr val="tx1"/>
                </a:solidFill>
                <a:latin typeface="Consolas" panose="020B0609020204030204" pitchFamily="49" charset="0"/>
                <a:cs typeface="Courier New" panose="02070309020205020404" pitchFamily="49" charset="0"/>
              </a:rPr>
              <a:t>  Dog d2 = new Dog("Fido",24);</a:t>
            </a:r>
          </a:p>
          <a:p>
            <a:r>
              <a:rPr lang="en-US" dirty="0">
                <a:solidFill>
                  <a:schemeClr val="tx1"/>
                </a:solidFill>
                <a:latin typeface="Consolas" panose="020B0609020204030204" pitchFamily="49" charset="0"/>
                <a:cs typeface="Courier New" panose="02070309020205020404" pitchFamily="49" charset="0"/>
              </a:rPr>
              <a:t>        </a:t>
            </a:r>
          </a:p>
          <a:p>
            <a:r>
              <a:rPr lang="en-US" dirty="0">
                <a:solidFill>
                  <a:schemeClr val="tx1"/>
                </a:solidFill>
                <a:latin typeface="Consolas" panose="020B0609020204030204" pitchFamily="49" charset="0"/>
                <a:cs typeface="Courier New" panose="02070309020205020404" pitchFamily="49" charset="0"/>
              </a:rPr>
              <a:t>  if (d1.</a:t>
            </a:r>
            <a:r>
              <a:rPr lang="en-US" dirty="0">
                <a:solidFill>
                  <a:srgbClr val="00B0F0"/>
                </a:solidFill>
                <a:latin typeface="Consolas" panose="020B0609020204030204" pitchFamily="49" charset="0"/>
                <a:cs typeface="Courier New" panose="02070309020205020404" pitchFamily="49" charset="0"/>
              </a:rPr>
              <a:t>equals</a:t>
            </a:r>
            <a:r>
              <a:rPr lang="en-US" dirty="0">
                <a:solidFill>
                  <a:schemeClr val="tx1"/>
                </a:solidFill>
                <a:latin typeface="Consolas" panose="020B0609020204030204" pitchFamily="49" charset="0"/>
                <a:cs typeface="Courier New" panose="02070309020205020404" pitchFamily="49" charset="0"/>
              </a:rPr>
              <a:t>(d2))</a:t>
            </a:r>
          </a:p>
          <a:p>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System.out.println</a:t>
            </a:r>
            <a:r>
              <a:rPr lang="en-US" dirty="0">
                <a:solidFill>
                  <a:schemeClr val="tx1"/>
                </a:solidFill>
                <a:latin typeface="Consolas" panose="020B0609020204030204" pitchFamily="49" charset="0"/>
                <a:cs typeface="Courier New" panose="02070309020205020404" pitchFamily="49" charset="0"/>
              </a:rPr>
              <a:t>("d1 &amp; d2 have equality");</a:t>
            </a:r>
          </a:p>
          <a:p>
            <a:r>
              <a:rPr lang="en-US" dirty="0">
                <a:solidFill>
                  <a:schemeClr val="tx1"/>
                </a:solidFill>
                <a:latin typeface="Consolas" panose="020B0609020204030204" pitchFamily="49" charset="0"/>
                <a:cs typeface="Courier New" panose="02070309020205020404" pitchFamily="49" charset="0"/>
              </a:rPr>
              <a:t>  if (d2 </a:t>
            </a:r>
            <a:r>
              <a:rPr lang="en-US" dirty="0">
                <a:solidFill>
                  <a:srgbClr val="FF0000"/>
                </a:solidFill>
                <a:latin typeface="Consolas" panose="020B0609020204030204" pitchFamily="49" charset="0"/>
                <a:cs typeface="Courier New" panose="02070309020205020404" pitchFamily="49" charset="0"/>
              </a:rPr>
              <a:t>==</a:t>
            </a:r>
            <a:r>
              <a:rPr lang="en-US" dirty="0">
                <a:solidFill>
                  <a:schemeClr val="tx1"/>
                </a:solidFill>
                <a:latin typeface="Consolas" panose="020B0609020204030204" pitchFamily="49" charset="0"/>
                <a:cs typeface="Courier New" panose="02070309020205020404" pitchFamily="49" charset="0"/>
              </a:rPr>
              <a:t> d1)</a:t>
            </a:r>
          </a:p>
          <a:p>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System.out.println</a:t>
            </a:r>
            <a:r>
              <a:rPr lang="en-US" dirty="0">
                <a:solidFill>
                  <a:schemeClr val="tx1"/>
                </a:solidFill>
                <a:latin typeface="Consolas" panose="020B0609020204030204" pitchFamily="49" charset="0"/>
                <a:cs typeface="Courier New" panose="02070309020205020404" pitchFamily="49" charset="0"/>
              </a:rPr>
              <a:t>("d1 &amp; d2 have same identity");</a:t>
            </a:r>
          </a:p>
          <a:p>
            <a:r>
              <a:rPr lang="en-US" dirty="0">
                <a:solidFill>
                  <a:schemeClr val="tx1"/>
                </a:solidFill>
                <a:latin typeface="Consolas" panose="020B0609020204030204" pitchFamily="49" charset="0"/>
                <a:cs typeface="Courier New" panose="02070309020205020404" pitchFamily="49" charset="0"/>
              </a:rPr>
              <a:t>  if (d1 </a:t>
            </a:r>
            <a:r>
              <a:rPr lang="en-US" dirty="0">
                <a:solidFill>
                  <a:srgbClr val="FF0000"/>
                </a:solidFill>
                <a:latin typeface="Consolas" panose="020B0609020204030204" pitchFamily="49" charset="0"/>
                <a:cs typeface="Courier New" panose="02070309020205020404" pitchFamily="49" charset="0"/>
              </a:rPr>
              <a:t>==</a:t>
            </a:r>
            <a:r>
              <a:rPr lang="en-US" dirty="0">
                <a:solidFill>
                  <a:schemeClr val="tx1"/>
                </a:solidFill>
                <a:latin typeface="Consolas" panose="020B0609020204030204" pitchFamily="49" charset="0"/>
                <a:cs typeface="Courier New" panose="02070309020205020404" pitchFamily="49" charset="0"/>
              </a:rPr>
              <a:t> d1)</a:t>
            </a:r>
          </a:p>
          <a:p>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System.out.println</a:t>
            </a:r>
            <a:r>
              <a:rPr lang="en-US" dirty="0">
                <a:solidFill>
                  <a:schemeClr val="tx1"/>
                </a:solidFill>
                <a:latin typeface="Consolas" panose="020B0609020204030204" pitchFamily="49" charset="0"/>
                <a:cs typeface="Courier New" panose="02070309020205020404" pitchFamily="49" charset="0"/>
              </a:rPr>
              <a:t>("d1 &amp; d1 have same identity");</a:t>
            </a:r>
          </a:p>
          <a:p>
            <a:r>
              <a:rPr lang="en-US" dirty="0">
                <a:solidFill>
                  <a:schemeClr val="tx1"/>
                </a:solidFill>
                <a:latin typeface="Consolas" panose="020B0609020204030204" pitchFamily="49" charset="0"/>
                <a:cs typeface="Courier New" panose="02070309020205020404" pitchFamily="49" charset="0"/>
              </a:rPr>
              <a:t> }   </a:t>
            </a:r>
          </a:p>
          <a:p>
            <a:r>
              <a:rPr lang="en-US" dirty="0">
                <a:solidFill>
                  <a:schemeClr val="tx1"/>
                </a:solidFill>
                <a:latin typeface="Consolas" panose="020B0609020204030204" pitchFamily="49" charset="0"/>
                <a:cs typeface="Courier New" panose="02070309020205020404" pitchFamily="49" charset="0"/>
              </a:rPr>
              <a:t>}</a:t>
            </a:r>
          </a:p>
        </p:txBody>
      </p:sp>
      <p:sp>
        <p:nvSpPr>
          <p:cNvPr id="36" name="TextBox 35">
            <a:extLst>
              <a:ext uri="{FF2B5EF4-FFF2-40B4-BE49-F238E27FC236}">
                <a16:creationId xmlns:a16="http://schemas.microsoft.com/office/drawing/2014/main" id="{AD75BDF2-D8B4-4615-B39F-4282B26DF2EE}"/>
              </a:ext>
            </a:extLst>
          </p:cNvPr>
          <p:cNvSpPr txBox="1"/>
          <p:nvPr/>
        </p:nvSpPr>
        <p:spPr>
          <a:xfrm>
            <a:off x="7444122" y="836424"/>
            <a:ext cx="4126897" cy="461665"/>
          </a:xfrm>
          <a:prstGeom prst="rect">
            <a:avLst/>
          </a:prstGeom>
          <a:noFill/>
        </p:spPr>
        <p:txBody>
          <a:bodyPr wrap="square">
            <a:spAutoFit/>
          </a:bodyPr>
          <a:lstStyle/>
          <a:p>
            <a:pPr algn="ctr"/>
            <a:r>
              <a:rPr lang="en-US" sz="2400" dirty="0"/>
              <a:t>Ok, here's the Java version!</a:t>
            </a:r>
          </a:p>
        </p:txBody>
      </p:sp>
      <p:sp>
        <p:nvSpPr>
          <p:cNvPr id="37" name="Speech Bubble: Rectangle with Corners Rounded 36">
            <a:extLst>
              <a:ext uri="{FF2B5EF4-FFF2-40B4-BE49-F238E27FC236}">
                <a16:creationId xmlns:a16="http://schemas.microsoft.com/office/drawing/2014/main" id="{E1BBC1CB-62F9-4952-9852-7C99B64BA7BC}"/>
              </a:ext>
            </a:extLst>
          </p:cNvPr>
          <p:cNvSpPr/>
          <p:nvPr/>
        </p:nvSpPr>
        <p:spPr>
          <a:xfrm>
            <a:off x="1889465" y="3429000"/>
            <a:ext cx="3952400" cy="1306698"/>
          </a:xfrm>
          <a:prstGeom prst="wedgeRoundRectCallout">
            <a:avLst>
              <a:gd name="adj1" fmla="val -60384"/>
              <a:gd name="adj2" fmla="val 771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In Java, comparing two object references with </a:t>
            </a:r>
            <a:r>
              <a:rPr lang="en-US" sz="2400" dirty="0">
                <a:solidFill>
                  <a:srgbClr val="FFC9C9"/>
                </a:solidFill>
                <a:latin typeface="Corbel" panose="020B0503020204020204" pitchFamily="34" charset="0"/>
              </a:rPr>
              <a:t>==</a:t>
            </a:r>
            <a:r>
              <a:rPr lang="en-US" sz="2400" dirty="0">
                <a:solidFill>
                  <a:srgbClr val="00FFFF"/>
                </a:solidFill>
                <a:latin typeface="Corbel" panose="020B0503020204020204" pitchFamily="34" charset="0"/>
              </a:rPr>
              <a:t> </a:t>
            </a:r>
            <a:r>
              <a:rPr lang="en-US" sz="2400" dirty="0">
                <a:solidFill>
                  <a:schemeClr val="bg1"/>
                </a:solidFill>
                <a:latin typeface="Corbel" panose="020B0503020204020204" pitchFamily="34" charset="0"/>
              </a:rPr>
              <a:t>tests for </a:t>
            </a:r>
            <a:r>
              <a:rPr lang="en-US" sz="2400" dirty="0">
                <a:solidFill>
                  <a:srgbClr val="FFC9C9"/>
                </a:solidFill>
                <a:latin typeface="Corbel" panose="020B0503020204020204" pitchFamily="34" charset="0"/>
              </a:rPr>
              <a:t>object identity</a:t>
            </a:r>
            <a:r>
              <a:rPr lang="en-US" sz="2400" dirty="0">
                <a:solidFill>
                  <a:schemeClr val="bg1"/>
                </a:solidFill>
                <a:latin typeface="Corbel" panose="020B0503020204020204" pitchFamily="34" charset="0"/>
              </a:rPr>
              <a:t>.</a:t>
            </a:r>
          </a:p>
        </p:txBody>
      </p:sp>
      <p:sp>
        <p:nvSpPr>
          <p:cNvPr id="39" name="Speech Bubble: Rectangle with Corners Rounded 38">
            <a:extLst>
              <a:ext uri="{FF2B5EF4-FFF2-40B4-BE49-F238E27FC236}">
                <a16:creationId xmlns:a16="http://schemas.microsoft.com/office/drawing/2014/main" id="{76E19271-4356-45EF-8018-1FAF80097F90}"/>
              </a:ext>
            </a:extLst>
          </p:cNvPr>
          <p:cNvSpPr/>
          <p:nvPr/>
        </p:nvSpPr>
        <p:spPr>
          <a:xfrm>
            <a:off x="1930377" y="2849314"/>
            <a:ext cx="3952400" cy="1306698"/>
          </a:xfrm>
          <a:prstGeom prst="wedgeRoundRectCallout">
            <a:avLst>
              <a:gd name="adj1" fmla="val -60384"/>
              <a:gd name="adj2" fmla="val 7716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In Java, we use the </a:t>
            </a:r>
            <a:r>
              <a:rPr lang="en-US" sz="2400" dirty="0">
                <a:solidFill>
                  <a:srgbClr val="00FFFF"/>
                </a:solidFill>
                <a:latin typeface="Corbel" panose="020B0503020204020204" pitchFamily="34" charset="0"/>
              </a:rPr>
              <a:t>equals()</a:t>
            </a:r>
            <a:r>
              <a:rPr lang="en-US" sz="2400" dirty="0">
                <a:solidFill>
                  <a:schemeClr val="bg1"/>
                </a:solidFill>
                <a:latin typeface="Corbel" panose="020B0503020204020204" pitchFamily="34" charset="0"/>
              </a:rPr>
              <a:t> method to test if two objects are </a:t>
            </a:r>
            <a:r>
              <a:rPr lang="en-US" sz="2400" dirty="0">
                <a:solidFill>
                  <a:srgbClr val="00FFFF"/>
                </a:solidFill>
                <a:latin typeface="Corbel" panose="020B0503020204020204" pitchFamily="34" charset="0"/>
              </a:rPr>
              <a:t>logically equal</a:t>
            </a:r>
            <a:r>
              <a:rPr lang="en-US" sz="2400" dirty="0">
                <a:solidFill>
                  <a:schemeClr val="bg1"/>
                </a:solidFill>
                <a:latin typeface="Corbel" panose="020B0503020204020204" pitchFamily="34" charset="0"/>
              </a:rPr>
              <a:t>.</a:t>
            </a:r>
          </a:p>
        </p:txBody>
      </p:sp>
      <p:sp>
        <p:nvSpPr>
          <p:cNvPr id="40" name="TextBox 39">
            <a:extLst>
              <a:ext uri="{FF2B5EF4-FFF2-40B4-BE49-F238E27FC236}">
                <a16:creationId xmlns:a16="http://schemas.microsoft.com/office/drawing/2014/main" id="{C6FEE25C-A5F6-4F90-8C0D-93A8C2073492}"/>
              </a:ext>
            </a:extLst>
          </p:cNvPr>
          <p:cNvSpPr txBox="1"/>
          <p:nvPr/>
        </p:nvSpPr>
        <p:spPr>
          <a:xfrm>
            <a:off x="8051532" y="5977891"/>
            <a:ext cx="2220480" cy="369332"/>
          </a:xfrm>
          <a:prstGeom prst="rect">
            <a:avLst/>
          </a:prstGeom>
          <a:noFill/>
        </p:spPr>
        <p:txBody>
          <a:bodyPr wrap="none" rtlCol="0">
            <a:spAutoFit/>
          </a:bodyPr>
          <a:lstStyle/>
          <a:p>
            <a:r>
              <a:rPr lang="en-US" dirty="0">
                <a:solidFill>
                  <a:srgbClr val="7030A0"/>
                </a:solidFill>
              </a:rPr>
              <a:t>d1 &amp; d2 have equality</a:t>
            </a:r>
          </a:p>
        </p:txBody>
      </p:sp>
      <p:sp>
        <p:nvSpPr>
          <p:cNvPr id="41" name="TextBox 40">
            <a:extLst>
              <a:ext uri="{FF2B5EF4-FFF2-40B4-BE49-F238E27FC236}">
                <a16:creationId xmlns:a16="http://schemas.microsoft.com/office/drawing/2014/main" id="{D55E1CB8-750D-410C-9FF6-F466DE0C671D}"/>
              </a:ext>
            </a:extLst>
          </p:cNvPr>
          <p:cNvSpPr txBox="1"/>
          <p:nvPr/>
        </p:nvSpPr>
        <p:spPr>
          <a:xfrm>
            <a:off x="8051532" y="6250609"/>
            <a:ext cx="2941831" cy="369332"/>
          </a:xfrm>
          <a:prstGeom prst="rect">
            <a:avLst/>
          </a:prstGeom>
          <a:noFill/>
        </p:spPr>
        <p:txBody>
          <a:bodyPr wrap="none" rtlCol="0">
            <a:spAutoFit/>
          </a:bodyPr>
          <a:lstStyle/>
          <a:p>
            <a:r>
              <a:rPr lang="en-US" dirty="0">
                <a:solidFill>
                  <a:srgbClr val="7030A0"/>
                </a:solidFill>
              </a:rPr>
              <a:t>d1 and d1 </a:t>
            </a:r>
            <a:r>
              <a:rPr lang="en-US">
                <a:solidFill>
                  <a:srgbClr val="7030A0"/>
                </a:solidFill>
              </a:rPr>
              <a:t>have same </a:t>
            </a:r>
            <a:r>
              <a:rPr lang="en-US" dirty="0">
                <a:solidFill>
                  <a:srgbClr val="7030A0"/>
                </a:solidFill>
              </a:rPr>
              <a:t>identity</a:t>
            </a:r>
          </a:p>
        </p:txBody>
      </p:sp>
    </p:spTree>
    <p:extLst>
      <p:ext uri="{BB962C8B-B14F-4D97-AF65-F5344CB8AC3E}">
        <p14:creationId xmlns:p14="http://schemas.microsoft.com/office/powerpoint/2010/main" val="69933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xEl>
                                              <p:pRg st="16" end="1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3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4">
                                            <p:txEl>
                                              <p:pRg st="17" end="17"/>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4">
                                            <p:txEl>
                                              <p:pRg st="18" end="18"/>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xEl>
                                              <p:pRg st="19" end="19"/>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4">
                                            <p:txEl>
                                              <p:pRg st="20" end="20"/>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4">
                                            <p:txEl>
                                              <p:pRg st="21" end="21"/>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4">
                                            <p:txEl>
                                              <p:pRg st="22" end="22"/>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down)">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left)">
                                      <p:cBhvr>
                                        <p:cTn id="85" dur="500"/>
                                        <p:tgtEl>
                                          <p:spTgt spid="40"/>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left)">
                                      <p:cBhvr>
                                        <p:cTn id="8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animBg="1"/>
      <p:bldP spid="36" grpId="0"/>
      <p:bldP spid="37" grpId="0" animBg="1"/>
      <p:bldP spid="37" grpId="1" animBg="1"/>
      <p:bldP spid="39" grpId="0" animBg="1"/>
      <p:bldP spid="39" grpId="1" animBg="1"/>
      <p:bldP spid="40" grpId="0"/>
      <p:bldP spid="41"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a:extLst>
              <a:ext uri="{FF2B5EF4-FFF2-40B4-BE49-F238E27FC236}">
                <a16:creationId xmlns:a16="http://schemas.microsoft.com/office/drawing/2014/main" id="{6030F6FB-6612-41B4-902B-0CCB30F36E50}"/>
              </a:ext>
            </a:extLst>
          </p:cNvPr>
          <p:cNvSpPr txBox="1"/>
          <p:nvPr/>
        </p:nvSpPr>
        <p:spPr>
          <a:xfrm>
            <a:off x="6096000" y="2574566"/>
            <a:ext cx="4647890" cy="830997"/>
          </a:xfrm>
          <a:prstGeom prst="rect">
            <a:avLst/>
          </a:prstGeom>
          <a:noFill/>
        </p:spPr>
        <p:txBody>
          <a:bodyPr wrap="square">
            <a:spAutoFit/>
          </a:bodyPr>
          <a:lstStyle/>
          <a:p>
            <a:pPr algn="ctr"/>
            <a:r>
              <a:rPr lang="en-US" sz="2400" dirty="0"/>
              <a:t>Let's see how </a:t>
            </a:r>
            <a:r>
              <a:rPr lang="en-US" sz="2400" dirty="0">
                <a:solidFill>
                  <a:srgbClr val="FF0000"/>
                </a:solidFill>
              </a:rPr>
              <a:t>assignment</a:t>
            </a:r>
            <a:r>
              <a:rPr lang="en-US" sz="2400" dirty="0"/>
              <a:t> works with </a:t>
            </a:r>
            <a:r>
              <a:rPr lang="en-US" sz="2400" dirty="0">
                <a:solidFill>
                  <a:srgbClr val="FF0000"/>
                </a:solidFill>
              </a:rPr>
              <a:t>pointers</a:t>
            </a:r>
            <a:r>
              <a:rPr lang="en-US" sz="2400" dirty="0"/>
              <a:t>!</a:t>
            </a:r>
          </a:p>
        </p:txBody>
      </p:sp>
      <p:sp>
        <p:nvSpPr>
          <p:cNvPr id="34" name="Rectangle 33">
            <a:extLst>
              <a:ext uri="{FF2B5EF4-FFF2-40B4-BE49-F238E27FC236}">
                <a16:creationId xmlns:a16="http://schemas.microsoft.com/office/drawing/2014/main" id="{1BDDAEC6-1944-4725-BFAE-3EC27AD735BC}"/>
              </a:ext>
            </a:extLst>
          </p:cNvPr>
          <p:cNvSpPr/>
          <p:nvPr/>
        </p:nvSpPr>
        <p:spPr>
          <a:xfrm>
            <a:off x="457057" y="2665048"/>
            <a:ext cx="4383766" cy="3579341"/>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C++ pointer example</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int main() {</a:t>
            </a:r>
          </a:p>
          <a:p>
            <a:r>
              <a:rPr lang="en-US" sz="2000" dirty="0">
                <a:solidFill>
                  <a:schemeClr val="tx1"/>
                </a:solidFill>
                <a:latin typeface="Consolas" panose="020B0609020204030204" pitchFamily="49" charset="0"/>
                <a:cs typeface="Courier New" panose="02070309020205020404" pitchFamily="49" charset="0"/>
              </a:rPr>
              <a:t>  int x = 5, y = 6;</a:t>
            </a:r>
          </a:p>
          <a:p>
            <a:r>
              <a:rPr lang="en-US" sz="2000" dirty="0">
                <a:solidFill>
                  <a:schemeClr val="tx1"/>
                </a:solidFill>
                <a:latin typeface="Consolas" panose="020B0609020204030204" pitchFamily="49" charset="0"/>
                <a:cs typeface="Courier New" panose="02070309020205020404" pitchFamily="49" charset="0"/>
              </a:rPr>
              <a:t>  int *px = &amp;x;</a:t>
            </a:r>
          </a:p>
          <a:p>
            <a:r>
              <a:rPr lang="en-US" sz="2000" dirty="0">
                <a:solidFill>
                  <a:schemeClr val="tx1"/>
                </a:solidFill>
                <a:latin typeface="Consolas" panose="020B0609020204030204" pitchFamily="49" charset="0"/>
                <a:cs typeface="Courier New" panose="02070309020205020404" pitchFamily="49" charset="0"/>
              </a:rPr>
              <a:t>  int *</a:t>
            </a:r>
            <a:r>
              <a:rPr lang="en-US" sz="2000" dirty="0" err="1">
                <a:solidFill>
                  <a:schemeClr val="tx1"/>
                </a:solidFill>
                <a:latin typeface="Consolas" panose="020B0609020204030204" pitchFamily="49" charset="0"/>
                <a:cs typeface="Courier New" panose="02070309020205020404" pitchFamily="49" charset="0"/>
              </a:rPr>
              <a:t>py</a:t>
            </a:r>
            <a:r>
              <a:rPr lang="en-US" sz="2000" dirty="0">
                <a:solidFill>
                  <a:schemeClr val="tx1"/>
                </a:solidFill>
                <a:latin typeface="Consolas" panose="020B0609020204030204" pitchFamily="49" charset="0"/>
                <a:cs typeface="Courier New" panose="02070309020205020404" pitchFamily="49" charset="0"/>
              </a:rPr>
              <a:t> = &amp;y;</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a:t>
            </a:r>
            <a:r>
              <a:rPr lang="en-US" sz="2000" dirty="0" err="1">
                <a:solidFill>
                  <a:srgbClr val="00B050"/>
                </a:solidFill>
                <a:latin typeface="Consolas" panose="020B0609020204030204" pitchFamily="49" charset="0"/>
                <a:cs typeface="Courier New" panose="02070309020205020404" pitchFamily="49" charset="0"/>
              </a:rPr>
              <a:t>py</a:t>
            </a:r>
            <a:r>
              <a:rPr lang="en-US" sz="2000" dirty="0">
                <a:solidFill>
                  <a:srgbClr val="00B050"/>
                </a:solidFill>
                <a:latin typeface="Consolas" panose="020B0609020204030204" pitchFamily="49" charset="0"/>
                <a:cs typeface="Courier New" panose="02070309020205020404" pitchFamily="49" charset="0"/>
              </a:rPr>
              <a:t> </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70C0"/>
                </a:solidFill>
                <a:latin typeface="Consolas" panose="020B0609020204030204" pitchFamily="49" charset="0"/>
                <a:cs typeface="Courier New" panose="02070309020205020404" pitchFamily="49" charset="0"/>
              </a:rPr>
              <a:t>*px</a:t>
            </a:r>
            <a:r>
              <a:rPr lang="en-US" sz="2000" dirty="0">
                <a:solidFill>
                  <a:schemeClr val="tx1"/>
                </a:solidFill>
                <a:latin typeface="Consolas" panose="020B0609020204030204" pitchFamily="49" charset="0"/>
                <a:cs typeface="Courier New" panose="02070309020205020404" pitchFamily="49" charset="0"/>
              </a:rPr>
              <a:t>;</a:t>
            </a:r>
            <a:br>
              <a:rPr lang="en-US" sz="2000" dirty="0">
                <a:solidFill>
                  <a:schemeClr val="tx1"/>
                </a:solidFill>
                <a:latin typeface="Consolas" panose="020B0609020204030204" pitchFamily="49" charset="0"/>
                <a:cs typeface="Courier New" panose="02070309020205020404" pitchFamily="49" charset="0"/>
              </a:rPr>
            </a:b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py</a:t>
            </a:r>
            <a:r>
              <a:rPr lang="en-US" sz="2000" dirty="0">
                <a:solidFill>
                  <a:schemeClr val="tx1"/>
                </a:solidFill>
                <a:latin typeface="Consolas" panose="020B0609020204030204" pitchFamily="49" charset="0"/>
                <a:cs typeface="Courier New" panose="02070309020205020404" pitchFamily="49" charset="0"/>
              </a:rPr>
              <a:t> = px;</a:t>
            </a:r>
          </a:p>
          <a:p>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py</a:t>
            </a:r>
            <a:r>
              <a:rPr lang="en-US" sz="2000" dirty="0">
                <a:solidFill>
                  <a:schemeClr val="tx1"/>
                </a:solidFill>
                <a:latin typeface="Consolas" panose="020B0609020204030204" pitchFamily="49" charset="0"/>
                <a:cs typeface="Courier New" panose="02070309020205020404" pitchFamily="49" charset="0"/>
              </a:rPr>
              <a:t> = 42;</a:t>
            </a:r>
          </a:p>
          <a:p>
            <a:r>
              <a:rPr lang="en-US" sz="2000" dirty="0">
                <a:solidFill>
                  <a:schemeClr val="tx1"/>
                </a:solidFill>
                <a:latin typeface="Consolas" panose="020B06090202040302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457057" y="-201376"/>
            <a:ext cx="9438744" cy="1143000"/>
          </a:xfrm>
        </p:spPr>
        <p:txBody>
          <a:bodyPr/>
          <a:lstStyle/>
          <a:p>
            <a:r>
              <a:rPr lang="en-US" dirty="0"/>
              <a:t>Pointers: </a:t>
            </a:r>
            <a:r>
              <a:rPr lang="en-US" i="1" dirty="0"/>
              <a:t>Explicit</a:t>
            </a:r>
            <a:r>
              <a:rPr lang="en-US" dirty="0"/>
              <a:t> Object References!</a:t>
            </a:r>
          </a:p>
        </p:txBody>
      </p:sp>
      <p:sp>
        <p:nvSpPr>
          <p:cNvPr id="23" name="TextBox 22">
            <a:extLst>
              <a:ext uri="{FF2B5EF4-FFF2-40B4-BE49-F238E27FC236}">
                <a16:creationId xmlns:a16="http://schemas.microsoft.com/office/drawing/2014/main" id="{F5A3BBD1-C7AA-498D-8408-DE924F82C9F1}"/>
              </a:ext>
            </a:extLst>
          </p:cNvPr>
          <p:cNvSpPr txBox="1"/>
          <p:nvPr/>
        </p:nvSpPr>
        <p:spPr>
          <a:xfrm>
            <a:off x="937030" y="941310"/>
            <a:ext cx="10111270" cy="830997"/>
          </a:xfrm>
          <a:prstGeom prst="rect">
            <a:avLst/>
          </a:prstGeom>
          <a:noFill/>
        </p:spPr>
        <p:txBody>
          <a:bodyPr wrap="square">
            <a:spAutoFit/>
          </a:bodyPr>
          <a:lstStyle/>
          <a:p>
            <a:pPr algn="ctr"/>
            <a:r>
              <a:rPr lang="en-US" sz="2400" dirty="0"/>
              <a:t>When you use </a:t>
            </a:r>
            <a:r>
              <a:rPr lang="en-US" sz="2400" dirty="0">
                <a:solidFill>
                  <a:srgbClr val="FF0000"/>
                </a:solidFill>
              </a:rPr>
              <a:t>pointers</a:t>
            </a:r>
            <a:r>
              <a:rPr lang="en-US" sz="2400" dirty="0"/>
              <a:t> in C++, you're also using </a:t>
            </a:r>
            <a:r>
              <a:rPr lang="en-US" sz="2400" dirty="0">
                <a:solidFill>
                  <a:srgbClr val="FF0000"/>
                </a:solidFill>
              </a:rPr>
              <a:t>object reference semantics</a:t>
            </a:r>
            <a:r>
              <a:rPr lang="en-US" sz="2400" dirty="0"/>
              <a:t>, (but using </a:t>
            </a:r>
            <a:r>
              <a:rPr lang="en-US" sz="2400" dirty="0">
                <a:solidFill>
                  <a:srgbClr val="FF0000"/>
                </a:solidFill>
              </a:rPr>
              <a:t>explicit * and &amp; syntax </a:t>
            </a:r>
            <a:r>
              <a:rPr lang="en-US" sz="2400" dirty="0"/>
              <a:t>to define and read/write pointed-to data). </a:t>
            </a:r>
          </a:p>
        </p:txBody>
      </p:sp>
      <p:cxnSp>
        <p:nvCxnSpPr>
          <p:cNvPr id="29" name="Straight Arrow Connector 28">
            <a:extLst>
              <a:ext uri="{FF2B5EF4-FFF2-40B4-BE49-F238E27FC236}">
                <a16:creationId xmlns:a16="http://schemas.microsoft.com/office/drawing/2014/main" id="{F2E8BE3E-2958-4D94-BF30-471C0DA05DC8}"/>
              </a:ext>
            </a:extLst>
          </p:cNvPr>
          <p:cNvCxnSpPr/>
          <p:nvPr/>
        </p:nvCxnSpPr>
        <p:spPr>
          <a:xfrm>
            <a:off x="245367" y="35427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9F9FAA2-145C-46A0-80B6-A37AFE0FC906}"/>
              </a:ext>
            </a:extLst>
          </p:cNvPr>
          <p:cNvCxnSpPr/>
          <p:nvPr/>
        </p:nvCxnSpPr>
        <p:spPr>
          <a:xfrm>
            <a:off x="498708" y="385553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094830-97FF-4B26-8643-E1D6F73DB8B2}"/>
              </a:ext>
            </a:extLst>
          </p:cNvPr>
          <p:cNvCxnSpPr/>
          <p:nvPr/>
        </p:nvCxnSpPr>
        <p:spPr>
          <a:xfrm>
            <a:off x="498708" y="417798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FA298A-1ED8-4129-8A12-42F596863C74}"/>
              </a:ext>
            </a:extLst>
          </p:cNvPr>
          <p:cNvCxnSpPr/>
          <p:nvPr/>
        </p:nvCxnSpPr>
        <p:spPr>
          <a:xfrm>
            <a:off x="498708" y="446563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9C95757-B048-40CC-9191-7CF9C15B7180}"/>
              </a:ext>
            </a:extLst>
          </p:cNvPr>
          <p:cNvCxnSpPr/>
          <p:nvPr/>
        </p:nvCxnSpPr>
        <p:spPr>
          <a:xfrm>
            <a:off x="498708" y="506342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D030C5E-DDF1-45B1-A1E3-474435CD7A98}"/>
              </a:ext>
            </a:extLst>
          </p:cNvPr>
          <p:cNvGrpSpPr/>
          <p:nvPr/>
        </p:nvGrpSpPr>
        <p:grpSpPr>
          <a:xfrm>
            <a:off x="4952874" y="2890590"/>
            <a:ext cx="3530223" cy="1938992"/>
            <a:chOff x="4541520" y="3429000"/>
            <a:chExt cx="2705970" cy="1938992"/>
          </a:xfrm>
        </p:grpSpPr>
        <p:sp>
          <p:nvSpPr>
            <p:cNvPr id="36" name="Rectangle: Rounded Corners 35">
              <a:extLst>
                <a:ext uri="{FF2B5EF4-FFF2-40B4-BE49-F238E27FC236}">
                  <a16:creationId xmlns:a16="http://schemas.microsoft.com/office/drawing/2014/main" id="{A18BD371-79F2-456F-86C9-9CE97F18A43F}"/>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BED11C57-ED56-4975-97ED-768C37A8A394}"/>
                </a:ext>
              </a:extLst>
            </p:cNvPr>
            <p:cNvSpPr txBox="1"/>
            <p:nvPr/>
          </p:nvSpPr>
          <p:spPr>
            <a:xfrm>
              <a:off x="4572000" y="3458965"/>
              <a:ext cx="2673937" cy="369332"/>
            </a:xfrm>
            <a:prstGeom prst="rect">
              <a:avLst/>
            </a:prstGeom>
            <a:noFill/>
          </p:spPr>
          <p:txBody>
            <a:bodyPr wrap="none" rtlCol="0">
              <a:spAutoFit/>
            </a:bodyPr>
            <a:lstStyle/>
            <a:p>
              <a:r>
                <a:rPr lang="en-US" dirty="0">
                  <a:solidFill>
                    <a:schemeClr val="bg1"/>
                  </a:solidFill>
                </a:rPr>
                <a:t>main()'s Activation Record</a:t>
              </a:r>
            </a:p>
          </p:txBody>
        </p:sp>
      </p:grpSp>
      <p:sp>
        <p:nvSpPr>
          <p:cNvPr id="102" name="TextBox 101">
            <a:extLst>
              <a:ext uri="{FF2B5EF4-FFF2-40B4-BE49-F238E27FC236}">
                <a16:creationId xmlns:a16="http://schemas.microsoft.com/office/drawing/2014/main" id="{2BF46F92-0F9A-4928-8360-F9C1167AE903}"/>
              </a:ext>
            </a:extLst>
          </p:cNvPr>
          <p:cNvSpPr txBox="1"/>
          <p:nvPr/>
        </p:nvSpPr>
        <p:spPr>
          <a:xfrm>
            <a:off x="7646921" y="2616286"/>
            <a:ext cx="899605" cy="2246769"/>
          </a:xfrm>
          <a:prstGeom prst="rect">
            <a:avLst/>
          </a:prstGeom>
          <a:noFill/>
        </p:spPr>
        <p:txBody>
          <a:bodyPr wrap="none" rtlCol="0">
            <a:spAutoFit/>
          </a:bodyPr>
          <a:lstStyle/>
          <a:p>
            <a:pPr algn="ctr"/>
            <a:r>
              <a:rPr lang="en-US" sz="2800" dirty="0"/>
              <a:t>…</a:t>
            </a:r>
          </a:p>
          <a:p>
            <a:pPr algn="ctr"/>
            <a:r>
              <a:rPr lang="en-US" sz="2800" dirty="0"/>
              <a:t>1000</a:t>
            </a:r>
          </a:p>
          <a:p>
            <a:pPr algn="ctr"/>
            <a:r>
              <a:rPr lang="en-US" sz="2800" dirty="0"/>
              <a:t>1004</a:t>
            </a:r>
          </a:p>
          <a:p>
            <a:pPr algn="ctr"/>
            <a:r>
              <a:rPr lang="en-US" sz="2800" dirty="0"/>
              <a:t>1008</a:t>
            </a:r>
          </a:p>
          <a:p>
            <a:pPr algn="ctr"/>
            <a:r>
              <a:rPr lang="en-US" sz="2800" dirty="0"/>
              <a:t>…</a:t>
            </a:r>
          </a:p>
        </p:txBody>
      </p:sp>
      <p:grpSp>
        <p:nvGrpSpPr>
          <p:cNvPr id="58" name="Group 57">
            <a:extLst>
              <a:ext uri="{FF2B5EF4-FFF2-40B4-BE49-F238E27FC236}">
                <a16:creationId xmlns:a16="http://schemas.microsoft.com/office/drawing/2014/main" id="{DE635F8C-6384-4EFE-80B7-B33AAA53D573}"/>
              </a:ext>
            </a:extLst>
          </p:cNvPr>
          <p:cNvGrpSpPr/>
          <p:nvPr/>
        </p:nvGrpSpPr>
        <p:grpSpPr>
          <a:xfrm>
            <a:off x="6700671" y="3292121"/>
            <a:ext cx="1033630" cy="461665"/>
            <a:chOff x="4810282" y="1660435"/>
            <a:chExt cx="1033630" cy="461665"/>
          </a:xfrm>
        </p:grpSpPr>
        <p:grpSp>
          <p:nvGrpSpPr>
            <p:cNvPr id="59" name="Group 58">
              <a:extLst>
                <a:ext uri="{FF2B5EF4-FFF2-40B4-BE49-F238E27FC236}">
                  <a16:creationId xmlns:a16="http://schemas.microsoft.com/office/drawing/2014/main" id="{410DD9FE-BBE3-4501-9CBD-70EA2DB534F1}"/>
                </a:ext>
              </a:extLst>
            </p:cNvPr>
            <p:cNvGrpSpPr/>
            <p:nvPr/>
          </p:nvGrpSpPr>
          <p:grpSpPr>
            <a:xfrm>
              <a:off x="4810282" y="1697975"/>
              <a:ext cx="1033630" cy="408046"/>
              <a:chOff x="8180709" y="-722002"/>
              <a:chExt cx="1033630" cy="408046"/>
            </a:xfrm>
          </p:grpSpPr>
          <p:sp>
            <p:nvSpPr>
              <p:cNvPr id="62" name="TextBox 61">
                <a:extLst>
                  <a:ext uri="{FF2B5EF4-FFF2-40B4-BE49-F238E27FC236}">
                    <a16:creationId xmlns:a16="http://schemas.microsoft.com/office/drawing/2014/main" id="{B51329E3-49B5-4740-937B-1D52C0161B15}"/>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F8CEB2"/>
                    </a:solidFill>
                  </a:rPr>
                  <a:t>x</a:t>
                </a:r>
              </a:p>
            </p:txBody>
          </p:sp>
          <p:sp>
            <p:nvSpPr>
              <p:cNvPr id="63" name="Rectangle 62">
                <a:extLst>
                  <a:ext uri="{FF2B5EF4-FFF2-40B4-BE49-F238E27FC236}">
                    <a16:creationId xmlns:a16="http://schemas.microsoft.com/office/drawing/2014/main" id="{9EC476F3-915B-4669-AB74-4F0875FD1EF1}"/>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9B179887-1D23-4842-AA6C-FBE2FE30786E}"/>
                </a:ext>
              </a:extLst>
            </p:cNvPr>
            <p:cNvSpPr txBox="1"/>
            <p:nvPr/>
          </p:nvSpPr>
          <p:spPr>
            <a:xfrm>
              <a:off x="5318019" y="1660435"/>
              <a:ext cx="354584"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 </a:t>
              </a:r>
            </a:p>
          </p:txBody>
        </p:sp>
      </p:grpSp>
      <p:grpSp>
        <p:nvGrpSpPr>
          <p:cNvPr id="64" name="Group 63">
            <a:extLst>
              <a:ext uri="{FF2B5EF4-FFF2-40B4-BE49-F238E27FC236}">
                <a16:creationId xmlns:a16="http://schemas.microsoft.com/office/drawing/2014/main" id="{EBF8B643-CAE7-45FB-B18E-833B234972F3}"/>
              </a:ext>
            </a:extLst>
          </p:cNvPr>
          <p:cNvGrpSpPr/>
          <p:nvPr/>
        </p:nvGrpSpPr>
        <p:grpSpPr>
          <a:xfrm>
            <a:off x="6700671" y="3726811"/>
            <a:ext cx="1033630" cy="408046"/>
            <a:chOff x="8180709" y="-722002"/>
            <a:chExt cx="1033630" cy="408046"/>
          </a:xfrm>
        </p:grpSpPr>
        <p:sp>
          <p:nvSpPr>
            <p:cNvPr id="66" name="TextBox 65">
              <a:extLst>
                <a:ext uri="{FF2B5EF4-FFF2-40B4-BE49-F238E27FC236}">
                  <a16:creationId xmlns:a16="http://schemas.microsoft.com/office/drawing/2014/main" id="{C0067BC5-012D-4401-A951-12AE0045E6F4}"/>
                </a:ext>
              </a:extLst>
            </p:cNvPr>
            <p:cNvSpPr txBox="1"/>
            <p:nvPr/>
          </p:nvSpPr>
          <p:spPr>
            <a:xfrm>
              <a:off x="8180709" y="-722002"/>
              <a:ext cx="308098" cy="400110"/>
            </a:xfrm>
            <a:prstGeom prst="rect">
              <a:avLst/>
            </a:prstGeom>
            <a:noFill/>
          </p:spPr>
          <p:txBody>
            <a:bodyPr wrap="none" rtlCol="0">
              <a:spAutoFit/>
            </a:bodyPr>
            <a:lstStyle/>
            <a:p>
              <a:r>
                <a:rPr lang="en-US" sz="2000" dirty="0">
                  <a:solidFill>
                    <a:srgbClr val="F8CEB2"/>
                  </a:solidFill>
                </a:rPr>
                <a:t>y</a:t>
              </a:r>
            </a:p>
          </p:txBody>
        </p:sp>
        <p:sp>
          <p:nvSpPr>
            <p:cNvPr id="68" name="Rectangle 67">
              <a:extLst>
                <a:ext uri="{FF2B5EF4-FFF2-40B4-BE49-F238E27FC236}">
                  <a16:creationId xmlns:a16="http://schemas.microsoft.com/office/drawing/2014/main" id="{73C74D35-AF4B-40E4-B349-9FB377C10A0C}"/>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20E07C9E-38E9-46ED-9A83-907624BF6966}"/>
              </a:ext>
            </a:extLst>
          </p:cNvPr>
          <p:cNvSpPr txBox="1"/>
          <p:nvPr/>
        </p:nvSpPr>
        <p:spPr>
          <a:xfrm>
            <a:off x="7173572" y="3696527"/>
            <a:ext cx="354584"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6</a:t>
            </a:r>
          </a:p>
        </p:txBody>
      </p:sp>
      <p:grpSp>
        <p:nvGrpSpPr>
          <p:cNvPr id="41" name="Group 40">
            <a:extLst>
              <a:ext uri="{FF2B5EF4-FFF2-40B4-BE49-F238E27FC236}">
                <a16:creationId xmlns:a16="http://schemas.microsoft.com/office/drawing/2014/main" id="{7A46AAEE-0225-4142-83FB-FB5B88143475}"/>
              </a:ext>
            </a:extLst>
          </p:cNvPr>
          <p:cNvGrpSpPr/>
          <p:nvPr/>
        </p:nvGrpSpPr>
        <p:grpSpPr>
          <a:xfrm>
            <a:off x="5172033" y="3245002"/>
            <a:ext cx="1146801" cy="408046"/>
            <a:chOff x="8067538" y="-722002"/>
            <a:chExt cx="1146801" cy="408046"/>
          </a:xfrm>
        </p:grpSpPr>
        <p:sp>
          <p:nvSpPr>
            <p:cNvPr id="43" name="TextBox 42">
              <a:extLst>
                <a:ext uri="{FF2B5EF4-FFF2-40B4-BE49-F238E27FC236}">
                  <a16:creationId xmlns:a16="http://schemas.microsoft.com/office/drawing/2014/main" id="{167DF39D-B44A-463B-8FE2-7C484E2E918A}"/>
                </a:ext>
              </a:extLst>
            </p:cNvPr>
            <p:cNvSpPr txBox="1"/>
            <p:nvPr/>
          </p:nvSpPr>
          <p:spPr>
            <a:xfrm>
              <a:off x="8067538" y="-722002"/>
              <a:ext cx="437940" cy="400110"/>
            </a:xfrm>
            <a:prstGeom prst="rect">
              <a:avLst/>
            </a:prstGeom>
            <a:noFill/>
          </p:spPr>
          <p:txBody>
            <a:bodyPr wrap="none" rtlCol="0">
              <a:spAutoFit/>
            </a:bodyPr>
            <a:lstStyle/>
            <a:p>
              <a:r>
                <a:rPr lang="en-US" sz="2000" dirty="0">
                  <a:solidFill>
                    <a:srgbClr val="BDD7EE"/>
                  </a:solidFill>
                </a:rPr>
                <a:t>px</a:t>
              </a:r>
            </a:p>
          </p:txBody>
        </p:sp>
        <p:sp>
          <p:nvSpPr>
            <p:cNvPr id="44" name="Rectangle 43">
              <a:extLst>
                <a:ext uri="{FF2B5EF4-FFF2-40B4-BE49-F238E27FC236}">
                  <a16:creationId xmlns:a16="http://schemas.microsoft.com/office/drawing/2014/main" id="{E9B1456E-8C2E-4DCD-ABE5-E815B203ABE0}"/>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4404C20F-AA20-4A72-A4EC-BC978AAF8903}"/>
              </a:ext>
            </a:extLst>
          </p:cNvPr>
          <p:cNvCxnSpPr>
            <a:cxnSpLocks/>
          </p:cNvCxnSpPr>
          <p:nvPr/>
        </p:nvCxnSpPr>
        <p:spPr>
          <a:xfrm flipV="1">
            <a:off x="5922986" y="3355848"/>
            <a:ext cx="1063030" cy="81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676E9B4-6673-4312-9AE0-909AF7428419}"/>
              </a:ext>
            </a:extLst>
          </p:cNvPr>
          <p:cNvGrpSpPr/>
          <p:nvPr/>
        </p:nvGrpSpPr>
        <p:grpSpPr>
          <a:xfrm>
            <a:off x="5126772" y="3774740"/>
            <a:ext cx="1192062" cy="408046"/>
            <a:chOff x="8022277" y="-722002"/>
            <a:chExt cx="1192062" cy="408046"/>
          </a:xfrm>
        </p:grpSpPr>
        <p:sp>
          <p:nvSpPr>
            <p:cNvPr id="46" name="TextBox 45">
              <a:extLst>
                <a:ext uri="{FF2B5EF4-FFF2-40B4-BE49-F238E27FC236}">
                  <a16:creationId xmlns:a16="http://schemas.microsoft.com/office/drawing/2014/main" id="{CF9890F6-9307-405F-B929-6E4A89ED647F}"/>
                </a:ext>
              </a:extLst>
            </p:cNvPr>
            <p:cNvSpPr txBox="1"/>
            <p:nvPr/>
          </p:nvSpPr>
          <p:spPr>
            <a:xfrm>
              <a:off x="8022277" y="-722002"/>
              <a:ext cx="444352" cy="400110"/>
            </a:xfrm>
            <a:prstGeom prst="rect">
              <a:avLst/>
            </a:prstGeom>
            <a:noFill/>
          </p:spPr>
          <p:txBody>
            <a:bodyPr wrap="none" rtlCol="0">
              <a:spAutoFit/>
            </a:bodyPr>
            <a:lstStyle/>
            <a:p>
              <a:r>
                <a:rPr lang="en-US" sz="2000" dirty="0" err="1">
                  <a:solidFill>
                    <a:srgbClr val="BDD7EE"/>
                  </a:solidFill>
                </a:rPr>
                <a:t>py</a:t>
              </a:r>
              <a:endParaRPr lang="en-US" sz="2000" dirty="0">
                <a:solidFill>
                  <a:srgbClr val="BDD7EE"/>
                </a:solidFill>
              </a:endParaRPr>
            </a:p>
          </p:txBody>
        </p:sp>
        <p:sp>
          <p:nvSpPr>
            <p:cNvPr id="47" name="Rectangle 46">
              <a:extLst>
                <a:ext uri="{FF2B5EF4-FFF2-40B4-BE49-F238E27FC236}">
                  <a16:creationId xmlns:a16="http://schemas.microsoft.com/office/drawing/2014/main" id="{E5547B04-0A57-4F20-A014-E8051DB15389}"/>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3" name="Straight Arrow Connector 52">
            <a:extLst>
              <a:ext uri="{FF2B5EF4-FFF2-40B4-BE49-F238E27FC236}">
                <a16:creationId xmlns:a16="http://schemas.microsoft.com/office/drawing/2014/main" id="{313A3EB9-8434-4234-B496-577923FEBCEE}"/>
              </a:ext>
            </a:extLst>
          </p:cNvPr>
          <p:cNvCxnSpPr>
            <a:cxnSpLocks/>
          </p:cNvCxnSpPr>
          <p:nvPr/>
        </p:nvCxnSpPr>
        <p:spPr>
          <a:xfrm flipV="1">
            <a:off x="5941915" y="3744166"/>
            <a:ext cx="1066854" cy="2388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DBD55BD-9AD1-400B-8929-9A1D760A215B}"/>
              </a:ext>
            </a:extLst>
          </p:cNvPr>
          <p:cNvSpPr txBox="1"/>
          <p:nvPr/>
        </p:nvSpPr>
        <p:spPr>
          <a:xfrm>
            <a:off x="5509132" y="3753510"/>
            <a:ext cx="864339"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1004</a:t>
            </a:r>
          </a:p>
        </p:txBody>
      </p:sp>
      <p:sp>
        <p:nvSpPr>
          <p:cNvPr id="55" name="TextBox 54">
            <a:extLst>
              <a:ext uri="{FF2B5EF4-FFF2-40B4-BE49-F238E27FC236}">
                <a16:creationId xmlns:a16="http://schemas.microsoft.com/office/drawing/2014/main" id="{B2AF4143-DF93-4F16-A7FE-6B3F5325211B}"/>
              </a:ext>
            </a:extLst>
          </p:cNvPr>
          <p:cNvSpPr txBox="1"/>
          <p:nvPr/>
        </p:nvSpPr>
        <p:spPr>
          <a:xfrm>
            <a:off x="5507758" y="3207462"/>
            <a:ext cx="864339"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1000</a:t>
            </a:r>
          </a:p>
        </p:txBody>
      </p:sp>
      <p:sp>
        <p:nvSpPr>
          <p:cNvPr id="57" name="TextBox 56">
            <a:extLst>
              <a:ext uri="{FF2B5EF4-FFF2-40B4-BE49-F238E27FC236}">
                <a16:creationId xmlns:a16="http://schemas.microsoft.com/office/drawing/2014/main" id="{9339D5BA-CED8-4B38-A2E5-D8E6DD6E495E}"/>
              </a:ext>
            </a:extLst>
          </p:cNvPr>
          <p:cNvSpPr txBox="1"/>
          <p:nvPr/>
        </p:nvSpPr>
        <p:spPr>
          <a:xfrm>
            <a:off x="7209882" y="3292099"/>
            <a:ext cx="354584"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5</a:t>
            </a:r>
          </a:p>
        </p:txBody>
      </p:sp>
      <p:cxnSp>
        <p:nvCxnSpPr>
          <p:cNvPr id="54" name="Straight Arrow Connector 53">
            <a:extLst>
              <a:ext uri="{FF2B5EF4-FFF2-40B4-BE49-F238E27FC236}">
                <a16:creationId xmlns:a16="http://schemas.microsoft.com/office/drawing/2014/main" id="{0328AC1A-0A2B-4A6F-9037-704D42076AF1}"/>
              </a:ext>
            </a:extLst>
          </p:cNvPr>
          <p:cNvCxnSpPr/>
          <p:nvPr/>
        </p:nvCxnSpPr>
        <p:spPr>
          <a:xfrm>
            <a:off x="504804" y="540793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826A112-DC43-48BB-B098-9EE892B35E50}"/>
              </a:ext>
            </a:extLst>
          </p:cNvPr>
          <p:cNvSpPr txBox="1"/>
          <p:nvPr/>
        </p:nvSpPr>
        <p:spPr>
          <a:xfrm>
            <a:off x="6864074" y="3291767"/>
            <a:ext cx="1043036" cy="461665"/>
          </a:xfrm>
          <a:prstGeom prst="rect">
            <a:avLst/>
          </a:prstGeom>
          <a:noFill/>
        </p:spPr>
        <p:txBody>
          <a:bodyPr wrap="square">
            <a:spAutoFit/>
          </a:bodyPr>
          <a:lstStyle/>
          <a:p>
            <a:pPr algn="ctr"/>
            <a:r>
              <a:rPr lang="en-US" sz="2400" dirty="0">
                <a:solidFill>
                  <a:srgbClr val="F8CEB2"/>
                </a:solidFill>
                <a:latin typeface="Consolas" panose="020B0609020204030204" pitchFamily="49" charset="0"/>
              </a:rPr>
              <a:t>5</a:t>
            </a:r>
          </a:p>
        </p:txBody>
      </p:sp>
      <p:cxnSp>
        <p:nvCxnSpPr>
          <p:cNvPr id="67" name="Straight Arrow Connector 66">
            <a:extLst>
              <a:ext uri="{FF2B5EF4-FFF2-40B4-BE49-F238E27FC236}">
                <a16:creationId xmlns:a16="http://schemas.microsoft.com/office/drawing/2014/main" id="{3B3CC881-112E-4DC2-A16B-B5EACDC0AE2C}"/>
              </a:ext>
            </a:extLst>
          </p:cNvPr>
          <p:cNvCxnSpPr>
            <a:cxnSpLocks/>
          </p:cNvCxnSpPr>
          <p:nvPr/>
        </p:nvCxnSpPr>
        <p:spPr>
          <a:xfrm flipV="1">
            <a:off x="5926003" y="3372416"/>
            <a:ext cx="1072326" cy="611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A4A16B3-D54D-4639-9769-2D674A05CAAB}"/>
              </a:ext>
            </a:extLst>
          </p:cNvPr>
          <p:cNvSpPr txBox="1"/>
          <p:nvPr/>
        </p:nvSpPr>
        <p:spPr>
          <a:xfrm>
            <a:off x="5412501" y="3211795"/>
            <a:ext cx="1043036" cy="461665"/>
          </a:xfrm>
          <a:prstGeom prst="rect">
            <a:avLst/>
          </a:prstGeom>
          <a:noFill/>
        </p:spPr>
        <p:txBody>
          <a:bodyPr wrap="square">
            <a:spAutoFit/>
          </a:bodyPr>
          <a:lstStyle/>
          <a:p>
            <a:pPr algn="ctr"/>
            <a:r>
              <a:rPr lang="en-US" sz="2400" dirty="0">
                <a:solidFill>
                  <a:srgbClr val="F8CEB2"/>
                </a:solidFill>
                <a:latin typeface="Consolas" panose="020B0609020204030204" pitchFamily="49" charset="0"/>
              </a:rPr>
              <a:t>1000</a:t>
            </a:r>
          </a:p>
        </p:txBody>
      </p:sp>
      <p:cxnSp>
        <p:nvCxnSpPr>
          <p:cNvPr id="71" name="Straight Arrow Connector 70">
            <a:extLst>
              <a:ext uri="{FF2B5EF4-FFF2-40B4-BE49-F238E27FC236}">
                <a16:creationId xmlns:a16="http://schemas.microsoft.com/office/drawing/2014/main" id="{2B00DED4-5643-4750-9610-6D71DED308C1}"/>
              </a:ext>
            </a:extLst>
          </p:cNvPr>
          <p:cNvCxnSpPr/>
          <p:nvPr/>
        </p:nvCxnSpPr>
        <p:spPr>
          <a:xfrm>
            <a:off x="525929" y="569161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BE50C76-DF10-4B66-B84E-5CCF9BF72D3B}"/>
              </a:ext>
            </a:extLst>
          </p:cNvPr>
          <p:cNvSpPr txBox="1"/>
          <p:nvPr/>
        </p:nvSpPr>
        <p:spPr>
          <a:xfrm>
            <a:off x="1283369" y="5478890"/>
            <a:ext cx="1043036" cy="400110"/>
          </a:xfrm>
          <a:prstGeom prst="rect">
            <a:avLst/>
          </a:prstGeom>
          <a:noFill/>
        </p:spPr>
        <p:txBody>
          <a:bodyPr wrap="square">
            <a:spAutoFit/>
          </a:bodyPr>
          <a:lstStyle/>
          <a:p>
            <a:pPr algn="ctr"/>
            <a:r>
              <a:rPr lang="en-US" sz="2000" dirty="0">
                <a:solidFill>
                  <a:srgbClr val="FF0000"/>
                </a:solidFill>
                <a:latin typeface="Consolas" panose="020B0609020204030204" pitchFamily="49" charset="0"/>
              </a:rPr>
              <a:t>42</a:t>
            </a:r>
          </a:p>
        </p:txBody>
      </p:sp>
      <p:grpSp>
        <p:nvGrpSpPr>
          <p:cNvPr id="76" name="Group 75">
            <a:extLst>
              <a:ext uri="{FF2B5EF4-FFF2-40B4-BE49-F238E27FC236}">
                <a16:creationId xmlns:a16="http://schemas.microsoft.com/office/drawing/2014/main" id="{50066C42-7D34-4F98-8792-96ED7BCF0CEF}"/>
              </a:ext>
            </a:extLst>
          </p:cNvPr>
          <p:cNvGrpSpPr/>
          <p:nvPr/>
        </p:nvGrpSpPr>
        <p:grpSpPr>
          <a:xfrm>
            <a:off x="8903704" y="75400"/>
            <a:ext cx="2112060" cy="482009"/>
            <a:chOff x="6539617" y="6082127"/>
            <a:chExt cx="2112060" cy="482009"/>
          </a:xfrm>
        </p:grpSpPr>
        <p:grpSp>
          <p:nvGrpSpPr>
            <p:cNvPr id="79" name="Group 78">
              <a:extLst>
                <a:ext uri="{FF2B5EF4-FFF2-40B4-BE49-F238E27FC236}">
                  <a16:creationId xmlns:a16="http://schemas.microsoft.com/office/drawing/2014/main" id="{397213A7-A693-4E33-A83F-1512F11F716A}"/>
                </a:ext>
              </a:extLst>
            </p:cNvPr>
            <p:cNvGrpSpPr/>
            <p:nvPr/>
          </p:nvGrpSpPr>
          <p:grpSpPr>
            <a:xfrm>
              <a:off x="6539617" y="6156090"/>
              <a:ext cx="1033630" cy="408046"/>
              <a:chOff x="8180709" y="-722002"/>
              <a:chExt cx="1033630" cy="408046"/>
            </a:xfrm>
          </p:grpSpPr>
          <p:sp>
            <p:nvSpPr>
              <p:cNvPr id="84" name="TextBox 83">
                <a:extLst>
                  <a:ext uri="{FF2B5EF4-FFF2-40B4-BE49-F238E27FC236}">
                    <a16:creationId xmlns:a16="http://schemas.microsoft.com/office/drawing/2014/main" id="{2DD7A674-6043-4F7E-8D2A-A39BD9EEB2F1}"/>
                  </a:ext>
                </a:extLst>
              </p:cNvPr>
              <p:cNvSpPr txBox="1"/>
              <p:nvPr/>
            </p:nvSpPr>
            <p:spPr>
              <a:xfrm>
                <a:off x="8180709" y="-722002"/>
                <a:ext cx="320922" cy="400110"/>
              </a:xfrm>
              <a:prstGeom prst="rect">
                <a:avLst/>
              </a:prstGeom>
              <a:noFill/>
            </p:spPr>
            <p:txBody>
              <a:bodyPr wrap="none" rtlCol="0">
                <a:spAutoFit/>
              </a:bodyPr>
              <a:lstStyle/>
              <a:p>
                <a:r>
                  <a:rPr lang="en-US" sz="2000" dirty="0">
                    <a:solidFill>
                      <a:srgbClr val="00B0F0"/>
                    </a:solidFill>
                  </a:rPr>
                  <a:t>p</a:t>
                </a:r>
              </a:p>
            </p:txBody>
          </p:sp>
          <p:sp>
            <p:nvSpPr>
              <p:cNvPr id="86" name="Rectangle 85">
                <a:extLst>
                  <a:ext uri="{FF2B5EF4-FFF2-40B4-BE49-F238E27FC236}">
                    <a16:creationId xmlns:a16="http://schemas.microsoft.com/office/drawing/2014/main" id="{8491C6BB-CC83-4A90-9453-C2A80CFCCF7B}"/>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Rectangle 79">
              <a:extLst>
                <a:ext uri="{FF2B5EF4-FFF2-40B4-BE49-F238E27FC236}">
                  <a16:creationId xmlns:a16="http://schemas.microsoft.com/office/drawing/2014/main" id="{5FDA704F-882E-459B-9C36-F45A7B6013D0}"/>
                </a:ext>
              </a:extLst>
            </p:cNvPr>
            <p:cNvSpPr/>
            <p:nvPr/>
          </p:nvSpPr>
          <p:spPr>
            <a:xfrm>
              <a:off x="7888002" y="616979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81" name="TextBox 80">
              <a:extLst>
                <a:ext uri="{FF2B5EF4-FFF2-40B4-BE49-F238E27FC236}">
                  <a16:creationId xmlns:a16="http://schemas.microsoft.com/office/drawing/2014/main" id="{AD87FE8F-11E8-4F02-ACCA-0450EFDFCE5D}"/>
                </a:ext>
              </a:extLst>
            </p:cNvPr>
            <p:cNvSpPr txBox="1"/>
            <p:nvPr/>
          </p:nvSpPr>
          <p:spPr>
            <a:xfrm>
              <a:off x="8097729" y="6082127"/>
              <a:ext cx="332142" cy="461665"/>
            </a:xfrm>
            <a:prstGeom prst="rect">
              <a:avLst/>
            </a:prstGeom>
            <a:noFill/>
          </p:spPr>
          <p:txBody>
            <a:bodyPr wrap="none" rtlCol="0">
              <a:spAutoFit/>
            </a:bodyPr>
            <a:lstStyle/>
            <a:p>
              <a:r>
                <a:rPr lang="en-US" sz="2400" dirty="0">
                  <a:solidFill>
                    <a:schemeClr val="bg1"/>
                  </a:solidFill>
                </a:rPr>
                <a:t>5</a:t>
              </a:r>
            </a:p>
          </p:txBody>
        </p:sp>
        <p:cxnSp>
          <p:nvCxnSpPr>
            <p:cNvPr id="83" name="Straight Arrow Connector 82">
              <a:extLst>
                <a:ext uri="{FF2B5EF4-FFF2-40B4-BE49-F238E27FC236}">
                  <a16:creationId xmlns:a16="http://schemas.microsoft.com/office/drawing/2014/main" id="{00097C79-28E0-41EA-84B0-65BEDB8B02AE}"/>
                </a:ext>
              </a:extLst>
            </p:cNvPr>
            <p:cNvCxnSpPr>
              <a:cxnSpLocks/>
              <a:endCxn id="80" idx="1"/>
            </p:cNvCxnSpPr>
            <p:nvPr/>
          </p:nvCxnSpPr>
          <p:spPr>
            <a:xfrm>
              <a:off x="7188451" y="6366963"/>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Speech Bubble: Rectangle with Corners Rounded 69">
            <a:extLst>
              <a:ext uri="{FF2B5EF4-FFF2-40B4-BE49-F238E27FC236}">
                <a16:creationId xmlns:a16="http://schemas.microsoft.com/office/drawing/2014/main" id="{69A0FD93-50D4-43CC-9135-4737291C2446}"/>
              </a:ext>
            </a:extLst>
          </p:cNvPr>
          <p:cNvSpPr/>
          <p:nvPr/>
        </p:nvSpPr>
        <p:spPr>
          <a:xfrm>
            <a:off x="1133653" y="2103970"/>
            <a:ext cx="4302742" cy="1377418"/>
          </a:xfrm>
          <a:prstGeom prst="wedgeRoundRectCallout">
            <a:avLst>
              <a:gd name="adj1" fmla="val -36528"/>
              <a:gd name="adj2" fmla="val 914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This explicitly defines a pointer variable called </a:t>
            </a:r>
            <a:r>
              <a:rPr lang="en-US" sz="2400" dirty="0">
                <a:solidFill>
                  <a:srgbClr val="FFCDCD"/>
                </a:solidFill>
                <a:latin typeface="Corbel" panose="020B0503020204020204" pitchFamily="34" charset="0"/>
              </a:rPr>
              <a:t>px</a:t>
            </a:r>
            <a:r>
              <a:rPr lang="en-US" sz="2400" dirty="0">
                <a:latin typeface="Corbel" panose="020B0503020204020204" pitchFamily="34" charset="0"/>
              </a:rPr>
              <a:t> and sets it to variable </a:t>
            </a:r>
            <a:r>
              <a:rPr lang="en-US" sz="2400" dirty="0">
                <a:solidFill>
                  <a:srgbClr val="FFCDCD"/>
                </a:solidFill>
                <a:latin typeface="Corbel" panose="020B0503020204020204" pitchFamily="34" charset="0"/>
              </a:rPr>
              <a:t>x's address </a:t>
            </a:r>
            <a:r>
              <a:rPr lang="en-US" sz="2400" dirty="0">
                <a:latin typeface="Corbel" panose="020B0503020204020204" pitchFamily="34" charset="0"/>
              </a:rPr>
              <a:t>(&amp;x).</a:t>
            </a:r>
          </a:p>
        </p:txBody>
      </p:sp>
      <p:sp>
        <p:nvSpPr>
          <p:cNvPr id="69" name="Speech Bubble: Rectangle with Corners Rounded 68">
            <a:extLst>
              <a:ext uri="{FF2B5EF4-FFF2-40B4-BE49-F238E27FC236}">
                <a16:creationId xmlns:a16="http://schemas.microsoft.com/office/drawing/2014/main" id="{42655E4F-AAC0-4CC3-AAEF-D47B8CD241F8}"/>
              </a:ext>
            </a:extLst>
          </p:cNvPr>
          <p:cNvSpPr/>
          <p:nvPr/>
        </p:nvSpPr>
        <p:spPr>
          <a:xfrm>
            <a:off x="1372314" y="2809336"/>
            <a:ext cx="3486705" cy="1938989"/>
          </a:xfrm>
          <a:prstGeom prst="wedgeRoundRectCallout">
            <a:avLst>
              <a:gd name="adj1" fmla="val -62947"/>
              <a:gd name="adj2" fmla="val 784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But when we </a:t>
            </a:r>
            <a:r>
              <a:rPr lang="en-US" sz="2400" dirty="0">
                <a:solidFill>
                  <a:srgbClr val="FFCDCD"/>
                </a:solidFill>
                <a:latin typeface="Corbel" panose="020B0503020204020204" pitchFamily="34" charset="0"/>
              </a:rPr>
              <a:t>omit the *</a:t>
            </a:r>
            <a:r>
              <a:rPr lang="en-US" sz="2400" dirty="0">
                <a:solidFill>
                  <a:schemeClr val="bg1"/>
                </a:solidFill>
                <a:latin typeface="Corbel" panose="020B0503020204020204" pitchFamily="34" charset="0"/>
              </a:rPr>
              <a:t>, we get the same old </a:t>
            </a:r>
            <a:r>
              <a:rPr lang="en-US" sz="2400" dirty="0">
                <a:solidFill>
                  <a:srgbClr val="FFCDCD"/>
                </a:solidFill>
                <a:latin typeface="Corbel" panose="020B0503020204020204" pitchFamily="34" charset="0"/>
              </a:rPr>
              <a:t>object reference semantics </a:t>
            </a:r>
            <a:r>
              <a:rPr lang="en-US" sz="2400" dirty="0">
                <a:solidFill>
                  <a:schemeClr val="bg1"/>
                </a:solidFill>
                <a:latin typeface="Corbel" panose="020B0503020204020204" pitchFamily="34" charset="0"/>
              </a:rPr>
              <a:t>– it copies the pointer in </a:t>
            </a:r>
            <a:r>
              <a:rPr lang="en-US" sz="2400" dirty="0">
                <a:solidFill>
                  <a:srgbClr val="FFCDCD"/>
                </a:solidFill>
                <a:latin typeface="Corbel" panose="020B0503020204020204" pitchFamily="34" charset="0"/>
              </a:rPr>
              <a:t>px</a:t>
            </a:r>
            <a:r>
              <a:rPr lang="en-US" sz="2400" dirty="0">
                <a:solidFill>
                  <a:schemeClr val="bg1"/>
                </a:solidFill>
                <a:latin typeface="Corbel" panose="020B0503020204020204" pitchFamily="34" charset="0"/>
              </a:rPr>
              <a:t> to </a:t>
            </a:r>
            <a:r>
              <a:rPr lang="en-US" sz="2400" dirty="0" err="1">
                <a:solidFill>
                  <a:srgbClr val="FFCDCD"/>
                </a:solidFill>
                <a:latin typeface="Corbel" panose="020B0503020204020204" pitchFamily="34" charset="0"/>
              </a:rPr>
              <a:t>py</a:t>
            </a:r>
            <a:r>
              <a:rPr lang="en-US" sz="2400" dirty="0">
                <a:solidFill>
                  <a:schemeClr val="bg1"/>
                </a:solidFill>
                <a:latin typeface="Corbel" panose="020B0503020204020204" pitchFamily="34" charset="0"/>
              </a:rPr>
              <a:t>.</a:t>
            </a:r>
          </a:p>
        </p:txBody>
      </p:sp>
      <p:sp>
        <p:nvSpPr>
          <p:cNvPr id="73" name="TextBox 72">
            <a:extLst>
              <a:ext uri="{FF2B5EF4-FFF2-40B4-BE49-F238E27FC236}">
                <a16:creationId xmlns:a16="http://schemas.microsoft.com/office/drawing/2014/main" id="{41ECFC54-3E37-45BB-BF7F-D7D3292B3CB3}"/>
              </a:ext>
            </a:extLst>
          </p:cNvPr>
          <p:cNvSpPr txBox="1"/>
          <p:nvPr/>
        </p:nvSpPr>
        <p:spPr>
          <a:xfrm>
            <a:off x="5418538" y="2534585"/>
            <a:ext cx="5629762" cy="830997"/>
          </a:xfrm>
          <a:prstGeom prst="rect">
            <a:avLst/>
          </a:prstGeom>
          <a:solidFill>
            <a:schemeClr val="bg1"/>
          </a:solidFill>
        </p:spPr>
        <p:txBody>
          <a:bodyPr wrap="square">
            <a:spAutoFit/>
          </a:bodyPr>
          <a:lstStyle/>
          <a:p>
            <a:pPr algn="ctr"/>
            <a:r>
              <a:rPr lang="en-US" sz="2400" dirty="0"/>
              <a:t>To summarize, a </a:t>
            </a:r>
            <a:r>
              <a:rPr lang="en-US" sz="2400" dirty="0">
                <a:solidFill>
                  <a:srgbClr val="FF0000"/>
                </a:solidFill>
              </a:rPr>
              <a:t>pointer</a:t>
            </a:r>
            <a:r>
              <a:rPr lang="en-US" sz="2400" dirty="0"/>
              <a:t> is </a:t>
            </a:r>
            <a:r>
              <a:rPr lang="en-US" sz="2400" dirty="0">
                <a:solidFill>
                  <a:srgbClr val="FF0000"/>
                </a:solidFill>
              </a:rPr>
              <a:t>an explicitly defined object reference</a:t>
            </a:r>
            <a:r>
              <a:rPr lang="en-US" sz="2400" dirty="0"/>
              <a:t>.</a:t>
            </a:r>
          </a:p>
        </p:txBody>
      </p:sp>
      <p:sp>
        <p:nvSpPr>
          <p:cNvPr id="82" name="TextBox 81">
            <a:extLst>
              <a:ext uri="{FF2B5EF4-FFF2-40B4-BE49-F238E27FC236}">
                <a16:creationId xmlns:a16="http://schemas.microsoft.com/office/drawing/2014/main" id="{9A5872D9-9399-4BCA-841A-DE554FF2E3F2}"/>
              </a:ext>
            </a:extLst>
          </p:cNvPr>
          <p:cNvSpPr txBox="1"/>
          <p:nvPr/>
        </p:nvSpPr>
        <p:spPr>
          <a:xfrm>
            <a:off x="5418538" y="3750194"/>
            <a:ext cx="5629762" cy="1200329"/>
          </a:xfrm>
          <a:prstGeom prst="rect">
            <a:avLst/>
          </a:prstGeom>
          <a:solidFill>
            <a:schemeClr val="bg1"/>
          </a:solidFill>
        </p:spPr>
        <p:txBody>
          <a:bodyPr wrap="square">
            <a:spAutoFit/>
          </a:bodyPr>
          <a:lstStyle/>
          <a:p>
            <a:pPr algn="ctr"/>
            <a:r>
              <a:rPr lang="en-US" sz="2400" dirty="0"/>
              <a:t>If we omit the dereference operator (*), pointers act exactly like object references in Python and Java…</a:t>
            </a:r>
          </a:p>
        </p:txBody>
      </p:sp>
      <p:sp>
        <p:nvSpPr>
          <p:cNvPr id="85" name="TextBox 84">
            <a:extLst>
              <a:ext uri="{FF2B5EF4-FFF2-40B4-BE49-F238E27FC236}">
                <a16:creationId xmlns:a16="http://schemas.microsoft.com/office/drawing/2014/main" id="{4028F29E-112F-4852-B34B-74EFDD9A9C1B}"/>
              </a:ext>
            </a:extLst>
          </p:cNvPr>
          <p:cNvSpPr txBox="1"/>
          <p:nvPr/>
        </p:nvSpPr>
        <p:spPr>
          <a:xfrm>
            <a:off x="5418538" y="5342360"/>
            <a:ext cx="5629762" cy="1200329"/>
          </a:xfrm>
          <a:prstGeom prst="rect">
            <a:avLst/>
          </a:prstGeom>
          <a:solidFill>
            <a:schemeClr val="bg1"/>
          </a:solidFill>
        </p:spPr>
        <p:txBody>
          <a:bodyPr wrap="square">
            <a:spAutoFit/>
          </a:bodyPr>
          <a:lstStyle/>
          <a:p>
            <a:pPr algn="ctr"/>
            <a:r>
              <a:rPr lang="en-US" sz="2400" dirty="0"/>
              <a:t>But, when we use the dereference operator we can access the pointed-to value much like with reference semantics. </a:t>
            </a:r>
          </a:p>
        </p:txBody>
      </p:sp>
      <p:sp>
        <p:nvSpPr>
          <p:cNvPr id="56" name="Speech Bubble: Rectangle with Corners Rounded 55">
            <a:extLst>
              <a:ext uri="{FF2B5EF4-FFF2-40B4-BE49-F238E27FC236}">
                <a16:creationId xmlns:a16="http://schemas.microsoft.com/office/drawing/2014/main" id="{1F071E3D-05B4-4432-A4AE-57B07C468ECE}"/>
              </a:ext>
            </a:extLst>
          </p:cNvPr>
          <p:cNvSpPr/>
          <p:nvPr/>
        </p:nvSpPr>
        <p:spPr>
          <a:xfrm>
            <a:off x="1602759" y="5430586"/>
            <a:ext cx="3952400" cy="1306698"/>
          </a:xfrm>
          <a:prstGeom prst="wedgeRoundRectCallout">
            <a:avLst>
              <a:gd name="adj1" fmla="val -45732"/>
              <a:gd name="adj2" fmla="val -717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orbel" panose="020B0503020204020204" pitchFamily="34" charset="0"/>
              </a:rPr>
              <a:t>The </a:t>
            </a:r>
            <a:r>
              <a:rPr lang="en-US" sz="2400" dirty="0">
                <a:solidFill>
                  <a:srgbClr val="FFCDCD"/>
                </a:solidFill>
                <a:latin typeface="Corbel" panose="020B0503020204020204" pitchFamily="34" charset="0"/>
              </a:rPr>
              <a:t>* operator </a:t>
            </a:r>
            <a:r>
              <a:rPr lang="en-US" sz="2400" dirty="0">
                <a:solidFill>
                  <a:schemeClr val="bg1"/>
                </a:solidFill>
                <a:latin typeface="Corbel" panose="020B0503020204020204" pitchFamily="34" charset="0"/>
              </a:rPr>
              <a:t>lets us </a:t>
            </a:r>
            <a:r>
              <a:rPr lang="en-US" sz="2400" dirty="0">
                <a:solidFill>
                  <a:srgbClr val="92D050"/>
                </a:solidFill>
                <a:latin typeface="Corbel" panose="020B0503020204020204" pitchFamily="34" charset="0"/>
              </a:rPr>
              <a:t>write</a:t>
            </a:r>
            <a:r>
              <a:rPr lang="en-US" sz="2400" dirty="0">
                <a:solidFill>
                  <a:schemeClr val="bg1"/>
                </a:solidFill>
                <a:latin typeface="Corbel" panose="020B0503020204020204" pitchFamily="34" charset="0"/>
              </a:rPr>
              <a:t>/</a:t>
            </a:r>
            <a:r>
              <a:rPr lang="en-US" sz="2400" dirty="0">
                <a:solidFill>
                  <a:srgbClr val="00FFFF"/>
                </a:solidFill>
                <a:latin typeface="Corbel" panose="020B0503020204020204" pitchFamily="34" charset="0"/>
              </a:rPr>
              <a:t>read</a:t>
            </a:r>
            <a:r>
              <a:rPr lang="en-US" sz="2400" dirty="0">
                <a:solidFill>
                  <a:schemeClr val="bg1"/>
                </a:solidFill>
                <a:latin typeface="Corbel" panose="020B0503020204020204" pitchFamily="34" charset="0"/>
              </a:rPr>
              <a:t> the storage that's pointed to by the pointer.</a:t>
            </a:r>
          </a:p>
        </p:txBody>
      </p:sp>
      <p:sp>
        <p:nvSpPr>
          <p:cNvPr id="74" name="Speech Bubble: Rectangle with Corners Rounded 73">
            <a:extLst>
              <a:ext uri="{FF2B5EF4-FFF2-40B4-BE49-F238E27FC236}">
                <a16:creationId xmlns:a16="http://schemas.microsoft.com/office/drawing/2014/main" id="{F533664D-C844-4122-A671-313B9FD37608}"/>
              </a:ext>
            </a:extLst>
          </p:cNvPr>
          <p:cNvSpPr/>
          <p:nvPr/>
        </p:nvSpPr>
        <p:spPr>
          <a:xfrm>
            <a:off x="8096276" y="4306680"/>
            <a:ext cx="3169801" cy="1513489"/>
          </a:xfrm>
          <a:prstGeom prst="wedgeRoundRectCallout">
            <a:avLst>
              <a:gd name="adj1" fmla="val -64233"/>
              <a:gd name="adj2" fmla="val -919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So now both pointers refer to the same storage in memory </a:t>
            </a:r>
            <a:br>
              <a:rPr lang="en-US" sz="2400" dirty="0">
                <a:latin typeface="Corbel" panose="020B0503020204020204" pitchFamily="34" charset="0"/>
              </a:rPr>
            </a:br>
            <a:r>
              <a:rPr lang="en-US" sz="2400" dirty="0">
                <a:latin typeface="Corbel" panose="020B0503020204020204" pitchFamily="34" charset="0"/>
              </a:rPr>
              <a:t>(to variable </a:t>
            </a:r>
            <a:r>
              <a:rPr lang="en-US" sz="2400" dirty="0">
                <a:solidFill>
                  <a:srgbClr val="FFCDCD"/>
                </a:solidFill>
                <a:latin typeface="Corbel" panose="020B0503020204020204" pitchFamily="34" charset="0"/>
              </a:rPr>
              <a:t>x </a:t>
            </a:r>
            <a:r>
              <a:rPr lang="en-US" sz="2400" dirty="0">
                <a:solidFill>
                  <a:schemeClr val="bg1"/>
                </a:solidFill>
                <a:latin typeface="Corbel" panose="020B0503020204020204" pitchFamily="34" charset="0"/>
              </a:rPr>
              <a:t>at </a:t>
            </a:r>
            <a:r>
              <a:rPr lang="en-US" sz="2400" dirty="0">
                <a:solidFill>
                  <a:srgbClr val="FFCDCD"/>
                </a:solidFill>
                <a:latin typeface="Corbel" panose="020B0503020204020204" pitchFamily="34" charset="0"/>
              </a:rPr>
              <a:t>1000</a:t>
            </a:r>
            <a:r>
              <a:rPr lang="en-US" sz="2400" dirty="0">
                <a:latin typeface="Corbel" panose="020B0503020204020204" pitchFamily="34" charset="0"/>
              </a:rPr>
              <a:t>)</a:t>
            </a:r>
          </a:p>
        </p:txBody>
      </p:sp>
    </p:spTree>
    <p:extLst>
      <p:ext uri="{BB962C8B-B14F-4D97-AF65-F5344CB8AC3E}">
        <p14:creationId xmlns:p14="http://schemas.microsoft.com/office/powerpoint/2010/main" val="135929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99"/>
                                        </p:tgtEl>
                                      </p:cBhvr>
                                    </p:animEffect>
                                    <p:set>
                                      <p:cBhvr>
                                        <p:cTn id="17" dur="1" fill="hold">
                                          <p:stCondLst>
                                            <p:cond delay="499"/>
                                          </p:stCondLst>
                                        </p:cTn>
                                        <p:tgtEl>
                                          <p:spTgt spid="9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3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wipe(down)">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2" nodeType="clickEffect">
                                  <p:stCondLst>
                                    <p:cond delay="0"/>
                                  </p:stCondLst>
                                  <p:childTnLst>
                                    <p:animMotion origin="layout" path="M -1.04167E-6 4.07407E-6 L 0.33359 -0.11112 " pathEditMode="relative" rAng="0" ptsTypes="AA">
                                      <p:cBhvr>
                                        <p:cTn id="68" dur="2000" fill="hold"/>
                                        <p:tgtEl>
                                          <p:spTgt spid="70"/>
                                        </p:tgtEl>
                                        <p:attrNameLst>
                                          <p:attrName>ppt_x</p:attrName>
                                          <p:attrName>ppt_y</p:attrName>
                                        </p:attrNameLst>
                                      </p:cBhvr>
                                      <p:rCtr x="16680" y="-5556"/>
                                    </p:animMotion>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left)">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7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32"/>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wipe(left)">
                                      <p:cBhvr>
                                        <p:cTn id="100" dur="500"/>
                                        <p:tgtEl>
                                          <p:spTgt spid="5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33"/>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down)">
                                      <p:cBhvr>
                                        <p:cTn id="113" dur="500"/>
                                        <p:tgtEl>
                                          <p:spTgt spid="56"/>
                                        </p:tgtEl>
                                      </p:cBhvr>
                                    </p:animEffect>
                                  </p:childTnLst>
                                </p:cTn>
                              </p:par>
                            </p:childTnLst>
                          </p:cTn>
                        </p:par>
                      </p:childTnLst>
                    </p:cTn>
                  </p:par>
                  <p:par>
                    <p:cTn id="114" fill="hold">
                      <p:stCondLst>
                        <p:cond delay="indefinite"/>
                      </p:stCondLst>
                      <p:childTnLst>
                        <p:par>
                          <p:cTn id="115" fill="hold">
                            <p:stCondLst>
                              <p:cond delay="0"/>
                            </p:stCondLst>
                            <p:childTnLst>
                              <p:par>
                                <p:cTn id="116" presetID="42" presetClass="path" presetSubtype="0" accel="50000" decel="50000" fill="hold" grpId="2" nodeType="clickEffect">
                                  <p:stCondLst>
                                    <p:cond delay="0"/>
                                  </p:stCondLst>
                                  <p:childTnLst>
                                    <p:animMotion origin="layout" path="M 4.16667E-7 2.96296E-6 L 0.48086 -0.16065 " pathEditMode="relative" rAng="0" ptsTypes="AA">
                                      <p:cBhvr>
                                        <p:cTn id="117" dur="2000" fill="hold"/>
                                        <p:tgtEl>
                                          <p:spTgt spid="56"/>
                                        </p:tgtEl>
                                        <p:attrNameLst>
                                          <p:attrName>ppt_x</p:attrName>
                                          <p:attrName>ppt_y</p:attrName>
                                        </p:attrNameLst>
                                      </p:cBhvr>
                                      <p:rCtr x="24036" y="-8032"/>
                                    </p:animMotion>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65"/>
                                        </p:tgtEl>
                                        <p:attrNameLst>
                                          <p:attrName>style.visibility</p:attrName>
                                        </p:attrNameLst>
                                      </p:cBhvr>
                                      <p:to>
                                        <p:strVal val="visible"/>
                                      </p:to>
                                    </p:set>
                                  </p:childTnLst>
                                </p:cTn>
                              </p:par>
                              <p:par>
                                <p:cTn id="122" presetID="42" presetClass="path" presetSubtype="0" accel="50000" decel="50000" fill="hold" grpId="1" nodeType="withEffect">
                                  <p:stCondLst>
                                    <p:cond delay="0"/>
                                  </p:stCondLst>
                                  <p:childTnLst>
                                    <p:animMotion origin="layout" path="M 8.33333E-7 2.59259E-6 L -0.00052 0.05787 " pathEditMode="relative" rAng="0" ptsTypes="AA">
                                      <p:cBhvr>
                                        <p:cTn id="123" dur="2000" fill="hold"/>
                                        <p:tgtEl>
                                          <p:spTgt spid="65"/>
                                        </p:tgtEl>
                                        <p:attrNameLst>
                                          <p:attrName>ppt_x</p:attrName>
                                          <p:attrName>ppt_y</p:attrName>
                                        </p:attrNameLst>
                                      </p:cBhvr>
                                      <p:rCtr x="-26" y="2894"/>
                                    </p:animMotion>
                                  </p:childTnLst>
                                </p:cTn>
                              </p:par>
                              <p:par>
                                <p:cTn id="124" presetID="10" presetClass="exit" presetSubtype="0" fill="hold" grpId="1" nodeType="withEffect">
                                  <p:stCondLst>
                                    <p:cond delay="0"/>
                                  </p:stCondLst>
                                  <p:childTnLst>
                                    <p:animEffect transition="out" filter="fade">
                                      <p:cBhvr>
                                        <p:cTn id="125" dur="500"/>
                                        <p:tgtEl>
                                          <p:spTgt spid="77"/>
                                        </p:tgtEl>
                                      </p:cBhvr>
                                    </p:animEffect>
                                    <p:set>
                                      <p:cBhvr>
                                        <p:cTn id="126" dur="1" fill="hold">
                                          <p:stCondLst>
                                            <p:cond delay="499"/>
                                          </p:stCondLst>
                                        </p:cTn>
                                        <p:tgtEl>
                                          <p:spTgt spid="7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56"/>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52"/>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5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69"/>
                                        </p:tgtEl>
                                        <p:attrNameLst>
                                          <p:attrName>style.visibility</p:attrName>
                                        </p:attrNameLst>
                                      </p:cBhvr>
                                      <p:to>
                                        <p:strVal val="visible"/>
                                      </p:to>
                                    </p:set>
                                    <p:animEffect transition="in" filter="wipe(down)">
                                      <p:cBhvr>
                                        <p:cTn id="143" dur="500"/>
                                        <p:tgtEl>
                                          <p:spTgt spid="69"/>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grpId="2" nodeType="clickEffect">
                                  <p:stCondLst>
                                    <p:cond delay="0"/>
                                  </p:stCondLst>
                                  <p:childTnLst>
                                    <p:animMotion origin="layout" path="M 1.25E-6 4.07407E-6 L 0.39752 -0.28588 " pathEditMode="relative" rAng="0" ptsTypes="AA">
                                      <p:cBhvr>
                                        <p:cTn id="147" dur="2000" fill="hold"/>
                                        <p:tgtEl>
                                          <p:spTgt spid="69"/>
                                        </p:tgtEl>
                                        <p:attrNameLst>
                                          <p:attrName>ppt_x</p:attrName>
                                          <p:attrName>ppt_y</p:attrName>
                                        </p:attrNameLst>
                                      </p:cBhvr>
                                      <p:rCtr x="19870" y="-14306"/>
                                    </p:animMotion>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49"/>
                                        </p:tgtEl>
                                        <p:attrNameLst>
                                          <p:attrName>style.visibility</p:attrName>
                                        </p:attrNameLst>
                                      </p:cBhvr>
                                      <p:to>
                                        <p:strVal val="visible"/>
                                      </p:to>
                                    </p:set>
                                  </p:childTnLst>
                                </p:cTn>
                              </p:par>
                              <p:par>
                                <p:cTn id="152" presetID="42" presetClass="path" presetSubtype="0" accel="50000" decel="50000" fill="hold" grpId="1" nodeType="withEffect">
                                  <p:stCondLst>
                                    <p:cond delay="0"/>
                                  </p:stCondLst>
                                  <p:childTnLst>
                                    <p:animMotion origin="layout" path="M 6.25E-7 1.48148E-6 L 6.25E-7 0.0787 " pathEditMode="relative" rAng="0" ptsTypes="AA">
                                      <p:cBhvr>
                                        <p:cTn id="153" dur="2000" fill="hold"/>
                                        <p:tgtEl>
                                          <p:spTgt spid="49"/>
                                        </p:tgtEl>
                                        <p:attrNameLst>
                                          <p:attrName>ppt_x</p:attrName>
                                          <p:attrName>ppt_y</p:attrName>
                                        </p:attrNameLst>
                                      </p:cBhvr>
                                      <p:rCtr x="0" y="3935"/>
                                    </p:animMotion>
                                  </p:childTnLst>
                                </p:cTn>
                              </p:par>
                              <p:par>
                                <p:cTn id="154" presetID="10" presetClass="exit" presetSubtype="0" fill="hold" grpId="1" nodeType="withEffect">
                                  <p:stCondLst>
                                    <p:cond delay="0"/>
                                  </p:stCondLst>
                                  <p:childTnLst>
                                    <p:animEffect transition="out" filter="fade">
                                      <p:cBhvr>
                                        <p:cTn id="155" dur="500"/>
                                        <p:tgtEl>
                                          <p:spTgt spid="48"/>
                                        </p:tgtEl>
                                      </p:cBhvr>
                                    </p:animEffect>
                                    <p:set>
                                      <p:cBhvr>
                                        <p:cTn id="156" dur="1" fill="hold">
                                          <p:stCondLst>
                                            <p:cond delay="499"/>
                                          </p:stCondLst>
                                        </p:cTn>
                                        <p:tgtEl>
                                          <p:spTgt spid="48"/>
                                        </p:tgtEl>
                                        <p:attrNameLst>
                                          <p:attrName>style.visibility</p:attrName>
                                        </p:attrNameLst>
                                      </p:cBhvr>
                                      <p:to>
                                        <p:strVal val="hidden"/>
                                      </p:to>
                                    </p:set>
                                  </p:childTnLst>
                                </p:cTn>
                              </p:par>
                              <p:par>
                                <p:cTn id="157" presetID="22" presetClass="exit" presetSubtype="2" fill="hold" nodeType="withEffect">
                                  <p:stCondLst>
                                    <p:cond delay="0"/>
                                  </p:stCondLst>
                                  <p:childTnLst>
                                    <p:animEffect transition="out" filter="wipe(right)">
                                      <p:cBhvr>
                                        <p:cTn id="158" dur="500"/>
                                        <p:tgtEl>
                                          <p:spTgt spid="53"/>
                                        </p:tgtEl>
                                      </p:cBhvr>
                                    </p:animEffect>
                                    <p:set>
                                      <p:cBhvr>
                                        <p:cTn id="159" dur="1" fill="hold">
                                          <p:stCondLst>
                                            <p:cond delay="499"/>
                                          </p:stCondLst>
                                        </p:cTn>
                                        <p:tgtEl>
                                          <p:spTgt spid="53"/>
                                        </p:tgtEl>
                                        <p:attrNameLst>
                                          <p:attrName>style.visibility</p:attrName>
                                        </p:attrNameLst>
                                      </p:cBhvr>
                                      <p:to>
                                        <p:strVal val="hidden"/>
                                      </p:to>
                                    </p:set>
                                  </p:childTnLst>
                                </p:cTn>
                              </p:par>
                            </p:childTnLst>
                          </p:cTn>
                        </p:par>
                        <p:par>
                          <p:cTn id="160" fill="hold">
                            <p:stCondLst>
                              <p:cond delay="2000"/>
                            </p:stCondLst>
                            <p:childTnLst>
                              <p:par>
                                <p:cTn id="161" presetID="22" presetClass="entr" presetSubtype="8" fill="hold" nodeType="after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wipe(left)">
                                      <p:cBhvr>
                                        <p:cTn id="163" dur="500"/>
                                        <p:tgtEl>
                                          <p:spTgt spid="67"/>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74"/>
                                        </p:tgtEl>
                                        <p:attrNameLst>
                                          <p:attrName>style.visibility</p:attrName>
                                        </p:attrNameLst>
                                      </p:cBhvr>
                                      <p:to>
                                        <p:strVal val="visible"/>
                                      </p:to>
                                    </p:set>
                                    <p:animEffect transition="in" filter="wipe(down)">
                                      <p:cBhvr>
                                        <p:cTn id="168" dur="500"/>
                                        <p:tgtEl>
                                          <p:spTgt spid="74"/>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74"/>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69"/>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54"/>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71"/>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72"/>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42" presetClass="path" presetSubtype="0" accel="50000" decel="50000" fill="hold" grpId="1" nodeType="clickEffect">
                                  <p:stCondLst>
                                    <p:cond delay="0"/>
                                  </p:stCondLst>
                                  <p:childTnLst>
                                    <p:animMotion origin="layout" path="M 3.33333E-6 7.40741E-7 L 0.45651 -0.31389 " pathEditMode="relative" rAng="0" ptsTypes="AA">
                                      <p:cBhvr>
                                        <p:cTn id="192" dur="2000" fill="hold"/>
                                        <p:tgtEl>
                                          <p:spTgt spid="72"/>
                                        </p:tgtEl>
                                        <p:attrNameLst>
                                          <p:attrName>ppt_x</p:attrName>
                                          <p:attrName>ppt_y</p:attrName>
                                        </p:attrNameLst>
                                      </p:cBhvr>
                                      <p:rCtr x="22826" y="-15694"/>
                                    </p:animMotion>
                                  </p:childTnLst>
                                </p:cTn>
                              </p:par>
                              <p:par>
                                <p:cTn id="193" presetID="10" presetClass="exit" presetSubtype="0" fill="hold" grpId="1" nodeType="withEffect">
                                  <p:stCondLst>
                                    <p:cond delay="0"/>
                                  </p:stCondLst>
                                  <p:childTnLst>
                                    <p:animEffect transition="out" filter="fade">
                                      <p:cBhvr>
                                        <p:cTn id="194" dur="500"/>
                                        <p:tgtEl>
                                          <p:spTgt spid="57"/>
                                        </p:tgtEl>
                                      </p:cBhvr>
                                    </p:animEffect>
                                    <p:set>
                                      <p:cBhvr>
                                        <p:cTn id="195" dur="1" fill="hold">
                                          <p:stCondLst>
                                            <p:cond delay="499"/>
                                          </p:stCondLst>
                                        </p:cTn>
                                        <p:tgtEl>
                                          <p:spTgt spid="57"/>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nodeType="clickEffect">
                                  <p:stCondLst>
                                    <p:cond delay="0"/>
                                  </p:stCondLst>
                                  <p:childTnLst>
                                    <p:set>
                                      <p:cBhvr>
                                        <p:cTn id="199" dur="1" fill="hold">
                                          <p:stCondLst>
                                            <p:cond delay="0"/>
                                          </p:stCondLst>
                                        </p:cTn>
                                        <p:tgtEl>
                                          <p:spTgt spid="71"/>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0" presetClass="exit" presetSubtype="0" fill="hold" nodeType="clickEffect">
                                  <p:stCondLst>
                                    <p:cond delay="0"/>
                                  </p:stCondLst>
                                  <p:childTnLst>
                                    <p:animEffect transition="out" filter="fade">
                                      <p:cBhvr>
                                        <p:cTn id="203" dur="500"/>
                                        <p:tgtEl>
                                          <p:spTgt spid="35"/>
                                        </p:tgtEl>
                                      </p:cBhvr>
                                    </p:animEffect>
                                    <p:set>
                                      <p:cBhvr>
                                        <p:cTn id="204" dur="1" fill="hold">
                                          <p:stCondLst>
                                            <p:cond delay="499"/>
                                          </p:stCondLst>
                                        </p:cTn>
                                        <p:tgtEl>
                                          <p:spTgt spid="35"/>
                                        </p:tgtEl>
                                        <p:attrNameLst>
                                          <p:attrName>style.visibility</p:attrName>
                                        </p:attrNameLst>
                                      </p:cBhvr>
                                      <p:to>
                                        <p:strVal val="hidden"/>
                                      </p:to>
                                    </p:set>
                                  </p:childTnLst>
                                </p:cTn>
                              </p:par>
                              <p:par>
                                <p:cTn id="205" presetID="10" presetClass="exit" presetSubtype="0" fill="hold" grpId="1" nodeType="withEffect">
                                  <p:stCondLst>
                                    <p:cond delay="0"/>
                                  </p:stCondLst>
                                  <p:childTnLst>
                                    <p:animEffect transition="out" filter="fade">
                                      <p:cBhvr>
                                        <p:cTn id="206" dur="500"/>
                                        <p:tgtEl>
                                          <p:spTgt spid="102"/>
                                        </p:tgtEl>
                                      </p:cBhvr>
                                    </p:animEffect>
                                    <p:set>
                                      <p:cBhvr>
                                        <p:cTn id="207" dur="1" fill="hold">
                                          <p:stCondLst>
                                            <p:cond delay="499"/>
                                          </p:stCondLst>
                                        </p:cTn>
                                        <p:tgtEl>
                                          <p:spTgt spid="102"/>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58"/>
                                        </p:tgtEl>
                                      </p:cBhvr>
                                    </p:animEffect>
                                    <p:set>
                                      <p:cBhvr>
                                        <p:cTn id="210" dur="1" fill="hold">
                                          <p:stCondLst>
                                            <p:cond delay="499"/>
                                          </p:stCondLst>
                                        </p:cTn>
                                        <p:tgtEl>
                                          <p:spTgt spid="58"/>
                                        </p:tgtEl>
                                        <p:attrNameLst>
                                          <p:attrName>style.visibility</p:attrName>
                                        </p:attrNameLst>
                                      </p:cBhvr>
                                      <p:to>
                                        <p:strVal val="hidden"/>
                                      </p:to>
                                    </p:set>
                                  </p:childTnLst>
                                </p:cTn>
                              </p:par>
                              <p:par>
                                <p:cTn id="211" presetID="10" presetClass="exit" presetSubtype="0" fill="hold" grpId="2" nodeType="withEffect">
                                  <p:stCondLst>
                                    <p:cond delay="0"/>
                                  </p:stCondLst>
                                  <p:childTnLst>
                                    <p:animEffect transition="out" filter="fade">
                                      <p:cBhvr>
                                        <p:cTn id="212" dur="500"/>
                                        <p:tgtEl>
                                          <p:spTgt spid="57"/>
                                        </p:tgtEl>
                                      </p:cBhvr>
                                    </p:animEffect>
                                    <p:set>
                                      <p:cBhvr>
                                        <p:cTn id="213" dur="1" fill="hold">
                                          <p:stCondLst>
                                            <p:cond delay="499"/>
                                          </p:stCondLst>
                                        </p:cTn>
                                        <p:tgtEl>
                                          <p:spTgt spid="57"/>
                                        </p:tgtEl>
                                        <p:attrNameLst>
                                          <p:attrName>style.visibility</p:attrName>
                                        </p:attrNameLst>
                                      </p:cBhvr>
                                      <p:to>
                                        <p:strVal val="hidden"/>
                                      </p:to>
                                    </p:set>
                                  </p:childTnLst>
                                </p:cTn>
                              </p:par>
                              <p:par>
                                <p:cTn id="214" presetID="10" presetClass="exit" presetSubtype="0" fill="hold" grpId="2" nodeType="withEffect">
                                  <p:stCondLst>
                                    <p:cond delay="0"/>
                                  </p:stCondLst>
                                  <p:childTnLst>
                                    <p:animEffect transition="out" filter="fade">
                                      <p:cBhvr>
                                        <p:cTn id="215" dur="500"/>
                                        <p:tgtEl>
                                          <p:spTgt spid="77"/>
                                        </p:tgtEl>
                                      </p:cBhvr>
                                    </p:animEffect>
                                    <p:set>
                                      <p:cBhvr>
                                        <p:cTn id="216" dur="1" fill="hold">
                                          <p:stCondLst>
                                            <p:cond delay="499"/>
                                          </p:stCondLst>
                                        </p:cTn>
                                        <p:tgtEl>
                                          <p:spTgt spid="77"/>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64"/>
                                        </p:tgtEl>
                                      </p:cBhvr>
                                    </p:animEffect>
                                    <p:set>
                                      <p:cBhvr>
                                        <p:cTn id="219" dur="1" fill="hold">
                                          <p:stCondLst>
                                            <p:cond delay="499"/>
                                          </p:stCondLst>
                                        </p:cTn>
                                        <p:tgtEl>
                                          <p:spTgt spid="6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41"/>
                                        </p:tgtEl>
                                      </p:cBhvr>
                                    </p:animEffect>
                                    <p:set>
                                      <p:cBhvr>
                                        <p:cTn id="222" dur="1" fill="hold">
                                          <p:stCondLst>
                                            <p:cond delay="499"/>
                                          </p:stCondLst>
                                        </p:cTn>
                                        <p:tgtEl>
                                          <p:spTgt spid="41"/>
                                        </p:tgtEl>
                                        <p:attrNameLst>
                                          <p:attrName>style.visibility</p:attrName>
                                        </p:attrNameLst>
                                      </p:cBhvr>
                                      <p:to>
                                        <p:strVal val="hidden"/>
                                      </p:to>
                                    </p:set>
                                  </p:childTnLst>
                                </p:cTn>
                              </p:par>
                              <p:par>
                                <p:cTn id="223" presetID="10" presetClass="exit" presetSubtype="0" fill="hold" grpId="1" nodeType="withEffect">
                                  <p:stCondLst>
                                    <p:cond delay="0"/>
                                  </p:stCondLst>
                                  <p:childTnLst>
                                    <p:animEffect transition="out" filter="fade">
                                      <p:cBhvr>
                                        <p:cTn id="224" dur="500"/>
                                        <p:tgtEl>
                                          <p:spTgt spid="55"/>
                                        </p:tgtEl>
                                      </p:cBhvr>
                                    </p:animEffect>
                                    <p:set>
                                      <p:cBhvr>
                                        <p:cTn id="225" dur="1" fill="hold">
                                          <p:stCondLst>
                                            <p:cond delay="499"/>
                                          </p:stCondLst>
                                        </p:cTn>
                                        <p:tgtEl>
                                          <p:spTgt spid="55"/>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500"/>
                                        <p:tgtEl>
                                          <p:spTgt spid="50"/>
                                        </p:tgtEl>
                                      </p:cBhvr>
                                    </p:animEffect>
                                    <p:set>
                                      <p:cBhvr>
                                        <p:cTn id="228" dur="1" fill="hold">
                                          <p:stCondLst>
                                            <p:cond delay="499"/>
                                          </p:stCondLst>
                                        </p:cTn>
                                        <p:tgtEl>
                                          <p:spTgt spid="50"/>
                                        </p:tgtEl>
                                        <p:attrNameLst>
                                          <p:attrName>style.visibility</p:attrName>
                                        </p:attrNameLst>
                                      </p:cBhvr>
                                      <p:to>
                                        <p:strVal val="hidden"/>
                                      </p:to>
                                    </p:set>
                                  </p:childTnLst>
                                </p:cTn>
                              </p:par>
                              <p:par>
                                <p:cTn id="229" presetID="10" presetClass="exit" presetSubtype="0" fill="hold" grpId="2" nodeType="withEffect">
                                  <p:stCondLst>
                                    <p:cond delay="0"/>
                                  </p:stCondLst>
                                  <p:childTnLst>
                                    <p:animEffect transition="out" filter="fade">
                                      <p:cBhvr>
                                        <p:cTn id="230" dur="500"/>
                                        <p:tgtEl>
                                          <p:spTgt spid="48"/>
                                        </p:tgtEl>
                                      </p:cBhvr>
                                    </p:animEffect>
                                    <p:set>
                                      <p:cBhvr>
                                        <p:cTn id="231" dur="1" fill="hold">
                                          <p:stCondLst>
                                            <p:cond delay="499"/>
                                          </p:stCondLst>
                                        </p:cTn>
                                        <p:tgtEl>
                                          <p:spTgt spid="48"/>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45"/>
                                        </p:tgtEl>
                                      </p:cBhvr>
                                    </p:animEffect>
                                    <p:set>
                                      <p:cBhvr>
                                        <p:cTn id="234" dur="1" fill="hold">
                                          <p:stCondLst>
                                            <p:cond delay="499"/>
                                          </p:stCondLst>
                                        </p:cTn>
                                        <p:tgtEl>
                                          <p:spTgt spid="45"/>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53"/>
                                        </p:tgtEl>
                                      </p:cBhvr>
                                    </p:animEffect>
                                    <p:set>
                                      <p:cBhvr>
                                        <p:cTn id="237" dur="1" fill="hold">
                                          <p:stCondLst>
                                            <p:cond delay="499"/>
                                          </p:stCondLst>
                                        </p:cTn>
                                        <p:tgtEl>
                                          <p:spTgt spid="53"/>
                                        </p:tgtEl>
                                        <p:attrNameLst>
                                          <p:attrName>style.visibility</p:attrName>
                                        </p:attrNameLst>
                                      </p:cBhvr>
                                      <p:to>
                                        <p:strVal val="hidden"/>
                                      </p:to>
                                    </p:set>
                                  </p:childTnLst>
                                </p:cTn>
                              </p:par>
                              <p:par>
                                <p:cTn id="238" presetID="10" presetClass="exit" presetSubtype="0" fill="hold" grpId="2" nodeType="withEffect">
                                  <p:stCondLst>
                                    <p:cond delay="0"/>
                                  </p:stCondLst>
                                  <p:childTnLst>
                                    <p:animEffect transition="out" filter="fade">
                                      <p:cBhvr>
                                        <p:cTn id="239" dur="500"/>
                                        <p:tgtEl>
                                          <p:spTgt spid="65"/>
                                        </p:tgtEl>
                                      </p:cBhvr>
                                    </p:animEffect>
                                    <p:set>
                                      <p:cBhvr>
                                        <p:cTn id="240" dur="1" fill="hold">
                                          <p:stCondLst>
                                            <p:cond delay="499"/>
                                          </p:stCondLst>
                                        </p:cTn>
                                        <p:tgtEl>
                                          <p:spTgt spid="65"/>
                                        </p:tgtEl>
                                        <p:attrNameLst>
                                          <p:attrName>style.visibility</p:attrName>
                                        </p:attrNameLst>
                                      </p:cBhvr>
                                      <p:to>
                                        <p:strVal val="hidden"/>
                                      </p:to>
                                    </p:set>
                                  </p:childTnLst>
                                </p:cTn>
                              </p:par>
                              <p:par>
                                <p:cTn id="241" presetID="10" presetClass="exit" presetSubtype="0" fill="hold" grpId="2" nodeType="withEffect">
                                  <p:stCondLst>
                                    <p:cond delay="0"/>
                                  </p:stCondLst>
                                  <p:childTnLst>
                                    <p:animEffect transition="out" filter="fade">
                                      <p:cBhvr>
                                        <p:cTn id="242" dur="500"/>
                                        <p:tgtEl>
                                          <p:spTgt spid="49"/>
                                        </p:tgtEl>
                                      </p:cBhvr>
                                    </p:animEffect>
                                    <p:set>
                                      <p:cBhvr>
                                        <p:cTn id="243" dur="1" fill="hold">
                                          <p:stCondLst>
                                            <p:cond delay="499"/>
                                          </p:stCondLst>
                                        </p:cTn>
                                        <p:tgtEl>
                                          <p:spTgt spid="49"/>
                                        </p:tgtEl>
                                        <p:attrNameLst>
                                          <p:attrName>style.visibility</p:attrName>
                                        </p:attrNameLst>
                                      </p:cBhvr>
                                      <p:to>
                                        <p:strVal val="hidden"/>
                                      </p:to>
                                    </p:set>
                                  </p:childTnLst>
                                </p:cTn>
                              </p:par>
                              <p:par>
                                <p:cTn id="244" presetID="10" presetClass="exit" presetSubtype="0" fill="hold" nodeType="withEffect">
                                  <p:stCondLst>
                                    <p:cond delay="0"/>
                                  </p:stCondLst>
                                  <p:childTnLst>
                                    <p:animEffect transition="out" filter="fade">
                                      <p:cBhvr>
                                        <p:cTn id="245" dur="500"/>
                                        <p:tgtEl>
                                          <p:spTgt spid="67"/>
                                        </p:tgtEl>
                                      </p:cBhvr>
                                    </p:animEffect>
                                    <p:set>
                                      <p:cBhvr>
                                        <p:cTn id="246" dur="1" fill="hold">
                                          <p:stCondLst>
                                            <p:cond delay="499"/>
                                          </p:stCondLst>
                                        </p:cTn>
                                        <p:tgtEl>
                                          <p:spTgt spid="67"/>
                                        </p:tgtEl>
                                        <p:attrNameLst>
                                          <p:attrName>style.visibility</p:attrName>
                                        </p:attrNameLst>
                                      </p:cBhvr>
                                      <p:to>
                                        <p:strVal val="hidden"/>
                                      </p:to>
                                    </p:set>
                                  </p:childTnLst>
                                </p:cTn>
                              </p:par>
                              <p:par>
                                <p:cTn id="247" presetID="10" presetClass="exit" presetSubtype="0" fill="hold" grpId="2" nodeType="withEffect">
                                  <p:stCondLst>
                                    <p:cond delay="0"/>
                                  </p:stCondLst>
                                  <p:childTnLst>
                                    <p:animEffect transition="out" filter="fade">
                                      <p:cBhvr>
                                        <p:cTn id="248" dur="500"/>
                                        <p:tgtEl>
                                          <p:spTgt spid="72"/>
                                        </p:tgtEl>
                                      </p:cBhvr>
                                    </p:animEffect>
                                    <p:set>
                                      <p:cBhvr>
                                        <p:cTn id="249" dur="1" fill="hold">
                                          <p:stCondLst>
                                            <p:cond delay="499"/>
                                          </p:stCondLst>
                                        </p:cTn>
                                        <p:tgtEl>
                                          <p:spTgt spid="72"/>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73"/>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grpId="0" nodeType="clickEffect">
                                  <p:stCondLst>
                                    <p:cond delay="0"/>
                                  </p:stCondLst>
                                  <p:childTnLst>
                                    <p:set>
                                      <p:cBhvr>
                                        <p:cTn id="257" dur="1" fill="hold">
                                          <p:stCondLst>
                                            <p:cond delay="0"/>
                                          </p:stCondLst>
                                        </p:cTn>
                                        <p:tgtEl>
                                          <p:spTgt spid="82"/>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34" grpId="0" uiExpand="1" animBg="1"/>
      <p:bldP spid="23" grpId="0"/>
      <p:bldP spid="102" grpId="0"/>
      <p:bldP spid="102" grpId="1"/>
      <p:bldP spid="77" grpId="0"/>
      <p:bldP spid="77" grpId="1"/>
      <p:bldP spid="77" grpId="2"/>
      <p:bldP spid="48" grpId="0"/>
      <p:bldP spid="48" grpId="1"/>
      <p:bldP spid="48" grpId="2"/>
      <p:bldP spid="55" grpId="0"/>
      <p:bldP spid="55" grpId="1"/>
      <p:bldP spid="57" grpId="0"/>
      <p:bldP spid="57" grpId="1"/>
      <p:bldP spid="57" grpId="2"/>
      <p:bldP spid="65" grpId="0"/>
      <p:bldP spid="65" grpId="1"/>
      <p:bldP spid="65" grpId="2"/>
      <p:bldP spid="49" grpId="0"/>
      <p:bldP spid="49" grpId="1"/>
      <p:bldP spid="49" grpId="2"/>
      <p:bldP spid="72" grpId="0"/>
      <p:bldP spid="72" grpId="1"/>
      <p:bldP spid="72" grpId="2"/>
      <p:bldP spid="70" grpId="0" animBg="1"/>
      <p:bldP spid="70" grpId="1" animBg="1"/>
      <p:bldP spid="70" grpId="2" animBg="1"/>
      <p:bldP spid="69" grpId="0" animBg="1"/>
      <p:bldP spid="69" grpId="1" animBg="1"/>
      <p:bldP spid="69" grpId="2" animBg="1"/>
      <p:bldP spid="73" grpId="0" animBg="1"/>
      <p:bldP spid="82" grpId="0" animBg="1"/>
      <p:bldP spid="85" grpId="0" animBg="1"/>
      <p:bldP spid="56" grpId="0" animBg="1"/>
      <p:bldP spid="56" grpId="1" animBg="1"/>
      <p:bldP spid="56" grpId="2" animBg="1"/>
      <p:bldP spid="74" grpId="0" animBg="1"/>
      <p:bldP spid="74" grpId="1"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6C5405D7-698B-4DBD-A245-21167A364536}"/>
              </a:ext>
            </a:extLst>
          </p:cNvPr>
          <p:cNvSpPr txBox="1"/>
          <p:nvPr/>
        </p:nvSpPr>
        <p:spPr>
          <a:xfrm>
            <a:off x="363885" y="3418339"/>
            <a:ext cx="2348190" cy="1938992"/>
          </a:xfrm>
          <a:prstGeom prst="rect">
            <a:avLst/>
          </a:prstGeom>
          <a:solidFill>
            <a:srgbClr val="F3EBF9"/>
          </a:solidFill>
          <a:ln>
            <a:solidFill>
              <a:schemeClr val="tx1"/>
            </a:solidFill>
          </a:ln>
        </p:spPr>
        <p:txBody>
          <a:bodyPr wrap="square" rtlCol="0">
            <a:spAutoFit/>
          </a:bodyPr>
          <a:lstStyle/>
          <a:p>
            <a:r>
              <a:rPr lang="en-US" sz="2000" dirty="0">
                <a:latin typeface="Consolas" panose="020B0609020204030204" pitchFamily="49" charset="0"/>
              </a:rPr>
              <a:t>main = do </a:t>
            </a:r>
          </a:p>
          <a:p>
            <a:r>
              <a:rPr lang="en-US" sz="2000" dirty="0">
                <a:latin typeface="Consolas" panose="020B0609020204030204" pitchFamily="49" charset="0"/>
              </a:rPr>
              <a:t>  let x</a:t>
            </a:r>
            <a:r>
              <a:rPr lang="en-US" sz="1600" dirty="0">
                <a:latin typeface="Consolas" panose="020B0609020204030204" pitchFamily="49" charset="0"/>
              </a:rPr>
              <a:t> </a:t>
            </a:r>
            <a:r>
              <a:rPr lang="en-US" sz="2000" dirty="0">
                <a:latin typeface="Consolas" panose="020B0609020204030204" pitchFamily="49" charset="0"/>
              </a:rPr>
              <a:t>=</a:t>
            </a:r>
            <a:r>
              <a:rPr lang="en-US" sz="1600" dirty="0">
                <a:latin typeface="Consolas" panose="020B0609020204030204" pitchFamily="49" charset="0"/>
              </a:rPr>
              <a:t> </a:t>
            </a:r>
            <a:r>
              <a:rPr lang="en-US" sz="2000" dirty="0">
                <a:latin typeface="Consolas" panose="020B0609020204030204" pitchFamily="49" charset="0"/>
              </a:rPr>
              <a:t>5</a:t>
            </a:r>
          </a:p>
          <a:p>
            <a:r>
              <a:rPr lang="en-US" sz="2000" dirty="0">
                <a:latin typeface="Consolas" panose="020B0609020204030204" pitchFamily="49" charset="0"/>
              </a:rPr>
              <a:t>  let y = 3 + x</a:t>
            </a:r>
          </a:p>
          <a:p>
            <a:r>
              <a:rPr lang="en-US" sz="2000" dirty="0">
                <a:latin typeface="Consolas" panose="020B0609020204030204" pitchFamily="49" charset="0"/>
              </a:rPr>
              <a:t>  let z = y^2+7</a:t>
            </a:r>
          </a:p>
          <a:p>
            <a:r>
              <a:rPr lang="en-US" sz="2000" dirty="0">
                <a:latin typeface="Consolas" panose="020B0609020204030204" pitchFamily="49" charset="0"/>
              </a:rPr>
              <a:t>  print z</a:t>
            </a:r>
          </a:p>
          <a:p>
            <a:r>
              <a:rPr lang="en-US" sz="2000" dirty="0">
                <a:latin typeface="Consolas" panose="020B0609020204030204" pitchFamily="49" charset="0"/>
              </a:rPr>
              <a:t>  print z</a:t>
            </a:r>
          </a:p>
        </p:txBody>
      </p:sp>
      <p:sp>
        <p:nvSpPr>
          <p:cNvPr id="39" name="TextBox 38">
            <a:extLst>
              <a:ext uri="{FF2B5EF4-FFF2-40B4-BE49-F238E27FC236}">
                <a16:creationId xmlns:a16="http://schemas.microsoft.com/office/drawing/2014/main" id="{7006E807-4963-4C2D-88BD-3D6B69889F34}"/>
              </a:ext>
            </a:extLst>
          </p:cNvPr>
          <p:cNvSpPr txBox="1"/>
          <p:nvPr/>
        </p:nvSpPr>
        <p:spPr>
          <a:xfrm>
            <a:off x="768933" y="1872056"/>
            <a:ext cx="10428140" cy="830997"/>
          </a:xfrm>
          <a:prstGeom prst="rect">
            <a:avLst/>
          </a:prstGeom>
          <a:noFill/>
        </p:spPr>
        <p:txBody>
          <a:bodyPr wrap="square">
            <a:spAutoFit/>
          </a:bodyPr>
          <a:lstStyle/>
          <a:p>
            <a:pPr algn="ctr"/>
            <a:r>
              <a:rPr lang="en-US" sz="2400" dirty="0"/>
              <a:t>When a variable's value is needed (e.g., to be printed), the </a:t>
            </a:r>
            <a:r>
              <a:rPr lang="en-US" sz="2400" dirty="0">
                <a:solidFill>
                  <a:srgbClr val="7030A0"/>
                </a:solidFill>
              </a:rPr>
              <a:t>expression represented by the graph</a:t>
            </a:r>
            <a:r>
              <a:rPr lang="en-US" sz="2400" dirty="0">
                <a:solidFill>
                  <a:srgbClr val="FF0000"/>
                </a:solidFill>
              </a:rPr>
              <a:t> </a:t>
            </a:r>
            <a:r>
              <a:rPr lang="en-US" sz="2400" dirty="0"/>
              <a:t>is </a:t>
            </a:r>
            <a:r>
              <a:rPr lang="en-US" sz="2400" dirty="0">
                <a:solidFill>
                  <a:srgbClr val="FF0000"/>
                </a:solidFill>
              </a:rPr>
              <a:t>"lazily evaluated" </a:t>
            </a:r>
            <a:r>
              <a:rPr lang="en-US" sz="2400" dirty="0"/>
              <a:t>and a value is produced.</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311716" y="-220603"/>
            <a:ext cx="9438744" cy="1143000"/>
          </a:xfrm>
        </p:spPr>
        <p:txBody>
          <a:bodyPr/>
          <a:lstStyle/>
          <a:p>
            <a:r>
              <a:rPr lang="en-US" dirty="0"/>
              <a:t>Name Semantics</a:t>
            </a:r>
          </a:p>
        </p:txBody>
      </p:sp>
      <p:cxnSp>
        <p:nvCxnSpPr>
          <p:cNvPr id="29" name="Straight Arrow Connector 28">
            <a:extLst>
              <a:ext uri="{FF2B5EF4-FFF2-40B4-BE49-F238E27FC236}">
                <a16:creationId xmlns:a16="http://schemas.microsoft.com/office/drawing/2014/main" id="{F2E8BE3E-2958-4D94-BF30-471C0DA05DC8}"/>
              </a:ext>
            </a:extLst>
          </p:cNvPr>
          <p:cNvCxnSpPr/>
          <p:nvPr/>
        </p:nvCxnSpPr>
        <p:spPr>
          <a:xfrm>
            <a:off x="427820" y="39222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39BA5488-B68B-4C4F-819B-F7E506C690EB}"/>
              </a:ext>
            </a:extLst>
          </p:cNvPr>
          <p:cNvGrpSpPr/>
          <p:nvPr/>
        </p:nvGrpSpPr>
        <p:grpSpPr>
          <a:xfrm>
            <a:off x="6138531" y="2810048"/>
            <a:ext cx="2705970" cy="2708040"/>
            <a:chOff x="4541520" y="3429000"/>
            <a:chExt cx="2705970" cy="2708040"/>
          </a:xfrm>
        </p:grpSpPr>
        <p:sp>
          <p:nvSpPr>
            <p:cNvPr id="73" name="Rectangle: Rounded Corners 72">
              <a:extLst>
                <a:ext uri="{FF2B5EF4-FFF2-40B4-BE49-F238E27FC236}">
                  <a16:creationId xmlns:a16="http://schemas.microsoft.com/office/drawing/2014/main" id="{A3332A43-3121-4AB9-AB13-1F269D86B13B}"/>
                </a:ext>
              </a:extLst>
            </p:cNvPr>
            <p:cNvSpPr/>
            <p:nvPr/>
          </p:nvSpPr>
          <p:spPr>
            <a:xfrm>
              <a:off x="4541520" y="3429000"/>
              <a:ext cx="2705970" cy="270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E96DE402-07D0-4E8C-80F2-B7FB9ECBC277}"/>
                </a:ext>
              </a:extLst>
            </p:cNvPr>
            <p:cNvSpPr txBox="1"/>
            <p:nvPr/>
          </p:nvSpPr>
          <p:spPr>
            <a:xfrm>
              <a:off x="4648955" y="3458965"/>
              <a:ext cx="1544012" cy="369332"/>
            </a:xfrm>
            <a:prstGeom prst="rect">
              <a:avLst/>
            </a:prstGeom>
            <a:noFill/>
          </p:spPr>
          <p:txBody>
            <a:bodyPr wrap="none" rtlCol="0">
              <a:spAutoFit/>
            </a:bodyPr>
            <a:lstStyle/>
            <a:p>
              <a:r>
                <a:rPr lang="en-US" dirty="0">
                  <a:solidFill>
                    <a:schemeClr val="bg1"/>
                  </a:solidFill>
                </a:rPr>
                <a:t>Heap Memory</a:t>
              </a:r>
            </a:p>
          </p:txBody>
        </p:sp>
      </p:grpSp>
      <p:grpSp>
        <p:nvGrpSpPr>
          <p:cNvPr id="76" name="Group 75">
            <a:extLst>
              <a:ext uri="{FF2B5EF4-FFF2-40B4-BE49-F238E27FC236}">
                <a16:creationId xmlns:a16="http://schemas.microsoft.com/office/drawing/2014/main" id="{DFBE93BE-A484-48DB-9DC3-856B3F8FE0F6}"/>
              </a:ext>
            </a:extLst>
          </p:cNvPr>
          <p:cNvGrpSpPr/>
          <p:nvPr/>
        </p:nvGrpSpPr>
        <p:grpSpPr>
          <a:xfrm>
            <a:off x="3325118" y="2810047"/>
            <a:ext cx="2705970" cy="2708040"/>
            <a:chOff x="4541520" y="3429000"/>
            <a:chExt cx="2705970" cy="2708040"/>
          </a:xfrm>
        </p:grpSpPr>
        <p:sp>
          <p:nvSpPr>
            <p:cNvPr id="78" name="Rectangle: Rounded Corners 77">
              <a:extLst>
                <a:ext uri="{FF2B5EF4-FFF2-40B4-BE49-F238E27FC236}">
                  <a16:creationId xmlns:a16="http://schemas.microsoft.com/office/drawing/2014/main" id="{474ABCE3-AFFF-451D-BEA9-618F95756744}"/>
                </a:ext>
              </a:extLst>
            </p:cNvPr>
            <p:cNvSpPr/>
            <p:nvPr/>
          </p:nvSpPr>
          <p:spPr>
            <a:xfrm>
              <a:off x="4541520" y="3429000"/>
              <a:ext cx="2705970" cy="270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5FDB5DAE-AB00-4968-883B-6D1D0DB01825}"/>
                </a:ext>
              </a:extLst>
            </p:cNvPr>
            <p:cNvSpPr txBox="1"/>
            <p:nvPr/>
          </p:nvSpPr>
          <p:spPr>
            <a:xfrm>
              <a:off x="4572000" y="3458965"/>
              <a:ext cx="1882567" cy="369332"/>
            </a:xfrm>
            <a:prstGeom prst="rect">
              <a:avLst/>
            </a:prstGeom>
            <a:noFill/>
          </p:spPr>
          <p:txBody>
            <a:bodyPr wrap="none" rtlCol="0">
              <a:spAutoFit/>
            </a:bodyPr>
            <a:lstStyle/>
            <a:p>
              <a:r>
                <a:rPr lang="en-US" dirty="0">
                  <a:solidFill>
                    <a:schemeClr val="bg1"/>
                  </a:solidFill>
                </a:rPr>
                <a:t>Activation Record</a:t>
              </a:r>
            </a:p>
          </p:txBody>
        </p:sp>
      </p:grpSp>
      <p:grpSp>
        <p:nvGrpSpPr>
          <p:cNvPr id="89" name="Group 88">
            <a:extLst>
              <a:ext uri="{FF2B5EF4-FFF2-40B4-BE49-F238E27FC236}">
                <a16:creationId xmlns:a16="http://schemas.microsoft.com/office/drawing/2014/main" id="{588D5720-8BDC-49C1-8F14-6F0FA7BCD410}"/>
              </a:ext>
            </a:extLst>
          </p:cNvPr>
          <p:cNvGrpSpPr/>
          <p:nvPr/>
        </p:nvGrpSpPr>
        <p:grpSpPr>
          <a:xfrm>
            <a:off x="3769420" y="3279077"/>
            <a:ext cx="1020735" cy="408046"/>
            <a:chOff x="8193604" y="-722002"/>
            <a:chExt cx="1020735" cy="408046"/>
          </a:xfrm>
        </p:grpSpPr>
        <p:sp>
          <p:nvSpPr>
            <p:cNvPr id="90" name="TextBox 89">
              <a:extLst>
                <a:ext uri="{FF2B5EF4-FFF2-40B4-BE49-F238E27FC236}">
                  <a16:creationId xmlns:a16="http://schemas.microsoft.com/office/drawing/2014/main" id="{3DCF71E5-D5A3-4E38-835E-64840F7933B7}"/>
                </a:ext>
              </a:extLst>
            </p:cNvPr>
            <p:cNvSpPr txBox="1"/>
            <p:nvPr/>
          </p:nvSpPr>
          <p:spPr>
            <a:xfrm>
              <a:off x="8193604" y="-722002"/>
              <a:ext cx="301686" cy="400110"/>
            </a:xfrm>
            <a:prstGeom prst="rect">
              <a:avLst/>
            </a:prstGeom>
            <a:noFill/>
          </p:spPr>
          <p:txBody>
            <a:bodyPr wrap="none" rtlCol="0">
              <a:spAutoFit/>
            </a:bodyPr>
            <a:lstStyle/>
            <a:p>
              <a:r>
                <a:rPr lang="en-US" sz="2000" dirty="0">
                  <a:solidFill>
                    <a:srgbClr val="F8CEB2"/>
                  </a:solidFill>
                </a:rPr>
                <a:t>x</a:t>
              </a:r>
            </a:p>
          </p:txBody>
        </p:sp>
        <p:sp>
          <p:nvSpPr>
            <p:cNvPr id="91" name="Rectangle 90">
              <a:extLst>
                <a:ext uri="{FF2B5EF4-FFF2-40B4-BE49-F238E27FC236}">
                  <a16:creationId xmlns:a16="http://schemas.microsoft.com/office/drawing/2014/main" id="{43972187-8D3E-4FE1-9A0E-788E2FEFF362}"/>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2" name="Straight Arrow Connector 91">
            <a:extLst>
              <a:ext uri="{FF2B5EF4-FFF2-40B4-BE49-F238E27FC236}">
                <a16:creationId xmlns:a16="http://schemas.microsoft.com/office/drawing/2014/main" id="{3BF94F07-9861-487A-A1B5-41DF0D741426}"/>
              </a:ext>
            </a:extLst>
          </p:cNvPr>
          <p:cNvCxnSpPr>
            <a:cxnSpLocks/>
          </p:cNvCxnSpPr>
          <p:nvPr/>
        </p:nvCxnSpPr>
        <p:spPr>
          <a:xfrm flipV="1">
            <a:off x="4384010" y="3363362"/>
            <a:ext cx="2288394" cy="127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1AC70F48-0493-4085-A001-BAF39E37CA06}"/>
              </a:ext>
            </a:extLst>
          </p:cNvPr>
          <p:cNvSpPr/>
          <p:nvPr/>
        </p:nvSpPr>
        <p:spPr>
          <a:xfrm>
            <a:off x="6667877" y="3350289"/>
            <a:ext cx="425513"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5</a:t>
            </a:r>
          </a:p>
        </p:txBody>
      </p:sp>
      <p:cxnSp>
        <p:nvCxnSpPr>
          <p:cNvPr id="112" name="Straight Arrow Connector 111">
            <a:extLst>
              <a:ext uri="{FF2B5EF4-FFF2-40B4-BE49-F238E27FC236}">
                <a16:creationId xmlns:a16="http://schemas.microsoft.com/office/drawing/2014/main" id="{6DA2FA7B-7330-4FE8-9B5E-BB96DDF7D928}"/>
              </a:ext>
            </a:extLst>
          </p:cNvPr>
          <p:cNvCxnSpPr/>
          <p:nvPr/>
        </p:nvCxnSpPr>
        <p:spPr>
          <a:xfrm>
            <a:off x="132073" y="36355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06AB65B-957D-4C5C-BA89-DDD8F1D6C4B0}"/>
              </a:ext>
            </a:extLst>
          </p:cNvPr>
          <p:cNvCxnSpPr/>
          <p:nvPr/>
        </p:nvCxnSpPr>
        <p:spPr>
          <a:xfrm>
            <a:off x="427820" y="42299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6F670846-9A02-47F5-8B03-15916BAE5613}"/>
              </a:ext>
            </a:extLst>
          </p:cNvPr>
          <p:cNvGrpSpPr/>
          <p:nvPr/>
        </p:nvGrpSpPr>
        <p:grpSpPr>
          <a:xfrm>
            <a:off x="3765679" y="3983972"/>
            <a:ext cx="1028217" cy="413325"/>
            <a:chOff x="8186122" y="-727281"/>
            <a:chExt cx="1028217" cy="413325"/>
          </a:xfrm>
        </p:grpSpPr>
        <p:sp>
          <p:nvSpPr>
            <p:cNvPr id="115" name="TextBox 114">
              <a:extLst>
                <a:ext uri="{FF2B5EF4-FFF2-40B4-BE49-F238E27FC236}">
                  <a16:creationId xmlns:a16="http://schemas.microsoft.com/office/drawing/2014/main" id="{1E40BC31-FD79-48AF-92D9-4F6445BD8581}"/>
                </a:ext>
              </a:extLst>
            </p:cNvPr>
            <p:cNvSpPr txBox="1"/>
            <p:nvPr/>
          </p:nvSpPr>
          <p:spPr>
            <a:xfrm>
              <a:off x="8186122" y="-727281"/>
              <a:ext cx="308098" cy="400110"/>
            </a:xfrm>
            <a:prstGeom prst="rect">
              <a:avLst/>
            </a:prstGeom>
            <a:noFill/>
          </p:spPr>
          <p:txBody>
            <a:bodyPr wrap="none" rtlCol="0">
              <a:spAutoFit/>
            </a:bodyPr>
            <a:lstStyle/>
            <a:p>
              <a:r>
                <a:rPr lang="en-US" sz="2000" dirty="0">
                  <a:solidFill>
                    <a:srgbClr val="F8CEB2"/>
                  </a:solidFill>
                </a:rPr>
                <a:t>y</a:t>
              </a:r>
            </a:p>
          </p:txBody>
        </p:sp>
        <p:sp>
          <p:nvSpPr>
            <p:cNvPr id="116" name="Rectangle 115">
              <a:extLst>
                <a:ext uri="{FF2B5EF4-FFF2-40B4-BE49-F238E27FC236}">
                  <a16:creationId xmlns:a16="http://schemas.microsoft.com/office/drawing/2014/main" id="{997B30F6-B184-4F20-8C29-2C34AADFC7D1}"/>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7" name="Straight Arrow Connector 116">
            <a:extLst>
              <a:ext uri="{FF2B5EF4-FFF2-40B4-BE49-F238E27FC236}">
                <a16:creationId xmlns:a16="http://schemas.microsoft.com/office/drawing/2014/main" id="{3AE1CB3D-AABD-4C5C-83AB-5D5602ED900B}"/>
              </a:ext>
            </a:extLst>
          </p:cNvPr>
          <p:cNvCxnSpPr>
            <a:cxnSpLocks/>
          </p:cNvCxnSpPr>
          <p:nvPr/>
        </p:nvCxnSpPr>
        <p:spPr>
          <a:xfrm flipV="1">
            <a:off x="4384010" y="4054398"/>
            <a:ext cx="2288394" cy="127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94EA751C-9869-4366-9548-B91B4C3C771D}"/>
              </a:ext>
            </a:extLst>
          </p:cNvPr>
          <p:cNvSpPr/>
          <p:nvPr/>
        </p:nvSpPr>
        <p:spPr>
          <a:xfrm>
            <a:off x="6667877" y="4041325"/>
            <a:ext cx="1190531"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3 +  </a:t>
            </a:r>
          </a:p>
        </p:txBody>
      </p:sp>
      <p:sp>
        <p:nvSpPr>
          <p:cNvPr id="119" name="Rectangle 118">
            <a:extLst>
              <a:ext uri="{FF2B5EF4-FFF2-40B4-BE49-F238E27FC236}">
                <a16:creationId xmlns:a16="http://schemas.microsoft.com/office/drawing/2014/main" id="{9D601E2A-8422-4BED-AD06-4187DD12906E}"/>
              </a:ext>
            </a:extLst>
          </p:cNvPr>
          <p:cNvSpPr/>
          <p:nvPr/>
        </p:nvSpPr>
        <p:spPr>
          <a:xfrm>
            <a:off x="7298171" y="4138185"/>
            <a:ext cx="320039" cy="3106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cxnSp>
        <p:nvCxnSpPr>
          <p:cNvPr id="120" name="Straight Arrow Connector 119">
            <a:extLst>
              <a:ext uri="{FF2B5EF4-FFF2-40B4-BE49-F238E27FC236}">
                <a16:creationId xmlns:a16="http://schemas.microsoft.com/office/drawing/2014/main" id="{D6FBFEC8-9FEA-4FC1-994C-5E964D0A853E}"/>
              </a:ext>
            </a:extLst>
          </p:cNvPr>
          <p:cNvCxnSpPr>
            <a:cxnSpLocks/>
          </p:cNvCxnSpPr>
          <p:nvPr/>
        </p:nvCxnSpPr>
        <p:spPr>
          <a:xfrm flipH="1" flipV="1">
            <a:off x="7084337" y="3544434"/>
            <a:ext cx="389299" cy="7650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498EF804-BBDE-449A-8DAC-F8B497BF39B9}"/>
              </a:ext>
            </a:extLst>
          </p:cNvPr>
          <p:cNvGrpSpPr/>
          <p:nvPr/>
        </p:nvGrpSpPr>
        <p:grpSpPr>
          <a:xfrm>
            <a:off x="3761938" y="4694146"/>
            <a:ext cx="1028217" cy="413325"/>
            <a:chOff x="8186122" y="-727281"/>
            <a:chExt cx="1028217" cy="413325"/>
          </a:xfrm>
        </p:grpSpPr>
        <p:sp>
          <p:nvSpPr>
            <p:cNvPr id="122" name="TextBox 121">
              <a:extLst>
                <a:ext uri="{FF2B5EF4-FFF2-40B4-BE49-F238E27FC236}">
                  <a16:creationId xmlns:a16="http://schemas.microsoft.com/office/drawing/2014/main" id="{371725F5-02CD-4227-9D9E-CA7F9639579E}"/>
                </a:ext>
              </a:extLst>
            </p:cNvPr>
            <p:cNvSpPr txBox="1"/>
            <p:nvPr/>
          </p:nvSpPr>
          <p:spPr>
            <a:xfrm>
              <a:off x="8186122" y="-727281"/>
              <a:ext cx="308098" cy="400110"/>
            </a:xfrm>
            <a:prstGeom prst="rect">
              <a:avLst/>
            </a:prstGeom>
            <a:noFill/>
          </p:spPr>
          <p:txBody>
            <a:bodyPr wrap="none" rtlCol="0">
              <a:spAutoFit/>
            </a:bodyPr>
            <a:lstStyle/>
            <a:p>
              <a:r>
                <a:rPr lang="en-US" sz="2000" dirty="0">
                  <a:solidFill>
                    <a:srgbClr val="F8CEB2"/>
                  </a:solidFill>
                </a:rPr>
                <a:t>z</a:t>
              </a:r>
            </a:p>
          </p:txBody>
        </p:sp>
        <p:sp>
          <p:nvSpPr>
            <p:cNvPr id="123" name="Rectangle 122">
              <a:extLst>
                <a:ext uri="{FF2B5EF4-FFF2-40B4-BE49-F238E27FC236}">
                  <a16:creationId xmlns:a16="http://schemas.microsoft.com/office/drawing/2014/main" id="{2CE5CE68-02D1-4D66-8677-27577748BA19}"/>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4" name="Straight Arrow Connector 123">
            <a:extLst>
              <a:ext uri="{FF2B5EF4-FFF2-40B4-BE49-F238E27FC236}">
                <a16:creationId xmlns:a16="http://schemas.microsoft.com/office/drawing/2014/main" id="{85A5E0A0-0765-426C-827B-D52867B235AC}"/>
              </a:ext>
            </a:extLst>
          </p:cNvPr>
          <p:cNvCxnSpPr>
            <a:cxnSpLocks/>
          </p:cNvCxnSpPr>
          <p:nvPr/>
        </p:nvCxnSpPr>
        <p:spPr>
          <a:xfrm flipV="1">
            <a:off x="4395457" y="4694147"/>
            <a:ext cx="2276947" cy="2218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BBC256BD-AF24-4A7D-BC94-98F797B06D32}"/>
              </a:ext>
            </a:extLst>
          </p:cNvPr>
          <p:cNvSpPr/>
          <p:nvPr/>
        </p:nvSpPr>
        <p:spPr>
          <a:xfrm>
            <a:off x="6667877" y="4681073"/>
            <a:ext cx="1444028"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)^2 +7</a:t>
            </a:r>
          </a:p>
        </p:txBody>
      </p:sp>
      <p:sp>
        <p:nvSpPr>
          <p:cNvPr id="126" name="Rectangle 125">
            <a:extLst>
              <a:ext uri="{FF2B5EF4-FFF2-40B4-BE49-F238E27FC236}">
                <a16:creationId xmlns:a16="http://schemas.microsoft.com/office/drawing/2014/main" id="{ED387B6C-7530-460F-B525-AA3DC0000830}"/>
              </a:ext>
            </a:extLst>
          </p:cNvPr>
          <p:cNvSpPr/>
          <p:nvPr/>
        </p:nvSpPr>
        <p:spPr>
          <a:xfrm>
            <a:off x="6879435" y="4753555"/>
            <a:ext cx="320039" cy="3106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cxnSp>
        <p:nvCxnSpPr>
          <p:cNvPr id="127" name="Straight Arrow Connector 126">
            <a:extLst>
              <a:ext uri="{FF2B5EF4-FFF2-40B4-BE49-F238E27FC236}">
                <a16:creationId xmlns:a16="http://schemas.microsoft.com/office/drawing/2014/main" id="{92FD6D69-CFA0-44C3-97C1-FD4CE01EEACC}"/>
              </a:ext>
            </a:extLst>
          </p:cNvPr>
          <p:cNvCxnSpPr>
            <a:cxnSpLocks/>
          </p:cNvCxnSpPr>
          <p:nvPr/>
        </p:nvCxnSpPr>
        <p:spPr>
          <a:xfrm flipV="1">
            <a:off x="7057177" y="4463358"/>
            <a:ext cx="126748" cy="4927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17741BCB-3472-432D-B44E-D21BD3A22FD2}"/>
              </a:ext>
            </a:extLst>
          </p:cNvPr>
          <p:cNvCxnSpPr/>
          <p:nvPr/>
        </p:nvCxnSpPr>
        <p:spPr>
          <a:xfrm>
            <a:off x="424993" y="45335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B4C64B7-4ED4-4973-B3FD-8676098330A2}"/>
              </a:ext>
            </a:extLst>
          </p:cNvPr>
          <p:cNvCxnSpPr/>
          <p:nvPr/>
        </p:nvCxnSpPr>
        <p:spPr>
          <a:xfrm>
            <a:off x="409904" y="485793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0" name="Speech Bubble: Rectangle with Corners Rounded 129">
            <a:extLst>
              <a:ext uri="{FF2B5EF4-FFF2-40B4-BE49-F238E27FC236}">
                <a16:creationId xmlns:a16="http://schemas.microsoft.com/office/drawing/2014/main" id="{52CDB2CD-20D7-4883-B915-A81B18683CBD}"/>
              </a:ext>
            </a:extLst>
          </p:cNvPr>
          <p:cNvSpPr/>
          <p:nvPr/>
        </p:nvSpPr>
        <p:spPr>
          <a:xfrm>
            <a:off x="256042" y="5431466"/>
            <a:ext cx="3175221" cy="1264831"/>
          </a:xfrm>
          <a:prstGeom prst="wedgeRoundRectCallout">
            <a:avLst>
              <a:gd name="adj1" fmla="val 11308"/>
              <a:gd name="adj2" fmla="val -1344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Any computation in the expression is deferred until it's absolutely required.</a:t>
            </a:r>
            <a:endParaRPr lang="en-US" sz="2000" dirty="0">
              <a:latin typeface="Corbel" panose="020B0503020204020204" pitchFamily="34" charset="0"/>
            </a:endParaRPr>
          </a:p>
        </p:txBody>
      </p:sp>
      <p:sp>
        <p:nvSpPr>
          <p:cNvPr id="131" name="Speech Bubble: Rectangle with Corners Rounded 130">
            <a:extLst>
              <a:ext uri="{FF2B5EF4-FFF2-40B4-BE49-F238E27FC236}">
                <a16:creationId xmlns:a16="http://schemas.microsoft.com/office/drawing/2014/main" id="{E1770305-035A-4454-9DDE-C1E2C8341DB2}"/>
              </a:ext>
            </a:extLst>
          </p:cNvPr>
          <p:cNvSpPr/>
          <p:nvPr/>
        </p:nvSpPr>
        <p:spPr>
          <a:xfrm>
            <a:off x="8156389" y="2404364"/>
            <a:ext cx="3757188" cy="1471187"/>
          </a:xfrm>
          <a:prstGeom prst="wedgeRoundRectCallout">
            <a:avLst>
              <a:gd name="adj1" fmla="val -59655"/>
              <a:gd name="adj2" fmla="val 705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Rather than computing the result, a </a:t>
            </a:r>
            <a:r>
              <a:rPr lang="en-US" sz="2000" dirty="0">
                <a:solidFill>
                  <a:srgbClr val="FFCDCD"/>
                </a:solidFill>
                <a:latin typeface="Corbel" panose="020B0503020204020204" pitchFamily="34" charset="0"/>
              </a:rPr>
              <a:t>graph is constructed </a:t>
            </a:r>
            <a:r>
              <a:rPr lang="en-US" sz="2000" dirty="0">
                <a:solidFill>
                  <a:schemeClr val="bg1"/>
                </a:solidFill>
                <a:latin typeface="Corbel" panose="020B0503020204020204" pitchFamily="34" charset="0"/>
              </a:rPr>
              <a:t>which represents the </a:t>
            </a:r>
            <a:r>
              <a:rPr lang="en-US" sz="2000" dirty="0">
                <a:solidFill>
                  <a:srgbClr val="FFCDCD"/>
                </a:solidFill>
                <a:latin typeface="Corbel" panose="020B0503020204020204" pitchFamily="34" charset="0"/>
              </a:rPr>
              <a:t>eventual computation</a:t>
            </a:r>
            <a:r>
              <a:rPr lang="en-US" sz="2000" dirty="0">
                <a:solidFill>
                  <a:schemeClr val="bg1"/>
                </a:solidFill>
                <a:latin typeface="Corbel" panose="020B0503020204020204" pitchFamily="34" charset="0"/>
              </a:rPr>
              <a:t>.</a:t>
            </a:r>
            <a:endParaRPr lang="en-US" sz="2000" dirty="0">
              <a:latin typeface="Corbel" panose="020B0503020204020204" pitchFamily="34" charset="0"/>
            </a:endParaRPr>
          </a:p>
        </p:txBody>
      </p:sp>
      <p:sp>
        <p:nvSpPr>
          <p:cNvPr id="136" name="Rectangle 135">
            <a:extLst>
              <a:ext uri="{FF2B5EF4-FFF2-40B4-BE49-F238E27FC236}">
                <a16:creationId xmlns:a16="http://schemas.microsoft.com/office/drawing/2014/main" id="{F72EF5B4-F635-470B-B18C-4E50103896ED}"/>
              </a:ext>
            </a:extLst>
          </p:cNvPr>
          <p:cNvSpPr/>
          <p:nvPr/>
        </p:nvSpPr>
        <p:spPr>
          <a:xfrm>
            <a:off x="6795024" y="4104582"/>
            <a:ext cx="852535" cy="366788"/>
          </a:xfrm>
          <a:prstGeom prst="rect">
            <a:avLst/>
          </a:prstGeom>
          <a:solidFill>
            <a:srgbClr val="BFBFB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139" name="Rectangle 138">
            <a:extLst>
              <a:ext uri="{FF2B5EF4-FFF2-40B4-BE49-F238E27FC236}">
                <a16:creationId xmlns:a16="http://schemas.microsoft.com/office/drawing/2014/main" id="{F7490E86-5C0E-4269-96DC-5634ED2BD809}"/>
              </a:ext>
            </a:extLst>
          </p:cNvPr>
          <p:cNvSpPr/>
          <p:nvPr/>
        </p:nvSpPr>
        <p:spPr>
          <a:xfrm>
            <a:off x="6757657" y="4745472"/>
            <a:ext cx="1259187" cy="366788"/>
          </a:xfrm>
          <a:prstGeom prst="rect">
            <a:avLst/>
          </a:prstGeom>
          <a:solidFill>
            <a:srgbClr val="BFBFB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141" name="TextBox 140">
            <a:extLst>
              <a:ext uri="{FF2B5EF4-FFF2-40B4-BE49-F238E27FC236}">
                <a16:creationId xmlns:a16="http://schemas.microsoft.com/office/drawing/2014/main" id="{B85A99E5-D069-418E-9D8F-55DED86738E3}"/>
              </a:ext>
            </a:extLst>
          </p:cNvPr>
          <p:cNvSpPr txBox="1"/>
          <p:nvPr/>
        </p:nvSpPr>
        <p:spPr>
          <a:xfrm>
            <a:off x="1512676" y="4705775"/>
            <a:ext cx="347812" cy="282684"/>
          </a:xfrm>
          <a:prstGeom prst="rect">
            <a:avLst/>
          </a:prstGeom>
          <a:solidFill>
            <a:srgbClr val="F3EBF9">
              <a:alpha val="89804"/>
            </a:srgbClr>
          </a:solidFill>
          <a:ln>
            <a:noFill/>
          </a:ln>
        </p:spPr>
        <p:txBody>
          <a:bodyPr wrap="square" rtlCol="0">
            <a:spAutoFit/>
          </a:bodyPr>
          <a:lstStyle/>
          <a:p>
            <a:endParaRPr lang="en-US" sz="2000" dirty="0">
              <a:latin typeface="Consolas" panose="020B0609020204030204" pitchFamily="49" charset="0"/>
            </a:endParaRPr>
          </a:p>
        </p:txBody>
      </p:sp>
      <p:sp>
        <p:nvSpPr>
          <p:cNvPr id="133" name="TextBox 132">
            <a:extLst>
              <a:ext uri="{FF2B5EF4-FFF2-40B4-BE49-F238E27FC236}">
                <a16:creationId xmlns:a16="http://schemas.microsoft.com/office/drawing/2014/main" id="{9A3B1D7A-B17E-471E-BF1E-15F11AC1A532}"/>
              </a:ext>
            </a:extLst>
          </p:cNvPr>
          <p:cNvSpPr txBox="1"/>
          <p:nvPr/>
        </p:nvSpPr>
        <p:spPr>
          <a:xfrm>
            <a:off x="6724881" y="3373587"/>
            <a:ext cx="308098" cy="400110"/>
          </a:xfrm>
          <a:prstGeom prst="rect">
            <a:avLst/>
          </a:prstGeom>
          <a:noFill/>
        </p:spPr>
        <p:txBody>
          <a:bodyPr wrap="none" rtlCol="0">
            <a:spAutoFit/>
          </a:bodyPr>
          <a:lstStyle/>
          <a:p>
            <a:pPr algn="ctr"/>
            <a:r>
              <a:rPr lang="en-US" sz="2000" dirty="0">
                <a:solidFill>
                  <a:srgbClr val="7030A0"/>
                </a:solidFill>
              </a:rPr>
              <a:t>5</a:t>
            </a:r>
          </a:p>
        </p:txBody>
      </p:sp>
      <p:sp>
        <p:nvSpPr>
          <p:cNvPr id="134" name="TextBox 133">
            <a:extLst>
              <a:ext uri="{FF2B5EF4-FFF2-40B4-BE49-F238E27FC236}">
                <a16:creationId xmlns:a16="http://schemas.microsoft.com/office/drawing/2014/main" id="{BA5E9DB2-F51D-46FF-99C0-940A52F320AC}"/>
              </a:ext>
            </a:extLst>
          </p:cNvPr>
          <p:cNvSpPr txBox="1"/>
          <p:nvPr/>
        </p:nvSpPr>
        <p:spPr>
          <a:xfrm>
            <a:off x="7104893" y="4087921"/>
            <a:ext cx="316112" cy="400110"/>
          </a:xfrm>
          <a:prstGeom prst="rect">
            <a:avLst/>
          </a:prstGeom>
          <a:noFill/>
        </p:spPr>
        <p:txBody>
          <a:bodyPr wrap="square" rtlCol="0">
            <a:spAutoFit/>
          </a:bodyPr>
          <a:lstStyle/>
          <a:p>
            <a:pPr algn="ctr"/>
            <a:r>
              <a:rPr lang="en-US" sz="2000" dirty="0">
                <a:solidFill>
                  <a:srgbClr val="7030A0"/>
                </a:solidFill>
              </a:rPr>
              <a:t>8</a:t>
            </a:r>
          </a:p>
        </p:txBody>
      </p:sp>
      <p:sp>
        <p:nvSpPr>
          <p:cNvPr id="140" name="TextBox 139">
            <a:extLst>
              <a:ext uri="{FF2B5EF4-FFF2-40B4-BE49-F238E27FC236}">
                <a16:creationId xmlns:a16="http://schemas.microsoft.com/office/drawing/2014/main" id="{102F6F65-65AB-4F5B-99D7-25D1FB458BD0}"/>
              </a:ext>
            </a:extLst>
          </p:cNvPr>
          <p:cNvSpPr txBox="1"/>
          <p:nvPr/>
        </p:nvSpPr>
        <p:spPr>
          <a:xfrm>
            <a:off x="7180664" y="4723958"/>
            <a:ext cx="466895" cy="400110"/>
          </a:xfrm>
          <a:prstGeom prst="rect">
            <a:avLst/>
          </a:prstGeom>
          <a:noFill/>
        </p:spPr>
        <p:txBody>
          <a:bodyPr wrap="square" rtlCol="0">
            <a:spAutoFit/>
          </a:bodyPr>
          <a:lstStyle/>
          <a:p>
            <a:pPr algn="ctr"/>
            <a:r>
              <a:rPr lang="en-US" sz="2000" dirty="0">
                <a:solidFill>
                  <a:srgbClr val="7030A0"/>
                </a:solidFill>
              </a:rPr>
              <a:t>71</a:t>
            </a:r>
          </a:p>
        </p:txBody>
      </p:sp>
      <p:sp>
        <p:nvSpPr>
          <p:cNvPr id="132" name="Speech Bubble: Rectangle with Corners Rounded 131">
            <a:extLst>
              <a:ext uri="{FF2B5EF4-FFF2-40B4-BE49-F238E27FC236}">
                <a16:creationId xmlns:a16="http://schemas.microsoft.com/office/drawing/2014/main" id="{7AD771DD-90FE-418E-95FC-A5D4B34D0DFD}"/>
              </a:ext>
            </a:extLst>
          </p:cNvPr>
          <p:cNvSpPr/>
          <p:nvPr/>
        </p:nvSpPr>
        <p:spPr>
          <a:xfrm>
            <a:off x="266626" y="5553487"/>
            <a:ext cx="3440768" cy="1264831"/>
          </a:xfrm>
          <a:prstGeom prst="wedgeRoundRectCallout">
            <a:avLst>
              <a:gd name="adj1" fmla="val -10223"/>
              <a:gd name="adj2" fmla="val -964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To print the result, the language finally </a:t>
            </a:r>
            <a:r>
              <a:rPr lang="en-US" sz="2000" dirty="0">
                <a:solidFill>
                  <a:srgbClr val="FFCDCD"/>
                </a:solidFill>
                <a:latin typeface="Corbel" panose="020B0503020204020204" pitchFamily="34" charset="0"/>
              </a:rPr>
              <a:t>forces evaluation</a:t>
            </a:r>
            <a:r>
              <a:rPr lang="en-US" sz="2000" dirty="0">
                <a:solidFill>
                  <a:schemeClr val="bg1"/>
                </a:solidFill>
                <a:latin typeface="Corbel" panose="020B0503020204020204" pitchFamily="34" charset="0"/>
              </a:rPr>
              <a:t> of the expression.</a:t>
            </a:r>
          </a:p>
        </p:txBody>
      </p:sp>
      <p:cxnSp>
        <p:nvCxnSpPr>
          <p:cNvPr id="145" name="Straight Arrow Connector 144">
            <a:extLst>
              <a:ext uri="{FF2B5EF4-FFF2-40B4-BE49-F238E27FC236}">
                <a16:creationId xmlns:a16="http://schemas.microsoft.com/office/drawing/2014/main" id="{A3DBE945-F251-423A-925D-6F64C1290D8A}"/>
              </a:ext>
            </a:extLst>
          </p:cNvPr>
          <p:cNvCxnSpPr/>
          <p:nvPr/>
        </p:nvCxnSpPr>
        <p:spPr>
          <a:xfrm>
            <a:off x="409904" y="518235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47BF7D43-4439-46C1-BA4A-CE15EB849916}"/>
              </a:ext>
            </a:extLst>
          </p:cNvPr>
          <p:cNvSpPr/>
          <p:nvPr/>
        </p:nvSpPr>
        <p:spPr>
          <a:xfrm>
            <a:off x="6798043" y="4107600"/>
            <a:ext cx="852535" cy="366788"/>
          </a:xfrm>
          <a:prstGeom prst="rect">
            <a:avLst/>
          </a:prstGeom>
          <a:solidFill>
            <a:srgbClr val="BFBFB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153" name="Rectangle 152">
            <a:extLst>
              <a:ext uri="{FF2B5EF4-FFF2-40B4-BE49-F238E27FC236}">
                <a16:creationId xmlns:a16="http://schemas.microsoft.com/office/drawing/2014/main" id="{61A79F73-1538-4918-98E0-1BA07DE46D0A}"/>
              </a:ext>
            </a:extLst>
          </p:cNvPr>
          <p:cNvSpPr/>
          <p:nvPr/>
        </p:nvSpPr>
        <p:spPr>
          <a:xfrm>
            <a:off x="6760676" y="4734909"/>
            <a:ext cx="1259187" cy="366788"/>
          </a:xfrm>
          <a:prstGeom prst="rect">
            <a:avLst/>
          </a:prstGeom>
          <a:solidFill>
            <a:srgbClr val="BFBFB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154" name="TextBox 153">
            <a:extLst>
              <a:ext uri="{FF2B5EF4-FFF2-40B4-BE49-F238E27FC236}">
                <a16:creationId xmlns:a16="http://schemas.microsoft.com/office/drawing/2014/main" id="{2B838149-8C21-4215-9861-054F92B6988E}"/>
              </a:ext>
            </a:extLst>
          </p:cNvPr>
          <p:cNvSpPr txBox="1"/>
          <p:nvPr/>
        </p:nvSpPr>
        <p:spPr>
          <a:xfrm>
            <a:off x="6727900" y="3376605"/>
            <a:ext cx="308098" cy="400110"/>
          </a:xfrm>
          <a:prstGeom prst="rect">
            <a:avLst/>
          </a:prstGeom>
          <a:noFill/>
        </p:spPr>
        <p:txBody>
          <a:bodyPr wrap="none" rtlCol="0">
            <a:spAutoFit/>
          </a:bodyPr>
          <a:lstStyle/>
          <a:p>
            <a:pPr algn="ctr"/>
            <a:r>
              <a:rPr lang="en-US" sz="2000" dirty="0">
                <a:solidFill>
                  <a:srgbClr val="7030A0"/>
                </a:solidFill>
              </a:rPr>
              <a:t>5</a:t>
            </a:r>
          </a:p>
        </p:txBody>
      </p:sp>
      <p:sp>
        <p:nvSpPr>
          <p:cNvPr id="155" name="TextBox 154">
            <a:extLst>
              <a:ext uri="{FF2B5EF4-FFF2-40B4-BE49-F238E27FC236}">
                <a16:creationId xmlns:a16="http://schemas.microsoft.com/office/drawing/2014/main" id="{5273FBCF-0DA1-4FF2-8F53-B9B8D5D7793C}"/>
              </a:ext>
            </a:extLst>
          </p:cNvPr>
          <p:cNvSpPr txBox="1"/>
          <p:nvPr/>
        </p:nvSpPr>
        <p:spPr>
          <a:xfrm>
            <a:off x="7107912" y="4090939"/>
            <a:ext cx="316112" cy="400110"/>
          </a:xfrm>
          <a:prstGeom prst="rect">
            <a:avLst/>
          </a:prstGeom>
          <a:noFill/>
        </p:spPr>
        <p:txBody>
          <a:bodyPr wrap="square" rtlCol="0">
            <a:spAutoFit/>
          </a:bodyPr>
          <a:lstStyle/>
          <a:p>
            <a:pPr algn="ctr"/>
            <a:r>
              <a:rPr lang="en-US" sz="2000" dirty="0">
                <a:solidFill>
                  <a:srgbClr val="7030A0"/>
                </a:solidFill>
              </a:rPr>
              <a:t>8</a:t>
            </a:r>
          </a:p>
        </p:txBody>
      </p:sp>
      <p:sp>
        <p:nvSpPr>
          <p:cNvPr id="157" name="TextBox 156">
            <a:extLst>
              <a:ext uri="{FF2B5EF4-FFF2-40B4-BE49-F238E27FC236}">
                <a16:creationId xmlns:a16="http://schemas.microsoft.com/office/drawing/2014/main" id="{AFF4DBA8-E6F8-429B-B8D4-9915F0FA02BF}"/>
              </a:ext>
            </a:extLst>
          </p:cNvPr>
          <p:cNvSpPr txBox="1"/>
          <p:nvPr/>
        </p:nvSpPr>
        <p:spPr>
          <a:xfrm>
            <a:off x="1411837" y="5012824"/>
            <a:ext cx="347812" cy="282684"/>
          </a:xfrm>
          <a:prstGeom prst="rect">
            <a:avLst/>
          </a:prstGeom>
          <a:solidFill>
            <a:srgbClr val="F3EBF9">
              <a:alpha val="89804"/>
            </a:srgbClr>
          </a:solidFill>
          <a:ln>
            <a:noFill/>
          </a:ln>
        </p:spPr>
        <p:txBody>
          <a:bodyPr wrap="square" rtlCol="0">
            <a:spAutoFit/>
          </a:bodyPr>
          <a:lstStyle/>
          <a:p>
            <a:endParaRPr lang="en-US" sz="2000" dirty="0">
              <a:latin typeface="Consolas" panose="020B0609020204030204" pitchFamily="49" charset="0"/>
            </a:endParaRPr>
          </a:p>
        </p:txBody>
      </p:sp>
      <p:sp>
        <p:nvSpPr>
          <p:cNvPr id="146" name="Speech Bubble: Rectangle with Corners Rounded 145">
            <a:extLst>
              <a:ext uri="{FF2B5EF4-FFF2-40B4-BE49-F238E27FC236}">
                <a16:creationId xmlns:a16="http://schemas.microsoft.com/office/drawing/2014/main" id="{EA1AB822-1C02-4C74-9659-DB4C0D138823}"/>
              </a:ext>
            </a:extLst>
          </p:cNvPr>
          <p:cNvSpPr/>
          <p:nvPr/>
        </p:nvSpPr>
        <p:spPr>
          <a:xfrm>
            <a:off x="863896" y="5760749"/>
            <a:ext cx="3780534" cy="1085911"/>
          </a:xfrm>
          <a:prstGeom prst="wedgeRoundRectCallout">
            <a:avLst>
              <a:gd name="adj1" fmla="val -29827"/>
              <a:gd name="adj2" fmla="val -979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Every time you </a:t>
            </a:r>
            <a:r>
              <a:rPr lang="en-US" sz="2000" dirty="0">
                <a:solidFill>
                  <a:srgbClr val="FFCDCD"/>
                </a:solidFill>
                <a:latin typeface="Corbel" panose="020B0503020204020204" pitchFamily="34" charset="0"/>
              </a:rPr>
              <a:t>force evaluation </a:t>
            </a:r>
            <a:r>
              <a:rPr lang="en-US" sz="2000" dirty="0">
                <a:solidFill>
                  <a:schemeClr val="bg1"/>
                </a:solidFill>
                <a:latin typeface="Corbel" panose="020B0503020204020204" pitchFamily="34" charset="0"/>
              </a:rPr>
              <a:t>of the variable, the expression is </a:t>
            </a:r>
            <a:r>
              <a:rPr lang="en-US" sz="2000" dirty="0">
                <a:solidFill>
                  <a:srgbClr val="FFCDCD"/>
                </a:solidFill>
                <a:latin typeface="Corbel" panose="020B0503020204020204" pitchFamily="34" charset="0"/>
              </a:rPr>
              <a:t>fully re-evaluated</a:t>
            </a:r>
            <a:r>
              <a:rPr lang="en-US" sz="2000" dirty="0">
                <a:solidFill>
                  <a:schemeClr val="bg1"/>
                </a:solidFill>
                <a:latin typeface="Corbel" panose="020B0503020204020204" pitchFamily="34" charset="0"/>
              </a:rPr>
              <a:t>!</a:t>
            </a:r>
          </a:p>
        </p:txBody>
      </p:sp>
      <p:sp>
        <p:nvSpPr>
          <p:cNvPr id="156" name="TextBox 155">
            <a:extLst>
              <a:ext uri="{FF2B5EF4-FFF2-40B4-BE49-F238E27FC236}">
                <a16:creationId xmlns:a16="http://schemas.microsoft.com/office/drawing/2014/main" id="{9FF6A192-6E85-4BA3-B039-8B6F26342A13}"/>
              </a:ext>
            </a:extLst>
          </p:cNvPr>
          <p:cNvSpPr txBox="1"/>
          <p:nvPr/>
        </p:nvSpPr>
        <p:spPr>
          <a:xfrm>
            <a:off x="7183683" y="4713395"/>
            <a:ext cx="466895" cy="400110"/>
          </a:xfrm>
          <a:prstGeom prst="rect">
            <a:avLst/>
          </a:prstGeom>
          <a:noFill/>
        </p:spPr>
        <p:txBody>
          <a:bodyPr wrap="square" rtlCol="0">
            <a:spAutoFit/>
          </a:bodyPr>
          <a:lstStyle/>
          <a:p>
            <a:pPr algn="ctr"/>
            <a:r>
              <a:rPr lang="en-US" sz="2000" dirty="0">
                <a:solidFill>
                  <a:srgbClr val="7030A0"/>
                </a:solidFill>
              </a:rPr>
              <a:t>71</a:t>
            </a:r>
          </a:p>
        </p:txBody>
      </p:sp>
      <p:sp>
        <p:nvSpPr>
          <p:cNvPr id="23" name="TextBox 22">
            <a:extLst>
              <a:ext uri="{FF2B5EF4-FFF2-40B4-BE49-F238E27FC236}">
                <a16:creationId xmlns:a16="http://schemas.microsoft.com/office/drawing/2014/main" id="{F5A3BBD1-C7AA-498D-8408-DE924F82C9F1}"/>
              </a:ext>
            </a:extLst>
          </p:cNvPr>
          <p:cNvSpPr txBox="1"/>
          <p:nvPr/>
        </p:nvSpPr>
        <p:spPr>
          <a:xfrm>
            <a:off x="307543" y="899643"/>
            <a:ext cx="11070610" cy="830997"/>
          </a:xfrm>
          <a:prstGeom prst="rect">
            <a:avLst/>
          </a:prstGeom>
          <a:noFill/>
        </p:spPr>
        <p:txBody>
          <a:bodyPr wrap="square">
            <a:spAutoFit/>
          </a:bodyPr>
          <a:lstStyle/>
          <a:p>
            <a:pPr algn="ctr"/>
            <a:r>
              <a:rPr lang="en-US" sz="2400" dirty="0"/>
              <a:t>Languages with </a:t>
            </a:r>
            <a:r>
              <a:rPr lang="en-US" sz="2400" dirty="0">
                <a:solidFill>
                  <a:srgbClr val="FF0000"/>
                </a:solidFill>
              </a:rPr>
              <a:t>name semantics </a:t>
            </a:r>
            <a:r>
              <a:rPr lang="en-US" sz="2400" dirty="0"/>
              <a:t>bind each </a:t>
            </a:r>
            <a:r>
              <a:rPr lang="en-US" sz="2400" dirty="0">
                <a:solidFill>
                  <a:srgbClr val="00B0F0"/>
                </a:solidFill>
              </a:rPr>
              <a:t>variable name </a:t>
            </a:r>
            <a:r>
              <a:rPr lang="en-US" sz="2400" dirty="0"/>
              <a:t>to the equivalent of an expression graph, which once evaluated, yields the final value of the variable.</a:t>
            </a:r>
          </a:p>
        </p:txBody>
      </p:sp>
      <p:grpSp>
        <p:nvGrpSpPr>
          <p:cNvPr id="12" name="Group 11">
            <a:extLst>
              <a:ext uri="{FF2B5EF4-FFF2-40B4-BE49-F238E27FC236}">
                <a16:creationId xmlns:a16="http://schemas.microsoft.com/office/drawing/2014/main" id="{58118699-8038-42D5-9218-94AE9DDA6565}"/>
              </a:ext>
            </a:extLst>
          </p:cNvPr>
          <p:cNvGrpSpPr/>
          <p:nvPr/>
        </p:nvGrpSpPr>
        <p:grpSpPr>
          <a:xfrm>
            <a:off x="7650155" y="-3257"/>
            <a:ext cx="2564557" cy="834756"/>
            <a:chOff x="9535495" y="468488"/>
            <a:chExt cx="2564557" cy="1053794"/>
          </a:xfrm>
        </p:grpSpPr>
        <p:grpSp>
          <p:nvGrpSpPr>
            <p:cNvPr id="163" name="Group 162">
              <a:extLst>
                <a:ext uri="{FF2B5EF4-FFF2-40B4-BE49-F238E27FC236}">
                  <a16:creationId xmlns:a16="http://schemas.microsoft.com/office/drawing/2014/main" id="{0A630C86-0906-4908-A32F-97E87BDA3DF3}"/>
                </a:ext>
              </a:extLst>
            </p:cNvPr>
            <p:cNvGrpSpPr/>
            <p:nvPr/>
          </p:nvGrpSpPr>
          <p:grpSpPr>
            <a:xfrm>
              <a:off x="9535495" y="468488"/>
              <a:ext cx="2564557" cy="1053794"/>
              <a:chOff x="9356855" y="5712923"/>
              <a:chExt cx="2564557" cy="1053794"/>
            </a:xfrm>
          </p:grpSpPr>
          <p:grpSp>
            <p:nvGrpSpPr>
              <p:cNvPr id="164" name="Group 163">
                <a:extLst>
                  <a:ext uri="{FF2B5EF4-FFF2-40B4-BE49-F238E27FC236}">
                    <a16:creationId xmlns:a16="http://schemas.microsoft.com/office/drawing/2014/main" id="{AB2272F6-6AE1-42AB-BFCA-4F2A65330E35}"/>
                  </a:ext>
                </a:extLst>
              </p:cNvPr>
              <p:cNvGrpSpPr/>
              <p:nvPr/>
            </p:nvGrpSpPr>
            <p:grpSpPr>
              <a:xfrm>
                <a:off x="9356855" y="6158227"/>
                <a:ext cx="1335288" cy="505098"/>
                <a:chOff x="9356855" y="6158227"/>
                <a:chExt cx="1335288" cy="505098"/>
              </a:xfrm>
            </p:grpSpPr>
            <p:grpSp>
              <p:nvGrpSpPr>
                <p:cNvPr id="172" name="Group 171">
                  <a:extLst>
                    <a:ext uri="{FF2B5EF4-FFF2-40B4-BE49-F238E27FC236}">
                      <a16:creationId xmlns:a16="http://schemas.microsoft.com/office/drawing/2014/main" id="{6A1FB2CB-50EE-4AD6-8828-59F22C93A70C}"/>
                    </a:ext>
                  </a:extLst>
                </p:cNvPr>
                <p:cNvGrpSpPr/>
                <p:nvPr/>
              </p:nvGrpSpPr>
              <p:grpSpPr>
                <a:xfrm>
                  <a:off x="9356855" y="6158227"/>
                  <a:ext cx="1033630" cy="505098"/>
                  <a:chOff x="8180709" y="-722002"/>
                  <a:chExt cx="1033630" cy="505098"/>
                </a:xfrm>
              </p:grpSpPr>
              <p:sp>
                <p:nvSpPr>
                  <p:cNvPr id="174" name="TextBox 173">
                    <a:extLst>
                      <a:ext uri="{FF2B5EF4-FFF2-40B4-BE49-F238E27FC236}">
                        <a16:creationId xmlns:a16="http://schemas.microsoft.com/office/drawing/2014/main" id="{785AC875-A3AD-4825-81B5-A7834D23635E}"/>
                      </a:ext>
                    </a:extLst>
                  </p:cNvPr>
                  <p:cNvSpPr txBox="1"/>
                  <p:nvPr/>
                </p:nvSpPr>
                <p:spPr>
                  <a:xfrm>
                    <a:off x="8180709" y="-722002"/>
                    <a:ext cx="301686" cy="505098"/>
                  </a:xfrm>
                  <a:prstGeom prst="rect">
                    <a:avLst/>
                  </a:prstGeom>
                  <a:noFill/>
                </p:spPr>
                <p:txBody>
                  <a:bodyPr wrap="none" rtlCol="0">
                    <a:spAutoFit/>
                  </a:bodyPr>
                  <a:lstStyle/>
                  <a:p>
                    <a:r>
                      <a:rPr lang="en-US" sz="2000" dirty="0">
                        <a:solidFill>
                          <a:srgbClr val="00B0F0"/>
                        </a:solidFill>
                      </a:rPr>
                      <a:t>x</a:t>
                    </a:r>
                  </a:p>
                </p:txBody>
              </p:sp>
              <p:sp>
                <p:nvSpPr>
                  <p:cNvPr id="175" name="Rectangle 174">
                    <a:extLst>
                      <a:ext uri="{FF2B5EF4-FFF2-40B4-BE49-F238E27FC236}">
                        <a16:creationId xmlns:a16="http://schemas.microsoft.com/office/drawing/2014/main" id="{F0763EF7-DED4-4ED7-A615-6BEEC2CC4013}"/>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cxnSp>
              <p:nvCxnSpPr>
                <p:cNvPr id="173" name="Straight Arrow Connector 172">
                  <a:extLst>
                    <a:ext uri="{FF2B5EF4-FFF2-40B4-BE49-F238E27FC236}">
                      <a16:creationId xmlns:a16="http://schemas.microsoft.com/office/drawing/2014/main" id="{D328C550-FEB4-43DE-9243-77498560805C}"/>
                    </a:ext>
                  </a:extLst>
                </p:cNvPr>
                <p:cNvCxnSpPr>
                  <a:cxnSpLocks/>
                  <a:endCxn id="170" idx="1"/>
                </p:cNvCxnSpPr>
                <p:nvPr/>
              </p:nvCxnSpPr>
              <p:spPr>
                <a:xfrm>
                  <a:off x="10005689" y="6380304"/>
                  <a:ext cx="686454" cy="1892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9AD7CA6-582B-460A-B7E6-61D241615964}"/>
                  </a:ext>
                </a:extLst>
              </p:cNvPr>
              <p:cNvGrpSpPr/>
              <p:nvPr/>
            </p:nvGrpSpPr>
            <p:grpSpPr>
              <a:xfrm>
                <a:off x="10692143" y="5712923"/>
                <a:ext cx="1229269" cy="1053794"/>
                <a:chOff x="10692143" y="5712923"/>
                <a:chExt cx="1229269" cy="1053794"/>
              </a:xfrm>
            </p:grpSpPr>
            <p:sp>
              <p:nvSpPr>
                <p:cNvPr id="170" name="Rectangle 169">
                  <a:extLst>
                    <a:ext uri="{FF2B5EF4-FFF2-40B4-BE49-F238E27FC236}">
                      <a16:creationId xmlns:a16="http://schemas.microsoft.com/office/drawing/2014/main" id="{DA6C86B4-BE8C-4ABF-8DC8-229B01740E61}"/>
                    </a:ext>
                  </a:extLst>
                </p:cNvPr>
                <p:cNvSpPr/>
                <p:nvPr/>
              </p:nvSpPr>
              <p:spPr>
                <a:xfrm>
                  <a:off x="10692143" y="6372371"/>
                  <a:ext cx="1229269" cy="39434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4075139D-B07A-45D8-B914-060DCAB07B6C}"/>
                    </a:ext>
                  </a:extLst>
                </p:cNvPr>
                <p:cNvSpPr/>
                <p:nvPr/>
              </p:nvSpPr>
              <p:spPr>
                <a:xfrm>
                  <a:off x="11329773" y="5824653"/>
                  <a:ext cx="365601" cy="39434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extBox 167">
                  <a:extLst>
                    <a:ext uri="{FF2B5EF4-FFF2-40B4-BE49-F238E27FC236}">
                      <a16:creationId xmlns:a16="http://schemas.microsoft.com/office/drawing/2014/main" id="{9962FBB5-C309-4CFD-99FC-A33FBED2AD86}"/>
                    </a:ext>
                  </a:extLst>
                </p:cNvPr>
                <p:cNvSpPr txBox="1"/>
                <p:nvPr/>
              </p:nvSpPr>
              <p:spPr>
                <a:xfrm>
                  <a:off x="11346503" y="5712923"/>
                  <a:ext cx="341760" cy="461666"/>
                </a:xfrm>
                <a:prstGeom prst="rect">
                  <a:avLst/>
                </a:prstGeom>
                <a:noFill/>
              </p:spPr>
              <p:txBody>
                <a:bodyPr wrap="none" rtlCol="0">
                  <a:spAutoFit/>
                </a:bodyPr>
                <a:lstStyle/>
                <a:p>
                  <a:r>
                    <a:rPr lang="en-US" sz="2400" dirty="0">
                      <a:solidFill>
                        <a:schemeClr val="bg1"/>
                      </a:solidFill>
                    </a:rPr>
                    <a:t>2</a:t>
                  </a:r>
                </a:p>
              </p:txBody>
            </p:sp>
            <p:cxnSp>
              <p:nvCxnSpPr>
                <p:cNvPr id="169" name="Straight Arrow Connector 168">
                  <a:extLst>
                    <a:ext uri="{FF2B5EF4-FFF2-40B4-BE49-F238E27FC236}">
                      <a16:creationId xmlns:a16="http://schemas.microsoft.com/office/drawing/2014/main" id="{06AE9478-8E3A-4F0D-A28A-E196398BD931}"/>
                    </a:ext>
                  </a:extLst>
                </p:cNvPr>
                <p:cNvCxnSpPr>
                  <a:cxnSpLocks/>
                </p:cNvCxnSpPr>
                <p:nvPr/>
              </p:nvCxnSpPr>
              <p:spPr>
                <a:xfrm flipV="1">
                  <a:off x="11306776" y="6165410"/>
                  <a:ext cx="182072" cy="2790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76" name="Rectangle 175">
              <a:extLst>
                <a:ext uri="{FF2B5EF4-FFF2-40B4-BE49-F238E27FC236}">
                  <a16:creationId xmlns:a16="http://schemas.microsoft.com/office/drawing/2014/main" id="{4186369C-12D3-43B4-86D7-3AC3AEFCCF5E}"/>
                </a:ext>
              </a:extLst>
            </p:cNvPr>
            <p:cNvSpPr/>
            <p:nvPr/>
          </p:nvSpPr>
          <p:spPr>
            <a:xfrm>
              <a:off x="11381458" y="1158999"/>
              <a:ext cx="216031" cy="3076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77" name="TextBox 176">
              <a:extLst>
                <a:ext uri="{FF2B5EF4-FFF2-40B4-BE49-F238E27FC236}">
                  <a16:creationId xmlns:a16="http://schemas.microsoft.com/office/drawing/2014/main" id="{7E1E6D77-13E1-4C00-AC02-6EEEE2C1A758}"/>
                </a:ext>
              </a:extLst>
            </p:cNvPr>
            <p:cNvSpPr txBox="1"/>
            <p:nvPr/>
          </p:nvSpPr>
          <p:spPr>
            <a:xfrm>
              <a:off x="10874158" y="1009030"/>
              <a:ext cx="1199367" cy="461665"/>
            </a:xfrm>
            <a:prstGeom prst="rect">
              <a:avLst/>
            </a:prstGeom>
            <a:noFill/>
          </p:spPr>
          <p:txBody>
            <a:bodyPr wrap="none" rtlCol="0">
              <a:spAutoFit/>
            </a:bodyPr>
            <a:lstStyle/>
            <a:p>
              <a:r>
                <a:rPr lang="en-US" sz="2400" dirty="0">
                  <a:solidFill>
                    <a:schemeClr val="bg1"/>
                  </a:solidFill>
                </a:rPr>
                <a:t>5 * n + 3</a:t>
              </a:r>
            </a:p>
          </p:txBody>
        </p:sp>
      </p:grpSp>
      <p:grpSp>
        <p:nvGrpSpPr>
          <p:cNvPr id="77" name="Group 76">
            <a:extLst>
              <a:ext uri="{FF2B5EF4-FFF2-40B4-BE49-F238E27FC236}">
                <a16:creationId xmlns:a16="http://schemas.microsoft.com/office/drawing/2014/main" id="{187D9F2E-1412-4555-A595-0740B7B2FB98}"/>
              </a:ext>
            </a:extLst>
          </p:cNvPr>
          <p:cNvGrpSpPr/>
          <p:nvPr/>
        </p:nvGrpSpPr>
        <p:grpSpPr>
          <a:xfrm>
            <a:off x="6622330" y="35859"/>
            <a:ext cx="5538294" cy="2056414"/>
            <a:chOff x="6133216" y="1855960"/>
            <a:chExt cx="5538294" cy="2056414"/>
          </a:xfrm>
        </p:grpSpPr>
        <p:grpSp>
          <p:nvGrpSpPr>
            <p:cNvPr id="80" name="Group 79">
              <a:extLst>
                <a:ext uri="{FF2B5EF4-FFF2-40B4-BE49-F238E27FC236}">
                  <a16:creationId xmlns:a16="http://schemas.microsoft.com/office/drawing/2014/main" id="{65AAC4DB-1E57-42C1-AFD7-897A0B412605}"/>
                </a:ext>
              </a:extLst>
            </p:cNvPr>
            <p:cNvGrpSpPr/>
            <p:nvPr/>
          </p:nvGrpSpPr>
          <p:grpSpPr>
            <a:xfrm>
              <a:off x="6133216" y="1855960"/>
              <a:ext cx="5538294" cy="2056414"/>
              <a:chOff x="7203625" y="4792602"/>
              <a:chExt cx="5538294" cy="2056414"/>
            </a:xfrm>
          </p:grpSpPr>
          <p:grpSp>
            <p:nvGrpSpPr>
              <p:cNvPr id="82" name="Group 81">
                <a:extLst>
                  <a:ext uri="{FF2B5EF4-FFF2-40B4-BE49-F238E27FC236}">
                    <a16:creationId xmlns:a16="http://schemas.microsoft.com/office/drawing/2014/main" id="{CBFFDB94-6259-4158-A309-CB57B190F02F}"/>
                  </a:ext>
                </a:extLst>
              </p:cNvPr>
              <p:cNvGrpSpPr/>
              <p:nvPr/>
            </p:nvGrpSpPr>
            <p:grpSpPr>
              <a:xfrm>
                <a:off x="7203625" y="4792602"/>
                <a:ext cx="5538293" cy="2056414"/>
                <a:chOff x="7442166" y="4415064"/>
                <a:chExt cx="5538293" cy="2056414"/>
              </a:xfrm>
            </p:grpSpPr>
            <p:sp>
              <p:nvSpPr>
                <p:cNvPr id="84" name="Rectangle: Rounded Corners 83">
                  <a:extLst>
                    <a:ext uri="{FF2B5EF4-FFF2-40B4-BE49-F238E27FC236}">
                      <a16:creationId xmlns:a16="http://schemas.microsoft.com/office/drawing/2014/main" id="{B7921956-8890-4C2A-B65E-3E3668ED8F5E}"/>
                    </a:ext>
                  </a:extLst>
                </p:cNvPr>
                <p:cNvSpPr/>
                <p:nvPr/>
              </p:nvSpPr>
              <p:spPr>
                <a:xfrm>
                  <a:off x="7442166" y="4426226"/>
                  <a:ext cx="5538293"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6170286C-E832-44AC-9804-B60CB47B1B66}"/>
                    </a:ext>
                  </a:extLst>
                </p:cNvPr>
                <p:cNvSpPr txBox="1"/>
                <p:nvPr/>
              </p:nvSpPr>
              <p:spPr>
                <a:xfrm>
                  <a:off x="7474168" y="4415064"/>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83" name="TextBox 82">
                <a:extLst>
                  <a:ext uri="{FF2B5EF4-FFF2-40B4-BE49-F238E27FC236}">
                    <a16:creationId xmlns:a16="http://schemas.microsoft.com/office/drawing/2014/main" id="{B6851E04-9627-4004-A87A-482AB80B17C1}"/>
                  </a:ext>
                </a:extLst>
              </p:cNvPr>
              <p:cNvSpPr txBox="1"/>
              <p:nvPr/>
            </p:nvSpPr>
            <p:spPr>
              <a:xfrm>
                <a:off x="7376319" y="5243519"/>
                <a:ext cx="5365600" cy="1477328"/>
              </a:xfrm>
              <a:prstGeom prst="rect">
                <a:avLst/>
              </a:prstGeom>
              <a:noFill/>
            </p:spPr>
            <p:txBody>
              <a:bodyPr wrap="square" rtlCol="0">
                <a:spAutoFit/>
              </a:bodyPr>
              <a:lstStyle/>
              <a:p>
                <a:pPr algn="ctr"/>
                <a:r>
                  <a:rPr lang="en-US" dirty="0">
                    <a:solidFill>
                      <a:schemeClr val="accent1">
                        <a:lumMod val="75000"/>
                      </a:schemeClr>
                    </a:solidFill>
                    <a:latin typeface="Comic Sans MS" panose="030F0702030302020204" pitchFamily="66" charset="0"/>
                  </a:rPr>
                  <a:t>   "Technically, each variable is bound to a    </a:t>
                </a:r>
                <a:br>
                  <a:rPr lang="en-US" dirty="0">
                    <a:solidFill>
                      <a:schemeClr val="accent1">
                        <a:lumMod val="75000"/>
                      </a:schemeClr>
                    </a:solidFill>
                    <a:latin typeface="Comic Sans MS" panose="030F0702030302020204" pitchFamily="66" charset="0"/>
                  </a:rPr>
                </a:br>
                <a:r>
                  <a:rPr lang="en-US" dirty="0">
                    <a:solidFill>
                      <a:schemeClr val="accent1">
                        <a:lumMod val="75000"/>
                      </a:schemeClr>
                    </a:solidFill>
                    <a:latin typeface="Comic Sans MS" panose="030F0702030302020204" pitchFamily="66" charset="0"/>
                  </a:rPr>
                  <a:t>     </a:t>
                </a:r>
                <a:r>
                  <a:rPr lang="en-US" dirty="0">
                    <a:solidFill>
                      <a:srgbClr val="00B050"/>
                    </a:solidFill>
                    <a:latin typeface="Comic Sans MS" panose="030F0702030302020204" pitchFamily="66" charset="0"/>
                  </a:rPr>
                  <a:t>lambda function </a:t>
                </a:r>
                <a:r>
                  <a:rPr lang="en-US" dirty="0">
                    <a:solidFill>
                      <a:srgbClr val="2F5597"/>
                    </a:solidFill>
                    <a:latin typeface="Comic Sans MS" panose="030F0702030302020204" pitchFamily="66" charset="0"/>
                  </a:rPr>
                  <a:t>called a</a:t>
                </a:r>
                <a:r>
                  <a:rPr lang="en-US" dirty="0">
                    <a:solidFill>
                      <a:srgbClr val="00B050"/>
                    </a:solidFill>
                    <a:latin typeface="Comic Sans MS" panose="030F0702030302020204" pitchFamily="66" charset="0"/>
                  </a:rPr>
                  <a:t> '</a:t>
                </a:r>
                <a:r>
                  <a:rPr lang="en-US" dirty="0" err="1">
                    <a:solidFill>
                      <a:srgbClr val="00B050"/>
                    </a:solidFill>
                    <a:latin typeface="Comic Sans MS" panose="030F0702030302020204" pitchFamily="66" charset="0"/>
                  </a:rPr>
                  <a:t>thunk</a:t>
                </a:r>
                <a:r>
                  <a:rPr lang="en-US" dirty="0">
                    <a:solidFill>
                      <a:srgbClr val="00B050"/>
                    </a:solidFill>
                    <a:latin typeface="Comic Sans MS" panose="030F0702030302020204" pitchFamily="66" charset="0"/>
                  </a:rPr>
                  <a:t>'</a:t>
                </a:r>
                <a:r>
                  <a:rPr lang="en-US" dirty="0">
                    <a:solidFill>
                      <a:schemeClr val="accent1">
                        <a:lumMod val="75000"/>
                      </a:schemeClr>
                    </a:solidFill>
                    <a:latin typeface="Comic Sans MS" panose="030F0702030302020204" pitchFamily="66" charset="0"/>
                  </a:rPr>
                  <a:t>... </a:t>
                </a:r>
              </a:p>
              <a:p>
                <a:pPr algn="ctr"/>
                <a:endParaRPr lang="en-US" dirty="0">
                  <a:solidFill>
                    <a:schemeClr val="accent1">
                      <a:lumMod val="75000"/>
                    </a:schemeClr>
                  </a:solidFill>
                  <a:latin typeface="Comic Sans MS" panose="030F0702030302020204" pitchFamily="66" charset="0"/>
                </a:endParaRPr>
              </a:p>
              <a:p>
                <a:pPr algn="ctr"/>
                <a:r>
                  <a:rPr lang="en-US" dirty="0">
                    <a:solidFill>
                      <a:schemeClr val="accent1">
                        <a:lumMod val="75000"/>
                      </a:schemeClr>
                    </a:solidFill>
                    <a:latin typeface="Comic Sans MS" panose="030F0702030302020204" pitchFamily="66" charset="0"/>
                  </a:rPr>
                  <a:t>When you need a variable's value, the program secretly calls its lambda to compute it.</a:t>
                </a:r>
              </a:p>
            </p:txBody>
          </p:sp>
        </p:grpSp>
        <p:pic>
          <p:nvPicPr>
            <p:cNvPr id="81" name="Picture 80">
              <a:extLst>
                <a:ext uri="{FF2B5EF4-FFF2-40B4-BE49-F238E27FC236}">
                  <a16:creationId xmlns:a16="http://schemas.microsoft.com/office/drawing/2014/main" id="{D3852CD4-3022-4FF1-8E6C-796B0DEA669C}"/>
                </a:ext>
              </a:extLst>
            </p:cNvPr>
            <p:cNvPicPr>
              <a:picLocks noChangeAspect="1"/>
            </p:cNvPicPr>
            <p:nvPr/>
          </p:nvPicPr>
          <p:blipFill rotWithShape="1">
            <a:blip r:embed="rId3"/>
            <a:srcRect l="23761" r="21167"/>
            <a:stretch/>
          </p:blipFill>
          <p:spPr>
            <a:xfrm>
              <a:off x="6199687" y="2307383"/>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87" name="Rectangle 86">
            <a:extLst>
              <a:ext uri="{FF2B5EF4-FFF2-40B4-BE49-F238E27FC236}">
                <a16:creationId xmlns:a16="http://schemas.microsoft.com/office/drawing/2014/main" id="{33F7E5E4-3E80-4304-8386-265E5197571E}"/>
              </a:ext>
            </a:extLst>
          </p:cNvPr>
          <p:cNvSpPr/>
          <p:nvPr/>
        </p:nvSpPr>
        <p:spPr>
          <a:xfrm>
            <a:off x="6665728" y="4676800"/>
            <a:ext cx="1835865" cy="44670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823B"/>
                </a:solidFill>
              </a:rPr>
              <a:t>(\q -&gt; q^2 + 7)  </a:t>
            </a:r>
            <a:r>
              <a:rPr lang="en-US" sz="2000" dirty="0">
                <a:solidFill>
                  <a:srgbClr val="7030A0"/>
                </a:solidFill>
              </a:rPr>
              <a:t>y</a:t>
            </a:r>
          </a:p>
        </p:txBody>
      </p:sp>
      <p:sp>
        <p:nvSpPr>
          <p:cNvPr id="88" name="Rectangle 87">
            <a:extLst>
              <a:ext uri="{FF2B5EF4-FFF2-40B4-BE49-F238E27FC236}">
                <a16:creationId xmlns:a16="http://schemas.microsoft.com/office/drawing/2014/main" id="{99F710B1-C05F-4B1A-A23B-7882C5640F19}"/>
              </a:ext>
            </a:extLst>
          </p:cNvPr>
          <p:cNvSpPr/>
          <p:nvPr/>
        </p:nvSpPr>
        <p:spPr>
          <a:xfrm>
            <a:off x="6667877" y="4037806"/>
            <a:ext cx="1835865" cy="44670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823B"/>
                </a:solidFill>
              </a:rPr>
              <a:t>(\q -&gt; 3 + q)  </a:t>
            </a:r>
            <a:r>
              <a:rPr lang="en-US" sz="2000" dirty="0">
                <a:solidFill>
                  <a:srgbClr val="7030A0"/>
                </a:solidFill>
              </a:rPr>
              <a:t>x</a:t>
            </a:r>
          </a:p>
        </p:txBody>
      </p:sp>
      <p:cxnSp>
        <p:nvCxnSpPr>
          <p:cNvPr id="93" name="Straight Arrow Connector 92">
            <a:extLst>
              <a:ext uri="{FF2B5EF4-FFF2-40B4-BE49-F238E27FC236}">
                <a16:creationId xmlns:a16="http://schemas.microsoft.com/office/drawing/2014/main" id="{B1036100-4A47-4F68-A544-2BDD6F98935E}"/>
              </a:ext>
            </a:extLst>
          </p:cNvPr>
          <p:cNvCxnSpPr>
            <a:cxnSpLocks/>
            <a:endCxn id="97" idx="3"/>
          </p:cNvCxnSpPr>
          <p:nvPr/>
        </p:nvCxnSpPr>
        <p:spPr>
          <a:xfrm flipH="1" flipV="1">
            <a:off x="7093390" y="3573642"/>
            <a:ext cx="1108204" cy="5978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73B4F40-81E4-4919-A27A-FD69B7FD0351}"/>
              </a:ext>
            </a:extLst>
          </p:cNvPr>
          <p:cNvCxnSpPr>
            <a:cxnSpLocks/>
            <a:endCxn id="88" idx="2"/>
          </p:cNvCxnSpPr>
          <p:nvPr/>
        </p:nvCxnSpPr>
        <p:spPr>
          <a:xfrm flipH="1" flipV="1">
            <a:off x="7585810" y="4484512"/>
            <a:ext cx="743160" cy="3345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22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wipe(left)">
                                      <p:cBhvr>
                                        <p:cTn id="47" dur="500"/>
                                        <p:tgtEl>
                                          <p:spTgt spid="9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wipe(down)">
                                      <p:cBhvr>
                                        <p:cTn id="64" dur="500"/>
                                        <p:tgtEl>
                                          <p:spTgt spid="13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31"/>
                                        </p:tgtEl>
                                        <p:attrNameLst>
                                          <p:attrName>style.visibility</p:attrName>
                                        </p:attrNameLst>
                                      </p:cBhvr>
                                      <p:to>
                                        <p:strVal val="visible"/>
                                      </p:to>
                                    </p:set>
                                    <p:animEffect transition="in" filter="wipe(down)">
                                      <p:cBhvr>
                                        <p:cTn id="69" dur="500"/>
                                        <p:tgtEl>
                                          <p:spTgt spid="131"/>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18"/>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19"/>
                                        </p:tgtEl>
                                        <p:attrNameLst>
                                          <p:attrName>style.visibility</p:attrName>
                                        </p:attrNameLst>
                                      </p:cBhvr>
                                      <p:to>
                                        <p:strVal val="visible"/>
                                      </p:to>
                                    </p:set>
                                  </p:childTnLst>
                                </p:cTn>
                              </p:par>
                            </p:childTnLst>
                          </p:cTn>
                        </p:par>
                        <p:par>
                          <p:cTn id="76" fill="hold">
                            <p:stCondLst>
                              <p:cond delay="0"/>
                            </p:stCondLst>
                            <p:childTnLst>
                              <p:par>
                                <p:cTn id="77" presetID="22" presetClass="entr" presetSubtype="4" fill="hold" nodeType="after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wipe(down)">
                                      <p:cBhvr>
                                        <p:cTn id="79" dur="500"/>
                                        <p:tgtEl>
                                          <p:spTgt spid="120"/>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30"/>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13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17"/>
                                        </p:tgtEl>
                                        <p:attrNameLst>
                                          <p:attrName>style.visibility</p:attrName>
                                        </p:attrNameLst>
                                      </p:cBhvr>
                                      <p:to>
                                        <p:strVal val="visible"/>
                                      </p:to>
                                    </p:set>
                                    <p:animEffect transition="in" filter="wipe(left)">
                                      <p:cBhvr>
                                        <p:cTn id="90" dur="500"/>
                                        <p:tgtEl>
                                          <p:spTgt spid="117"/>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11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2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6"/>
                                        </p:tgtEl>
                                        <p:attrNameLst>
                                          <p:attrName>style.visibility</p:attrName>
                                        </p:attrNameLst>
                                      </p:cBhvr>
                                      <p:to>
                                        <p:strVal val="visible"/>
                                      </p:to>
                                    </p:set>
                                  </p:childTnLst>
                                </p:cTn>
                              </p:par>
                            </p:childTnLst>
                          </p:cTn>
                        </p:par>
                        <p:par>
                          <p:cTn id="109" fill="hold">
                            <p:stCondLst>
                              <p:cond delay="0"/>
                            </p:stCondLst>
                            <p:childTnLst>
                              <p:par>
                                <p:cTn id="110" presetID="22" presetClass="entr" presetSubtype="4" fill="hold" nodeType="afterEffect">
                                  <p:stCondLst>
                                    <p:cond delay="0"/>
                                  </p:stCondLst>
                                  <p:childTnLst>
                                    <p:set>
                                      <p:cBhvr>
                                        <p:cTn id="111" dur="1" fill="hold">
                                          <p:stCondLst>
                                            <p:cond delay="0"/>
                                          </p:stCondLst>
                                        </p:cTn>
                                        <p:tgtEl>
                                          <p:spTgt spid="127"/>
                                        </p:tgtEl>
                                        <p:attrNameLst>
                                          <p:attrName>style.visibility</p:attrName>
                                        </p:attrNameLst>
                                      </p:cBhvr>
                                      <p:to>
                                        <p:strVal val="visible"/>
                                      </p:to>
                                    </p:set>
                                    <p:animEffect transition="in" filter="wipe(down)">
                                      <p:cBhvr>
                                        <p:cTn id="112" dur="500"/>
                                        <p:tgtEl>
                                          <p:spTgt spid="12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24"/>
                                        </p:tgtEl>
                                        <p:attrNameLst>
                                          <p:attrName>style.visibility</p:attrName>
                                        </p:attrNameLst>
                                      </p:cBhvr>
                                      <p:to>
                                        <p:strVal val="visible"/>
                                      </p:to>
                                    </p:set>
                                    <p:animEffect transition="in" filter="wipe(left)">
                                      <p:cBhvr>
                                        <p:cTn id="117" dur="500"/>
                                        <p:tgtEl>
                                          <p:spTgt spid="124"/>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nodeType="clickEffect">
                                  <p:stCondLst>
                                    <p:cond delay="0"/>
                                  </p:stCondLst>
                                  <p:childTnLst>
                                    <p:set>
                                      <p:cBhvr>
                                        <p:cTn id="121" dur="1" fill="hold">
                                          <p:stCondLst>
                                            <p:cond delay="0"/>
                                          </p:stCondLst>
                                        </p:cTn>
                                        <p:tgtEl>
                                          <p:spTgt spid="12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12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132"/>
                                        </p:tgtEl>
                                        <p:attrNameLst>
                                          <p:attrName>style.visibility</p:attrName>
                                        </p:attrNameLst>
                                      </p:cBhvr>
                                      <p:to>
                                        <p:strVal val="visible"/>
                                      </p:to>
                                    </p:set>
                                    <p:animEffect transition="in" filter="wipe(down)">
                                      <p:cBhvr>
                                        <p:cTn id="130" dur="500"/>
                                        <p:tgtEl>
                                          <p:spTgt spid="132"/>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33"/>
                                        </p:tgtEl>
                                        <p:attrNameLst>
                                          <p:attrName>style.visibility</p:attrName>
                                        </p:attrNameLst>
                                      </p:cBhvr>
                                      <p:to>
                                        <p:strVal val="visible"/>
                                      </p:to>
                                    </p:set>
                                  </p:childTnLst>
                                </p:cTn>
                              </p:par>
                              <p:par>
                                <p:cTn id="135" presetID="42" presetClass="path" presetSubtype="0" accel="50000" decel="50000" fill="hold" grpId="1" nodeType="withEffect">
                                  <p:stCondLst>
                                    <p:cond delay="0"/>
                                  </p:stCondLst>
                                  <p:childTnLst>
                                    <p:animMotion origin="layout" path="M -2.70833E-6 -4.81481E-6 L 0.04805 0.1007 " pathEditMode="relative" rAng="0" ptsTypes="AA">
                                      <p:cBhvr>
                                        <p:cTn id="136" dur="2000" fill="hold"/>
                                        <p:tgtEl>
                                          <p:spTgt spid="133"/>
                                        </p:tgtEl>
                                        <p:attrNameLst>
                                          <p:attrName>ppt_x</p:attrName>
                                          <p:attrName>ppt_y</p:attrName>
                                        </p:attrNameLst>
                                      </p:cBhvr>
                                      <p:rCtr x="2396" y="5023"/>
                                    </p:animMotion>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3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par>
                                <p:cTn id="143" presetID="10" presetClass="exit" presetSubtype="0" fill="hold" grpId="2" nodeType="withEffect">
                                  <p:stCondLst>
                                    <p:cond delay="0"/>
                                  </p:stCondLst>
                                  <p:childTnLst>
                                    <p:animEffect transition="out" filter="fade">
                                      <p:cBhvr>
                                        <p:cTn id="144" dur="500"/>
                                        <p:tgtEl>
                                          <p:spTgt spid="133"/>
                                        </p:tgtEl>
                                      </p:cBhvr>
                                    </p:animEffect>
                                    <p:set>
                                      <p:cBhvr>
                                        <p:cTn id="145" dur="1" fill="hold">
                                          <p:stCondLst>
                                            <p:cond delay="499"/>
                                          </p:stCondLst>
                                        </p:cTn>
                                        <p:tgtEl>
                                          <p:spTgt spid="133"/>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42" presetClass="path" presetSubtype="0" accel="50000" decel="50000" fill="hold" grpId="1" nodeType="clickEffect">
                                  <p:stCondLst>
                                    <p:cond delay="0"/>
                                  </p:stCondLst>
                                  <p:childTnLst>
                                    <p:animMotion origin="layout" path="M -3.125E-6 -1.48148E-6 L -0.01875 0.09167 " pathEditMode="relative" rAng="0" ptsTypes="AA">
                                      <p:cBhvr>
                                        <p:cTn id="149" dur="2000" fill="hold"/>
                                        <p:tgtEl>
                                          <p:spTgt spid="134"/>
                                        </p:tgtEl>
                                        <p:attrNameLst>
                                          <p:attrName>ppt_x</p:attrName>
                                          <p:attrName>ppt_y</p:attrName>
                                        </p:attrNameLst>
                                      </p:cBhvr>
                                      <p:rCtr x="-938" y="4583"/>
                                    </p:animMotion>
                                  </p:childTnLst>
                                </p:cTn>
                              </p:par>
                              <p:par>
                                <p:cTn id="150" presetID="10" presetClass="exit" presetSubtype="0" fill="hold" grpId="1" nodeType="withEffect">
                                  <p:stCondLst>
                                    <p:cond delay="0"/>
                                  </p:stCondLst>
                                  <p:childTnLst>
                                    <p:animEffect transition="out" filter="fade">
                                      <p:cBhvr>
                                        <p:cTn id="151" dur="500"/>
                                        <p:tgtEl>
                                          <p:spTgt spid="136"/>
                                        </p:tgtEl>
                                      </p:cBhvr>
                                    </p:animEffect>
                                    <p:set>
                                      <p:cBhvr>
                                        <p:cTn id="152" dur="1" fill="hold">
                                          <p:stCondLst>
                                            <p:cond delay="499"/>
                                          </p:stCondLst>
                                        </p:cTn>
                                        <p:tgtEl>
                                          <p:spTgt spid="136"/>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4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39"/>
                                        </p:tgtEl>
                                        <p:attrNameLst>
                                          <p:attrName>style.visibility</p:attrName>
                                        </p:attrNameLst>
                                      </p:cBhvr>
                                      <p:to>
                                        <p:strVal val="visible"/>
                                      </p:to>
                                    </p:set>
                                  </p:childTnLst>
                                </p:cTn>
                              </p:par>
                              <p:par>
                                <p:cTn id="159" presetID="10" presetClass="exit" presetSubtype="0" fill="hold" grpId="2" nodeType="withEffect">
                                  <p:stCondLst>
                                    <p:cond delay="0"/>
                                  </p:stCondLst>
                                  <p:childTnLst>
                                    <p:animEffect transition="out" filter="fade">
                                      <p:cBhvr>
                                        <p:cTn id="160" dur="500"/>
                                        <p:tgtEl>
                                          <p:spTgt spid="134"/>
                                        </p:tgtEl>
                                      </p:cBhvr>
                                    </p:animEffect>
                                    <p:set>
                                      <p:cBhvr>
                                        <p:cTn id="161" dur="1" fill="hold">
                                          <p:stCondLst>
                                            <p:cond delay="499"/>
                                          </p:stCondLst>
                                        </p:cTn>
                                        <p:tgtEl>
                                          <p:spTgt spid="134"/>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42" presetClass="path" presetSubtype="0" accel="50000" decel="50000" fill="hold" grpId="1" nodeType="clickEffect">
                                  <p:stCondLst>
                                    <p:cond delay="0"/>
                                  </p:stCondLst>
                                  <p:childTnLst>
                                    <p:animMotion origin="layout" path="M -2.91667E-6 4.44444E-6 L -0.47109 -0.01505 " pathEditMode="relative" rAng="0" ptsTypes="AA">
                                      <p:cBhvr>
                                        <p:cTn id="165" dur="2000" fill="hold"/>
                                        <p:tgtEl>
                                          <p:spTgt spid="140"/>
                                        </p:tgtEl>
                                        <p:attrNameLst>
                                          <p:attrName>ppt_x</p:attrName>
                                          <p:attrName>ppt_y</p:attrName>
                                        </p:attrNameLst>
                                      </p:cBhvr>
                                      <p:rCtr x="-23555" y="-764"/>
                                    </p:animMotion>
                                  </p:childTnLst>
                                </p:cTn>
                              </p:par>
                              <p:par>
                                <p:cTn id="166" presetID="10" presetClass="exit" presetSubtype="0" fill="hold" grpId="1" nodeType="withEffect">
                                  <p:stCondLst>
                                    <p:cond delay="0"/>
                                  </p:stCondLst>
                                  <p:childTnLst>
                                    <p:animEffect transition="out" filter="fade">
                                      <p:cBhvr>
                                        <p:cTn id="167" dur="500"/>
                                        <p:tgtEl>
                                          <p:spTgt spid="139"/>
                                        </p:tgtEl>
                                      </p:cBhvr>
                                    </p:animEffect>
                                    <p:set>
                                      <p:cBhvr>
                                        <p:cTn id="168" dur="1" fill="hold">
                                          <p:stCondLst>
                                            <p:cond delay="499"/>
                                          </p:stCondLst>
                                        </p:cTn>
                                        <p:tgtEl>
                                          <p:spTgt spid="139"/>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141"/>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32"/>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129"/>
                                        </p:tgtEl>
                                        <p:attrNameLst>
                                          <p:attrName>style.visibility</p:attrName>
                                        </p:attrNameLst>
                                      </p:cBhvr>
                                      <p:to>
                                        <p:strVal val="hidden"/>
                                      </p:to>
                                    </p:set>
                                  </p:childTnLst>
                                </p:cTn>
                              </p:par>
                              <p:par>
                                <p:cTn id="179" presetID="10" presetClass="exit" presetSubtype="0" fill="hold" grpId="2" nodeType="withEffect">
                                  <p:stCondLst>
                                    <p:cond delay="0"/>
                                  </p:stCondLst>
                                  <p:childTnLst>
                                    <p:animEffect transition="out" filter="fade">
                                      <p:cBhvr>
                                        <p:cTn id="180" dur="500"/>
                                        <p:tgtEl>
                                          <p:spTgt spid="140"/>
                                        </p:tgtEl>
                                      </p:cBhvr>
                                    </p:animEffect>
                                    <p:set>
                                      <p:cBhvr>
                                        <p:cTn id="181" dur="1" fill="hold">
                                          <p:stCondLst>
                                            <p:cond delay="499"/>
                                          </p:stCondLst>
                                        </p:cTn>
                                        <p:tgtEl>
                                          <p:spTgt spid="140"/>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141"/>
                                        </p:tgtEl>
                                      </p:cBhvr>
                                    </p:animEffect>
                                    <p:set>
                                      <p:cBhvr>
                                        <p:cTn id="184" dur="1" fill="hold">
                                          <p:stCondLst>
                                            <p:cond delay="499"/>
                                          </p:stCondLst>
                                        </p:cTn>
                                        <p:tgtEl>
                                          <p:spTgt spid="141"/>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14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grpId="0" nodeType="click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wipe(down)">
                                      <p:cBhvr>
                                        <p:cTn id="193" dur="500"/>
                                        <p:tgtEl>
                                          <p:spTgt spid="146"/>
                                        </p:tgtEl>
                                      </p:cBhvr>
                                    </p:animEffec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0"/>
                                  </p:stCondLst>
                                  <p:childTnLst>
                                    <p:set>
                                      <p:cBhvr>
                                        <p:cTn id="197" dur="1" fill="hold">
                                          <p:stCondLst>
                                            <p:cond delay="0"/>
                                          </p:stCondLst>
                                        </p:cTn>
                                        <p:tgtEl>
                                          <p:spTgt spid="154"/>
                                        </p:tgtEl>
                                        <p:attrNameLst>
                                          <p:attrName>style.visibility</p:attrName>
                                        </p:attrNameLst>
                                      </p:cBhvr>
                                      <p:to>
                                        <p:strVal val="visible"/>
                                      </p:to>
                                    </p:set>
                                  </p:childTnLst>
                                </p:cTn>
                              </p:par>
                              <p:par>
                                <p:cTn id="198" presetID="42" presetClass="path" presetSubtype="0" accel="50000" decel="50000" fill="hold" grpId="1" nodeType="withEffect">
                                  <p:stCondLst>
                                    <p:cond delay="0"/>
                                  </p:stCondLst>
                                  <p:childTnLst>
                                    <p:animMotion origin="layout" path="M -3.125E-6 2.22222E-6 L 0.04805 0.10069 " pathEditMode="relative" rAng="0" ptsTypes="AA">
                                      <p:cBhvr>
                                        <p:cTn id="199" dur="2000" fill="hold"/>
                                        <p:tgtEl>
                                          <p:spTgt spid="154"/>
                                        </p:tgtEl>
                                        <p:attrNameLst>
                                          <p:attrName>ppt_x</p:attrName>
                                          <p:attrName>ppt_y</p:attrName>
                                        </p:attrNameLst>
                                      </p:cBhvr>
                                      <p:rCtr x="2396" y="5023"/>
                                    </p:animMotion>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155"/>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152"/>
                                        </p:tgtEl>
                                        <p:attrNameLst>
                                          <p:attrName>style.visibility</p:attrName>
                                        </p:attrNameLst>
                                      </p:cBhvr>
                                      <p:to>
                                        <p:strVal val="visible"/>
                                      </p:to>
                                    </p:set>
                                  </p:childTnLst>
                                </p:cTn>
                              </p:par>
                              <p:par>
                                <p:cTn id="206" presetID="10" presetClass="exit" presetSubtype="0" fill="hold" grpId="2" nodeType="withEffect">
                                  <p:stCondLst>
                                    <p:cond delay="0"/>
                                  </p:stCondLst>
                                  <p:childTnLst>
                                    <p:animEffect transition="out" filter="fade">
                                      <p:cBhvr>
                                        <p:cTn id="207" dur="500"/>
                                        <p:tgtEl>
                                          <p:spTgt spid="154"/>
                                        </p:tgtEl>
                                      </p:cBhvr>
                                    </p:animEffect>
                                    <p:set>
                                      <p:cBhvr>
                                        <p:cTn id="208" dur="1" fill="hold">
                                          <p:stCondLst>
                                            <p:cond delay="499"/>
                                          </p:stCondLst>
                                        </p:cTn>
                                        <p:tgtEl>
                                          <p:spTgt spid="154"/>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42" presetClass="path" presetSubtype="0" accel="50000" decel="50000" fill="hold" grpId="1" nodeType="clickEffect">
                                  <p:stCondLst>
                                    <p:cond delay="0"/>
                                  </p:stCondLst>
                                  <p:childTnLst>
                                    <p:animMotion origin="layout" path="M -3.54167E-6 -4.44444E-6 L -0.01875 0.09167 " pathEditMode="relative" rAng="0" ptsTypes="AA">
                                      <p:cBhvr>
                                        <p:cTn id="212" dur="2000" fill="hold"/>
                                        <p:tgtEl>
                                          <p:spTgt spid="155"/>
                                        </p:tgtEl>
                                        <p:attrNameLst>
                                          <p:attrName>ppt_x</p:attrName>
                                          <p:attrName>ppt_y</p:attrName>
                                        </p:attrNameLst>
                                      </p:cBhvr>
                                      <p:rCtr x="-938" y="4583"/>
                                    </p:animMotion>
                                  </p:childTnLst>
                                </p:cTn>
                              </p:par>
                              <p:par>
                                <p:cTn id="213" presetID="10" presetClass="exit" presetSubtype="0" fill="hold" grpId="1" nodeType="withEffect">
                                  <p:stCondLst>
                                    <p:cond delay="0"/>
                                  </p:stCondLst>
                                  <p:childTnLst>
                                    <p:animEffect transition="out" filter="fade">
                                      <p:cBhvr>
                                        <p:cTn id="214" dur="500"/>
                                        <p:tgtEl>
                                          <p:spTgt spid="152"/>
                                        </p:tgtEl>
                                      </p:cBhvr>
                                    </p:animEffect>
                                    <p:set>
                                      <p:cBhvr>
                                        <p:cTn id="215" dur="1" fill="hold">
                                          <p:stCondLst>
                                            <p:cond delay="499"/>
                                          </p:stCondLst>
                                        </p:cTn>
                                        <p:tgtEl>
                                          <p:spTgt spid="152"/>
                                        </p:tgtEl>
                                        <p:attrNameLst>
                                          <p:attrName>style.visibility</p:attrName>
                                        </p:attrNameLst>
                                      </p:cBhvr>
                                      <p:to>
                                        <p:strVal val="hidden"/>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156"/>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153"/>
                                        </p:tgtEl>
                                        <p:attrNameLst>
                                          <p:attrName>style.visibility</p:attrName>
                                        </p:attrNameLst>
                                      </p:cBhvr>
                                      <p:to>
                                        <p:strVal val="visible"/>
                                      </p:to>
                                    </p:set>
                                  </p:childTnLst>
                                </p:cTn>
                              </p:par>
                              <p:par>
                                <p:cTn id="222" presetID="10" presetClass="exit" presetSubtype="0" fill="hold" grpId="2" nodeType="withEffect">
                                  <p:stCondLst>
                                    <p:cond delay="0"/>
                                  </p:stCondLst>
                                  <p:childTnLst>
                                    <p:animEffect transition="out" filter="fade">
                                      <p:cBhvr>
                                        <p:cTn id="223" dur="500"/>
                                        <p:tgtEl>
                                          <p:spTgt spid="155"/>
                                        </p:tgtEl>
                                      </p:cBhvr>
                                    </p:animEffect>
                                    <p:set>
                                      <p:cBhvr>
                                        <p:cTn id="224" dur="1" fill="hold">
                                          <p:stCondLst>
                                            <p:cond delay="499"/>
                                          </p:stCondLst>
                                        </p:cTn>
                                        <p:tgtEl>
                                          <p:spTgt spid="155"/>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42" presetClass="path" presetSubtype="0" accel="50000" decel="50000" fill="hold" grpId="1" nodeType="clickEffect">
                                  <p:stCondLst>
                                    <p:cond delay="0"/>
                                  </p:stCondLst>
                                  <p:childTnLst>
                                    <p:animMotion origin="layout" path="M -3.33333E-6 4.81481E-6 L -0.47461 0.03333 " pathEditMode="relative" rAng="0" ptsTypes="AA">
                                      <p:cBhvr>
                                        <p:cTn id="228" dur="2000" fill="hold"/>
                                        <p:tgtEl>
                                          <p:spTgt spid="156"/>
                                        </p:tgtEl>
                                        <p:attrNameLst>
                                          <p:attrName>ppt_x</p:attrName>
                                          <p:attrName>ppt_y</p:attrName>
                                        </p:attrNameLst>
                                      </p:cBhvr>
                                      <p:rCtr x="-23737" y="1667"/>
                                    </p:animMotion>
                                  </p:childTnLst>
                                </p:cTn>
                              </p:par>
                              <p:par>
                                <p:cTn id="229" presetID="1" presetClass="entr" presetSubtype="0" fill="hold" grpId="0" nodeType="withEffect">
                                  <p:stCondLst>
                                    <p:cond delay="0"/>
                                  </p:stCondLst>
                                  <p:childTnLst>
                                    <p:set>
                                      <p:cBhvr>
                                        <p:cTn id="230" dur="1" fill="hold">
                                          <p:stCondLst>
                                            <p:cond delay="0"/>
                                          </p:stCondLst>
                                        </p:cTn>
                                        <p:tgtEl>
                                          <p:spTgt spid="157"/>
                                        </p:tgtEl>
                                        <p:attrNameLst>
                                          <p:attrName>style.visibility</p:attrName>
                                        </p:attrNameLst>
                                      </p:cBhvr>
                                      <p:to>
                                        <p:strVal val="visible"/>
                                      </p:to>
                                    </p:set>
                                  </p:childTnLst>
                                </p:cTn>
                              </p:par>
                              <p:par>
                                <p:cTn id="231" presetID="10" presetClass="exit" presetSubtype="0" fill="hold" grpId="1" nodeType="withEffect">
                                  <p:stCondLst>
                                    <p:cond delay="0"/>
                                  </p:stCondLst>
                                  <p:childTnLst>
                                    <p:animEffect transition="out" filter="fade">
                                      <p:cBhvr>
                                        <p:cTn id="232" dur="500"/>
                                        <p:tgtEl>
                                          <p:spTgt spid="153"/>
                                        </p:tgtEl>
                                      </p:cBhvr>
                                    </p:animEffect>
                                    <p:set>
                                      <p:cBhvr>
                                        <p:cTn id="233" dur="1" fill="hold">
                                          <p:stCondLst>
                                            <p:cond delay="499"/>
                                          </p:stCondLst>
                                        </p:cTn>
                                        <p:tgtEl>
                                          <p:spTgt spid="153"/>
                                        </p:tgtEl>
                                        <p:attrNameLst>
                                          <p:attrName>style.visibility</p:attrName>
                                        </p:attrNameLst>
                                      </p:cBhvr>
                                      <p:to>
                                        <p:strVal val="hidden"/>
                                      </p:to>
                                    </p:set>
                                  </p:childTnLst>
                                </p:cTn>
                              </p:par>
                            </p:childTnLst>
                          </p:cTn>
                        </p:par>
                      </p:childTnLst>
                    </p:cTn>
                  </p:par>
                  <p:par>
                    <p:cTn id="234" fill="hold">
                      <p:stCondLst>
                        <p:cond delay="indefinite"/>
                      </p:stCondLst>
                      <p:childTnLst>
                        <p:par>
                          <p:cTn id="235" fill="hold">
                            <p:stCondLst>
                              <p:cond delay="0"/>
                            </p:stCondLst>
                            <p:childTnLst>
                              <p:par>
                                <p:cTn id="236" presetID="1" presetClass="exit" presetSubtype="0" fill="hold" grpId="1" nodeType="clickEffect">
                                  <p:stCondLst>
                                    <p:cond delay="0"/>
                                  </p:stCondLst>
                                  <p:childTnLst>
                                    <p:set>
                                      <p:cBhvr>
                                        <p:cTn id="237" dur="1" fill="hold">
                                          <p:stCondLst>
                                            <p:cond delay="0"/>
                                          </p:stCondLst>
                                        </p:cTn>
                                        <p:tgtEl>
                                          <p:spTgt spid="146"/>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1" presetClass="exit" presetSubtype="0" fill="hold" nodeType="clickEffect">
                                  <p:stCondLst>
                                    <p:cond delay="0"/>
                                  </p:stCondLst>
                                  <p:childTnLst>
                                    <p:set>
                                      <p:cBhvr>
                                        <p:cTn id="241" dur="1" fill="hold">
                                          <p:stCondLst>
                                            <p:cond delay="0"/>
                                          </p:stCondLst>
                                        </p:cTn>
                                        <p:tgtEl>
                                          <p:spTgt spid="145"/>
                                        </p:tgtEl>
                                        <p:attrNameLst>
                                          <p:attrName>style.visibility</p:attrName>
                                        </p:attrNameLst>
                                      </p:cBhvr>
                                      <p:to>
                                        <p:strVal val="hidden"/>
                                      </p:to>
                                    </p:set>
                                  </p:childTnLst>
                                </p:cTn>
                              </p:par>
                              <p:par>
                                <p:cTn id="242" presetID="10" presetClass="exit" presetSubtype="0" fill="hold" grpId="2" nodeType="withEffect">
                                  <p:stCondLst>
                                    <p:cond delay="0"/>
                                  </p:stCondLst>
                                  <p:childTnLst>
                                    <p:animEffect transition="out" filter="fade">
                                      <p:cBhvr>
                                        <p:cTn id="243" dur="500"/>
                                        <p:tgtEl>
                                          <p:spTgt spid="156"/>
                                        </p:tgtEl>
                                      </p:cBhvr>
                                    </p:animEffect>
                                    <p:set>
                                      <p:cBhvr>
                                        <p:cTn id="244" dur="1" fill="hold">
                                          <p:stCondLst>
                                            <p:cond delay="499"/>
                                          </p:stCondLst>
                                        </p:cTn>
                                        <p:tgtEl>
                                          <p:spTgt spid="156"/>
                                        </p:tgtEl>
                                        <p:attrNameLst>
                                          <p:attrName>style.visibility</p:attrName>
                                        </p:attrNameLst>
                                      </p:cBhvr>
                                      <p:to>
                                        <p:strVal val="hidden"/>
                                      </p:to>
                                    </p:set>
                                  </p:childTnLst>
                                </p:cTn>
                              </p:par>
                              <p:par>
                                <p:cTn id="245" presetID="10" presetClass="exit" presetSubtype="0" fill="hold" grpId="1" nodeType="withEffect">
                                  <p:stCondLst>
                                    <p:cond delay="0"/>
                                  </p:stCondLst>
                                  <p:childTnLst>
                                    <p:animEffect transition="out" filter="fade">
                                      <p:cBhvr>
                                        <p:cTn id="246" dur="500"/>
                                        <p:tgtEl>
                                          <p:spTgt spid="157"/>
                                        </p:tgtEl>
                                      </p:cBhvr>
                                    </p:animEffect>
                                    <p:set>
                                      <p:cBhvr>
                                        <p:cTn id="247" dur="1" fill="hold">
                                          <p:stCondLst>
                                            <p:cond delay="499"/>
                                          </p:stCondLst>
                                        </p:cTn>
                                        <p:tgtEl>
                                          <p:spTgt spid="157"/>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2" presetClass="entr" presetSubtype="2" fill="hold" nodeType="clickEffect">
                                  <p:stCondLst>
                                    <p:cond delay="0"/>
                                  </p:stCondLst>
                                  <p:childTnLst>
                                    <p:set>
                                      <p:cBhvr>
                                        <p:cTn id="251" dur="1" fill="hold">
                                          <p:stCondLst>
                                            <p:cond delay="0"/>
                                          </p:stCondLst>
                                        </p:cTn>
                                        <p:tgtEl>
                                          <p:spTgt spid="77"/>
                                        </p:tgtEl>
                                        <p:attrNameLst>
                                          <p:attrName>style.visibility</p:attrName>
                                        </p:attrNameLst>
                                      </p:cBhvr>
                                      <p:to>
                                        <p:strVal val="visible"/>
                                      </p:to>
                                    </p:set>
                                    <p:anim calcmode="lin" valueType="num">
                                      <p:cBhvr additive="base">
                                        <p:cTn id="252" dur="500" fill="hold"/>
                                        <p:tgtEl>
                                          <p:spTgt spid="77"/>
                                        </p:tgtEl>
                                        <p:attrNameLst>
                                          <p:attrName>ppt_x</p:attrName>
                                        </p:attrNameLst>
                                      </p:cBhvr>
                                      <p:tavLst>
                                        <p:tav tm="0">
                                          <p:val>
                                            <p:strVal val="1+#ppt_w/2"/>
                                          </p:val>
                                        </p:tav>
                                        <p:tav tm="100000">
                                          <p:val>
                                            <p:strVal val="#ppt_x"/>
                                          </p:val>
                                        </p:tav>
                                      </p:tavLst>
                                    </p:anim>
                                    <p:anim calcmode="lin" valueType="num">
                                      <p:cBhvr additive="base">
                                        <p:cTn id="253"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10" presetClass="exit" presetSubtype="0" fill="hold" nodeType="clickEffect">
                                  <p:stCondLst>
                                    <p:cond delay="0"/>
                                  </p:stCondLst>
                                  <p:childTnLst>
                                    <p:animEffect transition="out" filter="fade">
                                      <p:cBhvr>
                                        <p:cTn id="257" dur="500"/>
                                        <p:tgtEl>
                                          <p:spTgt spid="120"/>
                                        </p:tgtEl>
                                      </p:cBhvr>
                                    </p:animEffect>
                                    <p:set>
                                      <p:cBhvr>
                                        <p:cTn id="258" dur="1" fill="hold">
                                          <p:stCondLst>
                                            <p:cond delay="499"/>
                                          </p:stCondLst>
                                        </p:cTn>
                                        <p:tgtEl>
                                          <p:spTgt spid="120"/>
                                        </p:tgtEl>
                                        <p:attrNameLst>
                                          <p:attrName>style.visibility</p:attrName>
                                        </p:attrNameLst>
                                      </p:cBhvr>
                                      <p:to>
                                        <p:strVal val="hidden"/>
                                      </p:to>
                                    </p:set>
                                  </p:childTnLst>
                                </p:cTn>
                              </p:par>
                              <p:par>
                                <p:cTn id="259" presetID="10" presetClass="exit" presetSubtype="0" fill="hold" nodeType="withEffect">
                                  <p:stCondLst>
                                    <p:cond delay="0"/>
                                  </p:stCondLst>
                                  <p:childTnLst>
                                    <p:animEffect transition="out" filter="fade">
                                      <p:cBhvr>
                                        <p:cTn id="260" dur="500"/>
                                        <p:tgtEl>
                                          <p:spTgt spid="127"/>
                                        </p:tgtEl>
                                      </p:cBhvr>
                                    </p:animEffect>
                                    <p:set>
                                      <p:cBhvr>
                                        <p:cTn id="261" dur="1" fill="hold">
                                          <p:stCondLst>
                                            <p:cond delay="499"/>
                                          </p:stCondLst>
                                        </p:cTn>
                                        <p:tgtEl>
                                          <p:spTgt spid="127"/>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grpId="0" nodeType="clickEffect">
                                  <p:stCondLst>
                                    <p:cond delay="0"/>
                                  </p:stCondLst>
                                  <p:childTnLst>
                                    <p:set>
                                      <p:cBhvr>
                                        <p:cTn id="265" dur="1" fill="hold">
                                          <p:stCondLst>
                                            <p:cond delay="0"/>
                                          </p:stCondLst>
                                        </p:cTn>
                                        <p:tgtEl>
                                          <p:spTgt spid="88"/>
                                        </p:tgtEl>
                                        <p:attrNameLst>
                                          <p:attrName>style.visibility</p:attrName>
                                        </p:attrNameLst>
                                      </p:cBhvr>
                                      <p:to>
                                        <p:strVal val="visible"/>
                                      </p:to>
                                    </p:set>
                                    <p:animEffect transition="in" filter="fade">
                                      <p:cBhvr>
                                        <p:cTn id="266" dur="500"/>
                                        <p:tgtEl>
                                          <p:spTgt spid="88"/>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4" fill="hold" nodeType="clickEffect">
                                  <p:stCondLst>
                                    <p:cond delay="0"/>
                                  </p:stCondLst>
                                  <p:childTnLst>
                                    <p:set>
                                      <p:cBhvr>
                                        <p:cTn id="270" dur="1" fill="hold">
                                          <p:stCondLst>
                                            <p:cond delay="0"/>
                                          </p:stCondLst>
                                        </p:cTn>
                                        <p:tgtEl>
                                          <p:spTgt spid="93"/>
                                        </p:tgtEl>
                                        <p:attrNameLst>
                                          <p:attrName>style.visibility</p:attrName>
                                        </p:attrNameLst>
                                      </p:cBhvr>
                                      <p:to>
                                        <p:strVal val="visible"/>
                                      </p:to>
                                    </p:set>
                                    <p:animEffect transition="in" filter="wipe(down)">
                                      <p:cBhvr>
                                        <p:cTn id="271" dur="500"/>
                                        <p:tgtEl>
                                          <p:spTgt spid="93"/>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87"/>
                                        </p:tgtEl>
                                        <p:attrNameLst>
                                          <p:attrName>style.visibility</p:attrName>
                                        </p:attrNameLst>
                                      </p:cBhvr>
                                      <p:to>
                                        <p:strVal val="visible"/>
                                      </p:to>
                                    </p:set>
                                    <p:animEffect transition="in" filter="fade">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nodeType="clickEffect">
                                  <p:stCondLst>
                                    <p:cond delay="0"/>
                                  </p:stCondLst>
                                  <p:childTnLst>
                                    <p:set>
                                      <p:cBhvr>
                                        <p:cTn id="280" dur="1" fill="hold">
                                          <p:stCondLst>
                                            <p:cond delay="0"/>
                                          </p:stCondLst>
                                        </p:cTn>
                                        <p:tgtEl>
                                          <p:spTgt spid="94"/>
                                        </p:tgtEl>
                                        <p:attrNameLst>
                                          <p:attrName>style.visibility</p:attrName>
                                        </p:attrNameLst>
                                      </p:cBhvr>
                                      <p:to>
                                        <p:strVal val="visible"/>
                                      </p:to>
                                    </p:set>
                                    <p:animEffect transition="in" filter="wipe(down)">
                                      <p:cBhvr>
                                        <p:cTn id="281" dur="500"/>
                                        <p:tgtEl>
                                          <p:spTgt spid="94"/>
                                        </p:tgtEl>
                                      </p:cBhvr>
                                    </p:animEffect>
                                  </p:childTnLst>
                                </p:cTn>
                              </p:par>
                            </p:childTnLst>
                          </p:cTn>
                        </p:par>
                      </p:childTnLst>
                    </p:cTn>
                  </p:par>
                  <p:par>
                    <p:cTn id="282" fill="hold">
                      <p:stCondLst>
                        <p:cond delay="indefinite"/>
                      </p:stCondLst>
                      <p:childTnLst>
                        <p:par>
                          <p:cTn id="283" fill="hold">
                            <p:stCondLst>
                              <p:cond delay="0"/>
                            </p:stCondLst>
                            <p:childTnLst>
                              <p:par>
                                <p:cTn id="284" presetID="2" presetClass="exit" presetSubtype="2" fill="hold" nodeType="clickEffect">
                                  <p:stCondLst>
                                    <p:cond delay="0"/>
                                  </p:stCondLst>
                                  <p:childTnLst>
                                    <p:anim calcmode="lin" valueType="num">
                                      <p:cBhvr additive="base">
                                        <p:cTn id="285" dur="500"/>
                                        <p:tgtEl>
                                          <p:spTgt spid="77"/>
                                        </p:tgtEl>
                                        <p:attrNameLst>
                                          <p:attrName>ppt_x</p:attrName>
                                        </p:attrNameLst>
                                      </p:cBhvr>
                                      <p:tavLst>
                                        <p:tav tm="0">
                                          <p:val>
                                            <p:strVal val="ppt_x"/>
                                          </p:val>
                                        </p:tav>
                                        <p:tav tm="100000">
                                          <p:val>
                                            <p:strVal val="1+ppt_w/2"/>
                                          </p:val>
                                        </p:tav>
                                      </p:tavLst>
                                    </p:anim>
                                    <p:anim calcmode="lin" valueType="num">
                                      <p:cBhvr additive="base">
                                        <p:cTn id="286" dur="500"/>
                                        <p:tgtEl>
                                          <p:spTgt spid="77"/>
                                        </p:tgtEl>
                                        <p:attrNameLst>
                                          <p:attrName>ppt_y</p:attrName>
                                        </p:attrNameLst>
                                      </p:cBhvr>
                                      <p:tavLst>
                                        <p:tav tm="0">
                                          <p:val>
                                            <p:strVal val="ppt_y"/>
                                          </p:val>
                                        </p:tav>
                                        <p:tav tm="100000">
                                          <p:val>
                                            <p:strVal val="ppt_y"/>
                                          </p:val>
                                        </p:tav>
                                      </p:tavLst>
                                    </p:anim>
                                    <p:set>
                                      <p:cBhvr>
                                        <p:cTn id="28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39" grpId="0"/>
      <p:bldP spid="97" grpId="0" animBg="1"/>
      <p:bldP spid="118" grpId="0" animBg="1"/>
      <p:bldP spid="119" grpId="0" animBg="1"/>
      <p:bldP spid="125" grpId="0" animBg="1"/>
      <p:bldP spid="126" grpId="0" animBg="1"/>
      <p:bldP spid="130" grpId="0" animBg="1"/>
      <p:bldP spid="130" grpId="1" animBg="1"/>
      <p:bldP spid="131" grpId="0" animBg="1"/>
      <p:bldP spid="131" grpId="1" animBg="1"/>
      <p:bldP spid="136" grpId="0" animBg="1"/>
      <p:bldP spid="136" grpId="1" animBg="1"/>
      <p:bldP spid="139" grpId="0" animBg="1"/>
      <p:bldP spid="139" grpId="1" animBg="1"/>
      <p:bldP spid="141" grpId="0" animBg="1"/>
      <p:bldP spid="141" grpId="1" animBg="1"/>
      <p:bldP spid="133" grpId="0"/>
      <p:bldP spid="133" grpId="1"/>
      <p:bldP spid="133" grpId="2"/>
      <p:bldP spid="134" grpId="0"/>
      <p:bldP spid="134" grpId="1"/>
      <p:bldP spid="134" grpId="2"/>
      <p:bldP spid="140" grpId="0"/>
      <p:bldP spid="140" grpId="1"/>
      <p:bldP spid="140" grpId="2"/>
      <p:bldP spid="132" grpId="0" animBg="1"/>
      <p:bldP spid="132" grpId="1" animBg="1"/>
      <p:bldP spid="152" grpId="0" animBg="1"/>
      <p:bldP spid="152" grpId="1" animBg="1"/>
      <p:bldP spid="153" grpId="0" animBg="1"/>
      <p:bldP spid="153" grpId="1" animBg="1"/>
      <p:bldP spid="154" grpId="0"/>
      <p:bldP spid="154" grpId="1"/>
      <p:bldP spid="154" grpId="2"/>
      <p:bldP spid="155" grpId="0"/>
      <p:bldP spid="155" grpId="1"/>
      <p:bldP spid="155" grpId="2"/>
      <p:bldP spid="157" grpId="0" animBg="1"/>
      <p:bldP spid="157" grpId="1" animBg="1"/>
      <p:bldP spid="146" grpId="0" animBg="1"/>
      <p:bldP spid="146" grpId="1" animBg="1"/>
      <p:bldP spid="156" grpId="0"/>
      <p:bldP spid="156" grpId="1"/>
      <p:bldP spid="156" grpId="2"/>
      <p:bldP spid="23" grpId="0"/>
      <p:bldP spid="87" grpId="0" animBg="1"/>
      <p:bldP spid="8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6C5405D7-698B-4DBD-A245-21167A364536}"/>
              </a:ext>
            </a:extLst>
          </p:cNvPr>
          <p:cNvSpPr txBox="1"/>
          <p:nvPr/>
        </p:nvSpPr>
        <p:spPr>
          <a:xfrm>
            <a:off x="363885" y="3418339"/>
            <a:ext cx="2348190" cy="1938992"/>
          </a:xfrm>
          <a:prstGeom prst="rect">
            <a:avLst/>
          </a:prstGeom>
          <a:solidFill>
            <a:srgbClr val="F3EBF9"/>
          </a:solidFill>
          <a:ln>
            <a:solidFill>
              <a:schemeClr val="tx1"/>
            </a:solidFill>
          </a:ln>
        </p:spPr>
        <p:txBody>
          <a:bodyPr wrap="square" rtlCol="0">
            <a:spAutoFit/>
          </a:bodyPr>
          <a:lstStyle/>
          <a:p>
            <a:r>
              <a:rPr lang="en-US" sz="2000" dirty="0">
                <a:latin typeface="Consolas" panose="020B0609020204030204" pitchFamily="49" charset="0"/>
              </a:rPr>
              <a:t>main = do </a:t>
            </a:r>
          </a:p>
          <a:p>
            <a:r>
              <a:rPr lang="en-US" sz="2000" dirty="0">
                <a:latin typeface="Consolas" panose="020B0609020204030204" pitchFamily="49" charset="0"/>
              </a:rPr>
              <a:t>  let x</a:t>
            </a:r>
            <a:r>
              <a:rPr lang="en-US" sz="1600" dirty="0">
                <a:latin typeface="Consolas" panose="020B0609020204030204" pitchFamily="49" charset="0"/>
              </a:rPr>
              <a:t> </a:t>
            </a:r>
            <a:r>
              <a:rPr lang="en-US" sz="2000" dirty="0">
                <a:latin typeface="Consolas" panose="020B0609020204030204" pitchFamily="49" charset="0"/>
              </a:rPr>
              <a:t>=</a:t>
            </a:r>
            <a:r>
              <a:rPr lang="en-US" sz="1600" dirty="0">
                <a:latin typeface="Consolas" panose="020B0609020204030204" pitchFamily="49" charset="0"/>
              </a:rPr>
              <a:t> </a:t>
            </a:r>
            <a:r>
              <a:rPr lang="en-US" sz="2000" dirty="0">
                <a:latin typeface="Consolas" panose="020B0609020204030204" pitchFamily="49" charset="0"/>
              </a:rPr>
              <a:t>5</a:t>
            </a:r>
          </a:p>
          <a:p>
            <a:r>
              <a:rPr lang="en-US" sz="2000" dirty="0">
                <a:latin typeface="Consolas" panose="020B0609020204030204" pitchFamily="49" charset="0"/>
              </a:rPr>
              <a:t>  let y = 3 + x</a:t>
            </a:r>
          </a:p>
          <a:p>
            <a:r>
              <a:rPr lang="en-US" sz="2000" dirty="0">
                <a:latin typeface="Consolas" panose="020B0609020204030204" pitchFamily="49" charset="0"/>
              </a:rPr>
              <a:t>  let z = y^2+7</a:t>
            </a:r>
          </a:p>
          <a:p>
            <a:r>
              <a:rPr lang="en-US" sz="2000" dirty="0">
                <a:latin typeface="Consolas" panose="020B0609020204030204" pitchFamily="49" charset="0"/>
              </a:rPr>
              <a:t>  print z</a:t>
            </a:r>
          </a:p>
          <a:p>
            <a:r>
              <a:rPr lang="en-US" sz="2000" dirty="0">
                <a:latin typeface="Consolas" panose="020B0609020204030204" pitchFamily="49" charset="0"/>
              </a:rPr>
              <a:t>  print z</a:t>
            </a:r>
          </a:p>
        </p:txBody>
      </p:sp>
      <p:sp>
        <p:nvSpPr>
          <p:cNvPr id="39" name="TextBox 38">
            <a:extLst>
              <a:ext uri="{FF2B5EF4-FFF2-40B4-BE49-F238E27FC236}">
                <a16:creationId xmlns:a16="http://schemas.microsoft.com/office/drawing/2014/main" id="{7006E807-4963-4C2D-88BD-3D6B69889F34}"/>
              </a:ext>
            </a:extLst>
          </p:cNvPr>
          <p:cNvSpPr txBox="1"/>
          <p:nvPr/>
        </p:nvSpPr>
        <p:spPr>
          <a:xfrm>
            <a:off x="1466015" y="1507931"/>
            <a:ext cx="8944764" cy="830997"/>
          </a:xfrm>
          <a:prstGeom prst="rect">
            <a:avLst/>
          </a:prstGeom>
          <a:noFill/>
        </p:spPr>
        <p:txBody>
          <a:bodyPr wrap="square">
            <a:spAutoFit/>
          </a:bodyPr>
          <a:lstStyle/>
          <a:p>
            <a:pPr algn="ctr"/>
            <a:r>
              <a:rPr lang="en-US" sz="2400" dirty="0"/>
              <a:t>The only difference is that the language </a:t>
            </a:r>
            <a:r>
              <a:rPr lang="en-US" sz="2400" dirty="0" err="1">
                <a:solidFill>
                  <a:srgbClr val="FF0000"/>
                </a:solidFill>
              </a:rPr>
              <a:t>memoizes</a:t>
            </a:r>
            <a:r>
              <a:rPr lang="en-US" sz="2400" dirty="0"/>
              <a:t> (caches) the result of each evaluation to eliminate redundant computations.</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311716" y="-220603"/>
            <a:ext cx="9438744" cy="1143000"/>
          </a:xfrm>
        </p:spPr>
        <p:txBody>
          <a:bodyPr/>
          <a:lstStyle/>
          <a:p>
            <a:r>
              <a:rPr lang="en-US" dirty="0"/>
              <a:t>Need Semantics</a:t>
            </a:r>
          </a:p>
        </p:txBody>
      </p:sp>
      <p:grpSp>
        <p:nvGrpSpPr>
          <p:cNvPr id="3" name="Group 2">
            <a:extLst>
              <a:ext uri="{FF2B5EF4-FFF2-40B4-BE49-F238E27FC236}">
                <a16:creationId xmlns:a16="http://schemas.microsoft.com/office/drawing/2014/main" id="{D57B47B9-2742-4570-96F2-F59E78E0E3EE}"/>
              </a:ext>
            </a:extLst>
          </p:cNvPr>
          <p:cNvGrpSpPr/>
          <p:nvPr/>
        </p:nvGrpSpPr>
        <p:grpSpPr>
          <a:xfrm>
            <a:off x="3325118" y="2810047"/>
            <a:ext cx="5519383" cy="2708041"/>
            <a:chOff x="3325118" y="2810047"/>
            <a:chExt cx="5519383" cy="2708041"/>
          </a:xfrm>
        </p:grpSpPr>
        <p:grpSp>
          <p:nvGrpSpPr>
            <p:cNvPr id="60" name="Group 59">
              <a:extLst>
                <a:ext uri="{FF2B5EF4-FFF2-40B4-BE49-F238E27FC236}">
                  <a16:creationId xmlns:a16="http://schemas.microsoft.com/office/drawing/2014/main" id="{39BA5488-B68B-4C4F-819B-F7E506C690EB}"/>
                </a:ext>
              </a:extLst>
            </p:cNvPr>
            <p:cNvGrpSpPr/>
            <p:nvPr/>
          </p:nvGrpSpPr>
          <p:grpSpPr>
            <a:xfrm>
              <a:off x="6138531" y="2810048"/>
              <a:ext cx="2705970" cy="2708040"/>
              <a:chOff x="4541520" y="3429000"/>
              <a:chExt cx="2705970" cy="2708040"/>
            </a:xfrm>
          </p:grpSpPr>
          <p:sp>
            <p:nvSpPr>
              <p:cNvPr id="73" name="Rectangle: Rounded Corners 72">
                <a:extLst>
                  <a:ext uri="{FF2B5EF4-FFF2-40B4-BE49-F238E27FC236}">
                    <a16:creationId xmlns:a16="http://schemas.microsoft.com/office/drawing/2014/main" id="{A3332A43-3121-4AB9-AB13-1F269D86B13B}"/>
                  </a:ext>
                </a:extLst>
              </p:cNvPr>
              <p:cNvSpPr/>
              <p:nvPr/>
            </p:nvSpPr>
            <p:spPr>
              <a:xfrm>
                <a:off x="4541520" y="3429000"/>
                <a:ext cx="2705970" cy="270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E96DE402-07D0-4E8C-80F2-B7FB9ECBC277}"/>
                  </a:ext>
                </a:extLst>
              </p:cNvPr>
              <p:cNvSpPr txBox="1"/>
              <p:nvPr/>
            </p:nvSpPr>
            <p:spPr>
              <a:xfrm>
                <a:off x="4648955" y="3458965"/>
                <a:ext cx="1544012" cy="369332"/>
              </a:xfrm>
              <a:prstGeom prst="rect">
                <a:avLst/>
              </a:prstGeom>
              <a:noFill/>
            </p:spPr>
            <p:txBody>
              <a:bodyPr wrap="none" rtlCol="0">
                <a:spAutoFit/>
              </a:bodyPr>
              <a:lstStyle/>
              <a:p>
                <a:r>
                  <a:rPr lang="en-US" dirty="0">
                    <a:solidFill>
                      <a:schemeClr val="bg1"/>
                    </a:solidFill>
                  </a:rPr>
                  <a:t>Heap Memory</a:t>
                </a:r>
              </a:p>
            </p:txBody>
          </p:sp>
        </p:grpSp>
        <p:grpSp>
          <p:nvGrpSpPr>
            <p:cNvPr id="76" name="Group 75">
              <a:extLst>
                <a:ext uri="{FF2B5EF4-FFF2-40B4-BE49-F238E27FC236}">
                  <a16:creationId xmlns:a16="http://schemas.microsoft.com/office/drawing/2014/main" id="{DFBE93BE-A484-48DB-9DC3-856B3F8FE0F6}"/>
                </a:ext>
              </a:extLst>
            </p:cNvPr>
            <p:cNvGrpSpPr/>
            <p:nvPr/>
          </p:nvGrpSpPr>
          <p:grpSpPr>
            <a:xfrm>
              <a:off x="3325118" y="2810047"/>
              <a:ext cx="2705970" cy="2708040"/>
              <a:chOff x="4541520" y="3429000"/>
              <a:chExt cx="2705970" cy="2708040"/>
            </a:xfrm>
          </p:grpSpPr>
          <p:sp>
            <p:nvSpPr>
              <p:cNvPr id="78" name="Rectangle: Rounded Corners 77">
                <a:extLst>
                  <a:ext uri="{FF2B5EF4-FFF2-40B4-BE49-F238E27FC236}">
                    <a16:creationId xmlns:a16="http://schemas.microsoft.com/office/drawing/2014/main" id="{474ABCE3-AFFF-451D-BEA9-618F95756744}"/>
                  </a:ext>
                </a:extLst>
              </p:cNvPr>
              <p:cNvSpPr/>
              <p:nvPr/>
            </p:nvSpPr>
            <p:spPr>
              <a:xfrm>
                <a:off x="4541520" y="3429000"/>
                <a:ext cx="2705970" cy="270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5FDB5DAE-AB00-4968-883B-6D1D0DB01825}"/>
                  </a:ext>
                </a:extLst>
              </p:cNvPr>
              <p:cNvSpPr txBox="1"/>
              <p:nvPr/>
            </p:nvSpPr>
            <p:spPr>
              <a:xfrm>
                <a:off x="4572000" y="3458965"/>
                <a:ext cx="1882567" cy="369332"/>
              </a:xfrm>
              <a:prstGeom prst="rect">
                <a:avLst/>
              </a:prstGeom>
              <a:noFill/>
            </p:spPr>
            <p:txBody>
              <a:bodyPr wrap="none" rtlCol="0">
                <a:spAutoFit/>
              </a:bodyPr>
              <a:lstStyle/>
              <a:p>
                <a:r>
                  <a:rPr lang="en-US" dirty="0">
                    <a:solidFill>
                      <a:schemeClr val="bg1"/>
                    </a:solidFill>
                  </a:rPr>
                  <a:t>Activation Record</a:t>
                </a:r>
              </a:p>
            </p:txBody>
          </p:sp>
        </p:grpSp>
      </p:grpSp>
      <p:grpSp>
        <p:nvGrpSpPr>
          <p:cNvPr id="89" name="Group 88">
            <a:extLst>
              <a:ext uri="{FF2B5EF4-FFF2-40B4-BE49-F238E27FC236}">
                <a16:creationId xmlns:a16="http://schemas.microsoft.com/office/drawing/2014/main" id="{588D5720-8BDC-49C1-8F14-6F0FA7BCD410}"/>
              </a:ext>
            </a:extLst>
          </p:cNvPr>
          <p:cNvGrpSpPr/>
          <p:nvPr/>
        </p:nvGrpSpPr>
        <p:grpSpPr>
          <a:xfrm>
            <a:off x="3769420" y="3279077"/>
            <a:ext cx="1020735" cy="408046"/>
            <a:chOff x="8193604" y="-722002"/>
            <a:chExt cx="1020735" cy="408046"/>
          </a:xfrm>
        </p:grpSpPr>
        <p:sp>
          <p:nvSpPr>
            <p:cNvPr id="90" name="TextBox 89">
              <a:extLst>
                <a:ext uri="{FF2B5EF4-FFF2-40B4-BE49-F238E27FC236}">
                  <a16:creationId xmlns:a16="http://schemas.microsoft.com/office/drawing/2014/main" id="{3DCF71E5-D5A3-4E38-835E-64840F7933B7}"/>
                </a:ext>
              </a:extLst>
            </p:cNvPr>
            <p:cNvSpPr txBox="1"/>
            <p:nvPr/>
          </p:nvSpPr>
          <p:spPr>
            <a:xfrm>
              <a:off x="8193604" y="-722002"/>
              <a:ext cx="301686" cy="400110"/>
            </a:xfrm>
            <a:prstGeom prst="rect">
              <a:avLst/>
            </a:prstGeom>
            <a:noFill/>
          </p:spPr>
          <p:txBody>
            <a:bodyPr wrap="none" rtlCol="0">
              <a:spAutoFit/>
            </a:bodyPr>
            <a:lstStyle/>
            <a:p>
              <a:r>
                <a:rPr lang="en-US" sz="2000" dirty="0">
                  <a:solidFill>
                    <a:srgbClr val="F8CEB2"/>
                  </a:solidFill>
                </a:rPr>
                <a:t>x</a:t>
              </a:r>
            </a:p>
          </p:txBody>
        </p:sp>
        <p:sp>
          <p:nvSpPr>
            <p:cNvPr id="91" name="Rectangle 90">
              <a:extLst>
                <a:ext uri="{FF2B5EF4-FFF2-40B4-BE49-F238E27FC236}">
                  <a16:creationId xmlns:a16="http://schemas.microsoft.com/office/drawing/2014/main" id="{43972187-8D3E-4FE1-9A0E-788E2FEFF362}"/>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2" name="Straight Arrow Connector 91">
            <a:extLst>
              <a:ext uri="{FF2B5EF4-FFF2-40B4-BE49-F238E27FC236}">
                <a16:creationId xmlns:a16="http://schemas.microsoft.com/office/drawing/2014/main" id="{3BF94F07-9861-487A-A1B5-41DF0D741426}"/>
              </a:ext>
            </a:extLst>
          </p:cNvPr>
          <p:cNvCxnSpPr>
            <a:cxnSpLocks/>
          </p:cNvCxnSpPr>
          <p:nvPr/>
        </p:nvCxnSpPr>
        <p:spPr>
          <a:xfrm flipV="1">
            <a:off x="4384010" y="3363362"/>
            <a:ext cx="2288394" cy="127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1AC70F48-0493-4085-A001-BAF39E37CA06}"/>
              </a:ext>
            </a:extLst>
          </p:cNvPr>
          <p:cNvSpPr/>
          <p:nvPr/>
        </p:nvSpPr>
        <p:spPr>
          <a:xfrm>
            <a:off x="6667877" y="3350289"/>
            <a:ext cx="425513"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5</a:t>
            </a:r>
          </a:p>
        </p:txBody>
      </p:sp>
      <p:grpSp>
        <p:nvGrpSpPr>
          <p:cNvPr id="114" name="Group 113">
            <a:extLst>
              <a:ext uri="{FF2B5EF4-FFF2-40B4-BE49-F238E27FC236}">
                <a16:creationId xmlns:a16="http://schemas.microsoft.com/office/drawing/2014/main" id="{6F670846-9A02-47F5-8B03-15916BAE5613}"/>
              </a:ext>
            </a:extLst>
          </p:cNvPr>
          <p:cNvGrpSpPr/>
          <p:nvPr/>
        </p:nvGrpSpPr>
        <p:grpSpPr>
          <a:xfrm>
            <a:off x="3765679" y="3983972"/>
            <a:ext cx="1028217" cy="413325"/>
            <a:chOff x="8186122" y="-727281"/>
            <a:chExt cx="1028217" cy="413325"/>
          </a:xfrm>
        </p:grpSpPr>
        <p:sp>
          <p:nvSpPr>
            <p:cNvPr id="115" name="TextBox 114">
              <a:extLst>
                <a:ext uri="{FF2B5EF4-FFF2-40B4-BE49-F238E27FC236}">
                  <a16:creationId xmlns:a16="http://schemas.microsoft.com/office/drawing/2014/main" id="{1E40BC31-FD79-48AF-92D9-4F6445BD8581}"/>
                </a:ext>
              </a:extLst>
            </p:cNvPr>
            <p:cNvSpPr txBox="1"/>
            <p:nvPr/>
          </p:nvSpPr>
          <p:spPr>
            <a:xfrm>
              <a:off x="8186122" y="-727281"/>
              <a:ext cx="308098" cy="400110"/>
            </a:xfrm>
            <a:prstGeom prst="rect">
              <a:avLst/>
            </a:prstGeom>
            <a:noFill/>
          </p:spPr>
          <p:txBody>
            <a:bodyPr wrap="none" rtlCol="0">
              <a:spAutoFit/>
            </a:bodyPr>
            <a:lstStyle/>
            <a:p>
              <a:r>
                <a:rPr lang="en-US" sz="2000" dirty="0">
                  <a:solidFill>
                    <a:srgbClr val="F8CEB2"/>
                  </a:solidFill>
                </a:rPr>
                <a:t>y</a:t>
              </a:r>
            </a:p>
          </p:txBody>
        </p:sp>
        <p:sp>
          <p:nvSpPr>
            <p:cNvPr id="116" name="Rectangle 115">
              <a:extLst>
                <a:ext uri="{FF2B5EF4-FFF2-40B4-BE49-F238E27FC236}">
                  <a16:creationId xmlns:a16="http://schemas.microsoft.com/office/drawing/2014/main" id="{997B30F6-B184-4F20-8C29-2C34AADFC7D1}"/>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7" name="Straight Arrow Connector 116">
            <a:extLst>
              <a:ext uri="{FF2B5EF4-FFF2-40B4-BE49-F238E27FC236}">
                <a16:creationId xmlns:a16="http://schemas.microsoft.com/office/drawing/2014/main" id="{3AE1CB3D-AABD-4C5C-83AB-5D5602ED900B}"/>
              </a:ext>
            </a:extLst>
          </p:cNvPr>
          <p:cNvCxnSpPr>
            <a:cxnSpLocks/>
          </p:cNvCxnSpPr>
          <p:nvPr/>
        </p:nvCxnSpPr>
        <p:spPr>
          <a:xfrm flipV="1">
            <a:off x="4384010" y="4054398"/>
            <a:ext cx="2288394" cy="127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94EA751C-9869-4366-9548-B91B4C3C771D}"/>
              </a:ext>
            </a:extLst>
          </p:cNvPr>
          <p:cNvSpPr/>
          <p:nvPr/>
        </p:nvSpPr>
        <p:spPr>
          <a:xfrm>
            <a:off x="6667877" y="4041325"/>
            <a:ext cx="1190531"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3 +  </a:t>
            </a:r>
          </a:p>
        </p:txBody>
      </p:sp>
      <p:sp>
        <p:nvSpPr>
          <p:cNvPr id="119" name="Rectangle 118">
            <a:extLst>
              <a:ext uri="{FF2B5EF4-FFF2-40B4-BE49-F238E27FC236}">
                <a16:creationId xmlns:a16="http://schemas.microsoft.com/office/drawing/2014/main" id="{9D601E2A-8422-4BED-AD06-4187DD12906E}"/>
              </a:ext>
            </a:extLst>
          </p:cNvPr>
          <p:cNvSpPr/>
          <p:nvPr/>
        </p:nvSpPr>
        <p:spPr>
          <a:xfrm>
            <a:off x="7298171" y="4138185"/>
            <a:ext cx="320039" cy="3106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cxnSp>
        <p:nvCxnSpPr>
          <p:cNvPr id="120" name="Straight Arrow Connector 119">
            <a:extLst>
              <a:ext uri="{FF2B5EF4-FFF2-40B4-BE49-F238E27FC236}">
                <a16:creationId xmlns:a16="http://schemas.microsoft.com/office/drawing/2014/main" id="{D6FBFEC8-9FEA-4FC1-994C-5E964D0A853E}"/>
              </a:ext>
            </a:extLst>
          </p:cNvPr>
          <p:cNvCxnSpPr>
            <a:cxnSpLocks/>
          </p:cNvCxnSpPr>
          <p:nvPr/>
        </p:nvCxnSpPr>
        <p:spPr>
          <a:xfrm flipH="1" flipV="1">
            <a:off x="7084337" y="3544434"/>
            <a:ext cx="389299" cy="7650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498EF804-BBDE-449A-8DAC-F8B497BF39B9}"/>
              </a:ext>
            </a:extLst>
          </p:cNvPr>
          <p:cNvGrpSpPr/>
          <p:nvPr/>
        </p:nvGrpSpPr>
        <p:grpSpPr>
          <a:xfrm>
            <a:off x="3761938" y="4694146"/>
            <a:ext cx="1028217" cy="413325"/>
            <a:chOff x="8186122" y="-727281"/>
            <a:chExt cx="1028217" cy="413325"/>
          </a:xfrm>
        </p:grpSpPr>
        <p:sp>
          <p:nvSpPr>
            <p:cNvPr id="122" name="TextBox 121">
              <a:extLst>
                <a:ext uri="{FF2B5EF4-FFF2-40B4-BE49-F238E27FC236}">
                  <a16:creationId xmlns:a16="http://schemas.microsoft.com/office/drawing/2014/main" id="{371725F5-02CD-4227-9D9E-CA7F9639579E}"/>
                </a:ext>
              </a:extLst>
            </p:cNvPr>
            <p:cNvSpPr txBox="1"/>
            <p:nvPr/>
          </p:nvSpPr>
          <p:spPr>
            <a:xfrm>
              <a:off x="8186122" y="-727281"/>
              <a:ext cx="308098" cy="400110"/>
            </a:xfrm>
            <a:prstGeom prst="rect">
              <a:avLst/>
            </a:prstGeom>
            <a:noFill/>
          </p:spPr>
          <p:txBody>
            <a:bodyPr wrap="none" rtlCol="0">
              <a:spAutoFit/>
            </a:bodyPr>
            <a:lstStyle/>
            <a:p>
              <a:r>
                <a:rPr lang="en-US" sz="2000" dirty="0">
                  <a:solidFill>
                    <a:srgbClr val="F8CEB2"/>
                  </a:solidFill>
                </a:rPr>
                <a:t>z</a:t>
              </a:r>
            </a:p>
          </p:txBody>
        </p:sp>
        <p:sp>
          <p:nvSpPr>
            <p:cNvPr id="123" name="Rectangle 122">
              <a:extLst>
                <a:ext uri="{FF2B5EF4-FFF2-40B4-BE49-F238E27FC236}">
                  <a16:creationId xmlns:a16="http://schemas.microsoft.com/office/drawing/2014/main" id="{2CE5CE68-02D1-4D66-8677-27577748BA19}"/>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4" name="Straight Arrow Connector 123">
            <a:extLst>
              <a:ext uri="{FF2B5EF4-FFF2-40B4-BE49-F238E27FC236}">
                <a16:creationId xmlns:a16="http://schemas.microsoft.com/office/drawing/2014/main" id="{85A5E0A0-0765-426C-827B-D52867B235AC}"/>
              </a:ext>
            </a:extLst>
          </p:cNvPr>
          <p:cNvCxnSpPr>
            <a:cxnSpLocks/>
          </p:cNvCxnSpPr>
          <p:nvPr/>
        </p:nvCxnSpPr>
        <p:spPr>
          <a:xfrm flipV="1">
            <a:off x="4395457" y="4694147"/>
            <a:ext cx="2276947" cy="2218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BBC256BD-AF24-4A7D-BC94-98F797B06D32}"/>
              </a:ext>
            </a:extLst>
          </p:cNvPr>
          <p:cNvSpPr/>
          <p:nvPr/>
        </p:nvSpPr>
        <p:spPr>
          <a:xfrm>
            <a:off x="6667877" y="4681073"/>
            <a:ext cx="1444028"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)^2 +7</a:t>
            </a:r>
          </a:p>
        </p:txBody>
      </p:sp>
      <p:sp>
        <p:nvSpPr>
          <p:cNvPr id="126" name="Rectangle 125">
            <a:extLst>
              <a:ext uri="{FF2B5EF4-FFF2-40B4-BE49-F238E27FC236}">
                <a16:creationId xmlns:a16="http://schemas.microsoft.com/office/drawing/2014/main" id="{ED387B6C-7530-460F-B525-AA3DC0000830}"/>
              </a:ext>
            </a:extLst>
          </p:cNvPr>
          <p:cNvSpPr/>
          <p:nvPr/>
        </p:nvSpPr>
        <p:spPr>
          <a:xfrm>
            <a:off x="6879435" y="4753555"/>
            <a:ext cx="320039" cy="3106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cxnSp>
        <p:nvCxnSpPr>
          <p:cNvPr id="127" name="Straight Arrow Connector 126">
            <a:extLst>
              <a:ext uri="{FF2B5EF4-FFF2-40B4-BE49-F238E27FC236}">
                <a16:creationId xmlns:a16="http://schemas.microsoft.com/office/drawing/2014/main" id="{92FD6D69-CFA0-44C3-97C1-FD4CE01EEACC}"/>
              </a:ext>
            </a:extLst>
          </p:cNvPr>
          <p:cNvCxnSpPr>
            <a:cxnSpLocks/>
          </p:cNvCxnSpPr>
          <p:nvPr/>
        </p:nvCxnSpPr>
        <p:spPr>
          <a:xfrm flipV="1">
            <a:off x="7057177" y="4463358"/>
            <a:ext cx="126748" cy="4927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F72EF5B4-F635-470B-B18C-4E50103896ED}"/>
              </a:ext>
            </a:extLst>
          </p:cNvPr>
          <p:cNvSpPr/>
          <p:nvPr/>
        </p:nvSpPr>
        <p:spPr>
          <a:xfrm>
            <a:off x="6795024" y="4104582"/>
            <a:ext cx="852535" cy="366788"/>
          </a:xfrm>
          <a:prstGeom prst="rect">
            <a:avLst/>
          </a:prstGeom>
          <a:solidFill>
            <a:srgbClr val="BFBFB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 </a:t>
            </a:r>
            <a:r>
              <a:rPr lang="en-US" sz="2000" dirty="0">
                <a:solidFill>
                  <a:srgbClr val="7030A0"/>
                </a:solidFill>
              </a:rPr>
              <a:t>8</a:t>
            </a:r>
          </a:p>
        </p:txBody>
      </p:sp>
      <p:sp>
        <p:nvSpPr>
          <p:cNvPr id="141" name="TextBox 140">
            <a:extLst>
              <a:ext uri="{FF2B5EF4-FFF2-40B4-BE49-F238E27FC236}">
                <a16:creationId xmlns:a16="http://schemas.microsoft.com/office/drawing/2014/main" id="{B85A99E5-D069-418E-9D8F-55DED86738E3}"/>
              </a:ext>
            </a:extLst>
          </p:cNvPr>
          <p:cNvSpPr txBox="1"/>
          <p:nvPr/>
        </p:nvSpPr>
        <p:spPr>
          <a:xfrm>
            <a:off x="1512676" y="4705775"/>
            <a:ext cx="347812" cy="282684"/>
          </a:xfrm>
          <a:prstGeom prst="rect">
            <a:avLst/>
          </a:prstGeom>
          <a:solidFill>
            <a:srgbClr val="F3EBF9">
              <a:alpha val="89804"/>
            </a:srgbClr>
          </a:solidFill>
          <a:ln>
            <a:noFill/>
          </a:ln>
        </p:spPr>
        <p:txBody>
          <a:bodyPr wrap="square" rtlCol="0">
            <a:spAutoFit/>
          </a:bodyPr>
          <a:lstStyle/>
          <a:p>
            <a:endParaRPr lang="en-US" sz="2000" dirty="0">
              <a:latin typeface="Consolas" panose="020B0609020204030204" pitchFamily="49" charset="0"/>
            </a:endParaRPr>
          </a:p>
        </p:txBody>
      </p:sp>
      <p:sp>
        <p:nvSpPr>
          <p:cNvPr id="133" name="TextBox 132">
            <a:extLst>
              <a:ext uri="{FF2B5EF4-FFF2-40B4-BE49-F238E27FC236}">
                <a16:creationId xmlns:a16="http://schemas.microsoft.com/office/drawing/2014/main" id="{9A3B1D7A-B17E-471E-BF1E-15F11AC1A532}"/>
              </a:ext>
            </a:extLst>
          </p:cNvPr>
          <p:cNvSpPr txBox="1"/>
          <p:nvPr/>
        </p:nvSpPr>
        <p:spPr>
          <a:xfrm>
            <a:off x="6724881" y="3373587"/>
            <a:ext cx="308098" cy="400110"/>
          </a:xfrm>
          <a:prstGeom prst="rect">
            <a:avLst/>
          </a:prstGeom>
          <a:noFill/>
        </p:spPr>
        <p:txBody>
          <a:bodyPr wrap="none" rtlCol="0">
            <a:spAutoFit/>
          </a:bodyPr>
          <a:lstStyle/>
          <a:p>
            <a:pPr algn="ctr"/>
            <a:r>
              <a:rPr lang="en-US" sz="2000" dirty="0">
                <a:solidFill>
                  <a:srgbClr val="7030A0"/>
                </a:solidFill>
              </a:rPr>
              <a:t>5</a:t>
            </a:r>
          </a:p>
        </p:txBody>
      </p:sp>
      <p:sp>
        <p:nvSpPr>
          <p:cNvPr id="134" name="TextBox 133">
            <a:extLst>
              <a:ext uri="{FF2B5EF4-FFF2-40B4-BE49-F238E27FC236}">
                <a16:creationId xmlns:a16="http://schemas.microsoft.com/office/drawing/2014/main" id="{BA5E9DB2-F51D-46FF-99C0-940A52F320AC}"/>
              </a:ext>
            </a:extLst>
          </p:cNvPr>
          <p:cNvSpPr txBox="1"/>
          <p:nvPr/>
        </p:nvSpPr>
        <p:spPr>
          <a:xfrm>
            <a:off x="7091513" y="4087921"/>
            <a:ext cx="316112" cy="400110"/>
          </a:xfrm>
          <a:prstGeom prst="rect">
            <a:avLst/>
          </a:prstGeom>
          <a:noFill/>
        </p:spPr>
        <p:txBody>
          <a:bodyPr wrap="square" rtlCol="0">
            <a:spAutoFit/>
          </a:bodyPr>
          <a:lstStyle/>
          <a:p>
            <a:pPr algn="ctr"/>
            <a:r>
              <a:rPr lang="en-US" sz="2000" dirty="0">
                <a:solidFill>
                  <a:srgbClr val="7030A0"/>
                </a:solidFill>
              </a:rPr>
              <a:t>8</a:t>
            </a:r>
          </a:p>
        </p:txBody>
      </p:sp>
      <p:sp>
        <p:nvSpPr>
          <p:cNvPr id="139" name="Rectangle 138">
            <a:extLst>
              <a:ext uri="{FF2B5EF4-FFF2-40B4-BE49-F238E27FC236}">
                <a16:creationId xmlns:a16="http://schemas.microsoft.com/office/drawing/2014/main" id="{F7490E86-5C0E-4269-96DC-5634ED2BD809}"/>
              </a:ext>
            </a:extLst>
          </p:cNvPr>
          <p:cNvSpPr/>
          <p:nvPr/>
        </p:nvSpPr>
        <p:spPr>
          <a:xfrm>
            <a:off x="6757657" y="4745472"/>
            <a:ext cx="1259187" cy="366788"/>
          </a:xfrm>
          <a:prstGeom prst="rect">
            <a:avLst/>
          </a:prstGeom>
          <a:solidFill>
            <a:srgbClr val="BFBFB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71</a:t>
            </a:r>
          </a:p>
        </p:txBody>
      </p:sp>
      <p:sp>
        <p:nvSpPr>
          <p:cNvPr id="157" name="TextBox 156">
            <a:extLst>
              <a:ext uri="{FF2B5EF4-FFF2-40B4-BE49-F238E27FC236}">
                <a16:creationId xmlns:a16="http://schemas.microsoft.com/office/drawing/2014/main" id="{AFF4DBA8-E6F8-429B-B8D4-9915F0FA02BF}"/>
              </a:ext>
            </a:extLst>
          </p:cNvPr>
          <p:cNvSpPr txBox="1"/>
          <p:nvPr/>
        </p:nvSpPr>
        <p:spPr>
          <a:xfrm>
            <a:off x="1416297" y="5012824"/>
            <a:ext cx="347812" cy="282684"/>
          </a:xfrm>
          <a:prstGeom prst="rect">
            <a:avLst/>
          </a:prstGeom>
          <a:solidFill>
            <a:srgbClr val="F3EBF9">
              <a:alpha val="89804"/>
            </a:srgbClr>
          </a:solidFill>
          <a:ln>
            <a:noFill/>
          </a:ln>
        </p:spPr>
        <p:txBody>
          <a:bodyPr wrap="square" rtlCol="0">
            <a:spAutoFit/>
          </a:bodyPr>
          <a:lstStyle/>
          <a:p>
            <a:endParaRPr lang="en-US" sz="2000" dirty="0">
              <a:latin typeface="Consolas" panose="020B0609020204030204" pitchFamily="49" charset="0"/>
            </a:endParaRPr>
          </a:p>
        </p:txBody>
      </p:sp>
      <p:sp>
        <p:nvSpPr>
          <p:cNvPr id="159" name="Speech Bubble: Rectangle with Corners Rounded 158">
            <a:extLst>
              <a:ext uri="{FF2B5EF4-FFF2-40B4-BE49-F238E27FC236}">
                <a16:creationId xmlns:a16="http://schemas.microsoft.com/office/drawing/2014/main" id="{133C4775-4B14-4650-A668-4B830AFEF082}"/>
              </a:ext>
            </a:extLst>
          </p:cNvPr>
          <p:cNvSpPr/>
          <p:nvPr/>
        </p:nvSpPr>
        <p:spPr>
          <a:xfrm>
            <a:off x="37887" y="2510787"/>
            <a:ext cx="3261552" cy="1273468"/>
          </a:xfrm>
          <a:prstGeom prst="wedgeRoundRectCallout">
            <a:avLst>
              <a:gd name="adj1" fmla="val -959"/>
              <a:gd name="adj2" fmla="val 1284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rgbClr val="FFCDCD"/>
                </a:solidFill>
                <a:latin typeface="Corbel" panose="020B0503020204020204" pitchFamily="34" charset="0"/>
              </a:rPr>
              <a:t>first evaluation </a:t>
            </a:r>
            <a:r>
              <a:rPr lang="en-US" sz="2000" dirty="0">
                <a:solidFill>
                  <a:schemeClr val="bg1"/>
                </a:solidFill>
                <a:latin typeface="Corbel" panose="020B0503020204020204" pitchFamily="34" charset="0"/>
              </a:rPr>
              <a:t>would </a:t>
            </a:r>
            <a:r>
              <a:rPr lang="en-US" sz="2000" dirty="0">
                <a:solidFill>
                  <a:srgbClr val="FFCDCD"/>
                </a:solidFill>
                <a:latin typeface="Corbel" panose="020B0503020204020204" pitchFamily="34" charset="0"/>
              </a:rPr>
              <a:t>compute</a:t>
            </a:r>
            <a:r>
              <a:rPr lang="en-US" sz="2000" dirty="0">
                <a:solidFill>
                  <a:schemeClr val="bg1"/>
                </a:solidFill>
                <a:latin typeface="Corbel" panose="020B0503020204020204" pitchFamily="34" charset="0"/>
              </a:rPr>
              <a:t> and then </a:t>
            </a:r>
            <a:r>
              <a:rPr lang="en-US" sz="2000" dirty="0" err="1">
                <a:solidFill>
                  <a:srgbClr val="FFCDCD"/>
                </a:solidFill>
                <a:latin typeface="Corbel" panose="020B0503020204020204" pitchFamily="34" charset="0"/>
              </a:rPr>
              <a:t>memoize</a:t>
            </a:r>
            <a:r>
              <a:rPr lang="en-US" sz="2000" dirty="0">
                <a:solidFill>
                  <a:schemeClr val="bg1"/>
                </a:solidFill>
                <a:latin typeface="Corbel" panose="020B0503020204020204" pitchFamily="34" charset="0"/>
              </a:rPr>
              <a:t> the </a:t>
            </a:r>
            <a:r>
              <a:rPr lang="en-US" sz="2000" dirty="0">
                <a:solidFill>
                  <a:srgbClr val="FFCDCD"/>
                </a:solidFill>
                <a:latin typeface="Corbel" panose="020B0503020204020204" pitchFamily="34" charset="0"/>
              </a:rPr>
              <a:t>result</a:t>
            </a:r>
            <a:r>
              <a:rPr lang="en-US" sz="2000" dirty="0">
                <a:solidFill>
                  <a:schemeClr val="bg1"/>
                </a:solidFill>
                <a:latin typeface="Corbel" panose="020B0503020204020204" pitchFamily="34" charset="0"/>
              </a:rPr>
              <a:t> of the expression.</a:t>
            </a:r>
          </a:p>
        </p:txBody>
      </p:sp>
      <p:cxnSp>
        <p:nvCxnSpPr>
          <p:cNvPr id="160" name="Straight Arrow Connector 159">
            <a:extLst>
              <a:ext uri="{FF2B5EF4-FFF2-40B4-BE49-F238E27FC236}">
                <a16:creationId xmlns:a16="http://schemas.microsoft.com/office/drawing/2014/main" id="{E25329BA-3297-478D-8D4E-0230A7B84963}"/>
              </a:ext>
            </a:extLst>
          </p:cNvPr>
          <p:cNvCxnSpPr/>
          <p:nvPr/>
        </p:nvCxnSpPr>
        <p:spPr>
          <a:xfrm>
            <a:off x="417449" y="48609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2" name="Speech Bubble: Rectangle with Corners Rounded 161">
            <a:extLst>
              <a:ext uri="{FF2B5EF4-FFF2-40B4-BE49-F238E27FC236}">
                <a16:creationId xmlns:a16="http://schemas.microsoft.com/office/drawing/2014/main" id="{5BBF9568-48F8-4743-AF5B-A32E7F61ADA9}"/>
              </a:ext>
            </a:extLst>
          </p:cNvPr>
          <p:cNvSpPr/>
          <p:nvPr/>
        </p:nvSpPr>
        <p:spPr>
          <a:xfrm>
            <a:off x="1317314" y="2572610"/>
            <a:ext cx="2542781" cy="1273468"/>
          </a:xfrm>
          <a:prstGeom prst="wedgeRoundRectCallout">
            <a:avLst>
              <a:gd name="adj1" fmla="val -36303"/>
              <a:gd name="adj2" fmla="val 1427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All </a:t>
            </a:r>
            <a:r>
              <a:rPr lang="en-US" sz="2000" dirty="0">
                <a:solidFill>
                  <a:srgbClr val="FFCDCD"/>
                </a:solidFill>
                <a:latin typeface="Corbel" panose="020B0503020204020204" pitchFamily="34" charset="0"/>
              </a:rPr>
              <a:t>later evaluations </a:t>
            </a:r>
            <a:r>
              <a:rPr lang="en-US" sz="2000" dirty="0">
                <a:solidFill>
                  <a:schemeClr val="bg1"/>
                </a:solidFill>
                <a:latin typeface="Corbel" panose="020B0503020204020204" pitchFamily="34" charset="0"/>
              </a:rPr>
              <a:t>can just use the </a:t>
            </a:r>
            <a:r>
              <a:rPr lang="en-US" sz="2000" dirty="0" err="1">
                <a:solidFill>
                  <a:srgbClr val="FFCDCD"/>
                </a:solidFill>
                <a:latin typeface="Corbel" panose="020B0503020204020204" pitchFamily="34" charset="0"/>
              </a:rPr>
              <a:t>memoized</a:t>
            </a:r>
            <a:r>
              <a:rPr lang="en-US" sz="2000" dirty="0">
                <a:solidFill>
                  <a:srgbClr val="FFCDCD"/>
                </a:solidFill>
                <a:latin typeface="Corbel" panose="020B0503020204020204" pitchFamily="34" charset="0"/>
              </a:rPr>
              <a:t> result</a:t>
            </a:r>
            <a:r>
              <a:rPr lang="en-US" sz="2000" dirty="0">
                <a:solidFill>
                  <a:schemeClr val="bg1"/>
                </a:solidFill>
                <a:latin typeface="Corbel" panose="020B0503020204020204" pitchFamily="34" charset="0"/>
              </a:rPr>
              <a:t>!</a:t>
            </a:r>
          </a:p>
        </p:txBody>
      </p:sp>
      <p:sp>
        <p:nvSpPr>
          <p:cNvPr id="23" name="TextBox 22">
            <a:extLst>
              <a:ext uri="{FF2B5EF4-FFF2-40B4-BE49-F238E27FC236}">
                <a16:creationId xmlns:a16="http://schemas.microsoft.com/office/drawing/2014/main" id="{F5A3BBD1-C7AA-498D-8408-DE924F82C9F1}"/>
              </a:ext>
            </a:extLst>
          </p:cNvPr>
          <p:cNvSpPr txBox="1"/>
          <p:nvPr/>
        </p:nvSpPr>
        <p:spPr>
          <a:xfrm>
            <a:off x="17060" y="899643"/>
            <a:ext cx="11651576" cy="461665"/>
          </a:xfrm>
          <a:prstGeom prst="rect">
            <a:avLst/>
          </a:prstGeom>
          <a:noFill/>
        </p:spPr>
        <p:txBody>
          <a:bodyPr wrap="square">
            <a:spAutoFit/>
          </a:bodyPr>
          <a:lstStyle/>
          <a:p>
            <a:pPr algn="ctr"/>
            <a:r>
              <a:rPr lang="en-US" sz="2400" dirty="0">
                <a:solidFill>
                  <a:srgbClr val="FF0000"/>
                </a:solidFill>
              </a:rPr>
              <a:t>Need semantics </a:t>
            </a:r>
            <a:r>
              <a:rPr lang="en-US" sz="2400" dirty="0"/>
              <a:t>works almost exactly like </a:t>
            </a:r>
            <a:r>
              <a:rPr lang="en-US" sz="2400" dirty="0">
                <a:solidFill>
                  <a:srgbClr val="FF0000"/>
                </a:solidFill>
              </a:rPr>
              <a:t>name semantics</a:t>
            </a:r>
            <a:r>
              <a:rPr lang="en-US" sz="2400" dirty="0"/>
              <a:t>!</a:t>
            </a:r>
          </a:p>
        </p:txBody>
      </p:sp>
      <p:grpSp>
        <p:nvGrpSpPr>
          <p:cNvPr id="12" name="Group 11">
            <a:extLst>
              <a:ext uri="{FF2B5EF4-FFF2-40B4-BE49-F238E27FC236}">
                <a16:creationId xmlns:a16="http://schemas.microsoft.com/office/drawing/2014/main" id="{58118699-8038-42D5-9218-94AE9DDA6565}"/>
              </a:ext>
            </a:extLst>
          </p:cNvPr>
          <p:cNvGrpSpPr/>
          <p:nvPr/>
        </p:nvGrpSpPr>
        <p:grpSpPr>
          <a:xfrm>
            <a:off x="7650155" y="-3257"/>
            <a:ext cx="2564557" cy="834756"/>
            <a:chOff x="9535495" y="468488"/>
            <a:chExt cx="2564557" cy="1053794"/>
          </a:xfrm>
        </p:grpSpPr>
        <p:grpSp>
          <p:nvGrpSpPr>
            <p:cNvPr id="163" name="Group 162">
              <a:extLst>
                <a:ext uri="{FF2B5EF4-FFF2-40B4-BE49-F238E27FC236}">
                  <a16:creationId xmlns:a16="http://schemas.microsoft.com/office/drawing/2014/main" id="{0A630C86-0906-4908-A32F-97E87BDA3DF3}"/>
                </a:ext>
              </a:extLst>
            </p:cNvPr>
            <p:cNvGrpSpPr/>
            <p:nvPr/>
          </p:nvGrpSpPr>
          <p:grpSpPr>
            <a:xfrm>
              <a:off x="9535495" y="468488"/>
              <a:ext cx="2564557" cy="1053794"/>
              <a:chOff x="9356855" y="5712923"/>
              <a:chExt cx="2564557" cy="1053794"/>
            </a:xfrm>
          </p:grpSpPr>
          <p:grpSp>
            <p:nvGrpSpPr>
              <p:cNvPr id="164" name="Group 163">
                <a:extLst>
                  <a:ext uri="{FF2B5EF4-FFF2-40B4-BE49-F238E27FC236}">
                    <a16:creationId xmlns:a16="http://schemas.microsoft.com/office/drawing/2014/main" id="{AB2272F6-6AE1-42AB-BFCA-4F2A65330E35}"/>
                  </a:ext>
                </a:extLst>
              </p:cNvPr>
              <p:cNvGrpSpPr/>
              <p:nvPr/>
            </p:nvGrpSpPr>
            <p:grpSpPr>
              <a:xfrm>
                <a:off x="9356855" y="6158227"/>
                <a:ext cx="1335288" cy="505098"/>
                <a:chOff x="9356855" y="6158227"/>
                <a:chExt cx="1335288" cy="505098"/>
              </a:xfrm>
            </p:grpSpPr>
            <p:grpSp>
              <p:nvGrpSpPr>
                <p:cNvPr id="172" name="Group 171">
                  <a:extLst>
                    <a:ext uri="{FF2B5EF4-FFF2-40B4-BE49-F238E27FC236}">
                      <a16:creationId xmlns:a16="http://schemas.microsoft.com/office/drawing/2014/main" id="{6A1FB2CB-50EE-4AD6-8828-59F22C93A70C}"/>
                    </a:ext>
                  </a:extLst>
                </p:cNvPr>
                <p:cNvGrpSpPr/>
                <p:nvPr/>
              </p:nvGrpSpPr>
              <p:grpSpPr>
                <a:xfrm>
                  <a:off x="9356855" y="6158227"/>
                  <a:ext cx="1033630" cy="505098"/>
                  <a:chOff x="8180709" y="-722002"/>
                  <a:chExt cx="1033630" cy="505098"/>
                </a:xfrm>
              </p:grpSpPr>
              <p:sp>
                <p:nvSpPr>
                  <p:cNvPr id="174" name="TextBox 173">
                    <a:extLst>
                      <a:ext uri="{FF2B5EF4-FFF2-40B4-BE49-F238E27FC236}">
                        <a16:creationId xmlns:a16="http://schemas.microsoft.com/office/drawing/2014/main" id="{785AC875-A3AD-4825-81B5-A7834D23635E}"/>
                      </a:ext>
                    </a:extLst>
                  </p:cNvPr>
                  <p:cNvSpPr txBox="1"/>
                  <p:nvPr/>
                </p:nvSpPr>
                <p:spPr>
                  <a:xfrm>
                    <a:off x="8180709" y="-722002"/>
                    <a:ext cx="301686" cy="505098"/>
                  </a:xfrm>
                  <a:prstGeom prst="rect">
                    <a:avLst/>
                  </a:prstGeom>
                  <a:noFill/>
                </p:spPr>
                <p:txBody>
                  <a:bodyPr wrap="none" rtlCol="0">
                    <a:spAutoFit/>
                  </a:bodyPr>
                  <a:lstStyle/>
                  <a:p>
                    <a:r>
                      <a:rPr lang="en-US" sz="2000" dirty="0">
                        <a:solidFill>
                          <a:srgbClr val="00B0F0"/>
                        </a:solidFill>
                      </a:rPr>
                      <a:t>x</a:t>
                    </a:r>
                  </a:p>
                </p:txBody>
              </p:sp>
              <p:sp>
                <p:nvSpPr>
                  <p:cNvPr id="175" name="Rectangle 174">
                    <a:extLst>
                      <a:ext uri="{FF2B5EF4-FFF2-40B4-BE49-F238E27FC236}">
                        <a16:creationId xmlns:a16="http://schemas.microsoft.com/office/drawing/2014/main" id="{F0763EF7-DED4-4ED7-A615-6BEEC2CC4013}"/>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cxnSp>
              <p:nvCxnSpPr>
                <p:cNvPr id="173" name="Straight Arrow Connector 172">
                  <a:extLst>
                    <a:ext uri="{FF2B5EF4-FFF2-40B4-BE49-F238E27FC236}">
                      <a16:creationId xmlns:a16="http://schemas.microsoft.com/office/drawing/2014/main" id="{D328C550-FEB4-43DE-9243-77498560805C}"/>
                    </a:ext>
                  </a:extLst>
                </p:cNvPr>
                <p:cNvCxnSpPr>
                  <a:cxnSpLocks/>
                  <a:endCxn id="170" idx="1"/>
                </p:cNvCxnSpPr>
                <p:nvPr/>
              </p:nvCxnSpPr>
              <p:spPr>
                <a:xfrm>
                  <a:off x="10005689" y="6380304"/>
                  <a:ext cx="686454" cy="1892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9AD7CA6-582B-460A-B7E6-61D241615964}"/>
                  </a:ext>
                </a:extLst>
              </p:cNvPr>
              <p:cNvGrpSpPr/>
              <p:nvPr/>
            </p:nvGrpSpPr>
            <p:grpSpPr>
              <a:xfrm>
                <a:off x="10692143" y="5712923"/>
                <a:ext cx="1229269" cy="1053794"/>
                <a:chOff x="10692143" y="5712923"/>
                <a:chExt cx="1229269" cy="1053794"/>
              </a:xfrm>
            </p:grpSpPr>
            <p:sp>
              <p:nvSpPr>
                <p:cNvPr id="170" name="Rectangle 169">
                  <a:extLst>
                    <a:ext uri="{FF2B5EF4-FFF2-40B4-BE49-F238E27FC236}">
                      <a16:creationId xmlns:a16="http://schemas.microsoft.com/office/drawing/2014/main" id="{DA6C86B4-BE8C-4ABF-8DC8-229B01740E61}"/>
                    </a:ext>
                  </a:extLst>
                </p:cNvPr>
                <p:cNvSpPr/>
                <p:nvPr/>
              </p:nvSpPr>
              <p:spPr>
                <a:xfrm>
                  <a:off x="10692143" y="6372371"/>
                  <a:ext cx="1229269" cy="39434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4075139D-B07A-45D8-B914-060DCAB07B6C}"/>
                    </a:ext>
                  </a:extLst>
                </p:cNvPr>
                <p:cNvSpPr/>
                <p:nvPr/>
              </p:nvSpPr>
              <p:spPr>
                <a:xfrm>
                  <a:off x="11329773" y="5824653"/>
                  <a:ext cx="365601" cy="39434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extBox 167">
                  <a:extLst>
                    <a:ext uri="{FF2B5EF4-FFF2-40B4-BE49-F238E27FC236}">
                      <a16:creationId xmlns:a16="http://schemas.microsoft.com/office/drawing/2014/main" id="{9962FBB5-C309-4CFD-99FC-A33FBED2AD86}"/>
                    </a:ext>
                  </a:extLst>
                </p:cNvPr>
                <p:cNvSpPr txBox="1"/>
                <p:nvPr/>
              </p:nvSpPr>
              <p:spPr>
                <a:xfrm>
                  <a:off x="11346503" y="5712923"/>
                  <a:ext cx="341760" cy="461666"/>
                </a:xfrm>
                <a:prstGeom prst="rect">
                  <a:avLst/>
                </a:prstGeom>
                <a:noFill/>
              </p:spPr>
              <p:txBody>
                <a:bodyPr wrap="none" rtlCol="0">
                  <a:spAutoFit/>
                </a:bodyPr>
                <a:lstStyle/>
                <a:p>
                  <a:r>
                    <a:rPr lang="en-US" sz="2400" dirty="0">
                      <a:solidFill>
                        <a:schemeClr val="bg1"/>
                      </a:solidFill>
                    </a:rPr>
                    <a:t>2</a:t>
                  </a:r>
                </a:p>
              </p:txBody>
            </p:sp>
            <p:cxnSp>
              <p:nvCxnSpPr>
                <p:cNvPr id="169" name="Straight Arrow Connector 168">
                  <a:extLst>
                    <a:ext uri="{FF2B5EF4-FFF2-40B4-BE49-F238E27FC236}">
                      <a16:creationId xmlns:a16="http://schemas.microsoft.com/office/drawing/2014/main" id="{06AE9478-8E3A-4F0D-A28A-E196398BD931}"/>
                    </a:ext>
                  </a:extLst>
                </p:cNvPr>
                <p:cNvCxnSpPr>
                  <a:cxnSpLocks/>
                </p:cNvCxnSpPr>
                <p:nvPr/>
              </p:nvCxnSpPr>
              <p:spPr>
                <a:xfrm flipV="1">
                  <a:off x="11306776" y="6165410"/>
                  <a:ext cx="182072" cy="2790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76" name="Rectangle 175">
              <a:extLst>
                <a:ext uri="{FF2B5EF4-FFF2-40B4-BE49-F238E27FC236}">
                  <a16:creationId xmlns:a16="http://schemas.microsoft.com/office/drawing/2014/main" id="{4186369C-12D3-43B4-86D7-3AC3AEFCCF5E}"/>
                </a:ext>
              </a:extLst>
            </p:cNvPr>
            <p:cNvSpPr/>
            <p:nvPr/>
          </p:nvSpPr>
          <p:spPr>
            <a:xfrm>
              <a:off x="11381458" y="1158999"/>
              <a:ext cx="216031" cy="3076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77" name="TextBox 176">
              <a:extLst>
                <a:ext uri="{FF2B5EF4-FFF2-40B4-BE49-F238E27FC236}">
                  <a16:creationId xmlns:a16="http://schemas.microsoft.com/office/drawing/2014/main" id="{7E1E6D77-13E1-4C00-AC02-6EEEE2C1A758}"/>
                </a:ext>
              </a:extLst>
            </p:cNvPr>
            <p:cNvSpPr txBox="1"/>
            <p:nvPr/>
          </p:nvSpPr>
          <p:spPr>
            <a:xfrm>
              <a:off x="10874158" y="1009030"/>
              <a:ext cx="1199367" cy="461665"/>
            </a:xfrm>
            <a:prstGeom prst="rect">
              <a:avLst/>
            </a:prstGeom>
            <a:noFill/>
          </p:spPr>
          <p:txBody>
            <a:bodyPr wrap="none" rtlCol="0">
              <a:spAutoFit/>
            </a:bodyPr>
            <a:lstStyle/>
            <a:p>
              <a:r>
                <a:rPr lang="en-US" sz="2400" dirty="0">
                  <a:solidFill>
                    <a:schemeClr val="bg1"/>
                  </a:solidFill>
                </a:rPr>
                <a:t>5 * n + 3</a:t>
              </a:r>
            </a:p>
          </p:txBody>
        </p:sp>
      </p:grpSp>
      <p:sp>
        <p:nvSpPr>
          <p:cNvPr id="140" name="TextBox 139">
            <a:extLst>
              <a:ext uri="{FF2B5EF4-FFF2-40B4-BE49-F238E27FC236}">
                <a16:creationId xmlns:a16="http://schemas.microsoft.com/office/drawing/2014/main" id="{102F6F65-65AB-4F5B-99D7-25D1FB458BD0}"/>
              </a:ext>
            </a:extLst>
          </p:cNvPr>
          <p:cNvSpPr txBox="1"/>
          <p:nvPr/>
        </p:nvSpPr>
        <p:spPr>
          <a:xfrm>
            <a:off x="7149593" y="4729660"/>
            <a:ext cx="466895" cy="400110"/>
          </a:xfrm>
          <a:prstGeom prst="rect">
            <a:avLst/>
          </a:prstGeom>
          <a:noFill/>
        </p:spPr>
        <p:txBody>
          <a:bodyPr wrap="square" rtlCol="0">
            <a:spAutoFit/>
          </a:bodyPr>
          <a:lstStyle/>
          <a:p>
            <a:pPr algn="ctr"/>
            <a:r>
              <a:rPr lang="en-US" sz="2000" dirty="0">
                <a:solidFill>
                  <a:srgbClr val="7030A0"/>
                </a:solidFill>
              </a:rPr>
              <a:t>71</a:t>
            </a:r>
          </a:p>
        </p:txBody>
      </p:sp>
      <p:sp>
        <p:nvSpPr>
          <p:cNvPr id="156" name="TextBox 155">
            <a:extLst>
              <a:ext uri="{FF2B5EF4-FFF2-40B4-BE49-F238E27FC236}">
                <a16:creationId xmlns:a16="http://schemas.microsoft.com/office/drawing/2014/main" id="{9FF6A192-6E85-4BA3-B039-8B6F26342A13}"/>
              </a:ext>
            </a:extLst>
          </p:cNvPr>
          <p:cNvSpPr txBox="1"/>
          <p:nvPr/>
        </p:nvSpPr>
        <p:spPr>
          <a:xfrm>
            <a:off x="7156923" y="4726775"/>
            <a:ext cx="466895" cy="400110"/>
          </a:xfrm>
          <a:prstGeom prst="rect">
            <a:avLst/>
          </a:prstGeom>
          <a:noFill/>
        </p:spPr>
        <p:txBody>
          <a:bodyPr wrap="square" rtlCol="0">
            <a:spAutoFit/>
          </a:bodyPr>
          <a:lstStyle/>
          <a:p>
            <a:pPr algn="ctr"/>
            <a:r>
              <a:rPr lang="en-US" sz="2000" dirty="0">
                <a:solidFill>
                  <a:srgbClr val="7030A0"/>
                </a:solidFill>
              </a:rPr>
              <a:t>71</a:t>
            </a:r>
          </a:p>
        </p:txBody>
      </p:sp>
      <p:sp>
        <p:nvSpPr>
          <p:cNvPr id="61" name="TextBox 60">
            <a:extLst>
              <a:ext uri="{FF2B5EF4-FFF2-40B4-BE49-F238E27FC236}">
                <a16:creationId xmlns:a16="http://schemas.microsoft.com/office/drawing/2014/main" id="{456130BB-9590-40B8-96F9-7A3467314653}"/>
              </a:ext>
            </a:extLst>
          </p:cNvPr>
          <p:cNvSpPr txBox="1"/>
          <p:nvPr/>
        </p:nvSpPr>
        <p:spPr>
          <a:xfrm>
            <a:off x="919567" y="5844771"/>
            <a:ext cx="10303020" cy="830997"/>
          </a:xfrm>
          <a:prstGeom prst="rect">
            <a:avLst/>
          </a:prstGeom>
          <a:noFill/>
        </p:spPr>
        <p:txBody>
          <a:bodyPr wrap="square">
            <a:spAutoFit/>
          </a:bodyPr>
          <a:lstStyle/>
          <a:p>
            <a:pPr algn="ctr"/>
            <a:r>
              <a:rPr lang="en-US" sz="2400" dirty="0"/>
              <a:t>In languages with mutable variables, the language must invalidate </a:t>
            </a:r>
            <a:r>
              <a:rPr lang="en-US" sz="2400" dirty="0" err="1"/>
              <a:t>memoized</a:t>
            </a:r>
            <a:r>
              <a:rPr lang="en-US" sz="2400" dirty="0"/>
              <a:t> values when upstream values change.</a:t>
            </a:r>
          </a:p>
        </p:txBody>
      </p:sp>
      <p:sp>
        <p:nvSpPr>
          <p:cNvPr id="63" name="TextBox 62">
            <a:extLst>
              <a:ext uri="{FF2B5EF4-FFF2-40B4-BE49-F238E27FC236}">
                <a16:creationId xmlns:a16="http://schemas.microsoft.com/office/drawing/2014/main" id="{D814E590-2B42-4D63-B13C-102EC6F3B9FA}"/>
              </a:ext>
            </a:extLst>
          </p:cNvPr>
          <p:cNvSpPr txBox="1"/>
          <p:nvPr/>
        </p:nvSpPr>
        <p:spPr>
          <a:xfrm>
            <a:off x="363885" y="3418339"/>
            <a:ext cx="2348190" cy="2246769"/>
          </a:xfrm>
          <a:prstGeom prst="rect">
            <a:avLst/>
          </a:prstGeom>
          <a:solidFill>
            <a:srgbClr val="F3EBF9"/>
          </a:solidFill>
          <a:ln>
            <a:solidFill>
              <a:schemeClr val="tx1"/>
            </a:solidFill>
          </a:ln>
        </p:spPr>
        <p:txBody>
          <a:bodyPr wrap="square" rtlCol="0">
            <a:spAutoFit/>
          </a:bodyPr>
          <a:lstStyle/>
          <a:p>
            <a:r>
              <a:rPr lang="en-US" sz="2000" dirty="0">
                <a:latin typeface="Consolas" panose="020B0609020204030204" pitchFamily="49" charset="0"/>
              </a:rPr>
              <a:t>main = do </a:t>
            </a:r>
          </a:p>
          <a:p>
            <a:r>
              <a:rPr lang="en-US" sz="2000" dirty="0">
                <a:latin typeface="Consolas" panose="020B0609020204030204" pitchFamily="49" charset="0"/>
              </a:rPr>
              <a:t>  let x</a:t>
            </a:r>
            <a:r>
              <a:rPr lang="en-US" sz="1600" dirty="0">
                <a:latin typeface="Consolas" panose="020B0609020204030204" pitchFamily="49" charset="0"/>
              </a:rPr>
              <a:t> </a:t>
            </a:r>
            <a:r>
              <a:rPr lang="en-US" sz="2000" dirty="0">
                <a:latin typeface="Consolas" panose="020B0609020204030204" pitchFamily="49" charset="0"/>
              </a:rPr>
              <a:t>=</a:t>
            </a:r>
            <a:r>
              <a:rPr lang="en-US" sz="1600" dirty="0">
                <a:latin typeface="Consolas" panose="020B0609020204030204" pitchFamily="49" charset="0"/>
              </a:rPr>
              <a:t> </a:t>
            </a:r>
            <a:r>
              <a:rPr lang="en-US" sz="2000" dirty="0">
                <a:latin typeface="Consolas" panose="020B0609020204030204" pitchFamily="49" charset="0"/>
              </a:rPr>
              <a:t>5</a:t>
            </a:r>
          </a:p>
          <a:p>
            <a:r>
              <a:rPr lang="en-US" sz="2000" dirty="0">
                <a:latin typeface="Consolas" panose="020B0609020204030204" pitchFamily="49" charset="0"/>
              </a:rPr>
              <a:t>  let y = 3 + x</a:t>
            </a:r>
          </a:p>
          <a:p>
            <a:r>
              <a:rPr lang="en-US" sz="2000" dirty="0">
                <a:latin typeface="Consolas" panose="020B0609020204030204" pitchFamily="49" charset="0"/>
              </a:rPr>
              <a:t>  let z = y^2+7</a:t>
            </a:r>
          </a:p>
          <a:p>
            <a:r>
              <a:rPr lang="en-US" sz="2000" dirty="0">
                <a:latin typeface="Consolas" panose="020B0609020204030204" pitchFamily="49" charset="0"/>
              </a:rPr>
              <a:t>  print z</a:t>
            </a:r>
          </a:p>
          <a:p>
            <a:r>
              <a:rPr lang="en-US" sz="2000" dirty="0">
                <a:latin typeface="Consolas" panose="020B0609020204030204" pitchFamily="49" charset="0"/>
              </a:rPr>
              <a:t>  </a:t>
            </a:r>
            <a:r>
              <a:rPr lang="en-US" sz="2000" dirty="0">
                <a:solidFill>
                  <a:srgbClr val="FF0000"/>
                </a:solidFill>
                <a:latin typeface="Consolas" panose="020B0609020204030204" pitchFamily="49" charset="0"/>
              </a:rPr>
              <a:t>x = 10</a:t>
            </a:r>
          </a:p>
          <a:p>
            <a:r>
              <a:rPr lang="en-US" sz="2000" dirty="0">
                <a:latin typeface="Consolas" panose="020B0609020204030204" pitchFamily="49" charset="0"/>
              </a:rPr>
              <a:t>  print z</a:t>
            </a:r>
          </a:p>
        </p:txBody>
      </p:sp>
      <p:cxnSp>
        <p:nvCxnSpPr>
          <p:cNvPr id="161" name="Straight Arrow Connector 160">
            <a:extLst>
              <a:ext uri="{FF2B5EF4-FFF2-40B4-BE49-F238E27FC236}">
                <a16:creationId xmlns:a16="http://schemas.microsoft.com/office/drawing/2014/main" id="{F1FEFF79-916E-4A92-8961-7B3E6E5950A7}"/>
              </a:ext>
            </a:extLst>
          </p:cNvPr>
          <p:cNvCxnSpPr/>
          <p:nvPr/>
        </p:nvCxnSpPr>
        <p:spPr>
          <a:xfrm>
            <a:off x="411413" y="517205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C9429D24-E398-4E6A-ADCE-46F606B980A9}"/>
              </a:ext>
            </a:extLst>
          </p:cNvPr>
          <p:cNvSpPr/>
          <p:nvPr/>
        </p:nvSpPr>
        <p:spPr>
          <a:xfrm>
            <a:off x="6644343" y="3346174"/>
            <a:ext cx="450766" cy="44670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10</a:t>
            </a:r>
          </a:p>
        </p:txBody>
      </p:sp>
      <p:cxnSp>
        <p:nvCxnSpPr>
          <p:cNvPr id="66" name="Straight Arrow Connector 65">
            <a:extLst>
              <a:ext uri="{FF2B5EF4-FFF2-40B4-BE49-F238E27FC236}">
                <a16:creationId xmlns:a16="http://schemas.microsoft.com/office/drawing/2014/main" id="{35180062-CD2A-4DCF-9112-3DABEF40AFB5}"/>
              </a:ext>
            </a:extLst>
          </p:cNvPr>
          <p:cNvCxnSpPr/>
          <p:nvPr/>
        </p:nvCxnSpPr>
        <p:spPr>
          <a:xfrm>
            <a:off x="411413" y="54582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Speech Bubble: Rectangle with Corners Rounded 66">
            <a:extLst>
              <a:ext uri="{FF2B5EF4-FFF2-40B4-BE49-F238E27FC236}">
                <a16:creationId xmlns:a16="http://schemas.microsoft.com/office/drawing/2014/main" id="{E07FED81-9A9D-4A79-BC3E-B4AA6616D464}"/>
              </a:ext>
            </a:extLst>
          </p:cNvPr>
          <p:cNvSpPr/>
          <p:nvPr/>
        </p:nvSpPr>
        <p:spPr>
          <a:xfrm>
            <a:off x="1605471" y="3171886"/>
            <a:ext cx="3546967" cy="1273468"/>
          </a:xfrm>
          <a:prstGeom prst="wedgeRoundRectCallout">
            <a:avLst>
              <a:gd name="adj1" fmla="val -48415"/>
              <a:gd name="adj2" fmla="val 1218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t>
            </a:r>
            <a:r>
              <a:rPr lang="en-US" sz="2000" dirty="0">
                <a:solidFill>
                  <a:srgbClr val="FFCDCD"/>
                </a:solidFill>
                <a:latin typeface="Corbel" panose="020B0503020204020204" pitchFamily="34" charset="0"/>
              </a:rPr>
              <a:t>next evaluation </a:t>
            </a:r>
            <a:r>
              <a:rPr lang="en-US" sz="2000" dirty="0">
                <a:solidFill>
                  <a:schemeClr val="bg1"/>
                </a:solidFill>
                <a:latin typeface="Corbel" panose="020B0503020204020204" pitchFamily="34" charset="0"/>
              </a:rPr>
              <a:t>would then </a:t>
            </a:r>
            <a:r>
              <a:rPr lang="en-US" sz="2000" dirty="0">
                <a:solidFill>
                  <a:srgbClr val="FFCDCD"/>
                </a:solidFill>
                <a:latin typeface="Corbel" panose="020B0503020204020204" pitchFamily="34" charset="0"/>
              </a:rPr>
              <a:t>recompute</a:t>
            </a:r>
            <a:r>
              <a:rPr lang="en-US" sz="2000" dirty="0">
                <a:solidFill>
                  <a:schemeClr val="bg1"/>
                </a:solidFill>
                <a:latin typeface="Corbel" panose="020B0503020204020204" pitchFamily="34" charset="0"/>
              </a:rPr>
              <a:t> and then </a:t>
            </a:r>
            <a:r>
              <a:rPr lang="en-US" sz="2000" dirty="0">
                <a:solidFill>
                  <a:srgbClr val="FFCDCD"/>
                </a:solidFill>
                <a:latin typeface="Corbel" panose="020B0503020204020204" pitchFamily="34" charset="0"/>
              </a:rPr>
              <a:t>re-</a:t>
            </a:r>
            <a:r>
              <a:rPr lang="en-US" sz="2000" dirty="0" err="1">
                <a:solidFill>
                  <a:srgbClr val="FFCDCD"/>
                </a:solidFill>
                <a:latin typeface="Corbel" panose="020B0503020204020204" pitchFamily="34" charset="0"/>
              </a:rPr>
              <a:t>memoize</a:t>
            </a:r>
            <a:r>
              <a:rPr lang="en-US" sz="2000" dirty="0">
                <a:solidFill>
                  <a:schemeClr val="bg1"/>
                </a:solidFill>
                <a:latin typeface="Corbel" panose="020B0503020204020204" pitchFamily="34" charset="0"/>
              </a:rPr>
              <a:t> the </a:t>
            </a:r>
            <a:r>
              <a:rPr lang="en-US" sz="2000" dirty="0">
                <a:solidFill>
                  <a:srgbClr val="FFCDCD"/>
                </a:solidFill>
                <a:latin typeface="Corbel" panose="020B0503020204020204" pitchFamily="34" charset="0"/>
              </a:rPr>
              <a:t>result</a:t>
            </a:r>
            <a:r>
              <a:rPr lang="en-US" sz="2000" dirty="0">
                <a:solidFill>
                  <a:schemeClr val="bg1"/>
                </a:solidFill>
                <a:latin typeface="Corbel" panose="020B0503020204020204" pitchFamily="34" charset="0"/>
              </a:rPr>
              <a:t>.</a:t>
            </a:r>
          </a:p>
        </p:txBody>
      </p:sp>
      <p:sp>
        <p:nvSpPr>
          <p:cNvPr id="68" name="Speech Bubble: Rectangle with Corners Rounded 67">
            <a:extLst>
              <a:ext uri="{FF2B5EF4-FFF2-40B4-BE49-F238E27FC236}">
                <a16:creationId xmlns:a16="http://schemas.microsoft.com/office/drawing/2014/main" id="{06EECAA8-7D89-495C-87E4-B43D24FBC034}"/>
              </a:ext>
            </a:extLst>
          </p:cNvPr>
          <p:cNvSpPr/>
          <p:nvPr/>
        </p:nvSpPr>
        <p:spPr>
          <a:xfrm>
            <a:off x="7057177" y="2072136"/>
            <a:ext cx="1626608" cy="714135"/>
          </a:xfrm>
          <a:prstGeom prst="wedgeRoundRectCallout">
            <a:avLst>
              <a:gd name="adj1" fmla="val -54996"/>
              <a:gd name="adj2" fmla="val 1405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change...</a:t>
            </a:r>
          </a:p>
        </p:txBody>
      </p:sp>
      <p:sp>
        <p:nvSpPr>
          <p:cNvPr id="69" name="Speech Bubble: Rectangle with Corners Rounded 68">
            <a:extLst>
              <a:ext uri="{FF2B5EF4-FFF2-40B4-BE49-F238E27FC236}">
                <a16:creationId xmlns:a16="http://schemas.microsoft.com/office/drawing/2014/main" id="{A68B054D-6166-4743-AD4D-9B9E10B3D526}"/>
              </a:ext>
            </a:extLst>
          </p:cNvPr>
          <p:cNvSpPr/>
          <p:nvPr/>
        </p:nvSpPr>
        <p:spPr>
          <a:xfrm>
            <a:off x="7815107" y="2850033"/>
            <a:ext cx="1850428" cy="802015"/>
          </a:xfrm>
          <a:prstGeom prst="wedgeRoundRectCallout">
            <a:avLst>
              <a:gd name="adj1" fmla="val -75895"/>
              <a:gd name="adj2" fmla="val 1179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invalidates this cached value...</a:t>
            </a:r>
          </a:p>
        </p:txBody>
      </p:sp>
      <p:sp>
        <p:nvSpPr>
          <p:cNvPr id="70" name="Speech Bubble: Rectangle with Corners Rounded 69">
            <a:extLst>
              <a:ext uri="{FF2B5EF4-FFF2-40B4-BE49-F238E27FC236}">
                <a16:creationId xmlns:a16="http://schemas.microsoft.com/office/drawing/2014/main" id="{C8843380-1E9D-43F7-BFD4-DE8BCAC6742C}"/>
              </a:ext>
            </a:extLst>
          </p:cNvPr>
          <p:cNvSpPr/>
          <p:nvPr/>
        </p:nvSpPr>
        <p:spPr>
          <a:xfrm>
            <a:off x="8388553" y="3808620"/>
            <a:ext cx="1446823" cy="802015"/>
          </a:xfrm>
          <a:prstGeom prst="wedgeRoundRectCallout">
            <a:avLst>
              <a:gd name="adj1" fmla="val -106966"/>
              <a:gd name="adj2" fmla="val 7787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And this one too.</a:t>
            </a:r>
          </a:p>
        </p:txBody>
      </p:sp>
    </p:spTree>
    <p:extLst>
      <p:ext uri="{BB962C8B-B14F-4D97-AF65-F5344CB8AC3E}">
        <p14:creationId xmlns:p14="http://schemas.microsoft.com/office/powerpoint/2010/main" val="38655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59"/>
                                        </p:tgtEl>
                                        <p:attrNameLst>
                                          <p:attrName>style.visibility</p:attrName>
                                        </p:attrNameLst>
                                      </p:cBhvr>
                                      <p:to>
                                        <p:strVal val="visible"/>
                                      </p:to>
                                    </p:set>
                                    <p:animEffect transition="in" filter="wipe(down)">
                                      <p:cBhvr>
                                        <p:cTn id="19" dur="500"/>
                                        <p:tgtEl>
                                          <p:spTgt spid="15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3"/>
                                        </p:tgtEl>
                                        <p:attrNameLst>
                                          <p:attrName>style.visibility</p:attrName>
                                        </p:attrNameLst>
                                      </p:cBhvr>
                                      <p:to>
                                        <p:strVal val="visible"/>
                                      </p:to>
                                    </p:set>
                                  </p:childTnLst>
                                </p:cTn>
                              </p:par>
                              <p:par>
                                <p:cTn id="24" presetID="42" presetClass="path" presetSubtype="0" accel="50000" decel="50000" fill="hold" grpId="1" nodeType="withEffect">
                                  <p:stCondLst>
                                    <p:cond delay="0"/>
                                  </p:stCondLst>
                                  <p:childTnLst>
                                    <p:animMotion origin="layout" path="M -2.70833E-6 -4.81481E-6 L 0.04805 0.1007 " pathEditMode="relative" rAng="0" ptsTypes="AA">
                                      <p:cBhvr>
                                        <p:cTn id="25" dur="2000" fill="hold"/>
                                        <p:tgtEl>
                                          <p:spTgt spid="133"/>
                                        </p:tgtEl>
                                        <p:attrNameLst>
                                          <p:attrName>ppt_x</p:attrName>
                                          <p:attrName>ppt_y</p:attrName>
                                        </p:attrNameLst>
                                      </p:cBhvr>
                                      <p:rCtr x="2396" y="5023"/>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6"/>
                                        </p:tgtEl>
                                        <p:attrNameLst>
                                          <p:attrName>style.visibility</p:attrName>
                                        </p:attrNameLst>
                                      </p:cBhvr>
                                      <p:to>
                                        <p:strVal val="visible"/>
                                      </p:to>
                                    </p:set>
                                  </p:childTnLst>
                                </p:cTn>
                              </p:par>
                              <p:par>
                                <p:cTn id="32" presetID="10" presetClass="exit" presetSubtype="0" fill="hold" grpId="2" nodeType="withEffect">
                                  <p:stCondLst>
                                    <p:cond delay="0"/>
                                  </p:stCondLst>
                                  <p:childTnLst>
                                    <p:animEffect transition="out" filter="fade">
                                      <p:cBhvr>
                                        <p:cTn id="33" dur="500"/>
                                        <p:tgtEl>
                                          <p:spTgt spid="133"/>
                                        </p:tgtEl>
                                      </p:cBhvr>
                                    </p:animEffect>
                                    <p:set>
                                      <p:cBhvr>
                                        <p:cTn id="34" dur="1" fill="hold">
                                          <p:stCondLst>
                                            <p:cond delay="499"/>
                                          </p:stCondLst>
                                        </p:cTn>
                                        <p:tgtEl>
                                          <p:spTgt spid="1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1.25E-6 -1.48148E-6 L -0.01875 0.09167 " pathEditMode="relative" rAng="0" ptsTypes="AA">
                                      <p:cBhvr>
                                        <p:cTn id="38" dur="2000" fill="hold"/>
                                        <p:tgtEl>
                                          <p:spTgt spid="134"/>
                                        </p:tgtEl>
                                        <p:attrNameLst>
                                          <p:attrName>ppt_x</p:attrName>
                                          <p:attrName>ppt_y</p:attrName>
                                        </p:attrNameLst>
                                      </p:cBhvr>
                                      <p:rCtr x="-938" y="4583"/>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9"/>
                                        </p:tgtEl>
                                        <p:attrNameLst>
                                          <p:attrName>style.visibility</p:attrName>
                                        </p:attrNameLst>
                                      </p:cBhvr>
                                      <p:to>
                                        <p:strVal val="visible"/>
                                      </p:to>
                                    </p:set>
                                    <p:animEffect transition="in" filter="fade">
                                      <p:cBhvr>
                                        <p:cTn id="43" dur="500"/>
                                        <p:tgtEl>
                                          <p:spTgt spid="13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4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3" nodeType="clickEffect">
                                  <p:stCondLst>
                                    <p:cond delay="0"/>
                                  </p:stCondLst>
                                  <p:childTnLst>
                                    <p:animMotion origin="layout" path="M 1.04167E-6 1.11022E-16 L -0.46836 -0.01574 " pathEditMode="relative" rAng="0" ptsTypes="AA">
                                      <p:cBhvr>
                                        <p:cTn id="51" dur="2000" fill="hold"/>
                                        <p:tgtEl>
                                          <p:spTgt spid="140"/>
                                        </p:tgtEl>
                                        <p:attrNameLst>
                                          <p:attrName>ppt_x</p:attrName>
                                          <p:attrName>ppt_y</p:attrName>
                                        </p:attrNameLst>
                                      </p:cBhvr>
                                      <p:rCtr x="-23424" y="-787"/>
                                    </p:animMotion>
                                  </p:childTnLst>
                                </p:cTn>
                              </p:par>
                              <p:par>
                                <p:cTn id="52" presetID="1" presetClass="entr" presetSubtype="0" fill="hold" grpId="0" nodeType="withEffect">
                                  <p:stCondLst>
                                    <p:cond delay="0"/>
                                  </p:stCondLst>
                                  <p:childTnLst>
                                    <p:set>
                                      <p:cBhvr>
                                        <p:cTn id="53" dur="1" fill="hold">
                                          <p:stCondLst>
                                            <p:cond delay="0"/>
                                          </p:stCondLst>
                                        </p:cTn>
                                        <p:tgtEl>
                                          <p:spTgt spid="14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2" nodeType="clickEffect">
                                  <p:stCondLst>
                                    <p:cond delay="0"/>
                                  </p:stCondLst>
                                  <p:childTnLst>
                                    <p:animEffect transition="out" filter="fade">
                                      <p:cBhvr>
                                        <p:cTn id="57" dur="500"/>
                                        <p:tgtEl>
                                          <p:spTgt spid="140"/>
                                        </p:tgtEl>
                                      </p:cBhvr>
                                    </p:animEffect>
                                    <p:set>
                                      <p:cBhvr>
                                        <p:cTn id="58" dur="1" fill="hold">
                                          <p:stCondLst>
                                            <p:cond delay="499"/>
                                          </p:stCondLst>
                                        </p:cTn>
                                        <p:tgtEl>
                                          <p:spTgt spid="14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41"/>
                                        </p:tgtEl>
                                      </p:cBhvr>
                                    </p:animEffect>
                                    <p:set>
                                      <p:cBhvr>
                                        <p:cTn id="61" dur="1" fill="hold">
                                          <p:stCondLst>
                                            <p:cond delay="499"/>
                                          </p:stCondLst>
                                        </p:cTn>
                                        <p:tgtEl>
                                          <p:spTgt spid="141"/>
                                        </p:tgtEl>
                                        <p:attrNameLst>
                                          <p:attrName>style.visibility</p:attrName>
                                        </p:attrNameLst>
                                      </p:cBhvr>
                                      <p:to>
                                        <p:strVal val="hidden"/>
                                      </p:to>
                                    </p:set>
                                  </p:childTnLst>
                                </p:cTn>
                              </p:par>
                              <p:par>
                                <p:cTn id="62" presetID="1" presetClass="exit" presetSubtype="0" fill="hold" grpId="4" nodeType="withEffect">
                                  <p:stCondLst>
                                    <p:cond delay="0"/>
                                  </p:stCondLst>
                                  <p:childTnLst>
                                    <p:set>
                                      <p:cBhvr>
                                        <p:cTn id="63" dur="1" fill="hold">
                                          <p:stCondLst>
                                            <p:cond delay="0"/>
                                          </p:stCondLst>
                                        </p:cTn>
                                        <p:tgtEl>
                                          <p:spTgt spid="14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5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16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61"/>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62"/>
                                        </p:tgtEl>
                                        <p:attrNameLst>
                                          <p:attrName>style.visibility</p:attrName>
                                        </p:attrNameLst>
                                      </p:cBhvr>
                                      <p:to>
                                        <p:strVal val="visible"/>
                                      </p:to>
                                    </p:set>
                                    <p:animEffect transition="in" filter="wipe(down)">
                                      <p:cBhvr>
                                        <p:cTn id="80" dur="500"/>
                                        <p:tgtEl>
                                          <p:spTgt spid="162"/>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2" nodeType="clickEffect">
                                  <p:stCondLst>
                                    <p:cond delay="0"/>
                                  </p:stCondLst>
                                  <p:childTnLst>
                                    <p:animMotion origin="layout" path="M 2.08333E-7 4.44444E-6 L 0.46836 -0.0294 " pathEditMode="relative" rAng="0" ptsTypes="AA">
                                      <p:cBhvr>
                                        <p:cTn id="84" dur="2000" fill="hold"/>
                                        <p:tgtEl>
                                          <p:spTgt spid="162"/>
                                        </p:tgtEl>
                                        <p:attrNameLst>
                                          <p:attrName>ppt_x</p:attrName>
                                          <p:attrName>ppt_y</p:attrName>
                                        </p:attrNameLst>
                                      </p:cBhvr>
                                      <p:rCtr x="23411" y="-1481"/>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2" nodeType="clickEffect">
                                  <p:stCondLst>
                                    <p:cond delay="0"/>
                                  </p:stCondLst>
                                  <p:childTnLst>
                                    <p:set>
                                      <p:cBhvr>
                                        <p:cTn id="92" dur="1" fill="hold">
                                          <p:stCondLst>
                                            <p:cond delay="0"/>
                                          </p:stCondLst>
                                        </p:cTn>
                                        <p:tgtEl>
                                          <p:spTgt spid="157"/>
                                        </p:tgtEl>
                                        <p:attrNameLst>
                                          <p:attrName>style.visibility</p:attrName>
                                        </p:attrNameLst>
                                      </p:cBhvr>
                                      <p:to>
                                        <p:strVal val="visible"/>
                                      </p:to>
                                    </p:set>
                                    <p:animEffect transition="in" filter="fade">
                                      <p:cBhvr>
                                        <p:cTn id="93" dur="500"/>
                                        <p:tgtEl>
                                          <p:spTgt spid="157"/>
                                        </p:tgtEl>
                                      </p:cBhvr>
                                    </p:animEffect>
                                  </p:childTnLst>
                                </p:cTn>
                              </p:par>
                              <p:par>
                                <p:cTn id="94" presetID="42" presetClass="path" presetSubtype="0" accel="50000" decel="50000" fill="hold" grpId="4" nodeType="withEffect">
                                  <p:stCondLst>
                                    <p:cond delay="0"/>
                                  </p:stCondLst>
                                  <p:childTnLst>
                                    <p:animMotion origin="layout" path="M 2.08333E-7 2.96296E-6 L -0.47227 0.02847 " pathEditMode="relative" rAng="0" ptsTypes="AA">
                                      <p:cBhvr>
                                        <p:cTn id="95" dur="2000" fill="hold"/>
                                        <p:tgtEl>
                                          <p:spTgt spid="156"/>
                                        </p:tgtEl>
                                        <p:attrNameLst>
                                          <p:attrName>ppt_x</p:attrName>
                                          <p:attrName>ppt_y</p:attrName>
                                        </p:attrNameLst>
                                      </p:cBhvr>
                                      <p:rCtr x="-23620" y="1412"/>
                                    </p:animMotion>
                                  </p:childTnLst>
                                </p:cTn>
                              </p:par>
                              <p:par>
                                <p:cTn id="96" presetID="1" presetClass="entr" presetSubtype="0" fill="hold" grpId="0" nodeType="withEffect">
                                  <p:stCondLst>
                                    <p:cond delay="0"/>
                                  </p:stCondLst>
                                  <p:childTnLst>
                                    <p:set>
                                      <p:cBhvr>
                                        <p:cTn id="97" dur="1" fill="hold">
                                          <p:stCondLst>
                                            <p:cond delay="0"/>
                                          </p:stCondLst>
                                        </p:cTn>
                                        <p:tgtEl>
                                          <p:spTgt spid="15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57"/>
                                        </p:tgtEl>
                                      </p:cBhvr>
                                    </p:animEffect>
                                    <p:set>
                                      <p:cBhvr>
                                        <p:cTn id="102" dur="1" fill="hold">
                                          <p:stCondLst>
                                            <p:cond delay="499"/>
                                          </p:stCondLst>
                                        </p:cTn>
                                        <p:tgtEl>
                                          <p:spTgt spid="157"/>
                                        </p:tgtEl>
                                        <p:attrNameLst>
                                          <p:attrName>style.visibility</p:attrName>
                                        </p:attrNameLst>
                                      </p:cBhvr>
                                      <p:to>
                                        <p:strVal val="hidden"/>
                                      </p:to>
                                    </p:set>
                                  </p:childTnLst>
                                </p:cTn>
                              </p:par>
                              <p:par>
                                <p:cTn id="103" presetID="10" presetClass="exit" presetSubtype="0" fill="hold" grpId="5" nodeType="withEffect">
                                  <p:stCondLst>
                                    <p:cond delay="0"/>
                                  </p:stCondLst>
                                  <p:childTnLst>
                                    <p:animEffect transition="out" filter="fade">
                                      <p:cBhvr>
                                        <p:cTn id="104" dur="500"/>
                                        <p:tgtEl>
                                          <p:spTgt spid="156"/>
                                        </p:tgtEl>
                                      </p:cBhvr>
                                    </p:animEffect>
                                    <p:set>
                                      <p:cBhvr>
                                        <p:cTn id="105" dur="1" fill="hold">
                                          <p:stCondLst>
                                            <p:cond delay="499"/>
                                          </p:stCondLst>
                                        </p:cTn>
                                        <p:tgtEl>
                                          <p:spTgt spid="15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16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61"/>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wipe(up)">
                                      <p:cBhvr>
                                        <p:cTn id="118" dur="500"/>
                                        <p:tgtEl>
                                          <p:spTgt spid="6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68"/>
                                        </p:tgtEl>
                                        <p:attrNameLst>
                                          <p:attrName>style.visibility</p:attrName>
                                        </p:attrNameLst>
                                      </p:cBhvr>
                                      <p:to>
                                        <p:strVal val="visible"/>
                                      </p:to>
                                    </p:set>
                                    <p:animEffect transition="in" filter="wipe(down)">
                                      <p:cBhvr>
                                        <p:cTn id="123" dur="500"/>
                                        <p:tgtEl>
                                          <p:spTgt spid="6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65"/>
                                        </p:tgtEl>
                                        <p:attrNameLst>
                                          <p:attrName>style.visibility</p:attrName>
                                        </p:attrNameLst>
                                      </p:cBhvr>
                                      <p:to>
                                        <p:strVal val="visible"/>
                                      </p:to>
                                    </p:set>
                                    <p:animEffect transition="in" filter="fade">
                                      <p:cBhvr>
                                        <p:cTn id="128" dur="500"/>
                                        <p:tgtEl>
                                          <p:spTgt spid="6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wipe(down)">
                                      <p:cBhvr>
                                        <p:cTn id="133" dur="500"/>
                                        <p:tgtEl>
                                          <p:spTgt spid="6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1" nodeType="clickEffect">
                                  <p:stCondLst>
                                    <p:cond delay="0"/>
                                  </p:stCondLst>
                                  <p:childTnLst>
                                    <p:animEffect transition="out" filter="fade">
                                      <p:cBhvr>
                                        <p:cTn id="137" dur="500"/>
                                        <p:tgtEl>
                                          <p:spTgt spid="136"/>
                                        </p:tgtEl>
                                      </p:cBhvr>
                                    </p:animEffect>
                                    <p:set>
                                      <p:cBhvr>
                                        <p:cTn id="138" dur="1" fill="hold">
                                          <p:stCondLst>
                                            <p:cond delay="499"/>
                                          </p:stCondLst>
                                        </p:cTn>
                                        <p:tgtEl>
                                          <p:spTgt spid="136"/>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0"/>
                                        </p:tgtEl>
                                        <p:attrNameLst>
                                          <p:attrName>style.visibility</p:attrName>
                                        </p:attrNameLst>
                                      </p:cBhvr>
                                      <p:to>
                                        <p:strVal val="visible"/>
                                      </p:to>
                                    </p:set>
                                    <p:animEffect transition="in" filter="wipe(down)">
                                      <p:cBhvr>
                                        <p:cTn id="143" dur="500"/>
                                        <p:tgtEl>
                                          <p:spTgt spid="70"/>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139"/>
                                        </p:tgtEl>
                                      </p:cBhvr>
                                    </p:animEffect>
                                    <p:set>
                                      <p:cBhvr>
                                        <p:cTn id="148" dur="1" fill="hold">
                                          <p:stCondLst>
                                            <p:cond delay="499"/>
                                          </p:stCondLst>
                                        </p:cTn>
                                        <p:tgtEl>
                                          <p:spTgt spid="139"/>
                                        </p:tgtEl>
                                        <p:attrNameLst>
                                          <p:attrName>style.visibility</p:attrName>
                                        </p:attrNameLst>
                                      </p:cBhvr>
                                      <p:to>
                                        <p:strVal val="hidden"/>
                                      </p:to>
                                    </p:set>
                                  </p:childTnLst>
                                </p:cTn>
                              </p:par>
                              <p:par>
                                <p:cTn id="149" presetID="10" presetClass="exit" presetSubtype="0" fill="hold" grpId="2" nodeType="withEffect">
                                  <p:stCondLst>
                                    <p:cond delay="0"/>
                                  </p:stCondLst>
                                  <p:childTnLst>
                                    <p:animEffect transition="out" filter="fade">
                                      <p:cBhvr>
                                        <p:cTn id="150" dur="500"/>
                                        <p:tgtEl>
                                          <p:spTgt spid="134"/>
                                        </p:tgtEl>
                                      </p:cBhvr>
                                    </p:animEffect>
                                    <p:set>
                                      <p:cBhvr>
                                        <p:cTn id="151" dur="1" fill="hold">
                                          <p:stCondLst>
                                            <p:cond delay="499"/>
                                          </p:stCondLst>
                                        </p:cTn>
                                        <p:tgtEl>
                                          <p:spTgt spid="134"/>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1" nodeType="clickEffect">
                                  <p:stCondLst>
                                    <p:cond delay="0"/>
                                  </p:stCondLst>
                                  <p:childTnLst>
                                    <p:set>
                                      <p:cBhvr>
                                        <p:cTn id="155" dur="1" fill="hold">
                                          <p:stCondLst>
                                            <p:cond delay="0"/>
                                          </p:stCondLst>
                                        </p:cTn>
                                        <p:tgtEl>
                                          <p:spTgt spid="70"/>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69"/>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68"/>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nodeType="clickEffect">
                                  <p:stCondLst>
                                    <p:cond delay="0"/>
                                  </p:stCondLst>
                                  <p:childTnLst>
                                    <p:set>
                                      <p:cBhvr>
                                        <p:cTn id="163" dur="1" fill="hold">
                                          <p:stCondLst>
                                            <p:cond delay="0"/>
                                          </p:stCondLst>
                                        </p:cTn>
                                        <p:tgtEl>
                                          <p:spTgt spid="161"/>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66"/>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wipe(down)">
                                      <p:cBhvr>
                                        <p:cTn id="172" dur="500"/>
                                        <p:tgtEl>
                                          <p:spTgt spid="6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2" nodeType="clickEffect">
                                  <p:stCondLst>
                                    <p:cond delay="0"/>
                                  </p:stCondLst>
                                  <p:childTnLst>
                                    <p:animMotion origin="layout" path="M -3.33333E-6 -4.07407E-6 L 0.51953 -0.08078 " pathEditMode="relative" rAng="0" ptsTypes="AA">
                                      <p:cBhvr>
                                        <p:cTn id="176" dur="2000" fill="hold"/>
                                        <p:tgtEl>
                                          <p:spTgt spid="67"/>
                                        </p:tgtEl>
                                        <p:attrNameLst>
                                          <p:attrName>ppt_x</p:attrName>
                                          <p:attrName>ppt_y</p:attrName>
                                        </p:attrNameLst>
                                      </p:cBhvr>
                                      <p:rCtr x="25977" y="-4051"/>
                                    </p:animMotion>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67"/>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nodeType="clickEffect">
                                  <p:stCondLst>
                                    <p:cond delay="0"/>
                                  </p:stCondLst>
                                  <p:childTnLst>
                                    <p:set>
                                      <p:cBhvr>
                                        <p:cTn id="184"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36" grpId="0" animBg="1"/>
      <p:bldP spid="136" grpId="1" animBg="1"/>
      <p:bldP spid="141" grpId="0" animBg="1"/>
      <p:bldP spid="141" grpId="1" animBg="1"/>
      <p:bldP spid="133" grpId="0"/>
      <p:bldP spid="133" grpId="1"/>
      <p:bldP spid="133" grpId="2"/>
      <p:bldP spid="134" grpId="0"/>
      <p:bldP spid="134" grpId="1"/>
      <p:bldP spid="134" grpId="2"/>
      <p:bldP spid="139" grpId="0" animBg="1"/>
      <p:bldP spid="139" grpId="1" animBg="1"/>
      <p:bldP spid="157" grpId="0" animBg="1"/>
      <p:bldP spid="157" grpId="1" animBg="1"/>
      <p:bldP spid="157" grpId="2" animBg="1"/>
      <p:bldP spid="159" grpId="0" animBg="1"/>
      <p:bldP spid="159" grpId="1" animBg="1"/>
      <p:bldP spid="162" grpId="0" animBg="1"/>
      <p:bldP spid="162" grpId="1" animBg="1"/>
      <p:bldP spid="162" grpId="2" animBg="1"/>
      <p:bldP spid="23" grpId="0"/>
      <p:bldP spid="140" grpId="0"/>
      <p:bldP spid="140" grpId="2"/>
      <p:bldP spid="140" grpId="3"/>
      <p:bldP spid="140" grpId="4"/>
      <p:bldP spid="156" grpId="0"/>
      <p:bldP spid="156" grpId="4"/>
      <p:bldP spid="156" grpId="5"/>
      <p:bldP spid="61" grpId="0"/>
      <p:bldP spid="63" grpId="0" animBg="1"/>
      <p:bldP spid="65" grpId="0" animBg="1"/>
      <p:bldP spid="67" grpId="0" animBg="1"/>
      <p:bldP spid="67" grpId="1" animBg="1"/>
      <p:bldP spid="67" grpId="2" animBg="1"/>
      <p:bldP spid="68" grpId="0" animBg="1"/>
      <p:bldP spid="68" grpId="1" animBg="1"/>
      <p:bldP spid="69" grpId="0" animBg="1"/>
      <p:bldP spid="69" grpId="1" animBg="1"/>
      <p:bldP spid="70" grpId="0" animBg="1"/>
      <p:bldP spid="70"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6" name="Group 5">
            <a:extLst>
              <a:ext uri="{FF2B5EF4-FFF2-40B4-BE49-F238E27FC236}">
                <a16:creationId xmlns:a16="http://schemas.microsoft.com/office/drawing/2014/main" id="{29A245CC-AA87-4D01-978F-D6D231E61CF4}"/>
              </a:ext>
            </a:extLst>
          </p:cNvPr>
          <p:cNvGrpSpPr/>
          <p:nvPr/>
        </p:nvGrpSpPr>
        <p:grpSpPr>
          <a:xfrm>
            <a:off x="7433124" y="1671030"/>
            <a:ext cx="4758876" cy="1384995"/>
            <a:chOff x="7433124" y="1671030"/>
            <a:chExt cx="4758876" cy="1384995"/>
          </a:xfrm>
        </p:grpSpPr>
        <p:sp>
          <p:nvSpPr>
            <p:cNvPr id="4" name="Rectangle 3">
              <a:extLst>
                <a:ext uri="{FF2B5EF4-FFF2-40B4-BE49-F238E27FC236}">
                  <a16:creationId xmlns:a16="http://schemas.microsoft.com/office/drawing/2014/main" id="{B730C068-C87D-4D19-833B-26B48CE5DB14}"/>
                </a:ext>
              </a:extLst>
            </p:cNvPr>
            <p:cNvSpPr/>
            <p:nvPr/>
          </p:nvSpPr>
          <p:spPr>
            <a:xfrm>
              <a:off x="8466683" y="2208696"/>
              <a:ext cx="2760870" cy="72003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FEBCFAA-6BAE-4309-9D22-561A11CAC7B6}"/>
                </a:ext>
              </a:extLst>
            </p:cNvPr>
            <p:cNvSpPr txBox="1"/>
            <p:nvPr/>
          </p:nvSpPr>
          <p:spPr>
            <a:xfrm>
              <a:off x="7433124" y="1671030"/>
              <a:ext cx="4758876" cy="1384995"/>
            </a:xfrm>
            <a:prstGeom prst="rect">
              <a:avLst/>
            </a:prstGeom>
            <a:noFill/>
          </p:spPr>
          <p:txBody>
            <a:bodyPr wrap="square">
              <a:spAutoFit/>
            </a:bodyPr>
            <a:lstStyle/>
            <a:p>
              <a:pPr algn="ctr"/>
              <a:r>
                <a:rPr lang="en-US" sz="2800" dirty="0"/>
                <a:t>The following program prints: </a:t>
              </a:r>
              <a:br>
                <a:rPr lang="en-US" sz="2800" dirty="0"/>
              </a:br>
              <a:endParaRPr lang="en-US" sz="500" dirty="0"/>
            </a:p>
            <a:p>
              <a:r>
                <a:rPr lang="en-US" sz="2400" dirty="0">
                  <a:latin typeface="Consolas" panose="020B0609020204030204" pitchFamily="49" charset="0"/>
                </a:rPr>
                <a:t>      p is Sachi</a:t>
              </a:r>
            </a:p>
            <a:p>
              <a:r>
                <a:rPr lang="en-US" sz="2400" dirty="0">
                  <a:latin typeface="Consolas" panose="020B0609020204030204" pitchFamily="49" charset="0"/>
                </a:rPr>
                <a:t>      p is </a:t>
              </a:r>
              <a:r>
                <a:rPr lang="en-US" sz="2400" dirty="0" err="1">
                  <a:latin typeface="Consolas" panose="020B0609020204030204" pitchFamily="49" charset="0"/>
                </a:rPr>
                <a:t>Alfreda</a:t>
              </a:r>
              <a:endParaRPr lang="en-US" sz="2400" dirty="0">
                <a:latin typeface="Consolas" panose="020B0609020204030204" pitchFamily="49" charset="0"/>
              </a:endParaRPr>
            </a:p>
          </p:txBody>
        </p:sp>
      </p:grpSp>
      <p:grpSp>
        <p:nvGrpSpPr>
          <p:cNvPr id="3" name="Group 2">
            <a:extLst>
              <a:ext uri="{FF2B5EF4-FFF2-40B4-BE49-F238E27FC236}">
                <a16:creationId xmlns:a16="http://schemas.microsoft.com/office/drawing/2014/main" id="{A4DF160B-6BCB-47BB-ADD1-F33BFEE85AEB}"/>
              </a:ext>
            </a:extLst>
          </p:cNvPr>
          <p:cNvGrpSpPr/>
          <p:nvPr/>
        </p:nvGrpSpPr>
        <p:grpSpPr>
          <a:xfrm>
            <a:off x="876609" y="0"/>
            <a:ext cx="10540222" cy="1155394"/>
            <a:chOff x="1354591" y="-4627"/>
            <a:chExt cx="10540222" cy="1155394"/>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134871" y="7767"/>
              <a:ext cx="975994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latin typeface="Corbel" panose="020B0503020204020204" pitchFamily="34" charset="0"/>
                </a:rPr>
                <a:t>Classify That Language: Binding Strategies</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91" y="-4627"/>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352473" y="1776247"/>
            <a:ext cx="7149763" cy="432360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public class Person { ... }</a:t>
            </a:r>
            <a:br>
              <a:rPr lang="en-US" sz="2000" dirty="0">
                <a:latin typeface="Consolas" panose="020B0609020204030204" pitchFamily="49" charset="0"/>
              </a:rPr>
            </a:br>
            <a:endParaRPr lang="en-US" sz="2000" dirty="0">
              <a:latin typeface="Consolas" panose="020B0609020204030204" pitchFamily="49" charset="0"/>
            </a:endParaRPr>
          </a:p>
          <a:p>
            <a:r>
              <a:rPr lang="en-US" sz="2000" dirty="0">
                <a:latin typeface="Consolas" panose="020B0609020204030204" pitchFamily="49" charset="0"/>
              </a:rPr>
              <a:t>public class </a:t>
            </a:r>
            <a:r>
              <a:rPr lang="en-US" sz="2000" dirty="0" err="1">
                <a:latin typeface="Consolas" panose="020B0609020204030204" pitchFamily="49" charset="0"/>
              </a:rPr>
              <a:t>JugglePeople</a:t>
            </a:r>
            <a:endParaRPr lang="en-US" sz="2000" dirty="0">
              <a:latin typeface="Consolas" panose="020B0609020204030204" pitchFamily="49" charset="0"/>
            </a:endParaRPr>
          </a:p>
          <a:p>
            <a:r>
              <a:rPr lang="en-US" sz="2000" dirty="0">
                <a:latin typeface="Consolas" panose="020B0609020204030204" pitchFamily="49" charset="0"/>
              </a:rPr>
              <a:t>{</a:t>
            </a:r>
          </a:p>
          <a:p>
            <a:r>
              <a:rPr lang="en-US" sz="2000" dirty="0">
                <a:latin typeface="Consolas" panose="020B0609020204030204" pitchFamily="49" charset="0"/>
              </a:rPr>
              <a:t>    public static void Main(string[] </a:t>
            </a:r>
            <a:r>
              <a:rPr lang="en-US" sz="2000" dirty="0" err="1">
                <a:latin typeface="Consolas" panose="020B0609020204030204" pitchFamily="49" charset="0"/>
              </a:rPr>
              <a:t>args</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       Person p = new Person("Carey");</a:t>
            </a:r>
          </a:p>
          <a:p>
            <a:r>
              <a:rPr lang="en-US" sz="2000" dirty="0">
                <a:latin typeface="Consolas" panose="020B0609020204030204" pitchFamily="49" charset="0"/>
              </a:rPr>
              <a:t>       p = new Person("Sachi");</a:t>
            </a:r>
          </a:p>
          <a:p>
            <a:r>
              <a:rPr lang="en-US" sz="2000" dirty="0">
                <a:latin typeface="Consolas" panose="020B0609020204030204" pitchFamily="49" charset="0"/>
              </a:rPr>
              <a:t>       </a:t>
            </a:r>
            <a:r>
              <a:rPr lang="en-US" sz="2000" dirty="0" err="1">
                <a:latin typeface="Consolas" panose="020B0609020204030204" pitchFamily="49" charset="0"/>
              </a:rPr>
              <a:t>Console.WriteLine</a:t>
            </a:r>
            <a:r>
              <a:rPr lang="en-US" sz="2000" dirty="0">
                <a:latin typeface="Consolas" panose="020B0609020204030204" pitchFamily="49" charset="0"/>
              </a:rPr>
              <a:t>("p is: " + </a:t>
            </a:r>
            <a:r>
              <a:rPr lang="en-US" sz="2000" dirty="0" err="1">
                <a:latin typeface="Consolas" panose="020B0609020204030204" pitchFamily="49" charset="0"/>
              </a:rPr>
              <a:t>p.getName</a:t>
            </a:r>
            <a:r>
              <a:rPr lang="en-US" sz="2000" dirty="0">
                <a:latin typeface="Consolas" panose="020B0609020204030204" pitchFamily="49" charset="0"/>
              </a:rPr>
              <a:t>());</a:t>
            </a:r>
          </a:p>
          <a:p>
            <a:r>
              <a:rPr lang="en-US" sz="2000" dirty="0">
                <a:latin typeface="Consolas" panose="020B0609020204030204" pitchFamily="49" charset="0"/>
              </a:rPr>
              <a:t>       ref Person q = ref p;</a:t>
            </a:r>
          </a:p>
          <a:p>
            <a:r>
              <a:rPr lang="en-US" sz="2000" dirty="0">
                <a:latin typeface="Consolas" panose="020B0609020204030204" pitchFamily="49" charset="0"/>
              </a:rPr>
              <a:t>       q = new Person("</a:t>
            </a:r>
            <a:r>
              <a:rPr lang="en-US" sz="2000" dirty="0" err="1">
                <a:latin typeface="Consolas" panose="020B0609020204030204" pitchFamily="49" charset="0"/>
              </a:rPr>
              <a:t>Alfreda</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Console.WriteLine</a:t>
            </a:r>
            <a:r>
              <a:rPr lang="en-US" sz="2000" dirty="0">
                <a:latin typeface="Consolas" panose="020B0609020204030204" pitchFamily="49" charset="0"/>
              </a:rPr>
              <a:t>("p is: " + </a:t>
            </a:r>
            <a:r>
              <a:rPr lang="en-US" sz="2000" dirty="0" err="1">
                <a:latin typeface="Consolas" panose="020B0609020204030204" pitchFamily="49" charset="0"/>
              </a:rPr>
              <a:t>p.getName</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14" name="TextBox 13">
            <a:extLst>
              <a:ext uri="{FF2B5EF4-FFF2-40B4-BE49-F238E27FC236}">
                <a16:creationId xmlns:a16="http://schemas.microsoft.com/office/drawing/2014/main" id="{745F78A6-F9AD-423E-BCB2-A088CD685906}"/>
              </a:ext>
            </a:extLst>
          </p:cNvPr>
          <p:cNvSpPr txBox="1"/>
          <p:nvPr/>
        </p:nvSpPr>
        <p:spPr>
          <a:xfrm>
            <a:off x="7317011" y="3744730"/>
            <a:ext cx="4968427" cy="954107"/>
          </a:xfrm>
          <a:prstGeom prst="rect">
            <a:avLst/>
          </a:prstGeom>
          <a:noFill/>
        </p:spPr>
        <p:txBody>
          <a:bodyPr wrap="square">
            <a:spAutoFit/>
          </a:bodyPr>
          <a:lstStyle/>
          <a:p>
            <a:pPr algn="ctr"/>
            <a:r>
              <a:rPr lang="en-US" sz="2800" dirty="0"/>
              <a:t>Which binding strategies are used by this language?</a:t>
            </a:r>
          </a:p>
        </p:txBody>
      </p:sp>
      <p:sp>
        <p:nvSpPr>
          <p:cNvPr id="12" name="TextBox 11">
            <a:extLst>
              <a:ext uri="{FF2B5EF4-FFF2-40B4-BE49-F238E27FC236}">
                <a16:creationId xmlns:a16="http://schemas.microsoft.com/office/drawing/2014/main" id="{13D1C4B9-B4D7-4D66-BD08-69E0D4811448}"/>
              </a:ext>
            </a:extLst>
          </p:cNvPr>
          <p:cNvSpPr txBox="1"/>
          <p:nvPr/>
        </p:nvSpPr>
        <p:spPr>
          <a:xfrm>
            <a:off x="7223573" y="5686567"/>
            <a:ext cx="4968427" cy="646331"/>
          </a:xfrm>
          <a:prstGeom prst="rect">
            <a:avLst/>
          </a:prstGeom>
          <a:noFill/>
        </p:spPr>
        <p:txBody>
          <a:bodyPr wrap="square">
            <a:spAutoFit/>
          </a:bodyPr>
          <a:lstStyle/>
          <a:p>
            <a:pPr algn="ctr"/>
            <a:r>
              <a:rPr lang="en-US" sz="3600" dirty="0"/>
              <a:t>This is C#!</a:t>
            </a:r>
          </a:p>
        </p:txBody>
      </p:sp>
      <p:sp>
        <p:nvSpPr>
          <p:cNvPr id="10" name="Speech Bubble: Rectangle with Corners Rounded 9">
            <a:extLst>
              <a:ext uri="{FF2B5EF4-FFF2-40B4-BE49-F238E27FC236}">
                <a16:creationId xmlns:a16="http://schemas.microsoft.com/office/drawing/2014/main" id="{EEEBC8EA-D9CB-4170-BE4C-B15BBDA9968E}"/>
              </a:ext>
            </a:extLst>
          </p:cNvPr>
          <p:cNvSpPr/>
          <p:nvPr/>
        </p:nvSpPr>
        <p:spPr>
          <a:xfrm>
            <a:off x="1787385" y="403589"/>
            <a:ext cx="4308615" cy="1200840"/>
          </a:xfrm>
          <a:prstGeom prst="wedgeRoundRectCallout">
            <a:avLst>
              <a:gd name="adj1" fmla="val -56337"/>
              <a:gd name="adj2" fmla="val 2496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language uses the </a:t>
            </a:r>
            <a:r>
              <a:rPr lang="en-US" sz="2000" dirty="0">
                <a:solidFill>
                  <a:srgbClr val="FFC9C9"/>
                </a:solidFill>
                <a:latin typeface="Corbel" panose="020B0503020204020204" pitchFamily="34" charset="0"/>
              </a:rPr>
              <a:t>Object Reference</a:t>
            </a:r>
            <a:r>
              <a:rPr lang="en-US" sz="2000" dirty="0">
                <a:latin typeface="Corbel" panose="020B0503020204020204" pitchFamily="34" charset="0"/>
              </a:rPr>
              <a:t> binding strategy, since we can bind p to a new object.</a:t>
            </a:r>
          </a:p>
        </p:txBody>
      </p:sp>
      <p:sp>
        <p:nvSpPr>
          <p:cNvPr id="15" name="Speech Bubble: Rectangle with Corners Rounded 14">
            <a:extLst>
              <a:ext uri="{FF2B5EF4-FFF2-40B4-BE49-F238E27FC236}">
                <a16:creationId xmlns:a16="http://schemas.microsoft.com/office/drawing/2014/main" id="{5ACE5F21-F571-420E-B2C8-57A10BD80B68}"/>
              </a:ext>
            </a:extLst>
          </p:cNvPr>
          <p:cNvSpPr/>
          <p:nvPr/>
        </p:nvSpPr>
        <p:spPr>
          <a:xfrm>
            <a:off x="2228245" y="5604649"/>
            <a:ext cx="4308615" cy="1200840"/>
          </a:xfrm>
          <a:prstGeom prst="wedgeRoundRectCallout">
            <a:avLst>
              <a:gd name="adj1" fmla="val -66926"/>
              <a:gd name="adj2" fmla="val -857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language also uses the </a:t>
            </a:r>
            <a:r>
              <a:rPr lang="en-US" sz="2000" dirty="0">
                <a:solidFill>
                  <a:srgbClr val="FFC9C9"/>
                </a:solidFill>
                <a:latin typeface="Corbel" panose="020B0503020204020204" pitchFamily="34" charset="0"/>
              </a:rPr>
              <a:t>Reference </a:t>
            </a:r>
            <a:r>
              <a:rPr lang="en-US" sz="2000" dirty="0">
                <a:latin typeface="Corbel" panose="020B0503020204020204" pitchFamily="34" charset="0"/>
              </a:rPr>
              <a:t>binding strategy (like C++ references) to modify variables!</a:t>
            </a:r>
          </a:p>
        </p:txBody>
      </p:sp>
      <p:sp>
        <p:nvSpPr>
          <p:cNvPr id="17" name="Rectangle 16">
            <a:extLst>
              <a:ext uri="{FF2B5EF4-FFF2-40B4-BE49-F238E27FC236}">
                <a16:creationId xmlns:a16="http://schemas.microsoft.com/office/drawing/2014/main" id="{5E94A28D-D73F-4CA4-A5A0-88B237879BC0}"/>
              </a:ext>
            </a:extLst>
          </p:cNvPr>
          <p:cNvSpPr/>
          <p:nvPr/>
        </p:nvSpPr>
        <p:spPr>
          <a:xfrm>
            <a:off x="7703605" y="4896174"/>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8" name="Rectangle 17">
            <a:extLst>
              <a:ext uri="{FF2B5EF4-FFF2-40B4-BE49-F238E27FC236}">
                <a16:creationId xmlns:a16="http://schemas.microsoft.com/office/drawing/2014/main" id="{47533755-1875-4025-A727-6755EC301CDB}"/>
              </a:ext>
            </a:extLst>
          </p:cNvPr>
          <p:cNvSpPr/>
          <p:nvPr/>
        </p:nvSpPr>
        <p:spPr>
          <a:xfrm>
            <a:off x="7702817" y="4904245"/>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739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9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8"/>
                                        </p:tgtEl>
                                      </p:cBhvr>
                                    </p:animEffect>
                                    <p:set>
                                      <p:cBhvr>
                                        <p:cTn id="29" dur="1" fill="hold">
                                          <p:stCondLst>
                                            <p:cond delay="499"/>
                                          </p:stCondLst>
                                        </p:cTn>
                                        <p:tgtEl>
                                          <p:spTgt spid="1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12" grpId="0"/>
      <p:bldP spid="10" grpId="0" animBg="1"/>
      <p:bldP spid="10" grpId="1" animBg="1"/>
      <p:bldP spid="15" grpId="0" animBg="1"/>
      <p:bldP spid="15" grpId="1" animBg="1"/>
      <p:bldP spid="17" grpId="0" animBg="1"/>
      <p:bldP spid="17" grpId="1" animBg="1"/>
      <p:bldP spid="18" grpId="0" animBg="1"/>
      <p:bldP spid="18" grpId="1"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542341A9-0407-433E-A7E9-BEAEA23F5E6A}"/>
              </a:ext>
            </a:extLst>
          </p:cNvPr>
          <p:cNvSpPr txBox="1"/>
          <p:nvPr/>
        </p:nvSpPr>
        <p:spPr>
          <a:xfrm>
            <a:off x="1786316" y="310246"/>
            <a:ext cx="7603128" cy="523220"/>
          </a:xfrm>
          <a:prstGeom prst="rect">
            <a:avLst/>
          </a:prstGeom>
          <a:noFill/>
        </p:spPr>
        <p:txBody>
          <a:bodyPr wrap="square">
            <a:spAutoFit/>
          </a:bodyPr>
          <a:lstStyle/>
          <a:p>
            <a:pPr algn="ctr"/>
            <a:r>
              <a:rPr lang="en-US" sz="2800" dirty="0">
                <a:solidFill>
                  <a:schemeClr val="tx1"/>
                </a:solidFill>
              </a:rPr>
              <a:t>Slide Graveyard – Ignore These Slides</a:t>
            </a:r>
          </a:p>
        </p:txBody>
      </p:sp>
    </p:spTree>
    <p:extLst>
      <p:ext uri="{BB962C8B-B14F-4D97-AF65-F5344CB8AC3E}">
        <p14:creationId xmlns:p14="http://schemas.microsoft.com/office/powerpoint/2010/main" val="34774105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F6D23DC-5932-47E1-A7EE-8C2C8BBB6B35}"/>
              </a:ext>
            </a:extLst>
          </p:cNvPr>
          <p:cNvSpPr txBox="1"/>
          <p:nvPr/>
        </p:nvSpPr>
        <p:spPr>
          <a:xfrm>
            <a:off x="769244" y="3408092"/>
            <a:ext cx="4743817" cy="646331"/>
          </a:xfrm>
          <a:prstGeom prst="rect">
            <a:avLst/>
          </a:prstGeom>
          <a:solidFill>
            <a:schemeClr val="accent6">
              <a:lumMod val="40000"/>
              <a:lumOff val="60000"/>
            </a:schemeClr>
          </a:solidFill>
          <a:ln>
            <a:solidFill>
              <a:schemeClr val="tx1"/>
            </a:solidFill>
          </a:ln>
        </p:spPr>
        <p:txBody>
          <a:bodyPr wrap="square">
            <a:spAutoFit/>
          </a:bodyPr>
          <a:lstStyle/>
          <a:p>
            <a:pPr algn="ctr"/>
            <a:r>
              <a:rPr lang="en-US" dirty="0"/>
              <a:t>A few languages use this:</a:t>
            </a:r>
          </a:p>
          <a:p>
            <a:pPr algn="ctr"/>
            <a:r>
              <a:rPr lang="en-US" dirty="0">
                <a:solidFill>
                  <a:srgbClr val="FF0000"/>
                </a:solidFill>
              </a:rPr>
              <a:t>Algol-68</a:t>
            </a:r>
            <a:r>
              <a:rPr lang="en-US" dirty="0"/>
              <a:t>, </a:t>
            </a:r>
            <a:r>
              <a:rPr lang="en-US" dirty="0">
                <a:solidFill>
                  <a:srgbClr val="FF0000"/>
                </a:solidFill>
              </a:rPr>
              <a:t>Modula-3</a:t>
            </a:r>
            <a:r>
              <a:rPr lang="en-US" dirty="0"/>
              <a:t>, </a:t>
            </a:r>
            <a:r>
              <a:rPr lang="en-US" dirty="0">
                <a:solidFill>
                  <a:srgbClr val="FF0000"/>
                </a:solidFill>
              </a:rPr>
              <a:t>ML</a:t>
            </a:r>
          </a:p>
        </p:txBody>
      </p:sp>
      <p:sp>
        <p:nvSpPr>
          <p:cNvPr id="16" name="TextBox 15">
            <a:extLst>
              <a:ext uri="{FF2B5EF4-FFF2-40B4-BE49-F238E27FC236}">
                <a16:creationId xmlns:a16="http://schemas.microsoft.com/office/drawing/2014/main" id="{761F7FAA-5F2B-47FF-BDEC-C13AF39550F6}"/>
              </a:ext>
            </a:extLst>
          </p:cNvPr>
          <p:cNvSpPr txBox="1"/>
          <p:nvPr/>
        </p:nvSpPr>
        <p:spPr>
          <a:xfrm>
            <a:off x="6644917" y="3408092"/>
            <a:ext cx="4743817" cy="646331"/>
          </a:xfrm>
          <a:prstGeom prst="rect">
            <a:avLst/>
          </a:prstGeom>
          <a:solidFill>
            <a:schemeClr val="accent6">
              <a:lumMod val="40000"/>
              <a:lumOff val="60000"/>
            </a:schemeClr>
          </a:solidFill>
          <a:ln>
            <a:solidFill>
              <a:schemeClr val="tx1"/>
            </a:solidFill>
          </a:ln>
        </p:spPr>
        <p:txBody>
          <a:bodyPr wrap="square">
            <a:spAutoFit/>
          </a:bodyPr>
          <a:lstStyle/>
          <a:p>
            <a:pPr algn="ctr"/>
            <a:r>
              <a:rPr lang="en-US" dirty="0"/>
              <a:t>Most languages use this!</a:t>
            </a:r>
          </a:p>
          <a:p>
            <a:pPr algn="ctr"/>
            <a:r>
              <a:rPr lang="en-US" dirty="0">
                <a:solidFill>
                  <a:srgbClr val="FF0000"/>
                </a:solidFill>
              </a:rPr>
              <a:t>Haskell</a:t>
            </a:r>
            <a:r>
              <a:rPr lang="en-US" dirty="0"/>
              <a:t>, </a:t>
            </a:r>
            <a:r>
              <a:rPr lang="en-US" dirty="0">
                <a:solidFill>
                  <a:srgbClr val="FF0000"/>
                </a:solidFill>
              </a:rPr>
              <a:t>Java</a:t>
            </a:r>
            <a:r>
              <a:rPr lang="en-US" dirty="0"/>
              <a:t>, ...</a:t>
            </a:r>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05893" y="-178274"/>
            <a:ext cx="10363200" cy="1143000"/>
          </a:xfrm>
        </p:spPr>
        <p:txBody>
          <a:bodyPr/>
          <a:lstStyle/>
          <a:p>
            <a:r>
              <a:rPr lang="en-US" dirty="0">
                <a:solidFill>
                  <a:srgbClr val="FF0000"/>
                </a:solidFill>
              </a:rPr>
              <a:t>Omit this slide??</a:t>
            </a:r>
            <a:r>
              <a:rPr lang="en-US" dirty="0"/>
              <a:t> Type Equivalence</a:t>
            </a:r>
          </a:p>
        </p:txBody>
      </p:sp>
      <p:sp>
        <p:nvSpPr>
          <p:cNvPr id="8" name="TextBox 7">
            <a:extLst>
              <a:ext uri="{FF2B5EF4-FFF2-40B4-BE49-F238E27FC236}">
                <a16:creationId xmlns:a16="http://schemas.microsoft.com/office/drawing/2014/main" id="{D4BDE589-AD80-4D4B-A06C-B42CDA7921C8}"/>
              </a:ext>
            </a:extLst>
          </p:cNvPr>
          <p:cNvSpPr txBox="1"/>
          <p:nvPr/>
        </p:nvSpPr>
        <p:spPr>
          <a:xfrm>
            <a:off x="1250023" y="777125"/>
            <a:ext cx="9482870" cy="830997"/>
          </a:xfrm>
          <a:prstGeom prst="rect">
            <a:avLst/>
          </a:prstGeom>
          <a:noFill/>
        </p:spPr>
        <p:txBody>
          <a:bodyPr wrap="square">
            <a:spAutoFit/>
          </a:bodyPr>
          <a:lstStyle/>
          <a:p>
            <a:pPr algn="ctr"/>
            <a:r>
              <a:rPr lang="en-US" sz="2400" dirty="0">
                <a:solidFill>
                  <a:srgbClr val="FF0000"/>
                </a:solidFill>
                <a:latin typeface="Corbel" panose="020B0503020204020204" pitchFamily="34" charset="0"/>
              </a:rPr>
              <a:t>Type equivalence </a:t>
            </a:r>
            <a:r>
              <a:rPr lang="en-US" sz="2400" dirty="0">
                <a:latin typeface="Corbel" panose="020B0503020204020204" pitchFamily="34" charset="0"/>
              </a:rPr>
              <a:t>is the term we use to describe how a language decides whether </a:t>
            </a:r>
            <a:r>
              <a:rPr lang="en-US" sz="2400" dirty="0">
                <a:solidFill>
                  <a:srgbClr val="FF0000"/>
                </a:solidFill>
                <a:latin typeface="Corbel" panose="020B0503020204020204" pitchFamily="34" charset="0"/>
              </a:rPr>
              <a:t>two variables </a:t>
            </a:r>
            <a:r>
              <a:rPr lang="en-US" sz="2400" dirty="0">
                <a:latin typeface="Corbel" panose="020B0503020204020204" pitchFamily="34" charset="0"/>
              </a:rPr>
              <a:t>are of </a:t>
            </a:r>
            <a:r>
              <a:rPr lang="en-US" sz="2400" dirty="0">
                <a:solidFill>
                  <a:srgbClr val="FF0000"/>
                </a:solidFill>
                <a:latin typeface="Corbel" panose="020B0503020204020204" pitchFamily="34" charset="0"/>
              </a:rPr>
              <a:t>equivalent (compatible) types</a:t>
            </a:r>
            <a:r>
              <a:rPr lang="en-US" sz="2400" dirty="0">
                <a:latin typeface="Corbel" panose="020B0503020204020204" pitchFamily="34" charset="0"/>
              </a:rPr>
              <a:t>.</a:t>
            </a:r>
          </a:p>
        </p:txBody>
      </p:sp>
      <p:sp>
        <p:nvSpPr>
          <p:cNvPr id="7" name="Rectangle 6">
            <a:extLst>
              <a:ext uri="{FF2B5EF4-FFF2-40B4-BE49-F238E27FC236}">
                <a16:creationId xmlns:a16="http://schemas.microsoft.com/office/drawing/2014/main" id="{4003FBCB-077D-4A4D-92E4-15ECED2D26A4}"/>
              </a:ext>
            </a:extLst>
          </p:cNvPr>
          <p:cNvSpPr/>
          <p:nvPr/>
        </p:nvSpPr>
        <p:spPr>
          <a:xfrm>
            <a:off x="769244" y="1747157"/>
            <a:ext cx="4743817" cy="164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Structural Equivalence</a:t>
            </a:r>
          </a:p>
          <a:p>
            <a:pPr algn="ctr"/>
            <a:endParaRPr lang="en-US" sz="1600" dirty="0"/>
          </a:p>
          <a:p>
            <a:pPr algn="ctr"/>
            <a:r>
              <a:rPr lang="en-US" sz="2000" dirty="0"/>
              <a:t>Two variables are considered to have </a:t>
            </a:r>
            <a:r>
              <a:rPr lang="en-US" sz="2000" dirty="0">
                <a:solidFill>
                  <a:srgbClr val="FFCDCD"/>
                </a:solidFill>
              </a:rPr>
              <a:t>equivalent types </a:t>
            </a:r>
            <a:r>
              <a:rPr lang="en-US" sz="2000" dirty="0"/>
              <a:t>of if they have the </a:t>
            </a:r>
            <a:r>
              <a:rPr lang="en-US" sz="2000" dirty="0">
                <a:solidFill>
                  <a:srgbClr val="FFCDCD"/>
                </a:solidFill>
              </a:rPr>
              <a:t>same underlying structure</a:t>
            </a:r>
            <a:r>
              <a:rPr lang="en-US" sz="2000" dirty="0"/>
              <a:t>.</a:t>
            </a:r>
          </a:p>
        </p:txBody>
      </p:sp>
      <p:sp>
        <p:nvSpPr>
          <p:cNvPr id="11" name="Rectangle 10">
            <a:extLst>
              <a:ext uri="{FF2B5EF4-FFF2-40B4-BE49-F238E27FC236}">
                <a16:creationId xmlns:a16="http://schemas.microsoft.com/office/drawing/2014/main" id="{8B1C6AB8-104D-4132-8EA7-822791D264E3}"/>
              </a:ext>
            </a:extLst>
          </p:cNvPr>
          <p:cNvSpPr/>
          <p:nvPr/>
        </p:nvSpPr>
        <p:spPr>
          <a:xfrm>
            <a:off x="6644917" y="1747157"/>
            <a:ext cx="4743817" cy="164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Name Equivalence</a:t>
            </a:r>
          </a:p>
          <a:p>
            <a:pPr algn="ctr"/>
            <a:endParaRPr lang="en-US" sz="1600" dirty="0"/>
          </a:p>
          <a:p>
            <a:pPr algn="ctr"/>
            <a:r>
              <a:rPr lang="en-US" sz="2000" dirty="0"/>
              <a:t>Two variables are considered to have </a:t>
            </a:r>
            <a:r>
              <a:rPr lang="en-US" sz="2000" dirty="0">
                <a:solidFill>
                  <a:srgbClr val="FFCDCD"/>
                </a:solidFill>
              </a:rPr>
              <a:t>equivalent types </a:t>
            </a:r>
            <a:r>
              <a:rPr lang="en-US" sz="2000" dirty="0" err="1"/>
              <a:t>iff</a:t>
            </a:r>
            <a:r>
              <a:rPr lang="en-US" sz="2000" dirty="0"/>
              <a:t> their types have the </a:t>
            </a:r>
            <a:r>
              <a:rPr lang="en-US" sz="2000" dirty="0">
                <a:solidFill>
                  <a:srgbClr val="FFCDCD"/>
                </a:solidFill>
              </a:rPr>
              <a:t>exact same name</a:t>
            </a:r>
            <a:r>
              <a:rPr lang="en-US" sz="2000" dirty="0"/>
              <a:t>.</a:t>
            </a:r>
          </a:p>
        </p:txBody>
      </p:sp>
      <p:sp>
        <p:nvSpPr>
          <p:cNvPr id="12" name="TextBox 11">
            <a:extLst>
              <a:ext uri="{FF2B5EF4-FFF2-40B4-BE49-F238E27FC236}">
                <a16:creationId xmlns:a16="http://schemas.microsoft.com/office/drawing/2014/main" id="{B7709D47-3DC4-430D-A1C8-83755B1DAC4B}"/>
              </a:ext>
            </a:extLst>
          </p:cNvPr>
          <p:cNvSpPr txBox="1"/>
          <p:nvPr/>
        </p:nvSpPr>
        <p:spPr>
          <a:xfrm>
            <a:off x="324869" y="3989469"/>
            <a:ext cx="5666589" cy="2585323"/>
          </a:xfrm>
          <a:prstGeom prst="rect">
            <a:avLst/>
          </a:prstGeom>
          <a:solidFill>
            <a:schemeClr val="bg1">
              <a:lumMod val="85000"/>
            </a:schemeClr>
          </a:solidFill>
          <a:ln>
            <a:solidFill>
              <a:schemeClr val="tx1"/>
            </a:solidFill>
          </a:ln>
        </p:spPr>
        <p:txBody>
          <a:bodyPr wrap="square">
            <a:spAutoFit/>
          </a:bodyPr>
          <a:lstStyle/>
          <a:p>
            <a:r>
              <a:rPr lang="en-US" dirty="0">
                <a:latin typeface="Consolas" panose="020B0609020204030204" pitchFamily="49" charset="0"/>
              </a:rPr>
              <a:t>(* ML language uses structural equivalence)</a:t>
            </a:r>
          </a:p>
          <a:p>
            <a:r>
              <a:rPr lang="en-US" dirty="0">
                <a:latin typeface="Consolas" panose="020B0609020204030204" pitchFamily="49" charset="0"/>
              </a:rPr>
              <a:t>type student = {</a:t>
            </a:r>
          </a:p>
          <a:p>
            <a:r>
              <a:rPr lang="en-US" dirty="0">
                <a:latin typeface="Consolas" panose="020B0609020204030204" pitchFamily="49" charset="0"/>
              </a:rPr>
              <a:t> name : string , age : string</a:t>
            </a:r>
          </a:p>
          <a:p>
            <a:r>
              <a:rPr lang="en-US" dirty="0">
                <a:latin typeface="Consolas" panose="020B0609020204030204" pitchFamily="49" charset="0"/>
              </a:rPr>
              <a:t>}</a:t>
            </a:r>
          </a:p>
          <a:p>
            <a:r>
              <a:rPr lang="en-US" dirty="0">
                <a:latin typeface="Consolas" panose="020B0609020204030204" pitchFamily="49" charset="0"/>
              </a:rPr>
              <a:t>type doctor = {</a:t>
            </a:r>
          </a:p>
          <a:p>
            <a:r>
              <a:rPr lang="en-US" dirty="0">
                <a:latin typeface="Consolas" panose="020B0609020204030204" pitchFamily="49" charset="0"/>
              </a:rPr>
              <a:t> name : string , age : string</a:t>
            </a:r>
          </a:p>
          <a:p>
            <a:r>
              <a:rPr lang="en-US" dirty="0">
                <a:latin typeface="Consolas" panose="020B0609020204030204" pitchFamily="49" charset="0"/>
              </a:rPr>
              <a:t>}</a:t>
            </a:r>
          </a:p>
          <a:p>
            <a:r>
              <a:rPr lang="en-US" dirty="0">
                <a:latin typeface="Consolas" panose="020B0609020204030204" pitchFamily="49" charset="0"/>
              </a:rPr>
              <a:t>(* student &amp; doctor variables can be used interchangeably in ML!*)</a:t>
            </a:r>
          </a:p>
        </p:txBody>
      </p:sp>
      <p:sp>
        <p:nvSpPr>
          <p:cNvPr id="13" name="Rectangle 12">
            <a:extLst>
              <a:ext uri="{FF2B5EF4-FFF2-40B4-BE49-F238E27FC236}">
                <a16:creationId xmlns:a16="http://schemas.microsoft.com/office/drawing/2014/main" id="{074E3D2E-6E93-4380-AEEA-B1CDA2C54083}"/>
              </a:ext>
            </a:extLst>
          </p:cNvPr>
          <p:cNvSpPr/>
          <p:nvPr/>
        </p:nvSpPr>
        <p:spPr>
          <a:xfrm>
            <a:off x="429411" y="4245227"/>
            <a:ext cx="5666589" cy="255449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 C++ uses struct. equiv. for type aliases</a:t>
            </a:r>
            <a:endParaRPr kumimoji="0" lang="en-US"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using t1</a:t>
            </a:r>
            <a:r>
              <a:rPr kumimoji="0" lang="en-US" b="0" i="0" u="none" strike="noStrike" kern="1200" cap="none" spc="0" normalizeH="0" noProof="0" dirty="0">
                <a:ln>
                  <a:noFill/>
                </a:ln>
                <a:solidFill>
                  <a:prstClr val="black"/>
                </a:solidFill>
                <a:effectLst/>
                <a:uLnTx/>
                <a:uFillTx/>
                <a:latin typeface="Consolas" panose="020B0609020204030204" pitchFamily="49" charset="0"/>
                <a:cs typeface="Courier New" panose="02070309020205020404" pitchFamily="49" charset="0"/>
              </a:rPr>
              <a:t> = int[10]; // array of size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prstClr val="black"/>
                </a:solidFill>
                <a:latin typeface="Consolas" panose="020B0609020204030204" pitchFamily="49" charset="0"/>
                <a:cs typeface="Courier New" panose="02070309020205020404" pitchFamily="49" charset="0"/>
              </a:rPr>
              <a:t>using</a:t>
            </a:r>
            <a:r>
              <a:rPr lang="en-US" dirty="0">
                <a:solidFill>
                  <a:prstClr val="black"/>
                </a:solidFill>
                <a:latin typeface="Consolas" panose="020B0609020204030204" pitchFamily="49" charset="0"/>
                <a:cs typeface="Courier New" panose="02070309020205020404" pitchFamily="49" charset="0"/>
              </a:rPr>
              <a:t> t2 = int[10];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void foo(t1 </a:t>
            </a:r>
            <a:r>
              <a:rPr lang="en-US" dirty="0" err="1">
                <a:solidFill>
                  <a:prstClr val="black"/>
                </a:solidFill>
                <a:latin typeface="Consolas" panose="020B0609020204030204" pitchFamily="49" charset="0"/>
                <a:cs typeface="Courier New" panose="02070309020205020404" pitchFamily="49" charset="0"/>
              </a:rPr>
              <a:t>arr</a:t>
            </a:r>
            <a:r>
              <a:rPr lang="en-US" dirty="0">
                <a:solidFill>
                  <a:prstClr val="black"/>
                </a:solidFill>
                <a:latin typeface="Consolas" panose="020B0609020204030204" pitchFamily="49" charset="0"/>
                <a:cs typeface="Courier New" panose="02070309020205020404" pitchFamily="49"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void bar()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 t2 </a:t>
            </a:r>
            <a:r>
              <a:rPr lang="en-US" dirty="0" err="1">
                <a:solidFill>
                  <a:prstClr val="black"/>
                </a:solidFill>
                <a:latin typeface="Consolas" panose="020B0609020204030204" pitchFamily="49" charset="0"/>
                <a:cs typeface="Courier New" panose="02070309020205020404" pitchFamily="49" charset="0"/>
              </a:rPr>
              <a:t>local_arr</a:t>
            </a:r>
            <a:r>
              <a:rPr lang="en-US"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 foo(t2); // This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a:t>
            </a:r>
          </a:p>
        </p:txBody>
      </p:sp>
      <p:sp>
        <p:nvSpPr>
          <p:cNvPr id="14" name="Rectangle 13">
            <a:extLst>
              <a:ext uri="{FF2B5EF4-FFF2-40B4-BE49-F238E27FC236}">
                <a16:creationId xmlns:a16="http://schemas.microsoft.com/office/drawing/2014/main" id="{35B64BAF-2AD1-4633-A860-5FA07672E26A}"/>
              </a:ext>
            </a:extLst>
          </p:cNvPr>
          <p:cNvSpPr/>
          <p:nvPr/>
        </p:nvSpPr>
        <p:spPr>
          <a:xfrm>
            <a:off x="6200542" y="3994431"/>
            <a:ext cx="5666589" cy="253071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 C++ uses name equiv. for structs/classes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struct student { string name; int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struct doctor { string name; int 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void foo()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  student 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  doctor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  s = d;  // ERROR: s &amp; d are diff. 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3A0B6BA3-348F-402D-B9C3-1E9AF1C9E85B}"/>
              </a:ext>
            </a:extLst>
          </p:cNvPr>
          <p:cNvSpPr txBox="1"/>
          <p:nvPr/>
        </p:nvSpPr>
        <p:spPr>
          <a:xfrm>
            <a:off x="5408921" y="1941966"/>
            <a:ext cx="1374158" cy="1200329"/>
          </a:xfrm>
          <a:prstGeom prst="rect">
            <a:avLst/>
          </a:prstGeom>
          <a:solidFill>
            <a:schemeClr val="accent6">
              <a:lumMod val="40000"/>
              <a:lumOff val="60000"/>
            </a:schemeClr>
          </a:solidFill>
          <a:ln>
            <a:solidFill>
              <a:schemeClr val="tx1"/>
            </a:solidFill>
          </a:ln>
        </p:spPr>
        <p:txBody>
          <a:bodyPr wrap="square">
            <a:spAutoFit/>
          </a:bodyPr>
          <a:lstStyle/>
          <a:p>
            <a:pPr algn="ctr"/>
            <a:r>
              <a:rPr lang="en-US" dirty="0"/>
              <a:t>Some languages use both:</a:t>
            </a:r>
          </a:p>
          <a:p>
            <a:pPr algn="ctr"/>
            <a:r>
              <a:rPr lang="en-US" dirty="0">
                <a:solidFill>
                  <a:srgbClr val="FF0000"/>
                </a:solidFill>
              </a:rPr>
              <a:t>C++</a:t>
            </a:r>
            <a:r>
              <a:rPr lang="en-US" dirty="0"/>
              <a:t>, </a:t>
            </a:r>
            <a:r>
              <a:rPr lang="en-US" dirty="0">
                <a:solidFill>
                  <a:srgbClr val="FF0000"/>
                </a:solidFill>
              </a:rPr>
              <a:t>Go</a:t>
            </a:r>
          </a:p>
        </p:txBody>
      </p:sp>
      <p:sp>
        <p:nvSpPr>
          <p:cNvPr id="18" name="TextBox 17">
            <a:extLst>
              <a:ext uri="{FF2B5EF4-FFF2-40B4-BE49-F238E27FC236}">
                <a16:creationId xmlns:a16="http://schemas.microsoft.com/office/drawing/2014/main" id="{61B3E5A8-F03D-42EF-94E1-5B43A0B15247}"/>
              </a:ext>
            </a:extLst>
          </p:cNvPr>
          <p:cNvSpPr txBox="1"/>
          <p:nvPr/>
        </p:nvSpPr>
        <p:spPr>
          <a:xfrm>
            <a:off x="7548033" y="23894"/>
            <a:ext cx="6096000" cy="369332"/>
          </a:xfrm>
          <a:prstGeom prst="rect">
            <a:avLst/>
          </a:prstGeom>
          <a:noFill/>
        </p:spPr>
        <p:txBody>
          <a:bodyPr wrap="square">
            <a:spAutoFit/>
          </a:bodyPr>
          <a:lstStyle/>
          <a:p>
            <a:r>
              <a:rPr lang="en-US" dirty="0">
                <a:solidFill>
                  <a:srgbClr val="FF0000"/>
                </a:solidFill>
              </a:rPr>
              <a:t>Omit this slide: Devan says yes</a:t>
            </a:r>
            <a:endParaRPr lang="en-US" dirty="0"/>
          </a:p>
        </p:txBody>
      </p:sp>
    </p:spTree>
    <p:extLst>
      <p:ext uri="{BB962C8B-B14F-4D97-AF65-F5344CB8AC3E}">
        <p14:creationId xmlns:p14="http://schemas.microsoft.com/office/powerpoint/2010/main" val="156961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8" grpId="0"/>
      <p:bldP spid="7" grpId="0" animBg="1"/>
      <p:bldP spid="11" grpId="0" animBg="1"/>
      <p:bldP spid="12" grpId="0" animBg="1"/>
      <p:bldP spid="13" grpId="0" animBg="1"/>
      <p:bldP spid="14" grpId="0" animBg="1"/>
      <p:bldP spid="1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B668CD-C31A-4625-9C76-D7CCA6158EE4}"/>
              </a:ext>
            </a:extLst>
          </p:cNvPr>
          <p:cNvSpPr/>
          <p:nvPr/>
        </p:nvSpPr>
        <p:spPr>
          <a:xfrm>
            <a:off x="332884" y="1895052"/>
            <a:ext cx="6460894" cy="306789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rPr>
              <a:t>// C++ type inference with magic in </a:t>
            </a:r>
            <a:r>
              <a:rPr lang="en-US" sz="2000" dirty="0">
                <a:solidFill>
                  <a:srgbClr val="00B0F0"/>
                </a:solidFill>
                <a:latin typeface="Consolas" panose="020B0609020204030204" pitchFamily="49" charset="0"/>
              </a:rPr>
              <a:t>BLUE</a:t>
            </a:r>
          </a:p>
          <a:p>
            <a:pPr lvl="0">
              <a:defRPr/>
            </a:pPr>
            <a:r>
              <a:rPr lang="en-US" sz="2000" dirty="0">
                <a:solidFill>
                  <a:srgbClr val="00B0F0"/>
                </a:solidFill>
                <a:latin typeface="Consolas" panose="020B0609020204030204" pitchFamily="49" charset="0"/>
              </a:rPr>
              <a:t>auto</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negate_lst</a:t>
            </a:r>
            <a:r>
              <a:rPr lang="en-US" sz="2000" dirty="0">
                <a:solidFill>
                  <a:schemeClr val="tx1"/>
                </a:solidFill>
                <a:latin typeface="Consolas" panose="020B0609020204030204" pitchFamily="49" charset="0"/>
              </a:rPr>
              <a:t>(list&lt;int&gt;&amp; x) {</a:t>
            </a:r>
          </a:p>
          <a:p>
            <a:pPr lvl="0">
              <a:defRPr/>
            </a:pPr>
            <a:r>
              <a:rPr lang="en-US" sz="2000" dirty="0">
                <a:solidFill>
                  <a:schemeClr val="tx1"/>
                </a:solidFill>
                <a:latin typeface="Consolas" panose="020B0609020204030204" pitchFamily="49" charset="0"/>
              </a:rPr>
              <a:t> for (</a:t>
            </a:r>
            <a:r>
              <a:rPr lang="en-US" sz="2000" dirty="0">
                <a:solidFill>
                  <a:srgbClr val="00B0F0"/>
                </a:solidFill>
                <a:latin typeface="Consolas" panose="020B0609020204030204" pitchFamily="49" charset="0"/>
              </a:rPr>
              <a:t>auto</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i</a:t>
            </a:r>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x.begin</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i</a:t>
            </a:r>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x.end</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i</a:t>
            </a:r>
            <a:r>
              <a:rPr lang="en-US" sz="2000" dirty="0">
                <a:solidFill>
                  <a:schemeClr val="tx1"/>
                </a:solidFill>
                <a:latin typeface="Consolas" panose="020B0609020204030204" pitchFamily="49" charset="0"/>
              </a:rPr>
              <a:t>)</a:t>
            </a:r>
          </a:p>
          <a:p>
            <a:pPr lvl="0">
              <a:defRPr/>
            </a:pP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i</a:t>
            </a:r>
            <a:r>
              <a:rPr lang="en-US" sz="2000" dirty="0">
                <a:solidFill>
                  <a:schemeClr val="tx1"/>
                </a:solidFill>
                <a:latin typeface="Consolas" panose="020B0609020204030204" pitchFamily="49" charset="0"/>
              </a:rPr>
              <a:t> *= -1; </a:t>
            </a:r>
          </a:p>
          <a:p>
            <a:pPr lvl="0">
              <a:defRPr/>
            </a:pPr>
            <a:r>
              <a:rPr lang="en-US" sz="2000" dirty="0">
                <a:solidFill>
                  <a:schemeClr val="tx1"/>
                </a:solidFill>
                <a:latin typeface="Consolas" panose="020B0609020204030204" pitchFamily="49" charset="0"/>
              </a:rPr>
              <a:t> return </a:t>
            </a:r>
            <a:r>
              <a:rPr lang="en-US" sz="2000" dirty="0" err="1">
                <a:solidFill>
                  <a:schemeClr val="tx1"/>
                </a:solidFill>
                <a:latin typeface="Consolas" panose="020B0609020204030204" pitchFamily="49" charset="0"/>
              </a:rPr>
              <a:t>lst</a:t>
            </a:r>
            <a:r>
              <a:rPr lang="en-US" sz="2000" dirty="0">
                <a:solidFill>
                  <a:schemeClr val="tx1"/>
                </a:solidFill>
                <a:latin typeface="Consolas" panose="020B0609020204030204" pitchFamily="49" charset="0"/>
              </a:rPr>
              <a:t>;</a:t>
            </a:r>
          </a:p>
          <a:p>
            <a:pPr lvl="0">
              <a:defRPr/>
            </a:pPr>
            <a:r>
              <a:rPr lang="en-US" sz="2000" dirty="0">
                <a:solidFill>
                  <a:schemeClr val="tx1"/>
                </a:solidFill>
                <a:latin typeface="Consolas" panose="020B0609020204030204" pitchFamily="49" charset="0"/>
              </a:rPr>
              <a:t>}</a:t>
            </a:r>
          </a:p>
          <a:p>
            <a:pPr lvl="0">
              <a:defRPr/>
            </a:pPr>
            <a:endParaRPr lang="en-US" sz="12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rPr>
              <a:t>int main() {</a:t>
            </a:r>
          </a:p>
          <a:p>
            <a:pPr lvl="0">
              <a:defRPr/>
            </a:pPr>
            <a:r>
              <a:rPr lang="en-US" sz="2000" dirty="0">
                <a:solidFill>
                  <a:schemeClr val="tx1"/>
                </a:solidFill>
                <a:latin typeface="Consolas" panose="020B0609020204030204" pitchFamily="49" charset="0"/>
              </a:rPr>
              <a:t>  std::list&lt;int&gt; </a:t>
            </a:r>
            <a:r>
              <a:rPr lang="en-US" sz="2000" dirty="0" err="1">
                <a:solidFill>
                  <a:schemeClr val="tx1"/>
                </a:solidFill>
                <a:latin typeface="Consolas" panose="020B0609020204030204" pitchFamily="49" charset="0"/>
              </a:rPr>
              <a:t>lst</a:t>
            </a:r>
            <a:r>
              <a:rPr lang="en-US" sz="2000" dirty="0">
                <a:solidFill>
                  <a:schemeClr val="tx1"/>
                </a:solidFill>
                <a:latin typeface="Consolas" panose="020B0609020204030204" pitchFamily="49" charset="0"/>
              </a:rPr>
              <a:t>{1,2,3};</a:t>
            </a:r>
          </a:p>
          <a:p>
            <a:pPr lvl="0">
              <a:defRPr/>
            </a:pPr>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auto</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neg_lst</a:t>
            </a:r>
            <a:r>
              <a:rPr lang="en-US" sz="2000" dirty="0">
                <a:solidFill>
                  <a:schemeClr val="tx1"/>
                </a:solidFill>
                <a:latin typeface="Consolas" panose="020B0609020204030204" pitchFamily="49" charset="0"/>
              </a:rPr>
              <a:t> = </a:t>
            </a:r>
            <a:r>
              <a:rPr lang="en-US" sz="2000" dirty="0" err="1">
                <a:solidFill>
                  <a:schemeClr val="tx1"/>
                </a:solidFill>
                <a:latin typeface="Consolas" panose="020B0609020204030204" pitchFamily="49" charset="0"/>
              </a:rPr>
              <a:t>negate_lst</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lst</a:t>
            </a:r>
            <a:r>
              <a:rPr lang="en-US" sz="2000" dirty="0">
                <a:solidFill>
                  <a:schemeClr val="tx1"/>
                </a:solidFill>
                <a:latin typeface="Consolas" panose="020B0609020204030204" pitchFamily="49" charset="0"/>
              </a:rPr>
              <a:t>);</a:t>
            </a:r>
          </a:p>
        </p:txBody>
      </p:sp>
      <p:sp>
        <p:nvSpPr>
          <p:cNvPr id="22" name="Title 1">
            <a:extLst>
              <a:ext uri="{FF2B5EF4-FFF2-40B4-BE49-F238E27FC236}">
                <a16:creationId xmlns:a16="http://schemas.microsoft.com/office/drawing/2014/main" id="{5BAB985F-E91E-45E1-AA95-FC40A580F18C}"/>
              </a:ext>
            </a:extLst>
          </p:cNvPr>
          <p:cNvSpPr>
            <a:spLocks noGrp="1"/>
          </p:cNvSpPr>
          <p:nvPr>
            <p:ph type="title"/>
          </p:nvPr>
        </p:nvSpPr>
        <p:spPr>
          <a:xfrm>
            <a:off x="914400" y="-76200"/>
            <a:ext cx="10363200" cy="1143000"/>
          </a:xfrm>
        </p:spPr>
        <p:txBody>
          <a:bodyPr/>
          <a:lstStyle/>
          <a:p>
            <a:r>
              <a:rPr lang="en-US" dirty="0"/>
              <a:t>Omit??? Inferred Typing Examples</a:t>
            </a:r>
          </a:p>
        </p:txBody>
      </p:sp>
      <p:sp>
        <p:nvSpPr>
          <p:cNvPr id="23" name="TextBox 22">
            <a:extLst>
              <a:ext uri="{FF2B5EF4-FFF2-40B4-BE49-F238E27FC236}">
                <a16:creationId xmlns:a16="http://schemas.microsoft.com/office/drawing/2014/main" id="{6FBE1505-C64B-499C-9DBB-C2D204FB9D99}"/>
              </a:ext>
            </a:extLst>
          </p:cNvPr>
          <p:cNvSpPr txBox="1"/>
          <p:nvPr/>
        </p:nvSpPr>
        <p:spPr>
          <a:xfrm>
            <a:off x="705137" y="1066800"/>
            <a:ext cx="11082686" cy="523220"/>
          </a:xfrm>
          <a:prstGeom prst="rect">
            <a:avLst/>
          </a:prstGeom>
          <a:noFill/>
        </p:spPr>
        <p:txBody>
          <a:bodyPr wrap="square">
            <a:spAutoFit/>
          </a:bodyPr>
          <a:lstStyle/>
          <a:p>
            <a:pPr algn="ctr"/>
            <a:r>
              <a:rPr lang="en-US" sz="2800" dirty="0"/>
              <a:t>Let's see some examples!</a:t>
            </a:r>
          </a:p>
        </p:txBody>
      </p:sp>
      <p:sp>
        <p:nvSpPr>
          <p:cNvPr id="24" name="Rectangle 23">
            <a:extLst>
              <a:ext uri="{FF2B5EF4-FFF2-40B4-BE49-F238E27FC236}">
                <a16:creationId xmlns:a16="http://schemas.microsoft.com/office/drawing/2014/main" id="{D48BEEB7-8865-4B7F-88FD-E89010AC56BE}"/>
              </a:ext>
            </a:extLst>
          </p:cNvPr>
          <p:cNvSpPr/>
          <p:nvPr/>
        </p:nvSpPr>
        <p:spPr>
          <a:xfrm>
            <a:off x="5599978" y="2992243"/>
            <a:ext cx="6460894" cy="197070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rPr>
              <a:t>-- Haskell type inference – no types at all!</a:t>
            </a:r>
          </a:p>
          <a:p>
            <a:pPr lvl="0">
              <a:defRPr/>
            </a:pPr>
            <a:r>
              <a:rPr lang="en-US" sz="2000" dirty="0" err="1">
                <a:solidFill>
                  <a:schemeClr val="tx1"/>
                </a:solidFill>
                <a:latin typeface="Consolas" panose="020B0609020204030204" pitchFamily="49" charset="0"/>
              </a:rPr>
              <a:t>negate_lst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x:xs</a:t>
            </a:r>
            <a:r>
              <a:rPr lang="en-US" sz="2000" dirty="0">
                <a:solidFill>
                  <a:schemeClr val="tx1"/>
                </a:solidFill>
                <a:latin typeface="Consolas" panose="020B0609020204030204" pitchFamily="49" charset="0"/>
              </a:rPr>
              <a:t>) = (-1) * x : </a:t>
            </a:r>
            <a:r>
              <a:rPr lang="en-US" sz="2000" dirty="0" err="1">
                <a:solidFill>
                  <a:schemeClr val="tx1"/>
                </a:solidFill>
                <a:latin typeface="Consolas" panose="020B0609020204030204" pitchFamily="49" charset="0"/>
              </a:rPr>
              <a:t>negate_lst</a:t>
            </a:r>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xs</a:t>
            </a:r>
            <a:endParaRPr lang="en-US" sz="2000" dirty="0">
              <a:solidFill>
                <a:schemeClr val="tx1"/>
              </a:solidFill>
              <a:latin typeface="Consolas" panose="020B0609020204030204" pitchFamily="49" charset="0"/>
            </a:endParaRPr>
          </a:p>
          <a:p>
            <a:pPr lvl="0">
              <a:defRPr/>
            </a:pPr>
            <a:r>
              <a:rPr lang="en-US" sz="2000" dirty="0" err="1">
                <a:solidFill>
                  <a:schemeClr val="tx1"/>
                </a:solidFill>
                <a:latin typeface="Consolas" panose="020B0609020204030204" pitchFamily="49" charset="0"/>
              </a:rPr>
              <a:t>negate_lst</a:t>
            </a:r>
            <a:r>
              <a:rPr lang="en-US" sz="2000" dirty="0">
                <a:solidFill>
                  <a:schemeClr val="tx1"/>
                </a:solidFill>
                <a:latin typeface="Consolas" panose="020B0609020204030204" pitchFamily="49" charset="0"/>
              </a:rPr>
              <a:t> [] = []</a:t>
            </a:r>
          </a:p>
          <a:p>
            <a:pPr lvl="0">
              <a:defRPr/>
            </a:pPr>
            <a:endParaRPr lang="en-US" sz="2000" dirty="0">
              <a:solidFill>
                <a:schemeClr val="tx1"/>
              </a:solidFill>
              <a:latin typeface="Consolas" panose="020B0609020204030204" pitchFamily="49" charset="0"/>
            </a:endParaRPr>
          </a:p>
          <a:p>
            <a:pPr lvl="0">
              <a:defRPr/>
            </a:pPr>
            <a:r>
              <a:rPr lang="en-US" sz="2000" dirty="0">
                <a:solidFill>
                  <a:schemeClr val="tx1"/>
                </a:solidFill>
                <a:latin typeface="Consolas" panose="020B0609020204030204" pitchFamily="49" charset="0"/>
              </a:rPr>
              <a:t>main = do</a:t>
            </a:r>
          </a:p>
          <a:p>
            <a:pPr lvl="0">
              <a:defRPr/>
            </a:pPr>
            <a:r>
              <a:rPr lang="en-US" sz="2000" dirty="0">
                <a:solidFill>
                  <a:schemeClr val="tx1"/>
                </a:solidFill>
                <a:latin typeface="Consolas" panose="020B0609020204030204" pitchFamily="49" charset="0"/>
              </a:rPr>
              <a:t>  print (</a:t>
            </a:r>
            <a:r>
              <a:rPr lang="en-US" sz="2000" dirty="0" err="1">
                <a:solidFill>
                  <a:schemeClr val="tx1"/>
                </a:solidFill>
                <a:latin typeface="Consolas" panose="020B0609020204030204" pitchFamily="49" charset="0"/>
              </a:rPr>
              <a:t>negate_lst</a:t>
            </a:r>
            <a:r>
              <a:rPr lang="en-US" sz="2000" dirty="0">
                <a:solidFill>
                  <a:schemeClr val="tx1"/>
                </a:solidFill>
                <a:latin typeface="Consolas" panose="020B0609020204030204" pitchFamily="49" charset="0"/>
              </a:rPr>
              <a:t> [1,2,3])</a:t>
            </a:r>
          </a:p>
        </p:txBody>
      </p:sp>
      <p:sp>
        <p:nvSpPr>
          <p:cNvPr id="25" name="Rectangle 24">
            <a:extLst>
              <a:ext uri="{FF2B5EF4-FFF2-40B4-BE49-F238E27FC236}">
                <a16:creationId xmlns:a16="http://schemas.microsoft.com/office/drawing/2014/main" id="{D118086B-47CE-4AC0-9E90-DA28C867936F}"/>
              </a:ext>
            </a:extLst>
          </p:cNvPr>
          <p:cNvSpPr/>
          <p:nvPr/>
        </p:nvSpPr>
        <p:spPr>
          <a:xfrm>
            <a:off x="5398222" y="4627755"/>
            <a:ext cx="6460894" cy="289931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rPr>
              <a:t>-- ML type inference</a:t>
            </a:r>
          </a:p>
          <a:p>
            <a:pPr lvl="0">
              <a:defRPr/>
            </a:pPr>
            <a:r>
              <a:rPr lang="en-US" sz="2000" dirty="0">
                <a:solidFill>
                  <a:schemeClr val="tx1"/>
                </a:solidFill>
                <a:latin typeface="Consolas" panose="020B0609020204030204" pitchFamily="49" charset="0"/>
              </a:rPr>
              <a:t>-- ML infers </a:t>
            </a:r>
            <a:r>
              <a:rPr lang="en-US" sz="2000" dirty="0">
                <a:solidFill>
                  <a:srgbClr val="FF0000"/>
                </a:solidFill>
                <a:latin typeface="Consolas" panose="020B0609020204030204" pitchFamily="49" charset="0"/>
              </a:rPr>
              <a:t>x </a:t>
            </a:r>
            <a:r>
              <a:rPr lang="en-US" sz="2000" dirty="0">
                <a:solidFill>
                  <a:schemeClr val="tx1"/>
                </a:solidFill>
                <a:latin typeface="Consolas" panose="020B0609020204030204" pitchFamily="49" charset="0"/>
              </a:rPr>
              <a:t>is a </a:t>
            </a:r>
            <a:r>
              <a:rPr lang="en-US" sz="2000" dirty="0">
                <a:solidFill>
                  <a:srgbClr val="FF0000"/>
                </a:solidFill>
                <a:latin typeface="Consolas" panose="020B0609020204030204" pitchFamily="49" charset="0"/>
              </a:rPr>
              <a:t>Boolean</a:t>
            </a:r>
            <a:r>
              <a:rPr lang="en-US" sz="2000" dirty="0">
                <a:solidFill>
                  <a:schemeClr val="tx1"/>
                </a:solidFill>
                <a:latin typeface="Consolas" panose="020B0609020204030204" pitchFamily="49" charset="0"/>
              </a:rPr>
              <a:t> and </a:t>
            </a:r>
            <a:r>
              <a:rPr lang="en-US" sz="2000" dirty="0">
                <a:solidFill>
                  <a:srgbClr val="FF0000"/>
                </a:solidFill>
                <a:latin typeface="Consolas" panose="020B0609020204030204" pitchFamily="49" charset="0"/>
              </a:rPr>
              <a:t>y</a:t>
            </a:r>
            <a:r>
              <a:rPr lang="en-US" sz="2000" dirty="0">
                <a:solidFill>
                  <a:schemeClr val="tx1"/>
                </a:solidFill>
                <a:latin typeface="Consolas" panose="020B0609020204030204" pitchFamily="49" charset="0"/>
              </a:rPr>
              <a:t> is an </a:t>
            </a:r>
            <a:r>
              <a:rPr lang="en-US" sz="2000" dirty="0">
                <a:solidFill>
                  <a:srgbClr val="FF0000"/>
                </a:solidFill>
                <a:latin typeface="Consolas" panose="020B0609020204030204" pitchFamily="49" charset="0"/>
              </a:rPr>
              <a:t>int</a:t>
            </a:r>
          </a:p>
          <a:p>
            <a:pPr lvl="0">
              <a:defRPr/>
            </a:pPr>
            <a:r>
              <a:rPr lang="en-US" sz="2000" dirty="0">
                <a:solidFill>
                  <a:schemeClr val="tx1"/>
                </a:solidFill>
                <a:latin typeface="Consolas" panose="020B0609020204030204" pitchFamily="49" charset="0"/>
              </a:rPr>
              <a:t>fun </a:t>
            </a:r>
            <a:r>
              <a:rPr lang="en-US" sz="2000" dirty="0" err="1">
                <a:solidFill>
                  <a:schemeClr val="tx1"/>
                </a:solidFill>
                <a:latin typeface="Consolas" panose="020B0609020204030204" pitchFamily="49" charset="0"/>
              </a:rPr>
              <a:t>maybe_negate</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keep_pos</a:t>
            </a:r>
            <a:r>
              <a:rPr lang="en-US" sz="2000" dirty="0">
                <a:solidFill>
                  <a:schemeClr val="tx1"/>
                </a:solidFill>
                <a:latin typeface="Consolas" panose="020B0609020204030204" pitchFamily="49" charset="0"/>
              </a:rPr>
              <a:t>, x):</a:t>
            </a:r>
          </a:p>
          <a:p>
            <a:pPr lvl="0">
              <a:defRPr/>
            </a:pPr>
            <a:r>
              <a:rPr lang="en-US" sz="2000" dirty="0">
                <a:solidFill>
                  <a:schemeClr val="tx1"/>
                </a:solidFill>
                <a:latin typeface="Consolas" panose="020B0609020204030204" pitchFamily="49" charset="0"/>
              </a:rPr>
              <a:t>  if </a:t>
            </a:r>
            <a:r>
              <a:rPr lang="en-US" sz="2000" dirty="0" err="1">
                <a:solidFill>
                  <a:schemeClr val="tx1"/>
                </a:solidFill>
                <a:latin typeface="Consolas" panose="020B0609020204030204" pitchFamily="49" charset="0"/>
              </a:rPr>
              <a:t>keep_pos</a:t>
            </a:r>
            <a:r>
              <a:rPr lang="en-US" sz="2000" dirty="0">
                <a:solidFill>
                  <a:schemeClr val="tx1"/>
                </a:solidFill>
                <a:latin typeface="Consolas" panose="020B0609020204030204" pitchFamily="49" charset="0"/>
              </a:rPr>
              <a:t>:</a:t>
            </a:r>
          </a:p>
          <a:p>
            <a:pPr lvl="0">
              <a:defRPr/>
            </a:pPr>
            <a:r>
              <a:rPr lang="en-US" sz="2000" dirty="0">
                <a:solidFill>
                  <a:schemeClr val="tx1"/>
                </a:solidFill>
                <a:latin typeface="Consolas" panose="020B0609020204030204" pitchFamily="49" charset="0"/>
              </a:rPr>
              <a:t>    x</a:t>
            </a:r>
          </a:p>
          <a:p>
            <a:pPr lvl="0">
              <a:defRPr/>
            </a:pPr>
            <a:r>
              <a:rPr lang="en-US" sz="2000" dirty="0">
                <a:solidFill>
                  <a:schemeClr val="tx1"/>
                </a:solidFill>
                <a:latin typeface="Consolas" panose="020B0609020204030204" pitchFamily="49" charset="0"/>
              </a:rPr>
              <a:t>  else:</a:t>
            </a:r>
          </a:p>
          <a:p>
            <a:pPr lvl="0">
              <a:defRPr/>
            </a:pPr>
            <a:r>
              <a:rPr lang="en-US" sz="2000" dirty="0">
                <a:solidFill>
                  <a:schemeClr val="tx1"/>
                </a:solidFill>
                <a:latin typeface="Consolas" panose="020B0609020204030204" pitchFamily="49" charset="0"/>
              </a:rPr>
              <a:t>    x * (-1)</a:t>
            </a:r>
          </a:p>
          <a:p>
            <a:pPr lvl="0">
              <a:defRPr/>
            </a:pPr>
            <a:r>
              <a:rPr lang="en-US" sz="2000" dirty="0">
                <a:solidFill>
                  <a:schemeClr val="tx1"/>
                </a:solidFill>
                <a:latin typeface="Consolas" panose="020B0609020204030204" pitchFamily="49" charset="0"/>
              </a:rPr>
              <a:t>  end</a:t>
            </a:r>
          </a:p>
          <a:p>
            <a:pPr lvl="0">
              <a:defRPr/>
            </a:pPr>
            <a:r>
              <a:rPr lang="en-US" sz="2000" dirty="0">
                <a:solidFill>
                  <a:schemeClr val="tx1"/>
                </a:solidFill>
                <a:latin typeface="Consolas" panose="020B0609020204030204" pitchFamily="49" charset="0"/>
              </a:rPr>
              <a:t>end</a:t>
            </a:r>
          </a:p>
        </p:txBody>
      </p:sp>
    </p:spTree>
    <p:extLst>
      <p:ext uri="{BB962C8B-B14F-4D97-AF65-F5344CB8AC3E}">
        <p14:creationId xmlns:p14="http://schemas.microsoft.com/office/powerpoint/2010/main" val="233218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24" grpId="0" animBg="1"/>
      <p:bldP spid="2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OMIT? Writing Garbage Collector-Friendly Code</a:t>
            </a:r>
          </a:p>
        </p:txBody>
      </p:sp>
      <p:sp>
        <p:nvSpPr>
          <p:cNvPr id="10" name="Rectangle 9">
            <a:extLst>
              <a:ext uri="{FF2B5EF4-FFF2-40B4-BE49-F238E27FC236}">
                <a16:creationId xmlns:a16="http://schemas.microsoft.com/office/drawing/2014/main" id="{39DF33A0-728E-46F2-9E8B-2CDB2FFE0DDF}"/>
              </a:ext>
            </a:extLst>
          </p:cNvPr>
          <p:cNvSpPr/>
          <p:nvPr/>
        </p:nvSpPr>
        <p:spPr>
          <a:xfrm>
            <a:off x="3144923" y="2596874"/>
            <a:ext cx="5801106" cy="3769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5FE921B2-83F2-421C-A637-E4A90D43EF44}"/>
              </a:ext>
            </a:extLst>
          </p:cNvPr>
          <p:cNvSpPr txBox="1"/>
          <p:nvPr/>
        </p:nvSpPr>
        <p:spPr>
          <a:xfrm>
            <a:off x="3478981" y="2834444"/>
            <a:ext cx="5132990" cy="707886"/>
          </a:xfrm>
          <a:prstGeom prst="rect">
            <a:avLst/>
          </a:prstGeom>
          <a:noFill/>
        </p:spPr>
        <p:txBody>
          <a:bodyPr wrap="square">
            <a:spAutoFit/>
          </a:bodyPr>
          <a:lstStyle/>
          <a:p>
            <a:pPr algn="ctr"/>
            <a:r>
              <a:rPr lang="en-US" sz="2000" dirty="0">
                <a:solidFill>
                  <a:schemeClr val="bg1"/>
                </a:solidFill>
              </a:rPr>
              <a:t>Use short-lived immutable objects – avoid hacks like long-lived pools of objects</a:t>
            </a:r>
          </a:p>
        </p:txBody>
      </p:sp>
      <p:sp>
        <p:nvSpPr>
          <p:cNvPr id="13" name="TextBox 12">
            <a:extLst>
              <a:ext uri="{FF2B5EF4-FFF2-40B4-BE49-F238E27FC236}">
                <a16:creationId xmlns:a16="http://schemas.microsoft.com/office/drawing/2014/main" id="{C4E772AF-E617-4281-9F41-A08731B61462}"/>
              </a:ext>
            </a:extLst>
          </p:cNvPr>
          <p:cNvSpPr txBox="1"/>
          <p:nvPr/>
        </p:nvSpPr>
        <p:spPr>
          <a:xfrm>
            <a:off x="1654772" y="985814"/>
            <a:ext cx="9111966" cy="707886"/>
          </a:xfrm>
          <a:prstGeom prst="rect">
            <a:avLst/>
          </a:prstGeom>
          <a:noFill/>
        </p:spPr>
        <p:txBody>
          <a:bodyPr wrap="square">
            <a:spAutoFit/>
          </a:bodyPr>
          <a:lstStyle/>
          <a:p>
            <a:pPr algn="ctr"/>
            <a:r>
              <a:rPr lang="en-US" sz="2000" dirty="0"/>
              <a:t>Guess what? It's possible to write GC-friendly code which run fasters and result in fewer long garbage collection delays!  </a:t>
            </a:r>
          </a:p>
        </p:txBody>
      </p:sp>
      <p:sp>
        <p:nvSpPr>
          <p:cNvPr id="14" name="TextBox 13">
            <a:extLst>
              <a:ext uri="{FF2B5EF4-FFF2-40B4-BE49-F238E27FC236}">
                <a16:creationId xmlns:a16="http://schemas.microsoft.com/office/drawing/2014/main" id="{7D95A30A-3389-4C3B-AD3D-68151F839140}"/>
              </a:ext>
            </a:extLst>
          </p:cNvPr>
          <p:cNvSpPr txBox="1"/>
          <p:nvPr/>
        </p:nvSpPr>
        <p:spPr>
          <a:xfrm>
            <a:off x="1489493" y="1911946"/>
            <a:ext cx="9111966" cy="400110"/>
          </a:xfrm>
          <a:prstGeom prst="rect">
            <a:avLst/>
          </a:prstGeom>
          <a:noFill/>
        </p:spPr>
        <p:txBody>
          <a:bodyPr wrap="square">
            <a:spAutoFit/>
          </a:bodyPr>
          <a:lstStyle/>
          <a:p>
            <a:pPr algn="ctr"/>
            <a:r>
              <a:rPr lang="en-US" sz="2000" dirty="0"/>
              <a:t>Here are some rules of thumb for Java:</a:t>
            </a:r>
          </a:p>
        </p:txBody>
      </p:sp>
      <p:sp>
        <p:nvSpPr>
          <p:cNvPr id="15" name="TextBox 14">
            <a:extLst>
              <a:ext uri="{FF2B5EF4-FFF2-40B4-BE49-F238E27FC236}">
                <a16:creationId xmlns:a16="http://schemas.microsoft.com/office/drawing/2014/main" id="{C621AB2E-FEA4-4318-9F27-36401C73105D}"/>
              </a:ext>
            </a:extLst>
          </p:cNvPr>
          <p:cNvSpPr txBox="1"/>
          <p:nvPr/>
        </p:nvSpPr>
        <p:spPr>
          <a:xfrm>
            <a:off x="3195944" y="3721162"/>
            <a:ext cx="5699064" cy="707886"/>
          </a:xfrm>
          <a:prstGeom prst="rect">
            <a:avLst/>
          </a:prstGeom>
          <a:noFill/>
        </p:spPr>
        <p:txBody>
          <a:bodyPr wrap="square">
            <a:spAutoFit/>
          </a:bodyPr>
          <a:lstStyle/>
          <a:p>
            <a:pPr algn="ctr"/>
            <a:r>
              <a:rPr lang="en-US" sz="2000" dirty="0">
                <a:solidFill>
                  <a:schemeClr val="bg1"/>
                </a:solidFill>
              </a:rPr>
              <a:t>Avoid large objects – they are expensive to copy during compaction and increase fragmentation</a:t>
            </a:r>
          </a:p>
        </p:txBody>
      </p:sp>
      <p:sp>
        <p:nvSpPr>
          <p:cNvPr id="16" name="TextBox 15">
            <a:extLst>
              <a:ext uri="{FF2B5EF4-FFF2-40B4-BE49-F238E27FC236}">
                <a16:creationId xmlns:a16="http://schemas.microsoft.com/office/drawing/2014/main" id="{A8E58F32-4A36-440D-9E0F-EC0E8F9F0356}"/>
              </a:ext>
            </a:extLst>
          </p:cNvPr>
          <p:cNvSpPr txBox="1"/>
          <p:nvPr/>
        </p:nvSpPr>
        <p:spPr>
          <a:xfrm>
            <a:off x="3478981" y="4607880"/>
            <a:ext cx="5132990" cy="707886"/>
          </a:xfrm>
          <a:prstGeom prst="rect">
            <a:avLst/>
          </a:prstGeom>
          <a:noFill/>
        </p:spPr>
        <p:txBody>
          <a:bodyPr wrap="square">
            <a:spAutoFit/>
          </a:bodyPr>
          <a:lstStyle/>
          <a:p>
            <a:pPr algn="ctr"/>
            <a:r>
              <a:rPr lang="en-US" sz="2000" dirty="0">
                <a:solidFill>
                  <a:schemeClr val="bg1"/>
                </a:solidFill>
              </a:rPr>
              <a:t>Avoid explicitly invoking Java's garbage collector – it can dramatically slow your code.</a:t>
            </a:r>
          </a:p>
        </p:txBody>
      </p:sp>
      <p:sp>
        <p:nvSpPr>
          <p:cNvPr id="18" name="TextBox 17">
            <a:extLst>
              <a:ext uri="{FF2B5EF4-FFF2-40B4-BE49-F238E27FC236}">
                <a16:creationId xmlns:a16="http://schemas.microsoft.com/office/drawing/2014/main" id="{DC1A5EBB-7CB5-4BA1-9CD6-21E9295DD25F}"/>
              </a:ext>
            </a:extLst>
          </p:cNvPr>
          <p:cNvSpPr txBox="1"/>
          <p:nvPr/>
        </p:nvSpPr>
        <p:spPr>
          <a:xfrm>
            <a:off x="3373110" y="5494598"/>
            <a:ext cx="5344732" cy="707886"/>
          </a:xfrm>
          <a:prstGeom prst="rect">
            <a:avLst/>
          </a:prstGeom>
          <a:noFill/>
        </p:spPr>
        <p:txBody>
          <a:bodyPr wrap="square">
            <a:spAutoFit/>
          </a:bodyPr>
          <a:lstStyle/>
          <a:p>
            <a:pPr algn="ctr"/>
            <a:r>
              <a:rPr lang="en-US" sz="2000" dirty="0">
                <a:solidFill>
                  <a:schemeClr val="bg1"/>
                </a:solidFill>
              </a:rPr>
              <a:t>Avoid of using Wrapped primitive types – i.e., use int instead of Integer</a:t>
            </a:r>
          </a:p>
        </p:txBody>
      </p:sp>
    </p:spTree>
    <p:extLst>
      <p:ext uri="{BB962C8B-B14F-4D97-AF65-F5344CB8AC3E}">
        <p14:creationId xmlns:p14="http://schemas.microsoft.com/office/powerpoint/2010/main" val="304507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13" grpId="0"/>
      <p:bldP spid="14" grpId="0"/>
      <p:bldP spid="15"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lstStyle/>
          <a:p>
            <a:r>
              <a:rPr lang="en-US" dirty="0"/>
              <a:t>Type Checking Approaches</a:t>
            </a:r>
          </a:p>
        </p:txBody>
      </p:sp>
      <p:grpSp>
        <p:nvGrpSpPr>
          <p:cNvPr id="3" name="Group 2">
            <a:extLst>
              <a:ext uri="{FF2B5EF4-FFF2-40B4-BE49-F238E27FC236}">
                <a16:creationId xmlns:a16="http://schemas.microsoft.com/office/drawing/2014/main" id="{BE7D46CD-BB00-4684-88F9-B44B93F210AC}"/>
              </a:ext>
            </a:extLst>
          </p:cNvPr>
          <p:cNvGrpSpPr/>
          <p:nvPr/>
        </p:nvGrpSpPr>
        <p:grpSpPr>
          <a:xfrm>
            <a:off x="2947097" y="1952233"/>
            <a:ext cx="1161131" cy="4080238"/>
            <a:chOff x="2947097" y="1952233"/>
            <a:chExt cx="1161131" cy="4080238"/>
          </a:xfrm>
        </p:grpSpPr>
        <p:sp>
          <p:nvSpPr>
            <p:cNvPr id="17" name="TextBox 16">
              <a:extLst>
                <a:ext uri="{FF2B5EF4-FFF2-40B4-BE49-F238E27FC236}">
                  <a16:creationId xmlns:a16="http://schemas.microsoft.com/office/drawing/2014/main" id="{1DEC0C10-F2E8-409E-8A92-03759625AC79}"/>
                </a:ext>
              </a:extLst>
            </p:cNvPr>
            <p:cNvSpPr txBox="1"/>
            <p:nvPr/>
          </p:nvSpPr>
          <p:spPr>
            <a:xfrm rot="16200000">
              <a:off x="1799356" y="3790668"/>
              <a:ext cx="2818701" cy="523220"/>
            </a:xfrm>
            <a:prstGeom prst="rect">
              <a:avLst/>
            </a:prstGeom>
            <a:noFill/>
          </p:spPr>
          <p:txBody>
            <a:bodyPr wrap="square" rtlCol="0">
              <a:spAutoFit/>
            </a:bodyPr>
            <a:lstStyle/>
            <a:p>
              <a:pPr algn="ctr"/>
              <a:r>
                <a:rPr lang="en-US" sz="2800" dirty="0">
                  <a:solidFill>
                    <a:srgbClr val="7030A0"/>
                  </a:solidFill>
                </a:rPr>
                <a:t>Strictness</a:t>
              </a:r>
            </a:p>
          </p:txBody>
        </p:sp>
        <p:grpSp>
          <p:nvGrpSpPr>
            <p:cNvPr id="6" name="Group 5">
              <a:extLst>
                <a:ext uri="{FF2B5EF4-FFF2-40B4-BE49-F238E27FC236}">
                  <a16:creationId xmlns:a16="http://schemas.microsoft.com/office/drawing/2014/main" id="{ADEA0251-34AF-4A98-89DA-AEFE9C5B4ADF}"/>
                </a:ext>
              </a:extLst>
            </p:cNvPr>
            <p:cNvGrpSpPr/>
            <p:nvPr/>
          </p:nvGrpSpPr>
          <p:grpSpPr>
            <a:xfrm>
              <a:off x="3646562" y="1952233"/>
              <a:ext cx="461666" cy="4080238"/>
              <a:chOff x="3646561" y="1952233"/>
              <a:chExt cx="461666" cy="4080238"/>
            </a:xfrm>
          </p:grpSpPr>
          <p:sp>
            <p:nvSpPr>
              <p:cNvPr id="18" name="TextBox 17">
                <a:extLst>
                  <a:ext uri="{FF2B5EF4-FFF2-40B4-BE49-F238E27FC236}">
                    <a16:creationId xmlns:a16="http://schemas.microsoft.com/office/drawing/2014/main" id="{B4E3DC04-D2B6-443A-ACA7-58957E7DE8BF}"/>
                  </a:ext>
                </a:extLst>
              </p:cNvPr>
              <p:cNvSpPr txBox="1"/>
              <p:nvPr/>
            </p:nvSpPr>
            <p:spPr>
              <a:xfrm rot="16200000">
                <a:off x="3074345" y="2524449"/>
                <a:ext cx="1606098" cy="461665"/>
              </a:xfrm>
              <a:prstGeom prst="rect">
                <a:avLst/>
              </a:prstGeom>
              <a:noFill/>
            </p:spPr>
            <p:txBody>
              <a:bodyPr wrap="square" rtlCol="0">
                <a:spAutoFit/>
              </a:bodyPr>
              <a:lstStyle/>
              <a:p>
                <a:pPr algn="ctr"/>
                <a:r>
                  <a:rPr lang="en-US" sz="2400" dirty="0"/>
                  <a:t>Strong</a:t>
                </a:r>
              </a:p>
            </p:txBody>
          </p:sp>
          <p:sp>
            <p:nvSpPr>
              <p:cNvPr id="19" name="TextBox 18">
                <a:extLst>
                  <a:ext uri="{FF2B5EF4-FFF2-40B4-BE49-F238E27FC236}">
                    <a16:creationId xmlns:a16="http://schemas.microsoft.com/office/drawing/2014/main" id="{CA824ED5-5F49-42AC-BE32-45C10B6661E4}"/>
                  </a:ext>
                </a:extLst>
              </p:cNvPr>
              <p:cNvSpPr txBox="1"/>
              <p:nvPr/>
            </p:nvSpPr>
            <p:spPr>
              <a:xfrm rot="16200000">
                <a:off x="3074346" y="4998589"/>
                <a:ext cx="1606098" cy="461665"/>
              </a:xfrm>
              <a:prstGeom prst="rect">
                <a:avLst/>
              </a:prstGeom>
              <a:noFill/>
            </p:spPr>
            <p:txBody>
              <a:bodyPr wrap="square" rtlCol="0">
                <a:spAutoFit/>
              </a:bodyPr>
              <a:lstStyle/>
              <a:p>
                <a:pPr algn="ctr"/>
                <a:r>
                  <a:rPr lang="en-US" sz="2400" dirty="0"/>
                  <a:t>Weak</a:t>
                </a:r>
              </a:p>
            </p:txBody>
          </p:sp>
        </p:grpSp>
      </p:grpSp>
      <p:grpSp>
        <p:nvGrpSpPr>
          <p:cNvPr id="4" name="Group 3">
            <a:extLst>
              <a:ext uri="{FF2B5EF4-FFF2-40B4-BE49-F238E27FC236}">
                <a16:creationId xmlns:a16="http://schemas.microsoft.com/office/drawing/2014/main" id="{F79852B7-E7E0-4A6F-B4B4-495B3390D89E}"/>
              </a:ext>
            </a:extLst>
          </p:cNvPr>
          <p:cNvGrpSpPr/>
          <p:nvPr/>
        </p:nvGrpSpPr>
        <p:grpSpPr>
          <a:xfrm>
            <a:off x="3016621" y="692181"/>
            <a:ext cx="6833472" cy="993647"/>
            <a:chOff x="3146669" y="721014"/>
            <a:chExt cx="6833472" cy="993647"/>
          </a:xfrm>
        </p:grpSpPr>
        <p:sp>
          <p:nvSpPr>
            <p:cNvPr id="20" name="TextBox 19">
              <a:extLst>
                <a:ext uri="{FF2B5EF4-FFF2-40B4-BE49-F238E27FC236}">
                  <a16:creationId xmlns:a16="http://schemas.microsoft.com/office/drawing/2014/main" id="{91A929DD-0B52-4344-B7CC-C08F31F45724}"/>
                </a:ext>
              </a:extLst>
            </p:cNvPr>
            <p:cNvSpPr txBox="1"/>
            <p:nvPr/>
          </p:nvSpPr>
          <p:spPr>
            <a:xfrm>
              <a:off x="3146669" y="721014"/>
              <a:ext cx="6833472" cy="523220"/>
            </a:xfrm>
            <a:prstGeom prst="rect">
              <a:avLst/>
            </a:prstGeom>
            <a:noFill/>
          </p:spPr>
          <p:txBody>
            <a:bodyPr wrap="square" rtlCol="0">
              <a:spAutoFit/>
            </a:bodyPr>
            <a:lstStyle/>
            <a:p>
              <a:pPr algn="ctr"/>
              <a:r>
                <a:rPr lang="en-US" sz="2800" dirty="0">
                  <a:solidFill>
                    <a:srgbClr val="4472C4"/>
                  </a:solidFill>
                </a:rPr>
                <a:t>Compile-time vs. Run-time</a:t>
              </a:r>
            </a:p>
          </p:txBody>
        </p:sp>
        <p:sp>
          <p:nvSpPr>
            <p:cNvPr id="21" name="TextBox 20">
              <a:extLst>
                <a:ext uri="{FF2B5EF4-FFF2-40B4-BE49-F238E27FC236}">
                  <a16:creationId xmlns:a16="http://schemas.microsoft.com/office/drawing/2014/main" id="{F0C9901B-C02A-4D9E-98EE-B97899392DF2}"/>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22" name="TextBox 21">
              <a:extLst>
                <a:ext uri="{FF2B5EF4-FFF2-40B4-BE49-F238E27FC236}">
                  <a16:creationId xmlns:a16="http://schemas.microsoft.com/office/drawing/2014/main" id="{9006D783-DA41-4429-BFA5-4FC1018D72C1}"/>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sp>
        <p:nvSpPr>
          <p:cNvPr id="25" name="Rectangle 24">
            <a:extLst>
              <a:ext uri="{FF2B5EF4-FFF2-40B4-BE49-F238E27FC236}">
                <a16:creationId xmlns:a16="http://schemas.microsoft.com/office/drawing/2014/main" id="{1DF848DC-8701-4646-A68C-BBE1BE24DF4C}"/>
              </a:ext>
            </a:extLst>
          </p:cNvPr>
          <p:cNvSpPr/>
          <p:nvPr/>
        </p:nvSpPr>
        <p:spPr>
          <a:xfrm>
            <a:off x="4108226" y="1628577"/>
            <a:ext cx="2340814" cy="4764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Static typing</a:t>
            </a:r>
          </a:p>
          <a:p>
            <a:endParaRPr lang="en-US" sz="2400" dirty="0"/>
          </a:p>
          <a:p>
            <a:r>
              <a:rPr lang="en-US" sz="2000" dirty="0"/>
              <a:t>Prior to execution, the type checker determines the type of every expression and ensures all operations are compatible with the types of their operands</a:t>
            </a:r>
          </a:p>
        </p:txBody>
      </p:sp>
      <p:sp>
        <p:nvSpPr>
          <p:cNvPr id="26" name="Rectangle 25">
            <a:extLst>
              <a:ext uri="{FF2B5EF4-FFF2-40B4-BE49-F238E27FC236}">
                <a16:creationId xmlns:a16="http://schemas.microsoft.com/office/drawing/2014/main" id="{21D4E78C-49D9-4B4F-A838-6E04BDF6424D}"/>
              </a:ext>
            </a:extLst>
          </p:cNvPr>
          <p:cNvSpPr/>
          <p:nvPr/>
        </p:nvSpPr>
        <p:spPr>
          <a:xfrm>
            <a:off x="6519325" y="1637159"/>
            <a:ext cx="2340814" cy="4764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Dynamic typing</a:t>
            </a:r>
          </a:p>
          <a:p>
            <a:endParaRPr lang="en-US" sz="2400" dirty="0"/>
          </a:p>
          <a:p>
            <a:r>
              <a:rPr lang="en-US" sz="2000" dirty="0"/>
              <a:t>As the program executes, the type checker ensures that each primitive operation is invoked with values of the right types, and raises an exception otherwise</a:t>
            </a:r>
          </a:p>
        </p:txBody>
      </p:sp>
      <p:grpSp>
        <p:nvGrpSpPr>
          <p:cNvPr id="41" name="Group 40">
            <a:extLst>
              <a:ext uri="{FF2B5EF4-FFF2-40B4-BE49-F238E27FC236}">
                <a16:creationId xmlns:a16="http://schemas.microsoft.com/office/drawing/2014/main" id="{2B81F43D-CAE1-4058-8C18-A0350B465FC4}"/>
              </a:ext>
            </a:extLst>
          </p:cNvPr>
          <p:cNvGrpSpPr/>
          <p:nvPr/>
        </p:nvGrpSpPr>
        <p:grpSpPr>
          <a:xfrm>
            <a:off x="17936" y="4764997"/>
            <a:ext cx="3518406" cy="2082639"/>
            <a:chOff x="8153102" y="1855454"/>
            <a:chExt cx="3518406" cy="2082639"/>
          </a:xfrm>
        </p:grpSpPr>
        <p:grpSp>
          <p:nvGrpSpPr>
            <p:cNvPr id="42" name="Group 41">
              <a:extLst>
                <a:ext uri="{FF2B5EF4-FFF2-40B4-BE49-F238E27FC236}">
                  <a16:creationId xmlns:a16="http://schemas.microsoft.com/office/drawing/2014/main" id="{A3807C80-0BDD-4AC8-A634-730286545A39}"/>
                </a:ext>
              </a:extLst>
            </p:cNvPr>
            <p:cNvGrpSpPr/>
            <p:nvPr/>
          </p:nvGrpSpPr>
          <p:grpSpPr>
            <a:xfrm>
              <a:off x="8153102" y="1855454"/>
              <a:ext cx="3518406" cy="2082639"/>
              <a:chOff x="9223511" y="4792096"/>
              <a:chExt cx="3518406" cy="2082639"/>
            </a:xfrm>
          </p:grpSpPr>
          <p:grpSp>
            <p:nvGrpSpPr>
              <p:cNvPr id="44" name="Group 43">
                <a:extLst>
                  <a:ext uri="{FF2B5EF4-FFF2-40B4-BE49-F238E27FC236}">
                    <a16:creationId xmlns:a16="http://schemas.microsoft.com/office/drawing/2014/main" id="{BB33DB6D-2E1C-4A84-ACBC-A0331DA1A89F}"/>
                  </a:ext>
                </a:extLst>
              </p:cNvPr>
              <p:cNvGrpSpPr/>
              <p:nvPr/>
            </p:nvGrpSpPr>
            <p:grpSpPr>
              <a:xfrm>
                <a:off x="9223511" y="4792096"/>
                <a:ext cx="3518406" cy="2056920"/>
                <a:chOff x="9462052" y="4414558"/>
                <a:chExt cx="3518406" cy="2056920"/>
              </a:xfrm>
            </p:grpSpPr>
            <p:sp>
              <p:nvSpPr>
                <p:cNvPr id="46" name="Rectangle: Rounded Corners 45">
                  <a:extLst>
                    <a:ext uri="{FF2B5EF4-FFF2-40B4-BE49-F238E27FC236}">
                      <a16:creationId xmlns:a16="http://schemas.microsoft.com/office/drawing/2014/main" id="{3F13D29C-3C4C-433B-895A-9E5F1092B0C0}"/>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4BAA7388-71CA-4D4B-9F6E-607CEC4C3E1F}"/>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45" name="TextBox 44">
                <a:extLst>
                  <a:ext uri="{FF2B5EF4-FFF2-40B4-BE49-F238E27FC236}">
                    <a16:creationId xmlns:a16="http://schemas.microsoft.com/office/drawing/2014/main" id="{66D476F5-07D9-4F78-9336-B2A6B3CA1754}"/>
                  </a:ext>
                </a:extLst>
              </p:cNvPr>
              <p:cNvSpPr txBox="1"/>
              <p:nvPr/>
            </p:nvSpPr>
            <p:spPr>
              <a:xfrm>
                <a:off x="10000338" y="5243519"/>
                <a:ext cx="2741579" cy="1631216"/>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“Carey – what about Gradual Typing?</a:t>
                </a:r>
                <a:br>
                  <a:rPr lang="en-US" sz="2000" dirty="0">
                    <a:solidFill>
                      <a:schemeClr val="accent1">
                        <a:lumMod val="75000"/>
                      </a:schemeClr>
                    </a:solidFill>
                    <a:latin typeface="Comic Sans MS" panose="030F0702030302020204" pitchFamily="66" charset="0"/>
                  </a:rPr>
                </a:br>
                <a:br>
                  <a:rPr lang="en-US" sz="2000" dirty="0">
                    <a:solidFill>
                      <a:schemeClr val="accent1">
                        <a:lumMod val="75000"/>
                      </a:schemeClr>
                    </a:solidFill>
                    <a:latin typeface="Comic Sans MS" panose="030F0702030302020204" pitchFamily="66" charset="0"/>
                  </a:rPr>
                </a:br>
                <a:r>
                  <a:rPr lang="en-US" sz="2000" dirty="0">
                    <a:solidFill>
                      <a:schemeClr val="accent1">
                        <a:lumMod val="75000"/>
                      </a:schemeClr>
                    </a:solidFill>
                    <a:latin typeface="Comic Sans MS" panose="030F0702030302020204" pitchFamily="66" charset="0"/>
                  </a:rPr>
                  <a:t>Maybe worth covering?"</a:t>
                </a:r>
              </a:p>
            </p:txBody>
          </p:sp>
        </p:grpSp>
        <p:pic>
          <p:nvPicPr>
            <p:cNvPr id="43" name="Picture 42">
              <a:extLst>
                <a:ext uri="{FF2B5EF4-FFF2-40B4-BE49-F238E27FC236}">
                  <a16:creationId xmlns:a16="http://schemas.microsoft.com/office/drawing/2014/main" id="{B407A023-B158-4FE7-B499-407553C3F589}"/>
                </a:ext>
              </a:extLst>
            </p:cNvPr>
            <p:cNvPicPr>
              <a:picLocks noChangeAspect="1"/>
            </p:cNvPicPr>
            <p:nvPr/>
          </p:nvPicPr>
          <p:blipFill rotWithShape="1">
            <a:blip r:embed="rId3"/>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3" name="Rectangle 22">
            <a:extLst>
              <a:ext uri="{FF2B5EF4-FFF2-40B4-BE49-F238E27FC236}">
                <a16:creationId xmlns:a16="http://schemas.microsoft.com/office/drawing/2014/main" id="{DB20FD05-93A7-4C86-8CE9-A756A23C198E}"/>
              </a:ext>
            </a:extLst>
          </p:cNvPr>
          <p:cNvSpPr/>
          <p:nvPr/>
        </p:nvSpPr>
        <p:spPr>
          <a:xfrm>
            <a:off x="4101888" y="1600348"/>
            <a:ext cx="4749853" cy="23408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Strong type checking</a:t>
            </a:r>
          </a:p>
          <a:p>
            <a:endParaRPr lang="en-US" sz="2400" dirty="0"/>
          </a:p>
          <a:p>
            <a:r>
              <a:rPr lang="en-US" sz="2000" dirty="0"/>
              <a:t>The language's type system guarantees that all operations are only invoked on objects/values of appropriate types </a:t>
            </a:r>
          </a:p>
        </p:txBody>
      </p:sp>
      <p:sp>
        <p:nvSpPr>
          <p:cNvPr id="24" name="Rectangle 23">
            <a:extLst>
              <a:ext uri="{FF2B5EF4-FFF2-40B4-BE49-F238E27FC236}">
                <a16:creationId xmlns:a16="http://schemas.microsoft.com/office/drawing/2014/main" id="{19870167-C487-495E-A03C-38071C1E3B06}"/>
              </a:ext>
            </a:extLst>
          </p:cNvPr>
          <p:cNvSpPr/>
          <p:nvPr/>
        </p:nvSpPr>
        <p:spPr>
          <a:xfrm>
            <a:off x="4114567" y="4030783"/>
            <a:ext cx="4749853" cy="23408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a:p>
            <a:r>
              <a:rPr lang="en-US" sz="2400" dirty="0"/>
              <a:t>Weak type checking</a:t>
            </a:r>
          </a:p>
          <a:p>
            <a:endParaRPr lang="en-US" sz="2400" dirty="0"/>
          </a:p>
          <a:p>
            <a:r>
              <a:rPr lang="en-US" sz="2000" dirty="0"/>
              <a:t>The language's type system does NOT guarantee that all operations are invoked on objects/values of appropriate types </a:t>
            </a:r>
          </a:p>
          <a:p>
            <a:endParaRPr lang="en-US" sz="2000" dirty="0"/>
          </a:p>
        </p:txBody>
      </p:sp>
      <p:sp>
        <p:nvSpPr>
          <p:cNvPr id="10" name="Rectangle 9">
            <a:extLst>
              <a:ext uri="{FF2B5EF4-FFF2-40B4-BE49-F238E27FC236}">
                <a16:creationId xmlns:a16="http://schemas.microsoft.com/office/drawing/2014/main" id="{D748C000-E1FE-4C45-A5F3-BC7E6C577CC3}"/>
              </a:ext>
            </a:extLst>
          </p:cNvPr>
          <p:cNvSpPr/>
          <p:nvPr/>
        </p:nvSpPr>
        <p:spPr>
          <a:xfrm>
            <a:off x="4113379"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Assembly language, C, C++</a:t>
            </a:r>
          </a:p>
        </p:txBody>
      </p:sp>
      <p:sp>
        <p:nvSpPr>
          <p:cNvPr id="11" name="Rectangle 10">
            <a:extLst>
              <a:ext uri="{FF2B5EF4-FFF2-40B4-BE49-F238E27FC236}">
                <a16:creationId xmlns:a16="http://schemas.microsoft.com/office/drawing/2014/main" id="{2CBFE4C0-3EA7-4608-AA35-A92F2D15C456}"/>
              </a:ext>
            </a:extLst>
          </p:cNvPr>
          <p:cNvSpPr/>
          <p:nvPr/>
        </p:nvSpPr>
        <p:spPr>
          <a:xfrm>
            <a:off x="6524478"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NONE that I can find! </a:t>
            </a:r>
            <a:r>
              <a:rPr lang="en-US" sz="2400" dirty="0">
                <a:solidFill>
                  <a:schemeClr val="tx1"/>
                </a:solidFill>
                <a:sym typeface="Wingdings" panose="05000000000000000000" pitchFamily="2" charset="2"/>
              </a:rPr>
              <a:t></a:t>
            </a:r>
            <a:endParaRPr lang="en-US" sz="2400" dirty="0">
              <a:solidFill>
                <a:schemeClr val="tx1"/>
              </a:solidFill>
            </a:endParaRPr>
          </a:p>
        </p:txBody>
      </p:sp>
      <p:sp>
        <p:nvSpPr>
          <p:cNvPr id="5" name="Rectangle 4">
            <a:extLst>
              <a:ext uri="{FF2B5EF4-FFF2-40B4-BE49-F238E27FC236}">
                <a16:creationId xmlns:a16="http://schemas.microsoft.com/office/drawing/2014/main" id="{004E9DF9-B86A-4123-8863-92DC7BBC83B5}"/>
              </a:ext>
            </a:extLst>
          </p:cNvPr>
          <p:cNvSpPr/>
          <p:nvPr/>
        </p:nvSpPr>
        <p:spPr>
          <a:xfrm>
            <a:off x="4113380" y="1589866"/>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 Go, Haskell, Java, Scala</a:t>
            </a:r>
          </a:p>
        </p:txBody>
      </p:sp>
      <p:sp>
        <p:nvSpPr>
          <p:cNvPr id="14" name="Rectangle 13">
            <a:extLst>
              <a:ext uri="{FF2B5EF4-FFF2-40B4-BE49-F238E27FC236}">
                <a16:creationId xmlns:a16="http://schemas.microsoft.com/office/drawing/2014/main" id="{14E0664C-40BF-4885-B5C8-801330795714}"/>
              </a:ext>
            </a:extLst>
          </p:cNvPr>
          <p:cNvSpPr/>
          <p:nvPr/>
        </p:nvSpPr>
        <p:spPr>
          <a:xfrm>
            <a:off x="6524479" y="1596602"/>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Javascript</a:t>
            </a:r>
            <a:r>
              <a:rPr lang="en-US" sz="2400" dirty="0">
                <a:solidFill>
                  <a:schemeClr val="tx1"/>
                </a:solidFill>
              </a:rPr>
              <a:t>, Perl, PHP, Ruby, Python, Smalltalk</a:t>
            </a:r>
          </a:p>
        </p:txBody>
      </p:sp>
    </p:spTree>
    <p:extLst>
      <p:ext uri="{BB962C8B-B14F-4D97-AF65-F5344CB8AC3E}">
        <p14:creationId xmlns:p14="http://schemas.microsoft.com/office/powerpoint/2010/main" val="369633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0" presetClass="exit" presetSubtype="0" fill="hold" grpId="1" nodeType="withEffect">
                                  <p:stCondLst>
                                    <p:cond delay="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up)">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0-#ppt_w/2"/>
                                          </p:val>
                                        </p:tav>
                                        <p:tav tm="100000">
                                          <p:val>
                                            <p:strVal val="#ppt_x"/>
                                          </p:val>
                                        </p:tav>
                                      </p:tavLst>
                                    </p:anim>
                                    <p:anim calcmode="lin" valueType="num">
                                      <p:cBhvr additive="base">
                                        <p:cTn id="45"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xit" presetSubtype="8" fill="hold" nodeType="clickEffect">
                                  <p:stCondLst>
                                    <p:cond delay="0"/>
                                  </p:stCondLst>
                                  <p:childTnLst>
                                    <p:anim calcmode="lin" valueType="num">
                                      <p:cBhvr additive="base">
                                        <p:cTn id="49" dur="500"/>
                                        <p:tgtEl>
                                          <p:spTgt spid="41"/>
                                        </p:tgtEl>
                                        <p:attrNameLst>
                                          <p:attrName>ppt_x</p:attrName>
                                        </p:attrNameLst>
                                      </p:cBhvr>
                                      <p:tavLst>
                                        <p:tav tm="0">
                                          <p:val>
                                            <p:strVal val="ppt_x"/>
                                          </p:val>
                                        </p:tav>
                                        <p:tav tm="100000">
                                          <p:val>
                                            <p:strVal val="0-ppt_w/2"/>
                                          </p:val>
                                        </p:tav>
                                      </p:tavLst>
                                    </p:anim>
                                    <p:anim calcmode="lin" valueType="num">
                                      <p:cBhvr additive="base">
                                        <p:cTn id="50" dur="500"/>
                                        <p:tgtEl>
                                          <p:spTgt spid="41"/>
                                        </p:tgtEl>
                                        <p:attrNameLst>
                                          <p:attrName>ppt_y</p:attrName>
                                        </p:attrNameLst>
                                      </p:cBhvr>
                                      <p:tavLst>
                                        <p:tav tm="0">
                                          <p:val>
                                            <p:strVal val="ppt_y"/>
                                          </p:val>
                                        </p:tav>
                                        <p:tav tm="100000">
                                          <p:val>
                                            <p:strVal val="ppt_y"/>
                                          </p:val>
                                        </p:tav>
                                      </p:tavLst>
                                    </p:anim>
                                    <p:set>
                                      <p:cBhvr>
                                        <p:cTn id="51" dur="1" fill="hold">
                                          <p:stCondLst>
                                            <p:cond delay="499"/>
                                          </p:stCondLst>
                                        </p:cTn>
                                        <p:tgtEl>
                                          <p:spTgt spid="4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3" grpId="0" animBg="1"/>
      <p:bldP spid="23" grpId="1" animBg="1"/>
      <p:bldP spid="24" grpId="0" animBg="1"/>
      <p:bldP spid="24" grpId="1" animBg="1"/>
      <p:bldP spid="10" grpId="0" animBg="1"/>
      <p:bldP spid="11" grpId="0" animBg="1"/>
      <p:bldP spid="5" grpId="0" animBg="1"/>
      <p:bldP spid="1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 name="Group 1">
            <a:extLst>
              <a:ext uri="{FF2B5EF4-FFF2-40B4-BE49-F238E27FC236}">
                <a16:creationId xmlns:a16="http://schemas.microsoft.com/office/drawing/2014/main" id="{FADEBC50-1A17-4461-AF37-1E5193C97F83}"/>
              </a:ext>
            </a:extLst>
          </p:cNvPr>
          <p:cNvGrpSpPr/>
          <p:nvPr/>
        </p:nvGrpSpPr>
        <p:grpSpPr>
          <a:xfrm>
            <a:off x="4275318" y="960216"/>
            <a:ext cx="4674103" cy="1006360"/>
            <a:chOff x="2867228" y="749861"/>
            <a:chExt cx="4674103" cy="1006360"/>
          </a:xfrm>
        </p:grpSpPr>
        <p:pic>
          <p:nvPicPr>
            <p:cNvPr id="12" name="Picture 11" descr="Background pattern&#10;&#10;Description automatically generated">
              <a:extLst>
                <a:ext uri="{FF2B5EF4-FFF2-40B4-BE49-F238E27FC236}">
                  <a16:creationId xmlns:a16="http://schemas.microsoft.com/office/drawing/2014/main" id="{76B1A49D-1FF1-4E46-AFB5-D2FE8B749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228" y="749861"/>
              <a:ext cx="850474" cy="1006360"/>
            </a:xfrm>
            <a:prstGeom prst="rect">
              <a:avLst/>
            </a:prstGeom>
          </p:spPr>
        </p:pic>
        <p:sp>
          <p:nvSpPr>
            <p:cNvPr id="13" name="TextBox 12">
              <a:extLst>
                <a:ext uri="{FF2B5EF4-FFF2-40B4-BE49-F238E27FC236}">
                  <a16:creationId xmlns:a16="http://schemas.microsoft.com/office/drawing/2014/main" id="{542341A9-0407-433E-A7E9-BEAEA23F5E6A}"/>
                </a:ext>
              </a:extLst>
            </p:cNvPr>
            <p:cNvSpPr txBox="1"/>
            <p:nvPr/>
          </p:nvSpPr>
          <p:spPr>
            <a:xfrm>
              <a:off x="3675749" y="991431"/>
              <a:ext cx="3865582" cy="523220"/>
            </a:xfrm>
            <a:prstGeom prst="rect">
              <a:avLst/>
            </a:prstGeom>
            <a:noFill/>
          </p:spPr>
          <p:txBody>
            <a:bodyPr wrap="square">
              <a:spAutoFit/>
            </a:bodyPr>
            <a:lstStyle/>
            <a:p>
              <a:r>
                <a:rPr lang="en-US" sz="2800" dirty="0">
                  <a:solidFill>
                    <a:schemeClr val="tx1"/>
                  </a:solidFill>
                </a:rPr>
                <a:t>Glossary of Terms</a:t>
              </a:r>
            </a:p>
          </p:txBody>
        </p:sp>
      </p:grpSp>
    </p:spTree>
    <p:extLst>
      <p:ext uri="{BB962C8B-B14F-4D97-AF65-F5344CB8AC3E}">
        <p14:creationId xmlns:p14="http://schemas.microsoft.com/office/powerpoint/2010/main" val="1727991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4" name="Group 3">
            <a:extLst>
              <a:ext uri="{FF2B5EF4-FFF2-40B4-BE49-F238E27FC236}">
                <a16:creationId xmlns:a16="http://schemas.microsoft.com/office/drawing/2014/main" id="{FDDF70E9-5433-46A4-AF96-7FFF64F1370D}"/>
              </a:ext>
            </a:extLst>
          </p:cNvPr>
          <p:cNvGrpSpPr/>
          <p:nvPr/>
        </p:nvGrpSpPr>
        <p:grpSpPr>
          <a:xfrm>
            <a:off x="3626021" y="1003132"/>
            <a:ext cx="5186026" cy="4392652"/>
            <a:chOff x="679037" y="1403532"/>
            <a:chExt cx="5186026" cy="4392652"/>
          </a:xfrm>
        </p:grpSpPr>
        <p:sp>
          <p:nvSpPr>
            <p:cNvPr id="29" name="Rectangle 28">
              <a:extLst>
                <a:ext uri="{FF2B5EF4-FFF2-40B4-BE49-F238E27FC236}">
                  <a16:creationId xmlns:a16="http://schemas.microsoft.com/office/drawing/2014/main" id="{92438FED-D398-491A-9719-A6529F7F6099}"/>
                </a:ext>
              </a:extLst>
            </p:cNvPr>
            <p:cNvSpPr/>
            <p:nvPr/>
          </p:nvSpPr>
          <p:spPr>
            <a:xfrm>
              <a:off x="900378" y="1403532"/>
              <a:ext cx="4726699" cy="439265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34" name="TextBox 33">
              <a:extLst>
                <a:ext uri="{FF2B5EF4-FFF2-40B4-BE49-F238E27FC236}">
                  <a16:creationId xmlns:a16="http://schemas.microsoft.com/office/drawing/2014/main" id="{C4D8DE70-5371-44F2-9183-D26EC6E24847}"/>
                </a:ext>
              </a:extLst>
            </p:cNvPr>
            <p:cNvSpPr txBox="1"/>
            <p:nvPr/>
          </p:nvSpPr>
          <p:spPr>
            <a:xfrm>
              <a:off x="679037" y="2389868"/>
              <a:ext cx="1688613" cy="454746"/>
            </a:xfrm>
            <a:prstGeom prst="rect">
              <a:avLst/>
            </a:prstGeom>
            <a:noFill/>
          </p:spPr>
          <p:txBody>
            <a:bodyPr wrap="square">
              <a:spAutoFit/>
            </a:bodyPr>
            <a:lstStyle/>
            <a:p>
              <a:pPr algn="ctr"/>
              <a:r>
                <a:rPr lang="en-US" sz="1400" dirty="0">
                  <a:solidFill>
                    <a:schemeClr val="tx1"/>
                  </a:solidFill>
                </a:rPr>
                <a:t>Definition</a:t>
              </a:r>
            </a:p>
          </p:txBody>
        </p:sp>
        <p:grpSp>
          <p:nvGrpSpPr>
            <p:cNvPr id="55" name="Group 54">
              <a:extLst>
                <a:ext uri="{FF2B5EF4-FFF2-40B4-BE49-F238E27FC236}">
                  <a16:creationId xmlns:a16="http://schemas.microsoft.com/office/drawing/2014/main" id="{70472096-74C2-4496-9D48-90077D4050D0}"/>
                </a:ext>
              </a:extLst>
            </p:cNvPr>
            <p:cNvGrpSpPr/>
            <p:nvPr/>
          </p:nvGrpSpPr>
          <p:grpSpPr>
            <a:xfrm>
              <a:off x="1186667" y="1496363"/>
              <a:ext cx="4678396" cy="1006360"/>
              <a:chOff x="691459" y="2117811"/>
              <a:chExt cx="3818061" cy="848182"/>
            </a:xfrm>
          </p:grpSpPr>
          <p:pic>
            <p:nvPicPr>
              <p:cNvPr id="47" name="Picture 46" descr="Background pattern&#10;&#10;Description automatically generated">
                <a:extLst>
                  <a:ext uri="{FF2B5EF4-FFF2-40B4-BE49-F238E27FC236}">
                    <a16:creationId xmlns:a16="http://schemas.microsoft.com/office/drawing/2014/main" id="{0FA475A1-6360-4C16-B8E1-CE1587B1D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59" y="2117811"/>
                <a:ext cx="549828" cy="848182"/>
              </a:xfrm>
              <a:prstGeom prst="rect">
                <a:avLst/>
              </a:prstGeom>
            </p:spPr>
          </p:pic>
          <p:sp>
            <p:nvSpPr>
              <p:cNvPr id="48" name="TextBox 47">
                <a:extLst>
                  <a:ext uri="{FF2B5EF4-FFF2-40B4-BE49-F238E27FC236}">
                    <a16:creationId xmlns:a16="http://schemas.microsoft.com/office/drawing/2014/main" id="{279C48DE-356F-4807-B3FD-27F43B44B96A}"/>
                  </a:ext>
                </a:extLst>
              </p:cNvPr>
              <p:cNvSpPr txBox="1"/>
              <p:nvPr/>
            </p:nvSpPr>
            <p:spPr>
              <a:xfrm>
                <a:off x="1354800" y="2268667"/>
                <a:ext cx="3154720" cy="440981"/>
              </a:xfrm>
              <a:prstGeom prst="rect">
                <a:avLst/>
              </a:prstGeom>
              <a:noFill/>
            </p:spPr>
            <p:txBody>
              <a:bodyPr wrap="square">
                <a:spAutoFit/>
              </a:bodyPr>
              <a:lstStyle/>
              <a:p>
                <a:r>
                  <a:rPr lang="en-US" sz="2800" dirty="0">
                    <a:solidFill>
                      <a:schemeClr val="tx1"/>
                    </a:solidFill>
                  </a:rPr>
                  <a:t>Type Checking</a:t>
                </a:r>
              </a:p>
            </p:txBody>
          </p:sp>
        </p:grpSp>
      </p:grpSp>
      <p:sp>
        <p:nvSpPr>
          <p:cNvPr id="50" name="TextBox 49">
            <a:extLst>
              <a:ext uri="{FF2B5EF4-FFF2-40B4-BE49-F238E27FC236}">
                <a16:creationId xmlns:a16="http://schemas.microsoft.com/office/drawing/2014/main" id="{6697A3C9-D233-464F-8DA4-E1A1D0CA9F99}"/>
              </a:ext>
            </a:extLst>
          </p:cNvPr>
          <p:cNvSpPr txBox="1"/>
          <p:nvPr/>
        </p:nvSpPr>
        <p:spPr>
          <a:xfrm>
            <a:off x="3952032" y="2271031"/>
            <a:ext cx="4392897" cy="1323439"/>
          </a:xfrm>
          <a:prstGeom prst="rect">
            <a:avLst/>
          </a:prstGeom>
          <a:noFill/>
        </p:spPr>
        <p:txBody>
          <a:bodyPr wrap="square">
            <a:spAutoFit/>
          </a:bodyPr>
          <a:lstStyle/>
          <a:p>
            <a:r>
              <a:rPr lang="en-US" sz="2000" dirty="0"/>
              <a:t>The process by which a language checks that all operations in a program are consistent with the types of data being operated on.</a:t>
            </a:r>
          </a:p>
        </p:txBody>
      </p:sp>
      <p:sp>
        <p:nvSpPr>
          <p:cNvPr id="51" name="TextBox 50">
            <a:extLst>
              <a:ext uri="{FF2B5EF4-FFF2-40B4-BE49-F238E27FC236}">
                <a16:creationId xmlns:a16="http://schemas.microsoft.com/office/drawing/2014/main" id="{FB634BD6-607A-4E3E-8C99-FA0AB048920B}"/>
              </a:ext>
            </a:extLst>
          </p:cNvPr>
          <p:cNvSpPr txBox="1"/>
          <p:nvPr/>
        </p:nvSpPr>
        <p:spPr>
          <a:xfrm>
            <a:off x="3952031" y="3683821"/>
            <a:ext cx="4392897" cy="707886"/>
          </a:xfrm>
          <a:prstGeom prst="rect">
            <a:avLst/>
          </a:prstGeom>
          <a:noFill/>
        </p:spPr>
        <p:txBody>
          <a:bodyPr wrap="square">
            <a:spAutoFit/>
          </a:bodyPr>
          <a:lstStyle/>
          <a:p>
            <a:r>
              <a:rPr lang="en-US" sz="2000" dirty="0"/>
              <a:t>Type checking can happen at compile-time or at run-time. </a:t>
            </a:r>
          </a:p>
        </p:txBody>
      </p:sp>
      <p:sp>
        <p:nvSpPr>
          <p:cNvPr id="52" name="TextBox 51">
            <a:extLst>
              <a:ext uri="{FF2B5EF4-FFF2-40B4-BE49-F238E27FC236}">
                <a16:creationId xmlns:a16="http://schemas.microsoft.com/office/drawing/2014/main" id="{5CDAE37C-4737-464F-94B0-69EF0205E646}"/>
              </a:ext>
            </a:extLst>
          </p:cNvPr>
          <p:cNvSpPr txBox="1"/>
          <p:nvPr/>
        </p:nvSpPr>
        <p:spPr>
          <a:xfrm>
            <a:off x="3952031" y="4539802"/>
            <a:ext cx="4392897" cy="400110"/>
          </a:xfrm>
          <a:prstGeom prst="rect">
            <a:avLst/>
          </a:prstGeom>
          <a:noFill/>
        </p:spPr>
        <p:txBody>
          <a:bodyPr wrap="square">
            <a:spAutoFit/>
          </a:bodyPr>
          <a:lstStyle/>
          <a:p>
            <a:r>
              <a:rPr lang="en-US" sz="2000" dirty="0"/>
              <a:t>Type checking can be lenient or strict.</a:t>
            </a:r>
          </a:p>
        </p:txBody>
      </p:sp>
    </p:spTree>
    <p:extLst>
      <p:ext uri="{BB962C8B-B14F-4D97-AF65-F5344CB8AC3E}">
        <p14:creationId xmlns:p14="http://schemas.microsoft.com/office/powerpoint/2010/main" val="32135072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25F9-34F3-4BA7-B881-FB92CD5B8FEE}"/>
              </a:ext>
            </a:extLst>
          </p:cNvPr>
          <p:cNvSpPr>
            <a:spLocks noGrp="1"/>
          </p:cNvSpPr>
          <p:nvPr>
            <p:ph type="title"/>
          </p:nvPr>
        </p:nvSpPr>
        <p:spPr/>
        <p:txBody>
          <a:bodyPr/>
          <a:lstStyle/>
          <a:p>
            <a:r>
              <a:rPr lang="en-US" dirty="0"/>
              <a:t>Hide: Value vs. Variable Immutability</a:t>
            </a:r>
          </a:p>
        </p:txBody>
      </p:sp>
      <p:grpSp>
        <p:nvGrpSpPr>
          <p:cNvPr id="5" name="Group 4">
            <a:extLst>
              <a:ext uri="{FF2B5EF4-FFF2-40B4-BE49-F238E27FC236}">
                <a16:creationId xmlns:a16="http://schemas.microsoft.com/office/drawing/2014/main" id="{8DDA4F22-E80F-400B-8E97-7B452284D084}"/>
              </a:ext>
            </a:extLst>
          </p:cNvPr>
          <p:cNvGrpSpPr/>
          <p:nvPr/>
        </p:nvGrpSpPr>
        <p:grpSpPr>
          <a:xfrm>
            <a:off x="8194679" y="2302009"/>
            <a:ext cx="2705970" cy="1938992"/>
            <a:chOff x="4541520" y="3429000"/>
            <a:chExt cx="2705970" cy="1938992"/>
          </a:xfrm>
        </p:grpSpPr>
        <p:sp>
          <p:nvSpPr>
            <p:cNvPr id="7" name="Rectangle: Rounded Corners 6">
              <a:extLst>
                <a:ext uri="{FF2B5EF4-FFF2-40B4-BE49-F238E27FC236}">
                  <a16:creationId xmlns:a16="http://schemas.microsoft.com/office/drawing/2014/main" id="{86CA5866-229C-4DA4-9F7B-5B844ADCE394}"/>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1F4824-DB4B-4FE7-83E2-E3E0E65F7189}"/>
                </a:ext>
              </a:extLst>
            </p:cNvPr>
            <p:cNvSpPr txBox="1"/>
            <p:nvPr/>
          </p:nvSpPr>
          <p:spPr>
            <a:xfrm>
              <a:off x="4572000" y="3458965"/>
              <a:ext cx="1544012" cy="369332"/>
            </a:xfrm>
            <a:prstGeom prst="rect">
              <a:avLst/>
            </a:prstGeom>
            <a:noFill/>
          </p:spPr>
          <p:txBody>
            <a:bodyPr wrap="none" rtlCol="0">
              <a:spAutoFit/>
            </a:bodyPr>
            <a:lstStyle/>
            <a:p>
              <a:r>
                <a:rPr lang="en-US" dirty="0">
                  <a:solidFill>
                    <a:schemeClr val="bg1"/>
                  </a:solidFill>
                </a:rPr>
                <a:t>Heap Memory</a:t>
              </a:r>
            </a:p>
          </p:txBody>
        </p:sp>
      </p:grpSp>
      <p:sp>
        <p:nvSpPr>
          <p:cNvPr id="9" name="Rectangle 8">
            <a:extLst>
              <a:ext uri="{FF2B5EF4-FFF2-40B4-BE49-F238E27FC236}">
                <a16:creationId xmlns:a16="http://schemas.microsoft.com/office/drawing/2014/main" id="{1F1DCA52-6EAA-400A-8440-12488158D67D}"/>
              </a:ext>
            </a:extLst>
          </p:cNvPr>
          <p:cNvSpPr/>
          <p:nvPr/>
        </p:nvSpPr>
        <p:spPr>
          <a:xfrm>
            <a:off x="869924" y="2726578"/>
            <a:ext cx="4322806" cy="16444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Python immutability example</a:t>
            </a:r>
          </a:p>
          <a:p>
            <a:r>
              <a:rPr lang="en-US" sz="2000" dirty="0">
                <a:solidFill>
                  <a:schemeClr val="tx1"/>
                </a:solidFill>
                <a:latin typeface="Consolas" panose="020B0609020204030204" pitchFamily="49" charset="0"/>
                <a:cs typeface="Courier New" panose="02070309020205020404" pitchFamily="49" charset="0"/>
              </a:rPr>
              <a:t>def main():</a:t>
            </a:r>
          </a:p>
          <a:p>
            <a:r>
              <a:rPr lang="en-US" sz="2000" dirty="0">
                <a:solidFill>
                  <a:schemeClr val="tx1"/>
                </a:solidFill>
                <a:latin typeface="Consolas" panose="020B0609020204030204" pitchFamily="49" charset="0"/>
                <a:cs typeface="Courier New" panose="02070309020205020404" pitchFamily="49" charset="0"/>
              </a:rPr>
              <a:t>  x = 5</a:t>
            </a:r>
          </a:p>
          <a:p>
            <a:r>
              <a:rPr lang="en-US" sz="2000" dirty="0">
                <a:solidFill>
                  <a:schemeClr val="tx1"/>
                </a:solidFill>
                <a:latin typeface="Consolas" panose="020B0609020204030204" pitchFamily="49" charset="0"/>
                <a:cs typeface="Courier New" panose="02070309020205020404" pitchFamily="49" charset="0"/>
              </a:rPr>
              <a:t>  y = 20</a:t>
            </a:r>
          </a:p>
          <a:p>
            <a:r>
              <a:rPr lang="en-US" sz="2000" dirty="0">
                <a:solidFill>
                  <a:schemeClr val="tx1"/>
                </a:solidFill>
                <a:latin typeface="Consolas" panose="020B0609020204030204" pitchFamily="49" charset="0"/>
                <a:cs typeface="Courier New" panose="02070309020205020404" pitchFamily="49" charset="0"/>
              </a:rPr>
              <a:t>  y = x     # Why??</a:t>
            </a:r>
          </a:p>
        </p:txBody>
      </p:sp>
      <p:cxnSp>
        <p:nvCxnSpPr>
          <p:cNvPr id="10" name="Straight Arrow Connector 9">
            <a:extLst>
              <a:ext uri="{FF2B5EF4-FFF2-40B4-BE49-F238E27FC236}">
                <a16:creationId xmlns:a16="http://schemas.microsoft.com/office/drawing/2014/main" id="{1F533EAC-117D-422C-BE22-2A77A9692337}"/>
              </a:ext>
            </a:extLst>
          </p:cNvPr>
          <p:cNvCxnSpPr/>
          <p:nvPr/>
        </p:nvCxnSpPr>
        <p:spPr>
          <a:xfrm>
            <a:off x="636212" y="32550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879229-906F-472E-9EFF-87037E52D827}"/>
              </a:ext>
            </a:extLst>
          </p:cNvPr>
          <p:cNvCxnSpPr/>
          <p:nvPr/>
        </p:nvCxnSpPr>
        <p:spPr>
          <a:xfrm>
            <a:off x="901584" y="35717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0895C79-FD03-44C6-ACCB-CBA1F108748D}"/>
              </a:ext>
            </a:extLst>
          </p:cNvPr>
          <p:cNvCxnSpPr/>
          <p:nvPr/>
        </p:nvCxnSpPr>
        <p:spPr>
          <a:xfrm>
            <a:off x="901584" y="38942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73359D-567A-493E-BCE8-2064D4B54378}"/>
              </a:ext>
            </a:extLst>
          </p:cNvPr>
          <p:cNvCxnSpPr/>
          <p:nvPr/>
        </p:nvCxnSpPr>
        <p:spPr>
          <a:xfrm>
            <a:off x="901584" y="418185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329EA45-C3F6-4DF5-9EA3-E54391DAB589}"/>
              </a:ext>
            </a:extLst>
          </p:cNvPr>
          <p:cNvGrpSpPr/>
          <p:nvPr/>
        </p:nvGrpSpPr>
        <p:grpSpPr>
          <a:xfrm>
            <a:off x="5347730" y="2302009"/>
            <a:ext cx="2705970" cy="1938992"/>
            <a:chOff x="4541520" y="3429000"/>
            <a:chExt cx="2705970" cy="1938992"/>
          </a:xfrm>
        </p:grpSpPr>
        <p:sp>
          <p:nvSpPr>
            <p:cNvPr id="16" name="Rectangle: Rounded Corners 15">
              <a:extLst>
                <a:ext uri="{FF2B5EF4-FFF2-40B4-BE49-F238E27FC236}">
                  <a16:creationId xmlns:a16="http://schemas.microsoft.com/office/drawing/2014/main" id="{D1A5857F-DB49-49F4-A5D1-1CFCF1C38FAD}"/>
                </a:ext>
              </a:extLst>
            </p:cNvPr>
            <p:cNvSpPr/>
            <p:nvPr/>
          </p:nvSpPr>
          <p:spPr>
            <a:xfrm>
              <a:off x="4541520" y="3429000"/>
              <a:ext cx="2705970" cy="193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1AF954A-328B-43B3-AC67-7645032FB506}"/>
                </a:ext>
              </a:extLst>
            </p:cNvPr>
            <p:cNvSpPr txBox="1"/>
            <p:nvPr/>
          </p:nvSpPr>
          <p:spPr>
            <a:xfrm>
              <a:off x="4572000" y="3458965"/>
              <a:ext cx="2673937" cy="369332"/>
            </a:xfrm>
            <a:prstGeom prst="rect">
              <a:avLst/>
            </a:prstGeom>
            <a:noFill/>
          </p:spPr>
          <p:txBody>
            <a:bodyPr wrap="none" rtlCol="0">
              <a:spAutoFit/>
            </a:bodyPr>
            <a:lstStyle/>
            <a:p>
              <a:r>
                <a:rPr lang="en-US" dirty="0">
                  <a:solidFill>
                    <a:schemeClr val="bg1"/>
                  </a:solidFill>
                </a:rPr>
                <a:t>main()'s Activation Record</a:t>
              </a:r>
            </a:p>
          </p:txBody>
        </p:sp>
      </p:grpSp>
      <p:grpSp>
        <p:nvGrpSpPr>
          <p:cNvPr id="18" name="Group 17">
            <a:extLst>
              <a:ext uri="{FF2B5EF4-FFF2-40B4-BE49-F238E27FC236}">
                <a16:creationId xmlns:a16="http://schemas.microsoft.com/office/drawing/2014/main" id="{885384CB-CA84-4F65-B578-3F6CA56EC83A}"/>
              </a:ext>
            </a:extLst>
          </p:cNvPr>
          <p:cNvGrpSpPr/>
          <p:nvPr/>
        </p:nvGrpSpPr>
        <p:grpSpPr>
          <a:xfrm>
            <a:off x="5590640" y="2693444"/>
            <a:ext cx="1033630" cy="408046"/>
            <a:chOff x="8180709" y="-722002"/>
            <a:chExt cx="1033630" cy="408046"/>
          </a:xfrm>
        </p:grpSpPr>
        <p:sp>
          <p:nvSpPr>
            <p:cNvPr id="19" name="TextBox 18">
              <a:extLst>
                <a:ext uri="{FF2B5EF4-FFF2-40B4-BE49-F238E27FC236}">
                  <a16:creationId xmlns:a16="http://schemas.microsoft.com/office/drawing/2014/main" id="{2929248A-3126-479C-80C2-A4B5F4FFAADC}"/>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F8CEB2"/>
                  </a:solidFill>
                </a:rPr>
                <a:t>x</a:t>
              </a:r>
            </a:p>
          </p:txBody>
        </p:sp>
        <p:sp>
          <p:nvSpPr>
            <p:cNvPr id="20" name="Rectangle 19">
              <a:extLst>
                <a:ext uri="{FF2B5EF4-FFF2-40B4-BE49-F238E27FC236}">
                  <a16:creationId xmlns:a16="http://schemas.microsoft.com/office/drawing/2014/main" id="{DFF1F38B-1DA9-4541-B021-BCED5E693C88}"/>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590DF1C1-F269-4CAD-AEF5-3091D076535D}"/>
              </a:ext>
            </a:extLst>
          </p:cNvPr>
          <p:cNvGrpSpPr/>
          <p:nvPr/>
        </p:nvGrpSpPr>
        <p:grpSpPr>
          <a:xfrm>
            <a:off x="9065375" y="2625853"/>
            <a:ext cx="763675" cy="461665"/>
            <a:chOff x="5080237" y="1660435"/>
            <a:chExt cx="763675" cy="461665"/>
          </a:xfrm>
          <a:solidFill>
            <a:srgbClr val="7030A0"/>
          </a:solidFill>
        </p:grpSpPr>
        <p:sp>
          <p:nvSpPr>
            <p:cNvPr id="22" name="Rectangle 21">
              <a:extLst>
                <a:ext uri="{FF2B5EF4-FFF2-40B4-BE49-F238E27FC236}">
                  <a16:creationId xmlns:a16="http://schemas.microsoft.com/office/drawing/2014/main" id="{9EC3CD3D-03FC-4BE8-B606-1B3F595650AD}"/>
                </a:ext>
              </a:extLst>
            </p:cNvPr>
            <p:cNvSpPr/>
            <p:nvPr/>
          </p:nvSpPr>
          <p:spPr>
            <a:xfrm>
              <a:off x="5080237"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BA344D3-40A6-4B97-8489-C87002FD179A}"/>
                </a:ext>
              </a:extLst>
            </p:cNvPr>
            <p:cNvSpPr txBox="1"/>
            <p:nvPr/>
          </p:nvSpPr>
          <p:spPr>
            <a:xfrm>
              <a:off x="5318019" y="1660435"/>
              <a:ext cx="354584"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5</a:t>
              </a:r>
            </a:p>
          </p:txBody>
        </p:sp>
      </p:grpSp>
      <p:cxnSp>
        <p:nvCxnSpPr>
          <p:cNvPr id="24" name="Straight Arrow Connector 23">
            <a:extLst>
              <a:ext uri="{FF2B5EF4-FFF2-40B4-BE49-F238E27FC236}">
                <a16:creationId xmlns:a16="http://schemas.microsoft.com/office/drawing/2014/main" id="{DA48E39B-D981-41C0-A2BD-4A61283BCBA2}"/>
              </a:ext>
            </a:extLst>
          </p:cNvPr>
          <p:cNvCxnSpPr>
            <a:cxnSpLocks/>
          </p:cNvCxnSpPr>
          <p:nvPr/>
        </p:nvCxnSpPr>
        <p:spPr>
          <a:xfrm flipV="1">
            <a:off x="6218125" y="2716803"/>
            <a:ext cx="2855756" cy="1887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7C91627C-75F9-4657-90D5-FB9F72C41809}"/>
              </a:ext>
            </a:extLst>
          </p:cNvPr>
          <p:cNvGrpSpPr/>
          <p:nvPr/>
        </p:nvGrpSpPr>
        <p:grpSpPr>
          <a:xfrm>
            <a:off x="5590640" y="3611506"/>
            <a:ext cx="1033630" cy="408046"/>
            <a:chOff x="8180709" y="-722002"/>
            <a:chExt cx="1033630" cy="408046"/>
          </a:xfrm>
        </p:grpSpPr>
        <p:sp>
          <p:nvSpPr>
            <p:cNvPr id="26" name="TextBox 25">
              <a:extLst>
                <a:ext uri="{FF2B5EF4-FFF2-40B4-BE49-F238E27FC236}">
                  <a16:creationId xmlns:a16="http://schemas.microsoft.com/office/drawing/2014/main" id="{219F6692-0B25-4913-95F4-27CD0B1A95FF}"/>
                </a:ext>
              </a:extLst>
            </p:cNvPr>
            <p:cNvSpPr txBox="1"/>
            <p:nvPr/>
          </p:nvSpPr>
          <p:spPr>
            <a:xfrm>
              <a:off x="8180709" y="-722002"/>
              <a:ext cx="308098" cy="400110"/>
            </a:xfrm>
            <a:prstGeom prst="rect">
              <a:avLst/>
            </a:prstGeom>
            <a:noFill/>
          </p:spPr>
          <p:txBody>
            <a:bodyPr wrap="none" rtlCol="0">
              <a:spAutoFit/>
            </a:bodyPr>
            <a:lstStyle/>
            <a:p>
              <a:r>
                <a:rPr lang="en-US" sz="2000" dirty="0">
                  <a:solidFill>
                    <a:srgbClr val="F8CEB2"/>
                  </a:solidFill>
                </a:rPr>
                <a:t>y</a:t>
              </a:r>
            </a:p>
          </p:txBody>
        </p:sp>
        <p:sp>
          <p:nvSpPr>
            <p:cNvPr id="27" name="Rectangle 26">
              <a:extLst>
                <a:ext uri="{FF2B5EF4-FFF2-40B4-BE49-F238E27FC236}">
                  <a16:creationId xmlns:a16="http://schemas.microsoft.com/office/drawing/2014/main" id="{F772C9AB-5293-4836-B3A8-8DE284E5A5DA}"/>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4A8B566-0BA9-45EF-8328-33A33CF85E26}"/>
              </a:ext>
            </a:extLst>
          </p:cNvPr>
          <p:cNvGrpSpPr/>
          <p:nvPr/>
        </p:nvGrpSpPr>
        <p:grpSpPr>
          <a:xfrm>
            <a:off x="9065375" y="3432522"/>
            <a:ext cx="763675" cy="461665"/>
            <a:chOff x="5080237" y="1660435"/>
            <a:chExt cx="763675" cy="461665"/>
          </a:xfrm>
          <a:solidFill>
            <a:srgbClr val="7030A0"/>
          </a:solidFill>
        </p:grpSpPr>
        <p:sp>
          <p:nvSpPr>
            <p:cNvPr id="29" name="Rectangle 28">
              <a:extLst>
                <a:ext uri="{FF2B5EF4-FFF2-40B4-BE49-F238E27FC236}">
                  <a16:creationId xmlns:a16="http://schemas.microsoft.com/office/drawing/2014/main" id="{CF9C7B45-11D9-43BD-9EB6-2E569FAC7570}"/>
                </a:ext>
              </a:extLst>
            </p:cNvPr>
            <p:cNvSpPr/>
            <p:nvPr/>
          </p:nvSpPr>
          <p:spPr>
            <a:xfrm>
              <a:off x="5080237"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D498E869-6CC1-461C-B84B-D75FB6D8F9DA}"/>
                </a:ext>
              </a:extLst>
            </p:cNvPr>
            <p:cNvSpPr txBox="1"/>
            <p:nvPr/>
          </p:nvSpPr>
          <p:spPr>
            <a:xfrm>
              <a:off x="5222769" y="1660435"/>
              <a:ext cx="524503"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20</a:t>
              </a:r>
            </a:p>
          </p:txBody>
        </p:sp>
      </p:grpSp>
      <p:cxnSp>
        <p:nvCxnSpPr>
          <p:cNvPr id="31" name="Straight Arrow Connector 30">
            <a:extLst>
              <a:ext uri="{FF2B5EF4-FFF2-40B4-BE49-F238E27FC236}">
                <a16:creationId xmlns:a16="http://schemas.microsoft.com/office/drawing/2014/main" id="{1395DAAA-2FD3-47F7-BEEC-79BE9BED0FDA}"/>
              </a:ext>
            </a:extLst>
          </p:cNvPr>
          <p:cNvCxnSpPr>
            <a:cxnSpLocks/>
          </p:cNvCxnSpPr>
          <p:nvPr/>
        </p:nvCxnSpPr>
        <p:spPr>
          <a:xfrm flipV="1">
            <a:off x="6242432" y="3510662"/>
            <a:ext cx="2831449" cy="3117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B79C3A4-2F90-49E6-87EB-D1CE67F39F08}"/>
              </a:ext>
            </a:extLst>
          </p:cNvPr>
          <p:cNvSpPr txBox="1"/>
          <p:nvPr/>
        </p:nvSpPr>
        <p:spPr>
          <a:xfrm>
            <a:off x="5788985" y="2618271"/>
            <a:ext cx="898003" cy="523220"/>
          </a:xfrm>
          <a:prstGeom prst="rect">
            <a:avLst/>
          </a:prstGeom>
          <a:noFill/>
        </p:spPr>
        <p:txBody>
          <a:bodyPr wrap="none" rtlCol="0">
            <a:spAutoFit/>
          </a:bodyPr>
          <a:lstStyle/>
          <a:p>
            <a:pPr algn="ctr"/>
            <a:r>
              <a:rPr lang="en-US" sz="2800" dirty="0"/>
              <a:t>1000</a:t>
            </a:r>
          </a:p>
        </p:txBody>
      </p:sp>
      <p:sp>
        <p:nvSpPr>
          <p:cNvPr id="37" name="TextBox 36">
            <a:extLst>
              <a:ext uri="{FF2B5EF4-FFF2-40B4-BE49-F238E27FC236}">
                <a16:creationId xmlns:a16="http://schemas.microsoft.com/office/drawing/2014/main" id="{7FA451E9-260F-4C86-A18B-9BAA8E81BC1C}"/>
              </a:ext>
            </a:extLst>
          </p:cNvPr>
          <p:cNvSpPr txBox="1"/>
          <p:nvPr/>
        </p:nvSpPr>
        <p:spPr>
          <a:xfrm>
            <a:off x="5802712" y="3516165"/>
            <a:ext cx="898003" cy="523220"/>
          </a:xfrm>
          <a:prstGeom prst="rect">
            <a:avLst/>
          </a:prstGeom>
          <a:noFill/>
        </p:spPr>
        <p:txBody>
          <a:bodyPr wrap="none" rtlCol="0">
            <a:spAutoFit/>
          </a:bodyPr>
          <a:lstStyle/>
          <a:p>
            <a:pPr algn="ctr"/>
            <a:r>
              <a:rPr lang="en-US" sz="2800" dirty="0"/>
              <a:t>1008</a:t>
            </a:r>
          </a:p>
        </p:txBody>
      </p:sp>
      <p:cxnSp>
        <p:nvCxnSpPr>
          <p:cNvPr id="38" name="Straight Arrow Connector 37">
            <a:extLst>
              <a:ext uri="{FF2B5EF4-FFF2-40B4-BE49-F238E27FC236}">
                <a16:creationId xmlns:a16="http://schemas.microsoft.com/office/drawing/2014/main" id="{5230BC5D-A15B-4F81-8B35-044F86E6487E}"/>
              </a:ext>
            </a:extLst>
          </p:cNvPr>
          <p:cNvCxnSpPr>
            <a:cxnSpLocks/>
          </p:cNvCxnSpPr>
          <p:nvPr/>
        </p:nvCxnSpPr>
        <p:spPr>
          <a:xfrm flipV="1">
            <a:off x="6232235" y="2727532"/>
            <a:ext cx="2833140" cy="11037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0C9CA31-34C4-4E2E-A17F-47236173AFDD}"/>
              </a:ext>
            </a:extLst>
          </p:cNvPr>
          <p:cNvSpPr txBox="1"/>
          <p:nvPr/>
        </p:nvSpPr>
        <p:spPr>
          <a:xfrm>
            <a:off x="5792772" y="2611158"/>
            <a:ext cx="898003" cy="523220"/>
          </a:xfrm>
          <a:prstGeom prst="rect">
            <a:avLst/>
          </a:prstGeom>
          <a:noFill/>
        </p:spPr>
        <p:txBody>
          <a:bodyPr wrap="none" rtlCol="0">
            <a:spAutoFit/>
          </a:bodyPr>
          <a:lstStyle/>
          <a:p>
            <a:pPr algn="ctr"/>
            <a:r>
              <a:rPr lang="en-US" sz="2800" dirty="0"/>
              <a:t>1000</a:t>
            </a:r>
          </a:p>
        </p:txBody>
      </p:sp>
      <p:sp>
        <p:nvSpPr>
          <p:cNvPr id="47" name="TextBox 46">
            <a:extLst>
              <a:ext uri="{FF2B5EF4-FFF2-40B4-BE49-F238E27FC236}">
                <a16:creationId xmlns:a16="http://schemas.microsoft.com/office/drawing/2014/main" id="{EAAB88EF-18C9-4A91-9BC7-96ACD3FFB088}"/>
              </a:ext>
            </a:extLst>
          </p:cNvPr>
          <p:cNvSpPr txBox="1"/>
          <p:nvPr/>
        </p:nvSpPr>
        <p:spPr>
          <a:xfrm>
            <a:off x="1121135" y="1328849"/>
            <a:ext cx="9744878" cy="707886"/>
          </a:xfrm>
          <a:prstGeom prst="rect">
            <a:avLst/>
          </a:prstGeom>
          <a:noFill/>
        </p:spPr>
        <p:txBody>
          <a:bodyPr wrap="square" rtlCol="0">
            <a:spAutoFit/>
          </a:bodyPr>
          <a:lstStyle/>
          <a:p>
            <a:pPr algn="ctr"/>
            <a:r>
              <a:rPr lang="en-US" sz="2000" dirty="0"/>
              <a:t>Answer: Because while (string, primitive) </a:t>
            </a:r>
            <a:r>
              <a:rPr lang="en-US" sz="2000" dirty="0">
                <a:solidFill>
                  <a:srgbClr val="FF0000"/>
                </a:solidFill>
              </a:rPr>
              <a:t>values are immutable</a:t>
            </a:r>
            <a:r>
              <a:rPr lang="en-US" sz="2000" dirty="0"/>
              <a:t>, </a:t>
            </a:r>
            <a:br>
              <a:rPr lang="en-US" sz="2000" dirty="0"/>
            </a:br>
            <a:r>
              <a:rPr lang="en-US" sz="2000" dirty="0"/>
              <a:t>Python </a:t>
            </a:r>
            <a:r>
              <a:rPr lang="en-US" sz="2000" dirty="0">
                <a:solidFill>
                  <a:srgbClr val="FF0000"/>
                </a:solidFill>
              </a:rPr>
              <a:t>variables are still mutable</a:t>
            </a:r>
            <a:r>
              <a:rPr lang="en-US" sz="2000" dirty="0"/>
              <a:t> and may still be reassigned (to other immutable values)!</a:t>
            </a:r>
          </a:p>
        </p:txBody>
      </p:sp>
      <p:grpSp>
        <p:nvGrpSpPr>
          <p:cNvPr id="48" name="Group 47">
            <a:extLst>
              <a:ext uri="{FF2B5EF4-FFF2-40B4-BE49-F238E27FC236}">
                <a16:creationId xmlns:a16="http://schemas.microsoft.com/office/drawing/2014/main" id="{87F7DE67-5387-4BEF-8DAD-98ABFD1294A9}"/>
              </a:ext>
            </a:extLst>
          </p:cNvPr>
          <p:cNvGrpSpPr/>
          <p:nvPr/>
        </p:nvGrpSpPr>
        <p:grpSpPr>
          <a:xfrm>
            <a:off x="849482" y="641658"/>
            <a:ext cx="10098512" cy="696154"/>
            <a:chOff x="3233525" y="5197809"/>
            <a:chExt cx="11616566" cy="696154"/>
          </a:xfrm>
        </p:grpSpPr>
        <p:sp>
          <p:nvSpPr>
            <p:cNvPr id="49" name="TextBox 48">
              <a:extLst>
                <a:ext uri="{FF2B5EF4-FFF2-40B4-BE49-F238E27FC236}">
                  <a16:creationId xmlns:a16="http://schemas.microsoft.com/office/drawing/2014/main" id="{161FA1D3-BA78-49C6-8031-9BA6F6127AE3}"/>
                </a:ext>
              </a:extLst>
            </p:cNvPr>
            <p:cNvSpPr txBox="1"/>
            <p:nvPr/>
          </p:nvSpPr>
          <p:spPr>
            <a:xfrm>
              <a:off x="3950974" y="5416277"/>
              <a:ext cx="10899117" cy="400110"/>
            </a:xfrm>
            <a:prstGeom prst="rect">
              <a:avLst/>
            </a:prstGeom>
            <a:noFill/>
          </p:spPr>
          <p:txBody>
            <a:bodyPr wrap="square" rtlCol="0">
              <a:spAutoFit/>
            </a:bodyPr>
            <a:lstStyle/>
            <a:p>
              <a:pPr lvl="0" algn="ctr">
                <a:defRPr/>
              </a:pPr>
              <a:r>
                <a:rPr lang="en-US" sz="2000" dirty="0">
                  <a:solidFill>
                    <a:srgbClr val="7030A0"/>
                  </a:solidFill>
                  <a:latin typeface="Corbel" panose="020B0503020204020204" pitchFamily="34" charset="0"/>
                  <a:cs typeface="Cordia New" panose="020B0502040204020203" pitchFamily="34" charset="-34"/>
                </a:rPr>
                <a:t>CHALLENGE!</a:t>
              </a:r>
              <a:r>
                <a:rPr lang="en-US" sz="2000" dirty="0">
                  <a:latin typeface="Corbel" panose="020B0503020204020204" pitchFamily="34" charset="0"/>
                  <a:cs typeface="Cordia New" panose="020B0502040204020203" pitchFamily="34" charset="-34"/>
                </a:rPr>
                <a:t> </a:t>
              </a:r>
              <a:r>
                <a:rPr lang="en-US" sz="2000" dirty="0"/>
                <a:t>In Python, </a:t>
              </a:r>
              <a:r>
                <a:rPr lang="en-US" sz="2000" dirty="0">
                  <a:solidFill>
                    <a:srgbClr val="FF0000"/>
                  </a:solidFill>
                </a:rPr>
                <a:t>strings</a:t>
              </a:r>
              <a:r>
                <a:rPr lang="en-US" sz="2000" dirty="0"/>
                <a:t> and </a:t>
              </a:r>
              <a:r>
                <a:rPr lang="en-US" sz="2000" dirty="0">
                  <a:solidFill>
                    <a:srgbClr val="FF0000"/>
                  </a:solidFill>
                </a:rPr>
                <a:t>primitives</a:t>
              </a:r>
              <a:r>
                <a:rPr lang="en-US" sz="2000" dirty="0"/>
                <a:t> are </a:t>
              </a:r>
              <a:r>
                <a:rPr lang="en-US" sz="2000" dirty="0">
                  <a:solidFill>
                    <a:srgbClr val="FF0000"/>
                  </a:solidFill>
                </a:rPr>
                <a:t>immutable</a:t>
              </a:r>
              <a:r>
                <a:rPr lang="en-US" sz="2000" dirty="0"/>
                <a:t>... So why can we do this?</a:t>
              </a:r>
              <a:endParaRPr lang="en-US" sz="2000" dirty="0">
                <a:latin typeface="Corbel" panose="020B0503020204020204" pitchFamily="34" charset="0"/>
                <a:cs typeface="Cordia New" panose="020B0502040204020203" pitchFamily="34" charset="-34"/>
              </a:endParaRPr>
            </a:p>
          </p:txBody>
        </p:sp>
        <p:pic>
          <p:nvPicPr>
            <p:cNvPr id="50" name="Picture 49" descr="Shape&#10;&#10;Description automatically generated with low confidence">
              <a:extLst>
                <a:ext uri="{FF2B5EF4-FFF2-40B4-BE49-F238E27FC236}">
                  <a16:creationId xmlns:a16="http://schemas.microsoft.com/office/drawing/2014/main" id="{D8144101-CBE5-4593-BBDC-48940153C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525" y="5197809"/>
              <a:ext cx="696153" cy="696154"/>
            </a:xfrm>
            <a:prstGeom prst="rect">
              <a:avLst/>
            </a:prstGeom>
            <a:ln>
              <a:noFill/>
            </a:ln>
            <a:effectLst>
              <a:outerShdw blurRad="292100" dist="139700" dir="2700000" algn="tl" rotWithShape="0">
                <a:srgbClr val="333333">
                  <a:alpha val="65000"/>
                </a:srgbClr>
              </a:outerShdw>
            </a:effectLst>
          </p:spPr>
        </p:pic>
      </p:grpSp>
      <p:sp>
        <p:nvSpPr>
          <p:cNvPr id="40" name="Speech Bubble: Rectangle with Corners Rounded 39">
            <a:extLst>
              <a:ext uri="{FF2B5EF4-FFF2-40B4-BE49-F238E27FC236}">
                <a16:creationId xmlns:a16="http://schemas.microsoft.com/office/drawing/2014/main" id="{3268B2A7-3608-4543-A39B-28DB6665AD79}"/>
              </a:ext>
            </a:extLst>
          </p:cNvPr>
          <p:cNvSpPr/>
          <p:nvPr/>
        </p:nvSpPr>
        <p:spPr>
          <a:xfrm>
            <a:off x="420613" y="4819049"/>
            <a:ext cx="3141427" cy="1511419"/>
          </a:xfrm>
          <a:prstGeom prst="wedgeRoundRectCallout">
            <a:avLst>
              <a:gd name="adj1" fmla="val -21764"/>
              <a:gd name="adj2" fmla="val -8550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This line doesn't change y's </a:t>
            </a:r>
            <a:r>
              <a:rPr lang="en-US" sz="2400" dirty="0">
                <a:solidFill>
                  <a:srgbClr val="FFCDCD"/>
                </a:solidFill>
                <a:latin typeface="Corbel" panose="020B0503020204020204" pitchFamily="34" charset="0"/>
              </a:rPr>
              <a:t>value</a:t>
            </a:r>
            <a:r>
              <a:rPr lang="en-US" sz="2400" dirty="0">
                <a:latin typeface="Corbel" panose="020B0503020204020204" pitchFamily="34" charset="0"/>
              </a:rPr>
              <a:t>... that's immutable!</a:t>
            </a:r>
          </a:p>
        </p:txBody>
      </p:sp>
      <p:sp>
        <p:nvSpPr>
          <p:cNvPr id="51" name="Speech Bubble: Rectangle with Corners Rounded 50">
            <a:extLst>
              <a:ext uri="{FF2B5EF4-FFF2-40B4-BE49-F238E27FC236}">
                <a16:creationId xmlns:a16="http://schemas.microsoft.com/office/drawing/2014/main" id="{14673400-37B3-4A02-AEA7-291F0D1F6835}"/>
              </a:ext>
            </a:extLst>
          </p:cNvPr>
          <p:cNvSpPr/>
          <p:nvPr/>
        </p:nvSpPr>
        <p:spPr>
          <a:xfrm>
            <a:off x="5270418" y="4680224"/>
            <a:ext cx="2833140" cy="984389"/>
          </a:xfrm>
          <a:prstGeom prst="wedgeRoundRectCallout">
            <a:avLst>
              <a:gd name="adj1" fmla="val -14366"/>
              <a:gd name="adj2" fmla="val -1262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rbel" panose="020B0503020204020204" pitchFamily="34" charset="0"/>
              </a:rPr>
              <a:t>Instead, it changes </a:t>
            </a:r>
            <a:r>
              <a:rPr lang="en-US" sz="2400" dirty="0">
                <a:solidFill>
                  <a:srgbClr val="FFCDCD"/>
                </a:solidFill>
                <a:latin typeface="Corbel" panose="020B0503020204020204" pitchFamily="34" charset="0"/>
              </a:rPr>
              <a:t>y's object reference</a:t>
            </a:r>
            <a:endParaRPr lang="en-US" sz="2400" dirty="0">
              <a:latin typeface="Corbel" panose="020B0503020204020204" pitchFamily="34" charset="0"/>
            </a:endParaRPr>
          </a:p>
        </p:txBody>
      </p:sp>
      <p:sp>
        <p:nvSpPr>
          <p:cNvPr id="52" name="TextBox 51">
            <a:extLst>
              <a:ext uri="{FF2B5EF4-FFF2-40B4-BE49-F238E27FC236}">
                <a16:creationId xmlns:a16="http://schemas.microsoft.com/office/drawing/2014/main" id="{23DAFC48-8F4B-4641-B4D8-82493CE0FE51}"/>
              </a:ext>
            </a:extLst>
          </p:cNvPr>
          <p:cNvSpPr txBox="1"/>
          <p:nvPr/>
        </p:nvSpPr>
        <p:spPr>
          <a:xfrm>
            <a:off x="2418895" y="4617285"/>
            <a:ext cx="7583378" cy="1077218"/>
          </a:xfrm>
          <a:prstGeom prst="rect">
            <a:avLst/>
          </a:prstGeom>
          <a:noFill/>
        </p:spPr>
        <p:txBody>
          <a:bodyPr wrap="square" rtlCol="0">
            <a:spAutoFit/>
          </a:bodyPr>
          <a:lstStyle/>
          <a:p>
            <a:pPr algn="ctr"/>
            <a:r>
              <a:rPr lang="en-US" sz="2400" dirty="0"/>
              <a:t>The moral of the story: </a:t>
            </a:r>
          </a:p>
          <a:p>
            <a:pPr algn="ctr"/>
            <a:r>
              <a:rPr lang="en-US" sz="2000" dirty="0"/>
              <a:t>You need to distinguish between values being immutable and variables (e.g., object references or pointers) being immutable!</a:t>
            </a:r>
          </a:p>
        </p:txBody>
      </p:sp>
    </p:spTree>
    <p:extLst>
      <p:ext uri="{BB962C8B-B14F-4D97-AF65-F5344CB8AC3E}">
        <p14:creationId xmlns:p14="http://schemas.microsoft.com/office/powerpoint/2010/main" val="251949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7"/>
                                        </p:tgtEl>
                                        <p:attrNameLst>
                                          <p:attrName>style.visibility</p:attrName>
                                        </p:attrNameLst>
                                      </p:cBhvr>
                                      <p:to>
                                        <p:strVal val="visible"/>
                                      </p:to>
                                    </p:set>
                                  </p:childTnLst>
                                </p:cTn>
                              </p:par>
                            </p:childTnLst>
                          </p:cTn>
                        </p:par>
                        <p:par>
                          <p:cTn id="70" fill="hold">
                            <p:stCondLst>
                              <p:cond delay="0"/>
                            </p:stCondLst>
                            <p:childTnLst>
                              <p:par>
                                <p:cTn id="71" presetID="22" presetClass="entr" presetSubtype="8" fill="hold"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left)">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1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wipe(down)">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grpId="2" nodeType="clickEffect">
                                  <p:stCondLst>
                                    <p:cond delay="0"/>
                                  </p:stCondLst>
                                  <p:childTnLst>
                                    <p:animMotion origin="layout" path="M -1.25E-6 -2.96296E-6 L 0.67096 -0.07083 " pathEditMode="relative" rAng="0" ptsTypes="AA">
                                      <p:cBhvr>
                                        <p:cTn id="90" dur="2000" fill="hold"/>
                                        <p:tgtEl>
                                          <p:spTgt spid="40"/>
                                        </p:tgtEl>
                                        <p:attrNameLst>
                                          <p:attrName>ppt_x</p:attrName>
                                          <p:attrName>ppt_y</p:attrName>
                                        </p:attrNameLst>
                                      </p:cBhvr>
                                      <p:rCtr x="33542" y="-3542"/>
                                    </p:animMotion>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wipe(down)">
                                      <p:cBhvr>
                                        <p:cTn id="95" dur="500"/>
                                        <p:tgtEl>
                                          <p:spTgt spid="51"/>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par>
                                <p:cTn id="100" presetID="42" presetClass="path" presetSubtype="0" accel="50000" decel="50000" fill="hold" grpId="1" nodeType="withEffect">
                                  <p:stCondLst>
                                    <p:cond delay="0"/>
                                  </p:stCondLst>
                                  <p:childTnLst>
                                    <p:animMotion origin="layout" path="M 8.33333E-7 0 L 8.33333E-7 0.13704 " pathEditMode="relative" rAng="0" ptsTypes="AA">
                                      <p:cBhvr>
                                        <p:cTn id="101" dur="2000" fill="hold"/>
                                        <p:tgtEl>
                                          <p:spTgt spid="39"/>
                                        </p:tgtEl>
                                        <p:attrNameLst>
                                          <p:attrName>ppt_x</p:attrName>
                                          <p:attrName>ppt_y</p:attrName>
                                        </p:attrNameLst>
                                      </p:cBhvr>
                                      <p:rCtr x="0" y="6852"/>
                                    </p:animMotion>
                                  </p:childTnLst>
                                </p:cTn>
                              </p:par>
                              <p:par>
                                <p:cTn id="102" presetID="22" presetClass="exit" presetSubtype="2" fill="hold" nodeType="withEffect">
                                  <p:stCondLst>
                                    <p:cond delay="0"/>
                                  </p:stCondLst>
                                  <p:childTnLst>
                                    <p:animEffect transition="out" filter="wipe(right)">
                                      <p:cBhvr>
                                        <p:cTn id="103" dur="500"/>
                                        <p:tgtEl>
                                          <p:spTgt spid="31"/>
                                        </p:tgtEl>
                                      </p:cBhvr>
                                    </p:animEffect>
                                    <p:set>
                                      <p:cBhvr>
                                        <p:cTn id="104" dur="1" fill="hold">
                                          <p:stCondLst>
                                            <p:cond delay="499"/>
                                          </p:stCondLst>
                                        </p:cTn>
                                        <p:tgtEl>
                                          <p:spTgt spid="31"/>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37"/>
                                        </p:tgtEl>
                                      </p:cBhvr>
                                    </p:animEffect>
                                    <p:set>
                                      <p:cBhvr>
                                        <p:cTn id="107" dur="1" fill="hold">
                                          <p:stCondLst>
                                            <p:cond delay="499"/>
                                          </p:stCondLst>
                                        </p:cTn>
                                        <p:tgtEl>
                                          <p:spTgt spid="37"/>
                                        </p:tgtEl>
                                        <p:attrNameLst>
                                          <p:attrName>style.visibility</p:attrName>
                                        </p:attrNameLst>
                                      </p:cBhvr>
                                      <p:to>
                                        <p:strVal val="hidden"/>
                                      </p:to>
                                    </p:set>
                                  </p:childTnLst>
                                </p:cTn>
                              </p:par>
                            </p:childTnLst>
                          </p:cTn>
                        </p:par>
                        <p:par>
                          <p:cTn id="108" fill="hold">
                            <p:stCondLst>
                              <p:cond delay="2000"/>
                            </p:stCondLst>
                            <p:childTnLst>
                              <p:par>
                                <p:cTn id="109" presetID="22" presetClass="entr" presetSubtype="8" fill="hold" nodeType="after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wipe(left)">
                                      <p:cBhvr>
                                        <p:cTn id="111" dur="500"/>
                                        <p:tgtEl>
                                          <p:spTgt spid="38"/>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40"/>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51"/>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nodeType="clickEffect">
                                  <p:stCondLst>
                                    <p:cond delay="0"/>
                                  </p:stCondLst>
                                  <p:childTnLst>
                                    <p:animEffect transition="out" filter="fade">
                                      <p:cBhvr>
                                        <p:cTn id="123" dur="500"/>
                                        <p:tgtEl>
                                          <p:spTgt spid="28"/>
                                        </p:tgtEl>
                                      </p:cBhvr>
                                    </p:animEffect>
                                    <p:set>
                                      <p:cBhvr>
                                        <p:cTn id="124" dur="1" fill="hold">
                                          <p:stCondLst>
                                            <p:cond delay="499"/>
                                          </p:stCondLst>
                                        </p:cTn>
                                        <p:tgtEl>
                                          <p:spTgt spid="2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13"/>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animBg="1"/>
      <p:bldP spid="36" grpId="0"/>
      <p:bldP spid="37" grpId="0"/>
      <p:bldP spid="37" grpId="1"/>
      <p:bldP spid="39" grpId="0"/>
      <p:bldP spid="39" grpId="1"/>
      <p:bldP spid="47" grpId="0"/>
      <p:bldP spid="40" grpId="0" animBg="1"/>
      <p:bldP spid="40" grpId="1" animBg="1"/>
      <p:bldP spid="40" grpId="2" animBg="1"/>
      <p:bldP spid="51" grpId="0" animBg="1"/>
      <p:bldP spid="51" grpId="1" animBg="1"/>
      <p:bldP spid="52"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8868BC-1F56-4930-9948-32037BE3708B}"/>
              </a:ext>
            </a:extLst>
          </p:cNvPr>
          <p:cNvSpPr txBox="1"/>
          <p:nvPr/>
        </p:nvSpPr>
        <p:spPr>
          <a:xfrm>
            <a:off x="1085850" y="1034691"/>
            <a:ext cx="10115550" cy="830997"/>
          </a:xfrm>
          <a:prstGeom prst="rect">
            <a:avLst/>
          </a:prstGeom>
          <a:noFill/>
        </p:spPr>
        <p:txBody>
          <a:bodyPr wrap="square" rtlCol="0">
            <a:spAutoFit/>
          </a:bodyPr>
          <a:lstStyle/>
          <a:p>
            <a:pPr algn="ctr"/>
            <a:r>
              <a:rPr lang="en-US" sz="2400" dirty="0"/>
              <a:t>Many objects hold resources which need to be released when their lifetime ends, e.g.: allocated memory, opened files, network connections</a:t>
            </a:r>
          </a:p>
        </p:txBody>
      </p:sp>
      <p:sp>
        <p:nvSpPr>
          <p:cNvPr id="14" name="TextBox 13">
            <a:extLst>
              <a:ext uri="{FF2B5EF4-FFF2-40B4-BE49-F238E27FC236}">
                <a16:creationId xmlns:a16="http://schemas.microsoft.com/office/drawing/2014/main" id="{F4FF9F2A-43B0-4266-A393-CD9FDDAC1CF3}"/>
              </a:ext>
            </a:extLst>
          </p:cNvPr>
          <p:cNvSpPr txBox="1"/>
          <p:nvPr/>
        </p:nvSpPr>
        <p:spPr>
          <a:xfrm>
            <a:off x="1552982" y="2177691"/>
            <a:ext cx="9512766" cy="461665"/>
          </a:xfrm>
          <a:prstGeom prst="rect">
            <a:avLst/>
          </a:prstGeom>
          <a:noFill/>
        </p:spPr>
        <p:txBody>
          <a:bodyPr wrap="square" rtlCol="0">
            <a:spAutoFit/>
          </a:bodyPr>
          <a:lstStyle/>
          <a:p>
            <a:pPr algn="ctr"/>
            <a:r>
              <a:rPr lang="en-US" sz="2400" dirty="0"/>
              <a:t>There are three ways this is handled in modern languages.</a:t>
            </a:r>
          </a:p>
        </p:txBody>
      </p:sp>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482480" y="-4627"/>
            <a:ext cx="938965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Memory Safety: What Happens When Objects Die?</a:t>
            </a:r>
          </a:p>
        </p:txBody>
      </p:sp>
      <p:sp>
        <p:nvSpPr>
          <p:cNvPr id="5" name="Rectangle 4">
            <a:extLst>
              <a:ext uri="{FF2B5EF4-FFF2-40B4-BE49-F238E27FC236}">
                <a16:creationId xmlns:a16="http://schemas.microsoft.com/office/drawing/2014/main" id="{92E2155E-75F2-4AC4-B51C-1CCE7D0AABF5}"/>
              </a:ext>
            </a:extLst>
          </p:cNvPr>
          <p:cNvSpPr/>
          <p:nvPr/>
        </p:nvSpPr>
        <p:spPr>
          <a:xfrm>
            <a:off x="167640" y="965941"/>
            <a:ext cx="4969749" cy="246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 Destructor Methods</a:t>
            </a:r>
          </a:p>
          <a:p>
            <a:pPr algn="ctr"/>
            <a:endParaRPr lang="en-US" sz="2000" dirty="0"/>
          </a:p>
          <a:p>
            <a:pPr algn="ctr"/>
            <a:r>
              <a:rPr lang="en-US" sz="2000" dirty="0"/>
              <a:t>Destructors are automatically called when a variable is explicitly destroyed by the programmer or when it goes out of scope.</a:t>
            </a:r>
          </a:p>
          <a:p>
            <a:pPr algn="ctr"/>
            <a:endParaRPr lang="en-US" sz="2000" dirty="0"/>
          </a:p>
        </p:txBody>
      </p:sp>
      <p:sp>
        <p:nvSpPr>
          <p:cNvPr id="9" name="TextBox 8">
            <a:extLst>
              <a:ext uri="{FF2B5EF4-FFF2-40B4-BE49-F238E27FC236}">
                <a16:creationId xmlns:a16="http://schemas.microsoft.com/office/drawing/2014/main" id="{3228D445-CE60-466C-BE2D-2A754E0D0029}"/>
              </a:ext>
            </a:extLst>
          </p:cNvPr>
          <p:cNvSpPr txBox="1"/>
          <p:nvPr/>
        </p:nvSpPr>
        <p:spPr>
          <a:xfrm>
            <a:off x="5357766" y="965941"/>
            <a:ext cx="5928359" cy="4577440"/>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void </a:t>
            </a:r>
            <a:r>
              <a:rPr lang="en-US" dirty="0" err="1">
                <a:latin typeface="Consolas" panose="020B0609020204030204" pitchFamily="49" charset="0"/>
              </a:rPr>
              <a:t>doSomeProcessing</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TempFile</a:t>
            </a:r>
            <a:r>
              <a:rPr lang="en-US" dirty="0">
                <a:latin typeface="Consolas" panose="020B0609020204030204" pitchFamily="49" charset="0"/>
              </a:rPr>
              <a:t> *t = </a:t>
            </a:r>
            <a:r>
              <a:rPr lang="en-US" dirty="0">
                <a:solidFill>
                  <a:srgbClr val="FF0000"/>
                </a:solidFill>
                <a:latin typeface="Consolas" panose="020B0609020204030204" pitchFamily="49" charset="0"/>
              </a:rPr>
              <a:t>new</a:t>
            </a:r>
            <a:r>
              <a:rPr lang="en-US" dirty="0">
                <a:latin typeface="Consolas" panose="020B0609020204030204" pitchFamily="49" charset="0"/>
              </a:rPr>
              <a:t> </a:t>
            </a:r>
            <a:r>
              <a:rPr lang="en-US" dirty="0" err="1">
                <a:latin typeface="Consolas" panose="020B0609020204030204" pitchFamily="49" charset="0"/>
              </a:rPr>
              <a:t>TempFile</a:t>
            </a:r>
            <a:r>
              <a:rPr lang="en-US" dirty="0">
                <a:latin typeface="Consolas" panose="020B0609020204030204" pitchFamily="49" charset="0"/>
              </a:rPr>
              <a:t>("\\tmp\\");</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if (</a:t>
            </a:r>
            <a:r>
              <a:rPr lang="en-US" dirty="0" err="1">
                <a:latin typeface="Consolas" panose="020B0609020204030204" pitchFamily="49" charset="0"/>
              </a:rPr>
              <a:t>dont_need_temp_file_anymore</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delete</a:t>
            </a:r>
            <a:r>
              <a:rPr lang="en-US" dirty="0">
                <a:latin typeface="Consolas" panose="020B0609020204030204" pitchFamily="49" charset="0"/>
              </a:rPr>
              <a:t> 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void </a:t>
            </a:r>
            <a:r>
              <a:rPr lang="en-US" dirty="0" err="1">
                <a:latin typeface="Consolas" panose="020B0609020204030204" pitchFamily="49" charset="0"/>
              </a:rPr>
              <a:t>otherFunc</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NetworkConnection</a:t>
            </a:r>
            <a:r>
              <a:rPr lang="en-US" dirty="0">
                <a:latin typeface="Consolas" panose="020B0609020204030204" pitchFamily="49" charset="0"/>
              </a:rPr>
              <a:t> </a:t>
            </a:r>
            <a:r>
              <a:rPr lang="en-US" dirty="0">
                <a:solidFill>
                  <a:srgbClr val="FF0000"/>
                </a:solidFill>
                <a:latin typeface="Consolas" panose="020B0609020204030204" pitchFamily="49" charset="0"/>
              </a:rPr>
              <a:t>n</a:t>
            </a:r>
            <a:r>
              <a:rPr lang="en-US" dirty="0">
                <a:latin typeface="Consolas" panose="020B0609020204030204" pitchFamily="49" charset="0"/>
              </a:rPr>
              <a:t>("www.ucla.edu");</a:t>
            </a:r>
          </a:p>
          <a:p>
            <a:endParaRPr lang="en-US" dirty="0">
              <a:latin typeface="Consolas" panose="020B0609020204030204" pitchFamily="49" charset="0"/>
            </a:endParaRPr>
          </a:p>
          <a:p>
            <a:r>
              <a:rPr lang="en-US" dirty="0">
                <a:latin typeface="Consolas" panose="020B0609020204030204" pitchFamily="49" charset="0"/>
              </a:rPr>
              <a:t>  ...</a:t>
            </a:r>
          </a:p>
          <a:p>
            <a:r>
              <a:rPr lang="en-US" dirty="0">
                <a:solidFill>
                  <a:srgbClr val="FF0000"/>
                </a:solidFill>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  </a:t>
            </a:r>
          </a:p>
        </p:txBody>
      </p:sp>
      <p:sp>
        <p:nvSpPr>
          <p:cNvPr id="10" name="Speech Bubble: Rectangle with Corners Rounded 9">
            <a:extLst>
              <a:ext uri="{FF2B5EF4-FFF2-40B4-BE49-F238E27FC236}">
                <a16:creationId xmlns:a16="http://schemas.microsoft.com/office/drawing/2014/main" id="{6B21B9D2-361C-4E59-83B6-0CF9490D69F4}"/>
              </a:ext>
            </a:extLst>
          </p:cNvPr>
          <p:cNvSpPr/>
          <p:nvPr/>
        </p:nvSpPr>
        <p:spPr>
          <a:xfrm>
            <a:off x="9155420" y="2743744"/>
            <a:ext cx="2927588" cy="1941767"/>
          </a:xfrm>
          <a:prstGeom prst="wedgeRoundRectCallout">
            <a:avLst>
              <a:gd name="adj1" fmla="val -115142"/>
              <a:gd name="adj2" fmla="val -445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Our object's lifetime is deterministic – the programmer knows exactly when the destructor will run.</a:t>
            </a:r>
          </a:p>
        </p:txBody>
      </p:sp>
      <p:sp>
        <p:nvSpPr>
          <p:cNvPr id="21" name="TextBox 20">
            <a:extLst>
              <a:ext uri="{FF2B5EF4-FFF2-40B4-BE49-F238E27FC236}">
                <a16:creationId xmlns:a16="http://schemas.microsoft.com/office/drawing/2014/main" id="{477C10A4-A72F-43DC-906D-9A474EA1A484}"/>
              </a:ext>
            </a:extLst>
          </p:cNvPr>
          <p:cNvSpPr txBox="1"/>
          <p:nvPr/>
        </p:nvSpPr>
        <p:spPr>
          <a:xfrm>
            <a:off x="108992" y="4631041"/>
            <a:ext cx="5044440" cy="707886"/>
          </a:xfrm>
          <a:prstGeom prst="rect">
            <a:avLst/>
          </a:prstGeom>
          <a:noFill/>
        </p:spPr>
        <p:txBody>
          <a:bodyPr wrap="square" rtlCol="0">
            <a:spAutoFit/>
          </a:bodyPr>
          <a:lstStyle/>
          <a:p>
            <a:pPr algn="ctr"/>
            <a:r>
              <a:rPr lang="en-US" sz="2000" dirty="0"/>
              <a:t>The programmer controls when destructors are run and can ensure *all* of them run.</a:t>
            </a:r>
          </a:p>
        </p:txBody>
      </p:sp>
      <p:sp>
        <p:nvSpPr>
          <p:cNvPr id="22" name="TextBox 21">
            <a:extLst>
              <a:ext uri="{FF2B5EF4-FFF2-40B4-BE49-F238E27FC236}">
                <a16:creationId xmlns:a16="http://schemas.microsoft.com/office/drawing/2014/main" id="{B1446655-909A-419A-9871-964194B4C40E}"/>
              </a:ext>
            </a:extLst>
          </p:cNvPr>
          <p:cNvSpPr txBox="1"/>
          <p:nvPr/>
        </p:nvSpPr>
        <p:spPr>
          <a:xfrm>
            <a:off x="251867" y="5431486"/>
            <a:ext cx="4758690" cy="1323439"/>
          </a:xfrm>
          <a:prstGeom prst="rect">
            <a:avLst/>
          </a:prstGeom>
          <a:noFill/>
        </p:spPr>
        <p:txBody>
          <a:bodyPr wrap="square" rtlCol="0">
            <a:spAutoFit/>
          </a:bodyPr>
          <a:lstStyle/>
          <a:p>
            <a:pPr algn="ctr"/>
            <a:r>
              <a:rPr lang="en-US" sz="2000" dirty="0"/>
              <a:t>So programmers can use destructors to ensure resources are released at the right times – including freeing other objects, closing network connections, etc.</a:t>
            </a:r>
          </a:p>
        </p:txBody>
      </p:sp>
      <p:sp>
        <p:nvSpPr>
          <p:cNvPr id="23" name="TextBox 22">
            <a:extLst>
              <a:ext uri="{FF2B5EF4-FFF2-40B4-BE49-F238E27FC236}">
                <a16:creationId xmlns:a16="http://schemas.microsoft.com/office/drawing/2014/main" id="{CAFD35DE-3186-42C2-891A-B5EE5E977309}"/>
              </a:ext>
            </a:extLst>
          </p:cNvPr>
          <p:cNvSpPr txBox="1"/>
          <p:nvPr/>
        </p:nvSpPr>
        <p:spPr>
          <a:xfrm>
            <a:off x="303302" y="3522818"/>
            <a:ext cx="4655820" cy="1015663"/>
          </a:xfrm>
          <a:prstGeom prst="rect">
            <a:avLst/>
          </a:prstGeom>
          <a:noFill/>
        </p:spPr>
        <p:txBody>
          <a:bodyPr wrap="square" rtlCol="0">
            <a:spAutoFit/>
          </a:bodyPr>
          <a:lstStyle/>
          <a:p>
            <a:pPr algn="ctr"/>
            <a:r>
              <a:rPr lang="en-US" sz="2000" dirty="0"/>
              <a:t>Destructors are only used in languages with programmer-controlled memory management (like C++).</a:t>
            </a:r>
          </a:p>
        </p:txBody>
      </p:sp>
      <p:sp>
        <p:nvSpPr>
          <p:cNvPr id="24" name="Speech Bubble: Rectangle with Corners Rounded 23">
            <a:extLst>
              <a:ext uri="{FF2B5EF4-FFF2-40B4-BE49-F238E27FC236}">
                <a16:creationId xmlns:a16="http://schemas.microsoft.com/office/drawing/2014/main" id="{8EB9FA82-2E52-4DAB-9745-019ADBD4560D}"/>
              </a:ext>
            </a:extLst>
          </p:cNvPr>
          <p:cNvSpPr/>
          <p:nvPr/>
        </p:nvSpPr>
        <p:spPr>
          <a:xfrm>
            <a:off x="7604750" y="5079562"/>
            <a:ext cx="3460998" cy="812497"/>
          </a:xfrm>
          <a:prstGeom prst="wedgeRoundRectCallout">
            <a:avLst>
              <a:gd name="adj1" fmla="val -105897"/>
              <a:gd name="adj2" fmla="val -221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Similarly, the destructor runs here due to scoping rules.</a:t>
            </a:r>
          </a:p>
        </p:txBody>
      </p:sp>
    </p:spTree>
    <p:extLst>
      <p:ext uri="{BB962C8B-B14F-4D97-AF65-F5344CB8AC3E}">
        <p14:creationId xmlns:p14="http://schemas.microsoft.com/office/powerpoint/2010/main" val="24186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
                                            <p:bg/>
                                          </p:spTgt>
                                        </p:tgtEl>
                                        <p:attrNameLst>
                                          <p:attrName>style.visibility</p:attrName>
                                        </p:attrNameLst>
                                      </p:cBhvr>
                                      <p:to>
                                        <p:strVal val="visible"/>
                                      </p:to>
                                    </p:set>
                                    <p:animEffect transition="in" filter="wipe(up)">
                                      <p:cBhvr>
                                        <p:cTn id="47" dur="500"/>
                                        <p:tgtEl>
                                          <p:spTgt spid="9">
                                            <p:bg/>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
                                            <p:txEl>
                                              <p:pRg st="0" end="0"/>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9">
                                            <p:txEl>
                                              <p:pRg st="1" end="1"/>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
                                            <p:txEl>
                                              <p:pRg st="2" end="2"/>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
                                            <p:txEl>
                                              <p:pRg st="3" end="3"/>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
                                            <p:txEl>
                                              <p:pRg st="4" end="4"/>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
                                            <p:txEl>
                                              <p:pRg st="5" end="5"/>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9">
                                            <p:txEl>
                                              <p:pRg st="6" end="6"/>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9">
                                            <p:txEl>
                                              <p:pRg st="7" end="7"/>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
                                            <p:txEl>
                                              <p:pRg st="8" end="8"/>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
                                            <p:txEl>
                                              <p:pRg st="11" end="11"/>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
                                            <p:txEl>
                                              <p:pRg st="12" end="12"/>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
                                            <p:txEl>
                                              <p:pRg st="14" end="14"/>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
                                            <p:txEl>
                                              <p:pRg st="18" end="18"/>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down)">
                                      <p:cBhvr>
                                        <p:cTn id="97" dur="5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5" grpId="0" uiExpand="1" build="p" animBg="1"/>
      <p:bldP spid="9" grpId="0" uiExpand="1" build="p" animBg="1"/>
      <p:bldP spid="10" grpId="0" animBg="1"/>
      <p:bldP spid="10" grpId="1" animBg="1"/>
      <p:bldP spid="21" grpId="0"/>
      <p:bldP spid="22" grpId="0"/>
      <p:bldP spid="23" grpId="0"/>
      <p:bldP spid="24" grpId="0" animBg="1"/>
      <p:bldP spid="24" grpId="1"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482480" y="-4627"/>
            <a:ext cx="938965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Memory Safety: What Happens When Objects Die?</a:t>
            </a:r>
          </a:p>
        </p:txBody>
      </p:sp>
      <p:sp>
        <p:nvSpPr>
          <p:cNvPr id="5" name="Rectangle 4">
            <a:extLst>
              <a:ext uri="{FF2B5EF4-FFF2-40B4-BE49-F238E27FC236}">
                <a16:creationId xmlns:a16="http://schemas.microsoft.com/office/drawing/2014/main" id="{92E2155E-75F2-4AC4-B51C-1CCE7D0AABF5}"/>
              </a:ext>
            </a:extLst>
          </p:cNvPr>
          <p:cNvSpPr/>
          <p:nvPr/>
        </p:nvSpPr>
        <p:spPr>
          <a:xfrm>
            <a:off x="167640" y="965941"/>
            <a:ext cx="4969749" cy="246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 Destructor Methods</a:t>
            </a:r>
          </a:p>
          <a:p>
            <a:pPr algn="ctr"/>
            <a:endParaRPr lang="en-US" sz="2000" dirty="0"/>
          </a:p>
          <a:p>
            <a:pPr algn="ctr"/>
            <a:r>
              <a:rPr lang="en-US" sz="2000" dirty="0"/>
              <a:t>Destructors are automatically called when a variable is explicitly destroyed by the programmer or when it goes out of scope.</a:t>
            </a:r>
          </a:p>
          <a:p>
            <a:pPr algn="ctr"/>
            <a:endParaRPr lang="en-US" sz="2000" dirty="0"/>
          </a:p>
        </p:txBody>
      </p:sp>
      <p:sp>
        <p:nvSpPr>
          <p:cNvPr id="9" name="TextBox 8">
            <a:extLst>
              <a:ext uri="{FF2B5EF4-FFF2-40B4-BE49-F238E27FC236}">
                <a16:creationId xmlns:a16="http://schemas.microsoft.com/office/drawing/2014/main" id="{3228D445-CE60-466C-BE2D-2A754E0D0029}"/>
              </a:ext>
            </a:extLst>
          </p:cNvPr>
          <p:cNvSpPr txBox="1"/>
          <p:nvPr/>
        </p:nvSpPr>
        <p:spPr>
          <a:xfrm>
            <a:off x="5357767" y="965941"/>
            <a:ext cx="6548384" cy="3118072"/>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 Java finalization example</a:t>
            </a:r>
          </a:p>
          <a:p>
            <a:r>
              <a:rPr lang="en-US" dirty="0">
                <a:latin typeface="Consolas" panose="020B0609020204030204" pitchFamily="49" charset="0"/>
              </a:rPr>
              <a:t>public class </a:t>
            </a:r>
            <a:r>
              <a:rPr lang="en-US" dirty="0" err="1">
                <a:latin typeface="Consolas" panose="020B0609020204030204" pitchFamily="49" charset="0"/>
              </a:rPr>
              <a:t>SomeClass</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 called by the garbage collector</a:t>
            </a:r>
          </a:p>
          <a:p>
            <a:r>
              <a:rPr lang="en-US" dirty="0">
                <a:latin typeface="Consolas" panose="020B0609020204030204" pitchFamily="49" charset="0"/>
              </a:rPr>
              <a:t>  protected void </a:t>
            </a:r>
            <a:r>
              <a:rPr lang="en-US" dirty="0">
                <a:solidFill>
                  <a:srgbClr val="FF0000"/>
                </a:solidFill>
                <a:latin typeface="Consolas" panose="020B0609020204030204" pitchFamily="49" charset="0"/>
              </a:rPr>
              <a:t>finalize</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dirty="0">
                <a:latin typeface="Consolas" panose="020B0609020204030204" pitchFamily="49" charset="0"/>
              </a:rPr>
              <a:t>throws Throwable</a:t>
            </a:r>
          </a:p>
          <a:p>
            <a:r>
              <a:rPr lang="en-US" dirty="0">
                <a:latin typeface="Consolas" panose="020B0609020204030204" pitchFamily="49" charset="0"/>
              </a:rPr>
              <a:t>  {</a:t>
            </a:r>
          </a:p>
          <a:p>
            <a:r>
              <a:rPr lang="en-US" dirty="0">
                <a:latin typeface="Consolas" panose="020B0609020204030204" pitchFamily="49" charset="0"/>
              </a:rPr>
              <a:t>    // Free unmanaged resources held by </a:t>
            </a:r>
            <a:r>
              <a:rPr lang="en-US" dirty="0" err="1">
                <a:latin typeface="Consolas" panose="020B0609020204030204" pitchFamily="49" charset="0"/>
              </a:rPr>
              <a:t>SomeObj</a:t>
            </a:r>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21" name="TextBox 20">
            <a:extLst>
              <a:ext uri="{FF2B5EF4-FFF2-40B4-BE49-F238E27FC236}">
                <a16:creationId xmlns:a16="http://schemas.microsoft.com/office/drawing/2014/main" id="{477C10A4-A72F-43DC-906D-9A474EA1A484}"/>
              </a:ext>
            </a:extLst>
          </p:cNvPr>
          <p:cNvSpPr txBox="1"/>
          <p:nvPr/>
        </p:nvSpPr>
        <p:spPr>
          <a:xfrm>
            <a:off x="167640" y="4875145"/>
            <a:ext cx="5044440" cy="707886"/>
          </a:xfrm>
          <a:prstGeom prst="rect">
            <a:avLst/>
          </a:prstGeom>
          <a:noFill/>
        </p:spPr>
        <p:txBody>
          <a:bodyPr wrap="square" rtlCol="0">
            <a:spAutoFit/>
          </a:bodyPr>
          <a:lstStyle/>
          <a:p>
            <a:pPr algn="ctr"/>
            <a:r>
              <a:rPr lang="en-US" sz="2000" dirty="0"/>
              <a:t>So they can't be used for the same purposes as destructors (which are guaranteed to run).</a:t>
            </a:r>
          </a:p>
        </p:txBody>
      </p:sp>
      <p:sp>
        <p:nvSpPr>
          <p:cNvPr id="23" name="TextBox 22">
            <a:extLst>
              <a:ext uri="{FF2B5EF4-FFF2-40B4-BE49-F238E27FC236}">
                <a16:creationId xmlns:a16="http://schemas.microsoft.com/office/drawing/2014/main" id="{CAFD35DE-3186-42C2-891A-B5EE5E977309}"/>
              </a:ext>
            </a:extLst>
          </p:cNvPr>
          <p:cNvSpPr txBox="1"/>
          <p:nvPr/>
        </p:nvSpPr>
        <p:spPr>
          <a:xfrm>
            <a:off x="82923" y="3739988"/>
            <a:ext cx="5274844" cy="1015663"/>
          </a:xfrm>
          <a:prstGeom prst="rect">
            <a:avLst/>
          </a:prstGeom>
          <a:noFill/>
        </p:spPr>
        <p:txBody>
          <a:bodyPr wrap="square" rtlCol="0">
            <a:spAutoFit/>
          </a:bodyPr>
          <a:lstStyle/>
          <a:p>
            <a:pPr algn="ctr"/>
            <a:r>
              <a:rPr lang="en-US" sz="2000" dirty="0"/>
              <a:t>Unlike a destructor, a finalizer may not run at a predictable time, since objects can be garbage collected at any time (or not at all)!</a:t>
            </a:r>
          </a:p>
        </p:txBody>
      </p:sp>
      <p:sp>
        <p:nvSpPr>
          <p:cNvPr id="13" name="Rectangle 12">
            <a:extLst>
              <a:ext uri="{FF2B5EF4-FFF2-40B4-BE49-F238E27FC236}">
                <a16:creationId xmlns:a16="http://schemas.microsoft.com/office/drawing/2014/main" id="{24575682-9272-46C1-8F11-6A988E60996A}"/>
              </a:ext>
            </a:extLst>
          </p:cNvPr>
          <p:cNvSpPr/>
          <p:nvPr/>
        </p:nvSpPr>
        <p:spPr>
          <a:xfrm>
            <a:off x="285850" y="1138373"/>
            <a:ext cx="4969749" cy="246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 Finalizer Methods</a:t>
            </a:r>
            <a:endParaRPr lang="en-US" sz="2000" dirty="0"/>
          </a:p>
          <a:p>
            <a:pPr algn="ctr"/>
            <a:endParaRPr lang="en-US" sz="2000" dirty="0"/>
          </a:p>
          <a:p>
            <a:pPr algn="ctr"/>
            <a:r>
              <a:rPr lang="en-US" sz="2000" dirty="0"/>
              <a:t>Finalizer functions are automatically called by the </a:t>
            </a:r>
            <a:r>
              <a:rPr lang="en-US" sz="2000" dirty="0">
                <a:solidFill>
                  <a:srgbClr val="FFC9C9"/>
                </a:solidFill>
              </a:rPr>
              <a:t>garbage collector </a:t>
            </a:r>
            <a:r>
              <a:rPr lang="en-US" sz="2000" dirty="0"/>
              <a:t>before an object's memory is freed.</a:t>
            </a:r>
          </a:p>
        </p:txBody>
      </p:sp>
      <p:sp>
        <p:nvSpPr>
          <p:cNvPr id="15" name="TextBox 14">
            <a:extLst>
              <a:ext uri="{FF2B5EF4-FFF2-40B4-BE49-F238E27FC236}">
                <a16:creationId xmlns:a16="http://schemas.microsoft.com/office/drawing/2014/main" id="{9525D526-F1B3-4515-9B58-9628397AEEA7}"/>
              </a:ext>
            </a:extLst>
          </p:cNvPr>
          <p:cNvSpPr txBox="1"/>
          <p:nvPr/>
        </p:nvSpPr>
        <p:spPr>
          <a:xfrm>
            <a:off x="103522" y="5702525"/>
            <a:ext cx="5172676" cy="1015663"/>
          </a:xfrm>
          <a:prstGeom prst="rect">
            <a:avLst/>
          </a:prstGeom>
          <a:noFill/>
        </p:spPr>
        <p:txBody>
          <a:bodyPr wrap="square">
            <a:spAutoFit/>
          </a:bodyPr>
          <a:lstStyle/>
          <a:p>
            <a:pPr algn="ctr"/>
            <a:r>
              <a:rPr lang="en-US" sz="2000" dirty="0"/>
              <a:t>Why define a finalizer?  To free unmanaged resources like file handles or network sockets, which can't be garbage collected.</a:t>
            </a:r>
          </a:p>
        </p:txBody>
      </p:sp>
      <p:sp>
        <p:nvSpPr>
          <p:cNvPr id="16" name="TextBox 15">
            <a:extLst>
              <a:ext uri="{FF2B5EF4-FFF2-40B4-BE49-F238E27FC236}">
                <a16:creationId xmlns:a16="http://schemas.microsoft.com/office/drawing/2014/main" id="{B51A1EB5-2040-49C8-962A-802E38FD3D99}"/>
              </a:ext>
            </a:extLst>
          </p:cNvPr>
          <p:cNvSpPr txBox="1"/>
          <p:nvPr/>
        </p:nvSpPr>
        <p:spPr>
          <a:xfrm>
            <a:off x="5357768" y="4221173"/>
            <a:ext cx="6548384" cy="2464858"/>
          </a:xfrm>
          <a:prstGeom prst="rect">
            <a:avLst/>
          </a:prstGeom>
          <a:solidFill>
            <a:srgbClr val="DEEBF7"/>
          </a:solidFill>
          <a:ln>
            <a:solidFill>
              <a:schemeClr val="tx1"/>
            </a:solidFill>
          </a:ln>
        </p:spPr>
        <p:txBody>
          <a:bodyPr wrap="square">
            <a:noAutofit/>
          </a:bodyPr>
          <a:lstStyle/>
          <a:p>
            <a:r>
              <a:rPr lang="en-US" dirty="0">
                <a:latin typeface="Consolas" panose="020B0609020204030204" pitchFamily="49" charset="0"/>
              </a:rPr>
              <a:t># Python finalizer method</a:t>
            </a:r>
          </a:p>
          <a:p>
            <a:r>
              <a:rPr lang="en-US" dirty="0">
                <a:latin typeface="Consolas" panose="020B0609020204030204" pitchFamily="49" charset="0"/>
              </a:rPr>
              <a:t>class </a:t>
            </a:r>
            <a:r>
              <a:rPr lang="en-US" dirty="0" err="1">
                <a:latin typeface="Consolas" panose="020B0609020204030204" pitchFamily="49" charset="0"/>
              </a:rPr>
              <a:t>SomeClass</a:t>
            </a:r>
            <a:r>
              <a:rPr lang="en-US" dirty="0">
                <a:latin typeface="Consolas" panose="020B0609020204030204" pitchFamily="49" charset="0"/>
              </a:rPr>
              <a:t> :</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 called by the garbage collector</a:t>
            </a:r>
          </a:p>
          <a:p>
            <a:r>
              <a:rPr lang="en-US" dirty="0">
                <a:latin typeface="Consolas" panose="020B0609020204030204" pitchFamily="49" charset="0"/>
              </a:rPr>
              <a:t>  def </a:t>
            </a:r>
            <a:r>
              <a:rPr lang="en-US" dirty="0">
                <a:solidFill>
                  <a:srgbClr val="FF0000"/>
                </a:solidFill>
                <a:latin typeface="Consolas" panose="020B0609020204030204" pitchFamily="49" charset="0"/>
              </a:rPr>
              <a:t>__del__</a:t>
            </a:r>
            <a:r>
              <a:rPr lang="en-US" dirty="0">
                <a:latin typeface="Consolas" panose="020B0609020204030204" pitchFamily="49" charset="0"/>
              </a:rPr>
              <a:t>(self):</a:t>
            </a:r>
          </a:p>
          <a:p>
            <a:r>
              <a:rPr lang="en-US" dirty="0">
                <a:latin typeface="Consolas" panose="020B0609020204030204" pitchFamily="49" charset="0"/>
              </a:rPr>
              <a:t>     # Finalization code goes here</a:t>
            </a:r>
          </a:p>
          <a:p>
            <a:r>
              <a:rPr lang="en-US" dirty="0">
                <a:latin typeface="Consolas" panose="020B0609020204030204" pitchFamily="49" charset="0"/>
              </a:rPr>
              <a:t>     ...</a:t>
            </a:r>
          </a:p>
        </p:txBody>
      </p:sp>
    </p:spTree>
    <p:extLst>
      <p:ext uri="{BB962C8B-B14F-4D97-AF65-F5344CB8AC3E}">
        <p14:creationId xmlns:p14="http://schemas.microsoft.com/office/powerpoint/2010/main" val="383187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animBg="1"/>
      <p:bldP spid="21" grpId="0"/>
      <p:bldP spid="23" grpId="0"/>
      <p:bldP spid="13" grpId="0" animBg="1"/>
      <p:bldP spid="15" grpId="0"/>
      <p:bldP spid="16" grpId="0" uiExpand="1"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482480" y="-4627"/>
            <a:ext cx="938965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Memory Safety: What Happens When Objects Die?</a:t>
            </a:r>
          </a:p>
        </p:txBody>
      </p:sp>
      <p:sp>
        <p:nvSpPr>
          <p:cNvPr id="5" name="Rectangle 4">
            <a:extLst>
              <a:ext uri="{FF2B5EF4-FFF2-40B4-BE49-F238E27FC236}">
                <a16:creationId xmlns:a16="http://schemas.microsoft.com/office/drawing/2014/main" id="{92E2155E-75F2-4AC4-B51C-1CCE7D0AABF5}"/>
              </a:ext>
            </a:extLst>
          </p:cNvPr>
          <p:cNvSpPr/>
          <p:nvPr/>
        </p:nvSpPr>
        <p:spPr>
          <a:xfrm>
            <a:off x="167640" y="965941"/>
            <a:ext cx="4969749" cy="246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 Destructor Methods</a:t>
            </a:r>
          </a:p>
          <a:p>
            <a:pPr algn="ctr"/>
            <a:endParaRPr lang="en-US" sz="2000" dirty="0"/>
          </a:p>
          <a:p>
            <a:pPr algn="ctr"/>
            <a:r>
              <a:rPr lang="en-US" sz="2000" dirty="0"/>
              <a:t>Destructors are automatically called when a variable is explicitly destroyed by the programmer or when it goes out of scope.</a:t>
            </a:r>
          </a:p>
          <a:p>
            <a:pPr algn="ctr"/>
            <a:endParaRPr lang="en-US" sz="2000" dirty="0"/>
          </a:p>
        </p:txBody>
      </p:sp>
      <p:sp>
        <p:nvSpPr>
          <p:cNvPr id="9" name="TextBox 8">
            <a:extLst>
              <a:ext uri="{FF2B5EF4-FFF2-40B4-BE49-F238E27FC236}">
                <a16:creationId xmlns:a16="http://schemas.microsoft.com/office/drawing/2014/main" id="{3228D445-CE60-466C-BE2D-2A754E0D0029}"/>
              </a:ext>
            </a:extLst>
          </p:cNvPr>
          <p:cNvSpPr txBox="1"/>
          <p:nvPr/>
        </p:nvSpPr>
        <p:spPr>
          <a:xfrm>
            <a:off x="5494927" y="965940"/>
            <a:ext cx="6548384" cy="4989089"/>
          </a:xfrm>
          <a:prstGeom prst="rect">
            <a:avLst/>
          </a:prstGeom>
          <a:solidFill>
            <a:srgbClr val="FDF1E9"/>
          </a:solidFill>
          <a:ln>
            <a:solidFill>
              <a:schemeClr val="tx1"/>
            </a:solidFill>
          </a:ln>
        </p:spPr>
        <p:txBody>
          <a:bodyPr wrap="square">
            <a:noAutofit/>
          </a:bodyPr>
          <a:lstStyle/>
          <a:p>
            <a:r>
              <a:rPr lang="en-US" dirty="0">
                <a:latin typeface="Consolas" panose="020B0609020204030204" pitchFamily="49" charset="0"/>
              </a:rPr>
              <a:t>// C# dispose example</a:t>
            </a:r>
          </a:p>
          <a:p>
            <a:r>
              <a:rPr lang="en-US" dirty="0">
                <a:latin typeface="Consolas" panose="020B0609020204030204" pitchFamily="49" charset="0"/>
              </a:rPr>
              <a:t>public class </a:t>
            </a:r>
            <a:r>
              <a:rPr lang="en-US" dirty="0" err="1">
                <a:latin typeface="Consolas" panose="020B0609020204030204" pitchFamily="49" charset="0"/>
              </a:rPr>
              <a:t>FontLoader</a:t>
            </a:r>
            <a:r>
              <a:rPr lang="en-US" dirty="0">
                <a:latin typeface="Consolas" panose="020B0609020204030204" pitchFamily="49" charset="0"/>
              </a:rPr>
              <a:t> : </a:t>
            </a:r>
            <a:r>
              <a:rPr lang="en-US" dirty="0" err="1">
                <a:solidFill>
                  <a:srgbClr val="FF0000"/>
                </a:solidFill>
                <a:latin typeface="Consolas" panose="020B0609020204030204" pitchFamily="49" charset="0"/>
              </a:rPr>
              <a:t>IDisposable</a:t>
            </a:r>
            <a:endParaRPr lang="en-US" dirty="0">
              <a:solidFill>
                <a:srgbClr val="FF0000"/>
              </a:solidFill>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public void </a:t>
            </a:r>
            <a:r>
              <a:rPr lang="en-US" dirty="0">
                <a:solidFill>
                  <a:srgbClr val="FF0000"/>
                </a:solidFill>
                <a:latin typeface="Consolas" panose="020B0609020204030204" pitchFamily="49" charset="0"/>
              </a:rPr>
              <a:t>Dispose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 do manual disposal here, e.g., free</a:t>
            </a:r>
          </a:p>
          <a:p>
            <a:r>
              <a:rPr lang="en-US" dirty="0">
                <a:latin typeface="Consolas" panose="020B0609020204030204" pitchFamily="49" charset="0"/>
              </a:rPr>
              <a:t>     // temp files, close network sockets, etc.</a:t>
            </a:r>
          </a:p>
          <a:p>
            <a:r>
              <a:rPr lang="en-US" dirty="0">
                <a:latin typeface="Consolas" panose="020B0609020204030204" pitchFamily="49" charset="0"/>
              </a:rPr>
              <a:t>  }</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var f = new </a:t>
            </a:r>
            <a:r>
              <a:rPr lang="en-US" dirty="0" err="1">
                <a:latin typeface="Consolas" panose="020B0609020204030204" pitchFamily="49" charset="0"/>
              </a:rPr>
              <a:t>FontLoader</a:t>
            </a:r>
            <a:r>
              <a:rPr lang="en-US" dirty="0">
                <a:latin typeface="Consolas" panose="020B0609020204030204" pitchFamily="49" charset="0"/>
              </a:rPr>
              <a:t>(...);</a:t>
            </a:r>
          </a:p>
          <a:p>
            <a:r>
              <a:rPr lang="en-US" dirty="0">
                <a:latin typeface="Consolas" panose="020B0609020204030204" pitchFamily="49" charset="0"/>
              </a:rPr>
              <a:t>... // use f to draw fonts</a:t>
            </a:r>
          </a:p>
          <a:p>
            <a:r>
              <a:rPr lang="en-US" dirty="0" err="1">
                <a:latin typeface="Consolas" panose="020B0609020204030204" pitchFamily="49" charset="0"/>
              </a:rPr>
              <a:t>f.</a:t>
            </a:r>
            <a:r>
              <a:rPr lang="en-US" dirty="0" err="1">
                <a:solidFill>
                  <a:srgbClr val="FF0000"/>
                </a:solidFill>
                <a:latin typeface="Consolas" panose="020B0609020204030204" pitchFamily="49" charset="0"/>
              </a:rPr>
              <a:t>Dispose</a:t>
            </a:r>
            <a:r>
              <a:rPr lang="en-US" dirty="0">
                <a:latin typeface="Consolas" panose="020B0609020204030204" pitchFamily="49" charset="0"/>
              </a:rPr>
              <a:t>();</a:t>
            </a:r>
          </a:p>
        </p:txBody>
      </p:sp>
      <p:sp>
        <p:nvSpPr>
          <p:cNvPr id="13" name="Rectangle 12">
            <a:extLst>
              <a:ext uri="{FF2B5EF4-FFF2-40B4-BE49-F238E27FC236}">
                <a16:creationId xmlns:a16="http://schemas.microsoft.com/office/drawing/2014/main" id="{24575682-9272-46C1-8F11-6A988E60996A}"/>
              </a:ext>
            </a:extLst>
          </p:cNvPr>
          <p:cNvSpPr/>
          <p:nvPr/>
        </p:nvSpPr>
        <p:spPr>
          <a:xfrm>
            <a:off x="285850" y="1138373"/>
            <a:ext cx="4969749" cy="246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 Finalizer Methods</a:t>
            </a:r>
            <a:endParaRPr lang="en-US" sz="2000" dirty="0"/>
          </a:p>
          <a:p>
            <a:pPr algn="ctr"/>
            <a:endParaRPr lang="en-US" sz="2000" dirty="0"/>
          </a:p>
          <a:p>
            <a:pPr algn="ctr"/>
            <a:r>
              <a:rPr lang="en-US" sz="2000" dirty="0"/>
              <a:t>Finalizer functions are automatically called by the </a:t>
            </a:r>
            <a:r>
              <a:rPr lang="en-US" sz="2000" dirty="0">
                <a:solidFill>
                  <a:srgbClr val="FFC9C9"/>
                </a:solidFill>
              </a:rPr>
              <a:t>garbage collector </a:t>
            </a:r>
            <a:r>
              <a:rPr lang="en-US" sz="2000" dirty="0"/>
              <a:t>before an object's memory is freed.</a:t>
            </a:r>
          </a:p>
        </p:txBody>
      </p:sp>
      <p:sp>
        <p:nvSpPr>
          <p:cNvPr id="15" name="TextBox 14">
            <a:extLst>
              <a:ext uri="{FF2B5EF4-FFF2-40B4-BE49-F238E27FC236}">
                <a16:creationId xmlns:a16="http://schemas.microsoft.com/office/drawing/2014/main" id="{9525D526-F1B3-4515-9B58-9628397AEEA7}"/>
              </a:ext>
            </a:extLst>
          </p:cNvPr>
          <p:cNvSpPr txBox="1"/>
          <p:nvPr/>
        </p:nvSpPr>
        <p:spPr>
          <a:xfrm>
            <a:off x="134007" y="3910281"/>
            <a:ext cx="5172676" cy="400110"/>
          </a:xfrm>
          <a:prstGeom prst="rect">
            <a:avLst/>
          </a:prstGeom>
          <a:noFill/>
        </p:spPr>
        <p:txBody>
          <a:bodyPr wrap="square">
            <a:spAutoFit/>
          </a:bodyPr>
          <a:lstStyle/>
          <a:p>
            <a:pPr algn="ctr"/>
            <a:r>
              <a:rPr lang="en-US" sz="2000" dirty="0"/>
              <a:t>Why define a disposal method?  </a:t>
            </a:r>
          </a:p>
        </p:txBody>
      </p:sp>
      <p:sp>
        <p:nvSpPr>
          <p:cNvPr id="12" name="Rectangle 11">
            <a:extLst>
              <a:ext uri="{FF2B5EF4-FFF2-40B4-BE49-F238E27FC236}">
                <a16:creationId xmlns:a16="http://schemas.microsoft.com/office/drawing/2014/main" id="{B46EB8DA-2D83-43B2-AAC9-04D10BAF639B}"/>
              </a:ext>
            </a:extLst>
          </p:cNvPr>
          <p:cNvSpPr/>
          <p:nvPr/>
        </p:nvSpPr>
        <p:spPr>
          <a:xfrm>
            <a:off x="438250" y="1290773"/>
            <a:ext cx="4969749" cy="246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 </a:t>
            </a:r>
            <a:r>
              <a:rPr lang="en-US" sz="2800" dirty="0"/>
              <a:t>Disposal Method </a:t>
            </a:r>
          </a:p>
          <a:p>
            <a:pPr algn="ctr"/>
            <a:endParaRPr lang="en-US" sz="2400" dirty="0"/>
          </a:p>
          <a:p>
            <a:pPr algn="ctr"/>
            <a:r>
              <a:rPr lang="en-US" sz="2000" dirty="0"/>
              <a:t>The programmer implements a "disposable" interface in each class, and can manually call the dispose() function to guarantee disposal.</a:t>
            </a:r>
          </a:p>
        </p:txBody>
      </p:sp>
      <p:sp>
        <p:nvSpPr>
          <p:cNvPr id="17" name="TextBox 16">
            <a:extLst>
              <a:ext uri="{FF2B5EF4-FFF2-40B4-BE49-F238E27FC236}">
                <a16:creationId xmlns:a16="http://schemas.microsoft.com/office/drawing/2014/main" id="{E87FE018-5CC1-4A09-BC0E-CDB65556666C}"/>
              </a:ext>
            </a:extLst>
          </p:cNvPr>
          <p:cNvSpPr txBox="1"/>
          <p:nvPr/>
        </p:nvSpPr>
        <p:spPr>
          <a:xfrm>
            <a:off x="167640" y="4466839"/>
            <a:ext cx="5003382" cy="400110"/>
          </a:xfrm>
          <a:prstGeom prst="rect">
            <a:avLst/>
          </a:prstGeom>
          <a:noFill/>
        </p:spPr>
        <p:txBody>
          <a:bodyPr wrap="square">
            <a:spAutoFit/>
          </a:bodyPr>
          <a:lstStyle/>
          <a:p>
            <a:pPr algn="ctr"/>
            <a:r>
              <a:rPr lang="en-US" sz="2000" dirty="0"/>
              <a:t>Because you can't count on a finalizer to run!</a:t>
            </a:r>
          </a:p>
        </p:txBody>
      </p:sp>
      <p:sp>
        <p:nvSpPr>
          <p:cNvPr id="18" name="TextBox 17">
            <a:extLst>
              <a:ext uri="{FF2B5EF4-FFF2-40B4-BE49-F238E27FC236}">
                <a16:creationId xmlns:a16="http://schemas.microsoft.com/office/drawing/2014/main" id="{8E2A325D-2A89-442A-8814-8295A1761EFE}"/>
              </a:ext>
            </a:extLst>
          </p:cNvPr>
          <p:cNvSpPr txBox="1"/>
          <p:nvPr/>
        </p:nvSpPr>
        <p:spPr>
          <a:xfrm>
            <a:off x="243560" y="5092869"/>
            <a:ext cx="4927462" cy="1015663"/>
          </a:xfrm>
          <a:prstGeom prst="rect">
            <a:avLst/>
          </a:prstGeom>
          <a:noFill/>
        </p:spPr>
        <p:txBody>
          <a:bodyPr wrap="square">
            <a:spAutoFit/>
          </a:bodyPr>
          <a:lstStyle/>
          <a:p>
            <a:pPr algn="ctr"/>
            <a:r>
              <a:rPr lang="en-US" sz="2000" dirty="0"/>
              <a:t>Disposal provides a guaranteed way to release unmanaged resources like file handles or network sockets at the right time.</a:t>
            </a:r>
          </a:p>
        </p:txBody>
      </p:sp>
    </p:spTree>
    <p:extLst>
      <p:ext uri="{BB962C8B-B14F-4D97-AF65-F5344CB8AC3E}">
        <p14:creationId xmlns:p14="http://schemas.microsoft.com/office/powerpoint/2010/main" val="385991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animBg="1"/>
      <p:bldP spid="15" grpId="0"/>
      <p:bldP spid="12" grpId="0" animBg="1"/>
      <p:bldP spid="17" grpId="0"/>
      <p:bldP spid="1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Let's do some Deep Dives</a:t>
            </a:r>
          </a:p>
        </p:txBody>
      </p:sp>
      <p:sp>
        <p:nvSpPr>
          <p:cNvPr id="13" name="TextBox 12">
            <a:extLst>
              <a:ext uri="{FF2B5EF4-FFF2-40B4-BE49-F238E27FC236}">
                <a16:creationId xmlns:a16="http://schemas.microsoft.com/office/drawing/2014/main" id="{6FEBCFAA-6BAE-4309-9D22-561A11CAC7B6}"/>
              </a:ext>
            </a:extLst>
          </p:cNvPr>
          <p:cNvSpPr txBox="1"/>
          <p:nvPr/>
        </p:nvSpPr>
        <p:spPr>
          <a:xfrm>
            <a:off x="1188680" y="1282956"/>
            <a:ext cx="9934842" cy="1261884"/>
          </a:xfrm>
          <a:prstGeom prst="rect">
            <a:avLst/>
          </a:prstGeom>
          <a:noFill/>
        </p:spPr>
        <p:txBody>
          <a:bodyPr wrap="square">
            <a:spAutoFit/>
          </a:bodyPr>
          <a:lstStyle/>
          <a:p>
            <a:pPr algn="ctr"/>
            <a:r>
              <a:rPr lang="en-US" sz="2800" dirty="0">
                <a:solidFill>
                  <a:srgbClr val="00B0F0"/>
                </a:solidFill>
              </a:rPr>
              <a:t>Types</a:t>
            </a:r>
          </a:p>
          <a:p>
            <a:pPr algn="ctr"/>
            <a:r>
              <a:rPr lang="en-US" sz="2400" dirty="0"/>
              <a:t>We'll understand how types are used, how languages check for valid types, and how they convert between types</a:t>
            </a:r>
          </a:p>
        </p:txBody>
      </p:sp>
      <p:pic>
        <p:nvPicPr>
          <p:cNvPr id="4" name="Picture 3">
            <a:extLst>
              <a:ext uri="{FF2B5EF4-FFF2-40B4-BE49-F238E27FC236}">
                <a16:creationId xmlns:a16="http://schemas.microsoft.com/office/drawing/2014/main" id="{717F3577-A518-4CC3-A8B7-4337621D4D56}"/>
              </a:ext>
            </a:extLst>
          </p:cNvPr>
          <p:cNvPicPr>
            <a:picLocks noChangeAspect="1"/>
          </p:cNvPicPr>
          <p:nvPr/>
        </p:nvPicPr>
        <p:blipFill>
          <a:blip r:embed="rId3"/>
          <a:stretch>
            <a:fillRect/>
          </a:stretch>
        </p:blipFill>
        <p:spPr>
          <a:xfrm>
            <a:off x="9785394" y="196614"/>
            <a:ext cx="2064483" cy="1544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BD5CC15F-F87E-4A3E-867F-E1AA81BCF8B9}"/>
              </a:ext>
            </a:extLst>
          </p:cNvPr>
          <p:cNvSpPr txBox="1"/>
          <p:nvPr/>
        </p:nvSpPr>
        <p:spPr>
          <a:xfrm>
            <a:off x="1235902" y="2691131"/>
            <a:ext cx="9934842" cy="892552"/>
          </a:xfrm>
          <a:prstGeom prst="rect">
            <a:avLst/>
          </a:prstGeom>
          <a:noFill/>
        </p:spPr>
        <p:txBody>
          <a:bodyPr wrap="square">
            <a:spAutoFit/>
          </a:bodyPr>
          <a:lstStyle/>
          <a:p>
            <a:pPr algn="ctr"/>
            <a:r>
              <a:rPr lang="en-US" sz="2800" dirty="0">
                <a:solidFill>
                  <a:srgbClr val="00B0F0"/>
                </a:solidFill>
              </a:rPr>
              <a:t>Variable Scoping</a:t>
            </a:r>
          </a:p>
          <a:p>
            <a:pPr algn="ctr"/>
            <a:r>
              <a:rPr lang="en-US" sz="2400" dirty="0"/>
              <a:t>We'll learn how languages decide what variables are in-scope</a:t>
            </a:r>
          </a:p>
        </p:txBody>
      </p:sp>
      <p:sp>
        <p:nvSpPr>
          <p:cNvPr id="16" name="TextBox 15">
            <a:extLst>
              <a:ext uri="{FF2B5EF4-FFF2-40B4-BE49-F238E27FC236}">
                <a16:creationId xmlns:a16="http://schemas.microsoft.com/office/drawing/2014/main" id="{3AE420FA-34A3-4940-B29F-FC650182034D}"/>
              </a:ext>
            </a:extLst>
          </p:cNvPr>
          <p:cNvSpPr txBox="1"/>
          <p:nvPr/>
        </p:nvSpPr>
        <p:spPr>
          <a:xfrm>
            <a:off x="1235902" y="3729974"/>
            <a:ext cx="9934842" cy="892552"/>
          </a:xfrm>
          <a:prstGeom prst="rect">
            <a:avLst/>
          </a:prstGeom>
          <a:noFill/>
        </p:spPr>
        <p:txBody>
          <a:bodyPr wrap="square">
            <a:spAutoFit/>
          </a:bodyPr>
          <a:lstStyle/>
          <a:p>
            <a:pPr algn="ctr"/>
            <a:r>
              <a:rPr lang="en-US" sz="2800" dirty="0">
                <a:solidFill>
                  <a:srgbClr val="00B0F0"/>
                </a:solidFill>
              </a:rPr>
              <a:t>Variable Binding Semantics</a:t>
            </a:r>
          </a:p>
          <a:p>
            <a:pPr algn="ctr"/>
            <a:r>
              <a:rPr lang="en-US" sz="2400" dirty="0"/>
              <a:t>We'll learn how languages associate variable names with values</a:t>
            </a:r>
          </a:p>
        </p:txBody>
      </p:sp>
      <p:sp>
        <p:nvSpPr>
          <p:cNvPr id="10" name="TextBox 9">
            <a:extLst>
              <a:ext uri="{FF2B5EF4-FFF2-40B4-BE49-F238E27FC236}">
                <a16:creationId xmlns:a16="http://schemas.microsoft.com/office/drawing/2014/main" id="{EA45A4BD-0352-4428-B31C-FCF0BCD364FF}"/>
              </a:ext>
            </a:extLst>
          </p:cNvPr>
          <p:cNvSpPr txBox="1"/>
          <p:nvPr/>
        </p:nvSpPr>
        <p:spPr>
          <a:xfrm>
            <a:off x="1328200" y="4768817"/>
            <a:ext cx="9934842" cy="892552"/>
          </a:xfrm>
          <a:prstGeom prst="rect">
            <a:avLst/>
          </a:prstGeom>
          <a:noFill/>
        </p:spPr>
        <p:txBody>
          <a:bodyPr wrap="square">
            <a:spAutoFit/>
          </a:bodyPr>
          <a:lstStyle/>
          <a:p>
            <a:pPr algn="ctr"/>
            <a:r>
              <a:rPr lang="en-US" sz="2800" dirty="0">
                <a:solidFill>
                  <a:srgbClr val="00B0F0"/>
                </a:solidFill>
              </a:rPr>
              <a:t>Memory Safety</a:t>
            </a:r>
          </a:p>
          <a:p>
            <a:pPr algn="ctr"/>
            <a:r>
              <a:rPr lang="en-US" sz="2400" dirty="0"/>
              <a:t>We'll learn how languages safeguard reads/writes to memory</a:t>
            </a:r>
          </a:p>
        </p:txBody>
      </p:sp>
      <p:sp>
        <p:nvSpPr>
          <p:cNvPr id="14" name="TextBox 13">
            <a:extLst>
              <a:ext uri="{FF2B5EF4-FFF2-40B4-BE49-F238E27FC236}">
                <a16:creationId xmlns:a16="http://schemas.microsoft.com/office/drawing/2014/main" id="{FEE69A58-97F7-42AE-AB44-036649D886E2}"/>
              </a:ext>
            </a:extLst>
          </p:cNvPr>
          <p:cNvSpPr txBox="1"/>
          <p:nvPr/>
        </p:nvSpPr>
        <p:spPr>
          <a:xfrm>
            <a:off x="1373276" y="5807661"/>
            <a:ext cx="9934842" cy="892552"/>
          </a:xfrm>
          <a:prstGeom prst="rect">
            <a:avLst/>
          </a:prstGeom>
          <a:noFill/>
        </p:spPr>
        <p:txBody>
          <a:bodyPr wrap="square">
            <a:spAutoFit/>
          </a:bodyPr>
          <a:lstStyle/>
          <a:p>
            <a:pPr algn="ctr"/>
            <a:r>
              <a:rPr lang="en-US" sz="2800" dirty="0">
                <a:solidFill>
                  <a:srgbClr val="00B0F0"/>
                </a:solidFill>
              </a:rPr>
              <a:t>Mutability</a:t>
            </a:r>
          </a:p>
          <a:p>
            <a:pPr algn="ctr"/>
            <a:r>
              <a:rPr lang="en-US" sz="2400" dirty="0"/>
              <a:t>We'll learn how the mutability of variables impacts code correctness</a:t>
            </a:r>
          </a:p>
        </p:txBody>
      </p:sp>
    </p:spTree>
    <p:extLst>
      <p:ext uri="{BB962C8B-B14F-4D97-AF65-F5344CB8AC3E}">
        <p14:creationId xmlns:p14="http://schemas.microsoft.com/office/powerpoint/2010/main" val="375027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0" grpId="0"/>
      <p:bldP spid="14"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447425" y="-4627"/>
            <a:ext cx="1145976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Storage Allocation Mechanisms</a:t>
            </a:r>
          </a:p>
        </p:txBody>
      </p:sp>
      <p:pic>
        <p:nvPicPr>
          <p:cNvPr id="5" name="Picture 4">
            <a:extLst>
              <a:ext uri="{FF2B5EF4-FFF2-40B4-BE49-F238E27FC236}">
                <a16:creationId xmlns:a16="http://schemas.microsoft.com/office/drawing/2014/main" id="{1BE3793D-3936-41B9-BF3B-BCD0C7D2295F}"/>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0A31077B-E31F-4961-98C1-EE776E481E8F}"/>
              </a:ext>
            </a:extLst>
          </p:cNvPr>
          <p:cNvSpPr txBox="1"/>
          <p:nvPr/>
        </p:nvSpPr>
        <p:spPr>
          <a:xfrm>
            <a:off x="1816761" y="4441353"/>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7" name="TextBox 6">
            <a:extLst>
              <a:ext uri="{FF2B5EF4-FFF2-40B4-BE49-F238E27FC236}">
                <a16:creationId xmlns:a16="http://schemas.microsoft.com/office/drawing/2014/main" id="{A7ADB45A-AC7A-4B6B-92C4-E4533E6B6650}"/>
              </a:ext>
            </a:extLst>
          </p:cNvPr>
          <p:cNvSpPr txBox="1"/>
          <p:nvPr/>
        </p:nvSpPr>
        <p:spPr>
          <a:xfrm>
            <a:off x="1496414" y="5024486"/>
            <a:ext cx="9361779" cy="461665"/>
          </a:xfrm>
          <a:prstGeom prst="rect">
            <a:avLst/>
          </a:prstGeom>
          <a:noFill/>
        </p:spPr>
        <p:txBody>
          <a:bodyPr wrap="square" rtlCol="0">
            <a:spAutoFit/>
          </a:bodyPr>
          <a:lstStyle/>
          <a:p>
            <a:pPr algn="ctr"/>
            <a:r>
              <a:rPr lang="en-US" sz="2400" dirty="0"/>
              <a:t>Understand the difference between static, stack and heap-based objects.</a:t>
            </a:r>
          </a:p>
        </p:txBody>
      </p:sp>
      <p:sp>
        <p:nvSpPr>
          <p:cNvPr id="9" name="TextBox 8">
            <a:extLst>
              <a:ext uri="{FF2B5EF4-FFF2-40B4-BE49-F238E27FC236}">
                <a16:creationId xmlns:a16="http://schemas.microsoft.com/office/drawing/2014/main" id="{B0DAA70B-D03C-44A2-9E9C-B787C4B59C15}"/>
              </a:ext>
            </a:extLst>
          </p:cNvPr>
          <p:cNvSpPr txBox="1"/>
          <p:nvPr/>
        </p:nvSpPr>
        <p:spPr>
          <a:xfrm>
            <a:off x="821205" y="5699116"/>
            <a:ext cx="10549589" cy="830997"/>
          </a:xfrm>
          <a:prstGeom prst="rect">
            <a:avLst/>
          </a:prstGeom>
          <a:noFill/>
        </p:spPr>
        <p:txBody>
          <a:bodyPr wrap="square" rtlCol="0">
            <a:spAutoFit/>
          </a:bodyPr>
          <a:lstStyle/>
          <a:p>
            <a:pPr algn="ctr"/>
            <a:r>
              <a:rPr lang="en-US" sz="2400" dirty="0"/>
              <a:t>Understand the implications of each approach on the object's lifetime and its persistence of its value across function calls.</a:t>
            </a:r>
          </a:p>
        </p:txBody>
      </p:sp>
    </p:spTree>
    <p:extLst>
      <p:ext uri="{BB962C8B-B14F-4D97-AF65-F5344CB8AC3E}">
        <p14:creationId xmlns:p14="http://schemas.microsoft.com/office/powerpoint/2010/main" val="399451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Storage Allocation Mechanisms</a:t>
            </a:r>
            <a:br>
              <a:rPr lang="en-US" sz="3200" dirty="0">
                <a:solidFill>
                  <a:schemeClr val="tx2"/>
                </a:solidFill>
                <a:latin typeface="Corbel" panose="020B0503020204020204" pitchFamily="34" charset="0"/>
              </a:rPr>
            </a:b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2"/>
            <a:ext cx="7020432" cy="543270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23" name="TextBox 22">
            <a:extLst>
              <a:ext uri="{FF2B5EF4-FFF2-40B4-BE49-F238E27FC236}">
                <a16:creationId xmlns:a16="http://schemas.microsoft.com/office/drawing/2014/main" id="{F50DB0F5-F663-472A-A84F-E084186D7072}"/>
              </a:ext>
            </a:extLst>
          </p:cNvPr>
          <p:cNvSpPr txBox="1"/>
          <p:nvPr/>
        </p:nvSpPr>
        <p:spPr>
          <a:xfrm>
            <a:off x="2674893" y="1327486"/>
            <a:ext cx="7020432" cy="400110"/>
          </a:xfrm>
          <a:prstGeom prst="rect">
            <a:avLst/>
          </a:prstGeom>
          <a:noFill/>
        </p:spPr>
        <p:txBody>
          <a:bodyPr wrap="square">
            <a:spAutoFit/>
          </a:bodyPr>
          <a:lstStyle/>
          <a:p>
            <a:pPr algn="ctr"/>
            <a:r>
              <a:rPr lang="en-US" sz="2000" dirty="0">
                <a:solidFill>
                  <a:srgbClr val="FF0000"/>
                </a:solidFill>
              </a:rPr>
              <a:t>TODO</a:t>
            </a:r>
            <a:endParaRPr lang="en-US" sz="2000" dirty="0"/>
          </a:p>
        </p:txBody>
      </p:sp>
      <p:grpSp>
        <p:nvGrpSpPr>
          <p:cNvPr id="4" name="Group 3">
            <a:extLst>
              <a:ext uri="{FF2B5EF4-FFF2-40B4-BE49-F238E27FC236}">
                <a16:creationId xmlns:a16="http://schemas.microsoft.com/office/drawing/2014/main" id="{3BA01D77-A3F2-4ED2-9D9A-5432ABB1B3EE}"/>
              </a:ext>
            </a:extLst>
          </p:cNvPr>
          <p:cNvGrpSpPr/>
          <p:nvPr/>
        </p:nvGrpSpPr>
        <p:grpSpPr>
          <a:xfrm>
            <a:off x="2790013" y="2472678"/>
            <a:ext cx="3484608" cy="3061795"/>
            <a:chOff x="2790013" y="2472678"/>
            <a:chExt cx="3484608" cy="3061795"/>
          </a:xfrm>
        </p:grpSpPr>
        <p:sp>
          <p:nvSpPr>
            <p:cNvPr id="63" name="TextBox 62">
              <a:extLst>
                <a:ext uri="{FF2B5EF4-FFF2-40B4-BE49-F238E27FC236}">
                  <a16:creationId xmlns:a16="http://schemas.microsoft.com/office/drawing/2014/main" id="{1C1A1500-19FD-46A7-86E8-764DC18A2D51}"/>
                </a:ext>
              </a:extLst>
            </p:cNvPr>
            <p:cNvSpPr txBox="1"/>
            <p:nvPr/>
          </p:nvSpPr>
          <p:spPr>
            <a:xfrm>
              <a:off x="2790013" y="4518810"/>
              <a:ext cx="3484608" cy="1015663"/>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For instance, some languages directly associate a </a:t>
              </a:r>
              <a:r>
                <a:rPr lang="en-US" sz="2000" dirty="0">
                  <a:solidFill>
                    <a:srgbClr val="00B0F0"/>
                  </a:solidFill>
                  <a:latin typeface="Corbel" panose="020B0503020204020204" pitchFamily="34" charset="0"/>
                  <a:cs typeface="Cordia New" panose="020B0502040204020203" pitchFamily="34" charset="-34"/>
                </a:rPr>
                <a:t>variable name </a:t>
              </a:r>
              <a:r>
                <a:rPr lang="en-US" sz="2000" dirty="0">
                  <a:latin typeface="Corbel" panose="020B0503020204020204" pitchFamily="34" charset="0"/>
                  <a:cs typeface="Cordia New" panose="020B0502040204020203" pitchFamily="34" charset="-34"/>
                </a:rPr>
                <a:t>with its the </a:t>
              </a:r>
              <a:r>
                <a:rPr lang="en-US" sz="2000" dirty="0">
                  <a:solidFill>
                    <a:srgbClr val="00B050"/>
                  </a:solidFill>
                  <a:latin typeface="Corbel" panose="020B0503020204020204" pitchFamily="34" charset="0"/>
                  <a:cs typeface="Cordia New" panose="020B0502040204020203" pitchFamily="34" charset="-34"/>
                </a:rPr>
                <a:t>value</a:t>
              </a:r>
              <a:r>
                <a:rPr lang="en-US" sz="2000" dirty="0">
                  <a:latin typeface="Corbel" panose="020B0503020204020204" pitchFamily="34" charset="0"/>
                  <a:cs typeface="Cordia New" panose="020B0502040204020203" pitchFamily="34" charset="-34"/>
                </a:rPr>
                <a:t>.</a:t>
              </a:r>
            </a:p>
          </p:txBody>
        </p:sp>
        <p:grpSp>
          <p:nvGrpSpPr>
            <p:cNvPr id="2" name="Group 1">
              <a:extLst>
                <a:ext uri="{FF2B5EF4-FFF2-40B4-BE49-F238E27FC236}">
                  <a16:creationId xmlns:a16="http://schemas.microsoft.com/office/drawing/2014/main" id="{82C22FEA-D7AD-4A8D-9135-FBA21B5C98FA}"/>
                </a:ext>
              </a:extLst>
            </p:cNvPr>
            <p:cNvGrpSpPr/>
            <p:nvPr/>
          </p:nvGrpSpPr>
          <p:grpSpPr>
            <a:xfrm>
              <a:off x="3358222" y="2472678"/>
              <a:ext cx="2348190" cy="1889731"/>
              <a:chOff x="2956959" y="3239140"/>
              <a:chExt cx="2348190" cy="1889731"/>
            </a:xfrm>
          </p:grpSpPr>
          <p:sp>
            <p:nvSpPr>
              <p:cNvPr id="10" name="TextBox 9">
                <a:extLst>
                  <a:ext uri="{FF2B5EF4-FFF2-40B4-BE49-F238E27FC236}">
                    <a16:creationId xmlns:a16="http://schemas.microsoft.com/office/drawing/2014/main" id="{538E9286-55A4-48B8-A084-B5EFF5D5841F}"/>
                  </a:ext>
                </a:extLst>
              </p:cNvPr>
              <p:cNvSpPr txBox="1"/>
              <p:nvPr/>
            </p:nvSpPr>
            <p:spPr>
              <a:xfrm>
                <a:off x="2956959" y="3239140"/>
                <a:ext cx="2348190" cy="1323439"/>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 C++</a:t>
                </a:r>
              </a:p>
              <a:p>
                <a:r>
                  <a:rPr lang="en-US" sz="2000" dirty="0">
                    <a:latin typeface="Consolas" panose="020B0609020204030204" pitchFamily="49" charset="0"/>
                  </a:rPr>
                  <a:t>int main() {</a:t>
                </a:r>
              </a:p>
              <a:p>
                <a:r>
                  <a:rPr lang="en-US" sz="2000" dirty="0">
                    <a:latin typeface="Consolas" panose="020B0609020204030204" pitchFamily="49" charset="0"/>
                  </a:rPr>
                  <a:t>  int </a:t>
                </a:r>
                <a:r>
                  <a:rPr lang="en-US" sz="2000" dirty="0">
                    <a:solidFill>
                      <a:srgbClr val="00B0F0"/>
                    </a:solidFill>
                    <a:latin typeface="Consolas" panose="020B0609020204030204" pitchFamily="49" charset="0"/>
                  </a:rPr>
                  <a:t>x</a:t>
                </a:r>
                <a:r>
                  <a:rPr lang="en-US" sz="2000" dirty="0">
                    <a:latin typeface="Consolas" panose="020B0609020204030204" pitchFamily="49" charset="0"/>
                  </a:rPr>
                  <a:t> = </a:t>
                </a:r>
                <a:r>
                  <a:rPr lang="en-US" sz="2000" dirty="0">
                    <a:solidFill>
                      <a:srgbClr val="00B050"/>
                    </a:solidFill>
                    <a:latin typeface="Consolas" panose="020B0609020204030204" pitchFamily="49" charset="0"/>
                  </a:rPr>
                  <a:t>5</a:t>
                </a:r>
                <a:r>
                  <a:rPr lang="en-US" sz="2000" dirty="0">
                    <a:latin typeface="Consolas" panose="020B0609020204030204" pitchFamily="49" charset="0"/>
                  </a:rPr>
                  <a:t>;</a:t>
                </a:r>
              </a:p>
              <a:p>
                <a:r>
                  <a:rPr lang="en-US" sz="2000" dirty="0">
                    <a:latin typeface="Consolas" panose="020B0609020204030204" pitchFamily="49" charset="0"/>
                  </a:rPr>
                  <a:t>  ...</a:t>
                </a:r>
              </a:p>
            </p:txBody>
          </p:sp>
          <p:grpSp>
            <p:nvGrpSpPr>
              <p:cNvPr id="11" name="Group 10">
                <a:extLst>
                  <a:ext uri="{FF2B5EF4-FFF2-40B4-BE49-F238E27FC236}">
                    <a16:creationId xmlns:a16="http://schemas.microsoft.com/office/drawing/2014/main" id="{DAD65D9A-02D7-4343-916C-234CC2281362}"/>
                  </a:ext>
                </a:extLst>
              </p:cNvPr>
              <p:cNvGrpSpPr/>
              <p:nvPr/>
            </p:nvGrpSpPr>
            <p:grpSpPr>
              <a:xfrm>
                <a:off x="3559533" y="4639741"/>
                <a:ext cx="1033630" cy="489130"/>
                <a:chOff x="4810282" y="1616891"/>
                <a:chExt cx="1033630" cy="489130"/>
              </a:xfrm>
            </p:grpSpPr>
            <p:grpSp>
              <p:nvGrpSpPr>
                <p:cNvPr id="12" name="Group 11">
                  <a:extLst>
                    <a:ext uri="{FF2B5EF4-FFF2-40B4-BE49-F238E27FC236}">
                      <a16:creationId xmlns:a16="http://schemas.microsoft.com/office/drawing/2014/main" id="{B01B4334-6A9D-4633-8B95-F5EC79754488}"/>
                    </a:ext>
                  </a:extLst>
                </p:cNvPr>
                <p:cNvGrpSpPr/>
                <p:nvPr/>
              </p:nvGrpSpPr>
              <p:grpSpPr>
                <a:xfrm>
                  <a:off x="4810282" y="1697975"/>
                  <a:ext cx="1033630" cy="408046"/>
                  <a:chOff x="8180709" y="-722002"/>
                  <a:chExt cx="1033630" cy="408046"/>
                </a:xfrm>
              </p:grpSpPr>
              <p:sp>
                <p:nvSpPr>
                  <p:cNvPr id="14" name="TextBox 13">
                    <a:extLst>
                      <a:ext uri="{FF2B5EF4-FFF2-40B4-BE49-F238E27FC236}">
                        <a16:creationId xmlns:a16="http://schemas.microsoft.com/office/drawing/2014/main" id="{9996C9BD-2426-4670-AAE3-5871B527A4BC}"/>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15" name="Rectangle 14">
                    <a:extLst>
                      <a:ext uri="{FF2B5EF4-FFF2-40B4-BE49-F238E27FC236}">
                        <a16:creationId xmlns:a16="http://schemas.microsoft.com/office/drawing/2014/main" id="{84275A55-AC27-44B1-95FB-9A2087463CD8}"/>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A2A22C01-032C-4B50-8165-F36B5C3C3234}"/>
                    </a:ext>
                  </a:extLst>
                </p:cNvPr>
                <p:cNvSpPr txBox="1"/>
                <p:nvPr/>
              </p:nvSpPr>
              <p:spPr>
                <a:xfrm>
                  <a:off x="5252703" y="1616891"/>
                  <a:ext cx="332142" cy="461665"/>
                </a:xfrm>
                <a:prstGeom prst="rect">
                  <a:avLst/>
                </a:prstGeom>
                <a:noFill/>
              </p:spPr>
              <p:txBody>
                <a:bodyPr wrap="none" rtlCol="0">
                  <a:spAutoFit/>
                </a:bodyPr>
                <a:lstStyle/>
                <a:p>
                  <a:r>
                    <a:rPr lang="en-US" sz="2400" dirty="0">
                      <a:solidFill>
                        <a:schemeClr val="bg1"/>
                      </a:solidFill>
                    </a:rPr>
                    <a:t>5</a:t>
                  </a:r>
                </a:p>
              </p:txBody>
            </p:sp>
          </p:grpSp>
        </p:grpSp>
      </p:grpSp>
      <p:grpSp>
        <p:nvGrpSpPr>
          <p:cNvPr id="6" name="Group 5">
            <a:extLst>
              <a:ext uri="{FF2B5EF4-FFF2-40B4-BE49-F238E27FC236}">
                <a16:creationId xmlns:a16="http://schemas.microsoft.com/office/drawing/2014/main" id="{573E275A-5B0C-4B47-8862-76E12DEFAC51}"/>
              </a:ext>
            </a:extLst>
          </p:cNvPr>
          <p:cNvGrpSpPr/>
          <p:nvPr/>
        </p:nvGrpSpPr>
        <p:grpSpPr>
          <a:xfrm>
            <a:off x="6096000" y="2472678"/>
            <a:ext cx="3518569" cy="3061795"/>
            <a:chOff x="6096000" y="2472678"/>
            <a:chExt cx="3518569" cy="3061795"/>
          </a:xfrm>
        </p:grpSpPr>
        <p:grpSp>
          <p:nvGrpSpPr>
            <p:cNvPr id="3" name="Group 2">
              <a:extLst>
                <a:ext uri="{FF2B5EF4-FFF2-40B4-BE49-F238E27FC236}">
                  <a16:creationId xmlns:a16="http://schemas.microsoft.com/office/drawing/2014/main" id="{2EB3DC63-BABA-4DC1-B994-EAE674638A48}"/>
                </a:ext>
              </a:extLst>
            </p:cNvPr>
            <p:cNvGrpSpPr/>
            <p:nvPr/>
          </p:nvGrpSpPr>
          <p:grpSpPr>
            <a:xfrm>
              <a:off x="6526773" y="2472678"/>
              <a:ext cx="2348190" cy="1881795"/>
              <a:chOff x="6819820" y="3239140"/>
              <a:chExt cx="2348190" cy="1881795"/>
            </a:xfrm>
          </p:grpSpPr>
          <p:grpSp>
            <p:nvGrpSpPr>
              <p:cNvPr id="16" name="Group 15">
                <a:extLst>
                  <a:ext uri="{FF2B5EF4-FFF2-40B4-BE49-F238E27FC236}">
                    <a16:creationId xmlns:a16="http://schemas.microsoft.com/office/drawing/2014/main" id="{9143DDF9-FD83-465C-9C1C-E7D207CC4C0A}"/>
                  </a:ext>
                </a:extLst>
              </p:cNvPr>
              <p:cNvGrpSpPr/>
              <p:nvPr/>
            </p:nvGrpSpPr>
            <p:grpSpPr>
              <a:xfrm>
                <a:off x="6893207" y="4638926"/>
                <a:ext cx="2112060" cy="482009"/>
                <a:chOff x="6539617" y="6082127"/>
                <a:chExt cx="2112060" cy="482009"/>
              </a:xfrm>
            </p:grpSpPr>
            <p:grpSp>
              <p:nvGrpSpPr>
                <p:cNvPr id="17" name="Group 16">
                  <a:extLst>
                    <a:ext uri="{FF2B5EF4-FFF2-40B4-BE49-F238E27FC236}">
                      <a16:creationId xmlns:a16="http://schemas.microsoft.com/office/drawing/2014/main" id="{4AB4A526-FBCA-4D9A-A2BC-6D59B22F0157}"/>
                    </a:ext>
                  </a:extLst>
                </p:cNvPr>
                <p:cNvGrpSpPr/>
                <p:nvPr/>
              </p:nvGrpSpPr>
              <p:grpSpPr>
                <a:xfrm>
                  <a:off x="6539617" y="6156090"/>
                  <a:ext cx="1033630" cy="408046"/>
                  <a:chOff x="8180709" y="-722002"/>
                  <a:chExt cx="1033630" cy="408046"/>
                </a:xfrm>
              </p:grpSpPr>
              <p:sp>
                <p:nvSpPr>
                  <p:cNvPr id="21" name="TextBox 20">
                    <a:extLst>
                      <a:ext uri="{FF2B5EF4-FFF2-40B4-BE49-F238E27FC236}">
                        <a16:creationId xmlns:a16="http://schemas.microsoft.com/office/drawing/2014/main" id="{82E36868-D43C-4989-A222-38EFDDAC1D05}"/>
                      </a:ext>
                    </a:extLst>
                  </p:cNvPr>
                  <p:cNvSpPr txBox="1"/>
                  <p:nvPr/>
                </p:nvSpPr>
                <p:spPr>
                  <a:xfrm>
                    <a:off x="8180709" y="-722002"/>
                    <a:ext cx="301686" cy="400110"/>
                  </a:xfrm>
                  <a:prstGeom prst="rect">
                    <a:avLst/>
                  </a:prstGeom>
                  <a:noFill/>
                </p:spPr>
                <p:txBody>
                  <a:bodyPr wrap="none" rtlCol="0">
                    <a:spAutoFit/>
                  </a:bodyPr>
                  <a:lstStyle/>
                  <a:p>
                    <a:r>
                      <a:rPr lang="en-US" sz="2000" dirty="0">
                        <a:solidFill>
                          <a:srgbClr val="00B0F0"/>
                        </a:solidFill>
                      </a:rPr>
                      <a:t>x</a:t>
                    </a:r>
                  </a:p>
                </p:txBody>
              </p:sp>
              <p:sp>
                <p:nvSpPr>
                  <p:cNvPr id="22" name="Rectangle 21">
                    <a:extLst>
                      <a:ext uri="{FF2B5EF4-FFF2-40B4-BE49-F238E27FC236}">
                        <a16:creationId xmlns:a16="http://schemas.microsoft.com/office/drawing/2014/main" id="{3561EC1D-EB3C-4C55-9F7A-EEF63869A5A7}"/>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B750F3E-DABA-4E71-AEA5-DB938D97960C}"/>
                    </a:ext>
                  </a:extLst>
                </p:cNvPr>
                <p:cNvSpPr/>
                <p:nvPr/>
              </p:nvSpPr>
              <p:spPr>
                <a:xfrm>
                  <a:off x="7888002" y="616979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19" name="TextBox 18">
                  <a:extLst>
                    <a:ext uri="{FF2B5EF4-FFF2-40B4-BE49-F238E27FC236}">
                      <a16:creationId xmlns:a16="http://schemas.microsoft.com/office/drawing/2014/main" id="{819306C9-5FA6-42A1-A07E-83E7B513F7C9}"/>
                    </a:ext>
                  </a:extLst>
                </p:cNvPr>
                <p:cNvSpPr txBox="1"/>
                <p:nvPr/>
              </p:nvSpPr>
              <p:spPr>
                <a:xfrm>
                  <a:off x="8097729" y="6082127"/>
                  <a:ext cx="332142" cy="461665"/>
                </a:xfrm>
                <a:prstGeom prst="rect">
                  <a:avLst/>
                </a:prstGeom>
                <a:noFill/>
              </p:spPr>
              <p:txBody>
                <a:bodyPr wrap="none" rtlCol="0">
                  <a:spAutoFit/>
                </a:bodyPr>
                <a:lstStyle/>
                <a:p>
                  <a:r>
                    <a:rPr lang="en-US" sz="2400" dirty="0">
                      <a:solidFill>
                        <a:schemeClr val="bg1"/>
                      </a:solidFill>
                    </a:rPr>
                    <a:t>5</a:t>
                  </a:r>
                </a:p>
              </p:txBody>
            </p:sp>
            <p:cxnSp>
              <p:nvCxnSpPr>
                <p:cNvPr id="20" name="Straight Arrow Connector 19">
                  <a:extLst>
                    <a:ext uri="{FF2B5EF4-FFF2-40B4-BE49-F238E27FC236}">
                      <a16:creationId xmlns:a16="http://schemas.microsoft.com/office/drawing/2014/main" id="{CD610730-4FF0-4049-A82C-70EE629CC5DE}"/>
                    </a:ext>
                  </a:extLst>
                </p:cNvPr>
                <p:cNvCxnSpPr>
                  <a:cxnSpLocks/>
                  <a:endCxn id="18" idx="1"/>
                </p:cNvCxnSpPr>
                <p:nvPr/>
              </p:nvCxnSpPr>
              <p:spPr>
                <a:xfrm>
                  <a:off x="7188451" y="6366963"/>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184F65EC-6C1B-4D55-9230-BEFDB92E1D8F}"/>
                  </a:ext>
                </a:extLst>
              </p:cNvPr>
              <p:cNvSpPr txBox="1"/>
              <p:nvPr/>
            </p:nvSpPr>
            <p:spPr>
              <a:xfrm>
                <a:off x="6819820" y="3239140"/>
                <a:ext cx="2348190" cy="1323439"/>
              </a:xfrm>
              <a:prstGeom prst="rect">
                <a:avLst/>
              </a:prstGeom>
              <a:solidFill>
                <a:srgbClr val="DEEBF7"/>
              </a:solidFill>
              <a:ln>
                <a:solidFill>
                  <a:schemeClr val="tx1"/>
                </a:solidFill>
              </a:ln>
            </p:spPr>
            <p:txBody>
              <a:bodyPr wrap="square" rtlCol="0">
                <a:spAutoFit/>
              </a:bodyPr>
              <a:lstStyle/>
              <a:p>
                <a:r>
                  <a:rPr lang="en-US" sz="2000" dirty="0">
                    <a:latin typeface="Consolas" panose="020B0609020204030204" pitchFamily="49" charset="0"/>
                  </a:rPr>
                  <a:t># python</a:t>
                </a:r>
              </a:p>
              <a:p>
                <a:r>
                  <a:rPr lang="en-US" sz="2000" dirty="0">
                    <a:latin typeface="Consolas" panose="020B0609020204030204" pitchFamily="49" charset="0"/>
                  </a:rPr>
                  <a:t>def main():</a:t>
                </a:r>
              </a:p>
              <a:p>
                <a:r>
                  <a:rPr lang="en-US" sz="2000" dirty="0">
                    <a:latin typeface="Consolas" panose="020B0609020204030204" pitchFamily="49" charset="0"/>
                  </a:rPr>
                  <a:t>  </a:t>
                </a:r>
                <a:r>
                  <a:rPr lang="en-US" sz="2000" dirty="0">
                    <a:solidFill>
                      <a:srgbClr val="00B0F0"/>
                    </a:solidFill>
                    <a:latin typeface="Consolas" panose="020B0609020204030204" pitchFamily="49" charset="0"/>
                  </a:rPr>
                  <a:t>x</a:t>
                </a:r>
                <a:r>
                  <a:rPr lang="en-US" sz="2000" dirty="0">
                    <a:latin typeface="Consolas" panose="020B0609020204030204" pitchFamily="49" charset="0"/>
                  </a:rPr>
                  <a:t> = </a:t>
                </a:r>
                <a:r>
                  <a:rPr lang="en-US" sz="2000" dirty="0">
                    <a:solidFill>
                      <a:srgbClr val="00B050"/>
                    </a:solidFill>
                    <a:latin typeface="Consolas" panose="020B0609020204030204" pitchFamily="49" charset="0"/>
                  </a:rPr>
                  <a:t>5</a:t>
                </a:r>
              </a:p>
              <a:p>
                <a:r>
                  <a:rPr lang="en-US" sz="2000" dirty="0">
                    <a:latin typeface="Consolas" panose="020B0609020204030204" pitchFamily="49" charset="0"/>
                  </a:rPr>
                  <a:t>  ...</a:t>
                </a:r>
              </a:p>
            </p:txBody>
          </p:sp>
        </p:grpSp>
        <p:sp>
          <p:nvSpPr>
            <p:cNvPr id="27" name="TextBox 26">
              <a:extLst>
                <a:ext uri="{FF2B5EF4-FFF2-40B4-BE49-F238E27FC236}">
                  <a16:creationId xmlns:a16="http://schemas.microsoft.com/office/drawing/2014/main" id="{96F4F3B9-39CA-4185-AEC2-78DFADB0B87E}"/>
                </a:ext>
              </a:extLst>
            </p:cNvPr>
            <p:cNvSpPr txBox="1"/>
            <p:nvPr/>
          </p:nvSpPr>
          <p:spPr>
            <a:xfrm>
              <a:off x="6096000" y="4518810"/>
              <a:ext cx="3518569" cy="1015663"/>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Other languages associate a </a:t>
              </a:r>
              <a:r>
                <a:rPr lang="en-US" sz="2000" dirty="0">
                  <a:solidFill>
                    <a:srgbClr val="00B0F0"/>
                  </a:solidFill>
                  <a:latin typeface="Corbel" panose="020B0503020204020204" pitchFamily="34" charset="0"/>
                  <a:cs typeface="Cordia New" panose="020B0502040204020203" pitchFamily="34" charset="-34"/>
                </a:rPr>
                <a:t>variable name </a:t>
              </a:r>
              <a:r>
                <a:rPr lang="en-US" sz="2000" dirty="0">
                  <a:latin typeface="Corbel" panose="020B0503020204020204" pitchFamily="34" charset="0"/>
                  <a:cs typeface="Cordia New" panose="020B0502040204020203" pitchFamily="34" charset="-34"/>
                </a:rPr>
                <a:t>with a </a:t>
              </a:r>
              <a:r>
                <a:rPr lang="en-US" sz="2000" dirty="0">
                  <a:solidFill>
                    <a:srgbClr val="C00000"/>
                  </a:solidFill>
                  <a:latin typeface="Corbel" panose="020B0503020204020204" pitchFamily="34" charset="0"/>
                  <a:cs typeface="Cordia New" panose="020B0502040204020203" pitchFamily="34" charset="-34"/>
                </a:rPr>
                <a:t>pointer</a:t>
              </a:r>
              <a:r>
                <a:rPr lang="en-US" sz="2000" dirty="0">
                  <a:latin typeface="Corbel" panose="020B0503020204020204" pitchFamily="34" charset="0"/>
                  <a:cs typeface="Cordia New" panose="020B0502040204020203" pitchFamily="34" charset="-34"/>
                </a:rPr>
                <a:t> to a </a:t>
              </a:r>
              <a:r>
                <a:rPr lang="en-US" sz="2000" dirty="0">
                  <a:solidFill>
                    <a:srgbClr val="00B050"/>
                  </a:solidFill>
                  <a:latin typeface="Corbel" panose="020B0503020204020204" pitchFamily="34" charset="0"/>
                  <a:cs typeface="Cordia New" panose="020B0502040204020203" pitchFamily="34" charset="-34"/>
                </a:rPr>
                <a:t>value</a:t>
              </a:r>
              <a:r>
                <a:rPr lang="en-US" sz="2000" dirty="0">
                  <a:latin typeface="Corbel" panose="020B0503020204020204" pitchFamily="34" charset="0"/>
                  <a:cs typeface="Cordia New" panose="020B0502040204020203" pitchFamily="34" charset="-34"/>
                </a:rPr>
                <a:t> stored elsewhere.</a:t>
              </a:r>
            </a:p>
          </p:txBody>
        </p:sp>
      </p:grpSp>
      <p:sp>
        <p:nvSpPr>
          <p:cNvPr id="28" name="TextBox 27">
            <a:extLst>
              <a:ext uri="{FF2B5EF4-FFF2-40B4-BE49-F238E27FC236}">
                <a16:creationId xmlns:a16="http://schemas.microsoft.com/office/drawing/2014/main" id="{7B3AD7A9-252F-435D-B896-E4A54252D218}"/>
              </a:ext>
            </a:extLst>
          </p:cNvPr>
          <p:cNvSpPr txBox="1"/>
          <p:nvPr/>
        </p:nvSpPr>
        <p:spPr>
          <a:xfrm>
            <a:off x="2660913" y="5720779"/>
            <a:ext cx="6953656" cy="707886"/>
          </a:xfrm>
          <a:prstGeom prst="rect">
            <a:avLst/>
          </a:prstGeom>
          <a:noFill/>
        </p:spPr>
        <p:txBody>
          <a:bodyPr wrap="square" rtlCol="0">
            <a:spAutoFit/>
          </a:bodyPr>
          <a:lstStyle/>
          <a:p>
            <a:pPr lvl="0" algn="ctr">
              <a:defRPr/>
            </a:pPr>
            <a:r>
              <a:rPr lang="en-US" sz="2000" dirty="0">
                <a:latin typeface="Corbel" panose="020B0503020204020204" pitchFamily="34" charset="0"/>
                <a:cs typeface="Cordia New" panose="020B0502040204020203" pitchFamily="34" charset="-34"/>
              </a:rPr>
              <a:t>Each approach has implications for how you write code, pass variables to functions, and what bugs you run into!</a:t>
            </a:r>
          </a:p>
        </p:txBody>
      </p:sp>
    </p:spTree>
    <p:extLst>
      <p:ext uri="{BB962C8B-B14F-4D97-AF65-F5344CB8AC3E}">
        <p14:creationId xmlns:p14="http://schemas.microsoft.com/office/powerpoint/2010/main" val="12064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2" nodeType="clickEffect">
                                  <p:stCondLst>
                                    <p:cond delay="0"/>
                                  </p:stCondLst>
                                  <p:childTnLst>
                                    <p:set>
                                      <p:cBhvr>
                                        <p:cTn id="19" dur="1" fill="hold">
                                          <p:stCondLst>
                                            <p:cond delay="0"/>
                                          </p:stCondLst>
                                        </p:cTn>
                                        <p:tgtEl>
                                          <p:spTgt spid="3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23" grpId="0"/>
      <p:bldP spid="28"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433124" y="1671030"/>
            <a:ext cx="4758876" cy="523220"/>
          </a:xfrm>
          <a:prstGeom prst="rect">
            <a:avLst/>
          </a:prstGeom>
          <a:noFill/>
        </p:spPr>
        <p:txBody>
          <a:bodyPr wrap="square">
            <a:spAutoFit/>
          </a:bodyPr>
          <a:lstStyle/>
          <a:p>
            <a:pPr algn="ctr"/>
            <a:r>
              <a:rPr lang="en-US" sz="2800" dirty="0"/>
              <a:t>TIDI</a:t>
            </a:r>
          </a:p>
        </p:txBody>
      </p:sp>
      <p:grpSp>
        <p:nvGrpSpPr>
          <p:cNvPr id="3" name="Group 2">
            <a:extLst>
              <a:ext uri="{FF2B5EF4-FFF2-40B4-BE49-F238E27FC236}">
                <a16:creationId xmlns:a16="http://schemas.microsoft.com/office/drawing/2014/main" id="{A4DF160B-6BCB-47BB-ADD1-F33BFEE85AEB}"/>
              </a:ext>
            </a:extLst>
          </p:cNvPr>
          <p:cNvGrpSpPr/>
          <p:nvPr/>
        </p:nvGrpSpPr>
        <p:grpSpPr>
          <a:xfrm>
            <a:off x="876609" y="0"/>
            <a:ext cx="10540222" cy="1155394"/>
            <a:chOff x="1354591" y="-4627"/>
            <a:chExt cx="10540222" cy="1155394"/>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134871" y="7767"/>
              <a:ext cx="975994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latin typeface="Corbel" panose="020B0503020204020204" pitchFamily="34" charset="0"/>
                </a:rPr>
                <a:t>Classify That Language: Storage Allocation</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91" y="-4627"/>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352473" y="1413212"/>
            <a:ext cx="7149763" cy="51806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public class Person { ... }</a:t>
            </a:r>
            <a:br>
              <a:rPr lang="en-US" sz="2000" dirty="0">
                <a:latin typeface="Consolas" panose="020B0609020204030204" pitchFamily="49" charset="0"/>
              </a:rPr>
            </a:br>
            <a:endParaRPr lang="en-US" sz="2000" dirty="0">
              <a:latin typeface="Consolas" panose="020B0609020204030204" pitchFamily="49" charset="0"/>
            </a:endParaRPr>
          </a:p>
          <a:p>
            <a:r>
              <a:rPr lang="en-US" sz="2000" dirty="0">
                <a:latin typeface="Consolas" panose="020B0609020204030204" pitchFamily="49" charset="0"/>
              </a:rPr>
              <a:t>public class </a:t>
            </a:r>
            <a:r>
              <a:rPr lang="en-US" sz="2000" dirty="0" err="1">
                <a:latin typeface="Consolas" panose="020B0609020204030204" pitchFamily="49" charset="0"/>
              </a:rPr>
              <a:t>JugglePeople</a:t>
            </a:r>
            <a:endParaRPr lang="en-US" sz="2000" dirty="0">
              <a:latin typeface="Consolas" panose="020B0609020204030204" pitchFamily="49" charset="0"/>
            </a:endParaRPr>
          </a:p>
          <a:p>
            <a:r>
              <a:rPr lang="en-US" sz="2000" dirty="0">
                <a:latin typeface="Consolas" panose="020B0609020204030204" pitchFamily="49" charset="0"/>
              </a:rPr>
              <a:t>{</a:t>
            </a:r>
          </a:p>
          <a:p>
            <a:r>
              <a:rPr lang="en-US" sz="2000" dirty="0">
                <a:latin typeface="Consolas" panose="020B0609020204030204" pitchFamily="49" charset="0"/>
              </a:rPr>
              <a:t>    public static void </a:t>
            </a:r>
            <a:r>
              <a:rPr lang="en-US" sz="2000" dirty="0" err="1">
                <a:latin typeface="Consolas" panose="020B0609020204030204" pitchFamily="49" charset="0"/>
              </a:rPr>
              <a:t>changePerson</a:t>
            </a:r>
            <a:r>
              <a:rPr lang="en-US" sz="2000" dirty="0">
                <a:latin typeface="Consolas" panose="020B0609020204030204" pitchFamily="49" charset="0"/>
              </a:rPr>
              <a:t>(ref Person r) </a:t>
            </a:r>
          </a:p>
          <a:p>
            <a:r>
              <a:rPr lang="en-US" sz="2000" dirty="0">
                <a:latin typeface="Consolas" panose="020B0609020204030204" pitchFamily="49" charset="0"/>
              </a:rPr>
              <a:t>     { r = new Person("</a:t>
            </a:r>
            <a:r>
              <a:rPr lang="en-US" sz="2000" dirty="0" err="1">
                <a:latin typeface="Consolas" panose="020B0609020204030204" pitchFamily="49" charset="0"/>
              </a:rPr>
              <a:t>Alfreda</a:t>
            </a:r>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    public static void Main(string[] </a:t>
            </a:r>
            <a:r>
              <a:rPr lang="en-US" sz="2000" dirty="0" err="1">
                <a:latin typeface="Consolas" panose="020B0609020204030204" pitchFamily="49" charset="0"/>
              </a:rPr>
              <a:t>args</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       Person p = new Person("Carey");</a:t>
            </a:r>
          </a:p>
          <a:p>
            <a:r>
              <a:rPr lang="en-US" sz="2000" dirty="0">
                <a:latin typeface="Consolas" panose="020B0609020204030204" pitchFamily="49" charset="0"/>
              </a:rPr>
              <a:t>       p = new Person("Sachi");</a:t>
            </a:r>
          </a:p>
          <a:p>
            <a:r>
              <a:rPr lang="en-US" sz="2000" dirty="0">
                <a:latin typeface="Consolas" panose="020B0609020204030204" pitchFamily="49" charset="0"/>
              </a:rPr>
              <a:t>       </a:t>
            </a:r>
            <a:r>
              <a:rPr lang="en-US" sz="2000" dirty="0" err="1">
                <a:latin typeface="Consolas" panose="020B0609020204030204" pitchFamily="49" charset="0"/>
              </a:rPr>
              <a:t>Console.WriteLine</a:t>
            </a:r>
            <a:r>
              <a:rPr lang="en-US" sz="2000" dirty="0">
                <a:latin typeface="Consolas" panose="020B0609020204030204" pitchFamily="49" charset="0"/>
              </a:rPr>
              <a:t>("p is: " + </a:t>
            </a:r>
            <a:r>
              <a:rPr lang="en-US" sz="2000" dirty="0" err="1">
                <a:latin typeface="Consolas" panose="020B0609020204030204" pitchFamily="49" charset="0"/>
              </a:rPr>
              <a:t>p.getName</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changePerson</a:t>
            </a:r>
            <a:r>
              <a:rPr lang="en-US" sz="2000" dirty="0">
                <a:latin typeface="Consolas" panose="020B0609020204030204" pitchFamily="49" charset="0"/>
              </a:rPr>
              <a:t>(ref p);</a:t>
            </a:r>
          </a:p>
          <a:p>
            <a:r>
              <a:rPr lang="en-US" sz="2000" dirty="0">
                <a:latin typeface="Consolas" panose="020B0609020204030204" pitchFamily="49" charset="0"/>
              </a:rPr>
              <a:t>       </a:t>
            </a:r>
            <a:r>
              <a:rPr lang="en-US" sz="2000" dirty="0" err="1">
                <a:latin typeface="Consolas" panose="020B0609020204030204" pitchFamily="49" charset="0"/>
              </a:rPr>
              <a:t>Console.WriteLine</a:t>
            </a:r>
            <a:r>
              <a:rPr lang="en-US" sz="2000" dirty="0">
                <a:latin typeface="Consolas" panose="020B0609020204030204" pitchFamily="49" charset="0"/>
              </a:rPr>
              <a:t>("p is: " + </a:t>
            </a:r>
            <a:r>
              <a:rPr lang="en-US" sz="2000" dirty="0" err="1">
                <a:latin typeface="Consolas" panose="020B0609020204030204" pitchFamily="49" charset="0"/>
              </a:rPr>
              <a:t>p.getName</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14" name="TextBox 13">
            <a:extLst>
              <a:ext uri="{FF2B5EF4-FFF2-40B4-BE49-F238E27FC236}">
                <a16:creationId xmlns:a16="http://schemas.microsoft.com/office/drawing/2014/main" id="{745F78A6-F9AD-423E-BCB2-A088CD685906}"/>
              </a:ext>
            </a:extLst>
          </p:cNvPr>
          <p:cNvSpPr txBox="1"/>
          <p:nvPr/>
        </p:nvSpPr>
        <p:spPr>
          <a:xfrm>
            <a:off x="7317011" y="3744730"/>
            <a:ext cx="4968427" cy="1384995"/>
          </a:xfrm>
          <a:prstGeom prst="rect">
            <a:avLst/>
          </a:prstGeom>
          <a:noFill/>
        </p:spPr>
        <p:txBody>
          <a:bodyPr wrap="square">
            <a:spAutoFit/>
          </a:bodyPr>
          <a:lstStyle/>
          <a:p>
            <a:pPr algn="ctr"/>
            <a:r>
              <a:rPr lang="en-US" sz="2800" dirty="0"/>
              <a:t>Which storage allocation strategies are used by this language?</a:t>
            </a:r>
          </a:p>
        </p:txBody>
      </p:sp>
      <p:sp>
        <p:nvSpPr>
          <p:cNvPr id="12" name="TextBox 11">
            <a:extLst>
              <a:ext uri="{FF2B5EF4-FFF2-40B4-BE49-F238E27FC236}">
                <a16:creationId xmlns:a16="http://schemas.microsoft.com/office/drawing/2014/main" id="{13D1C4B9-B4D7-4D66-BD08-69E0D4811448}"/>
              </a:ext>
            </a:extLst>
          </p:cNvPr>
          <p:cNvSpPr txBox="1"/>
          <p:nvPr/>
        </p:nvSpPr>
        <p:spPr>
          <a:xfrm>
            <a:off x="7223573" y="5387543"/>
            <a:ext cx="4968427" cy="646331"/>
          </a:xfrm>
          <a:prstGeom prst="rect">
            <a:avLst/>
          </a:prstGeom>
          <a:noFill/>
        </p:spPr>
        <p:txBody>
          <a:bodyPr wrap="square">
            <a:spAutoFit/>
          </a:bodyPr>
          <a:lstStyle/>
          <a:p>
            <a:pPr algn="ctr"/>
            <a:r>
              <a:rPr lang="en-US" sz="3600" dirty="0"/>
              <a:t>This is C#!</a:t>
            </a:r>
          </a:p>
        </p:txBody>
      </p:sp>
      <p:sp>
        <p:nvSpPr>
          <p:cNvPr id="10" name="Speech Bubble: Rectangle with Corners Rounded 9">
            <a:extLst>
              <a:ext uri="{FF2B5EF4-FFF2-40B4-BE49-F238E27FC236}">
                <a16:creationId xmlns:a16="http://schemas.microsoft.com/office/drawing/2014/main" id="{EEEBC8EA-D9CB-4170-BE4C-B15BBDA9968E}"/>
              </a:ext>
            </a:extLst>
          </p:cNvPr>
          <p:cNvSpPr/>
          <p:nvPr/>
        </p:nvSpPr>
        <p:spPr>
          <a:xfrm>
            <a:off x="3589328" y="5186970"/>
            <a:ext cx="4308615" cy="1200840"/>
          </a:xfrm>
          <a:prstGeom prst="wedgeRoundRectCallout">
            <a:avLst>
              <a:gd name="adj1" fmla="val -96099"/>
              <a:gd name="adj2" fmla="val -7633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language uses the Object Reference binding strategy, since we can bind p to a new object.</a:t>
            </a:r>
          </a:p>
        </p:txBody>
      </p:sp>
      <p:sp>
        <p:nvSpPr>
          <p:cNvPr id="15" name="Speech Bubble: Rectangle with Corners Rounded 14">
            <a:extLst>
              <a:ext uri="{FF2B5EF4-FFF2-40B4-BE49-F238E27FC236}">
                <a16:creationId xmlns:a16="http://schemas.microsoft.com/office/drawing/2014/main" id="{5ACE5F21-F571-420E-B2C8-57A10BD80B68}"/>
              </a:ext>
            </a:extLst>
          </p:cNvPr>
          <p:cNvSpPr/>
          <p:nvPr/>
        </p:nvSpPr>
        <p:spPr>
          <a:xfrm>
            <a:off x="7108216" y="1006774"/>
            <a:ext cx="4308615" cy="1200840"/>
          </a:xfrm>
          <a:prstGeom prst="wedgeRoundRectCallout">
            <a:avLst>
              <a:gd name="adj1" fmla="val -85222"/>
              <a:gd name="adj2" fmla="val 949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language also uses the Reference binding strategy (like C++ references) to modify variables!</a:t>
            </a:r>
          </a:p>
        </p:txBody>
      </p:sp>
    </p:spTree>
    <p:extLst>
      <p:ext uri="{BB962C8B-B14F-4D97-AF65-F5344CB8AC3E}">
        <p14:creationId xmlns:p14="http://schemas.microsoft.com/office/powerpoint/2010/main" val="383947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14" grpId="0"/>
      <p:bldP spid="12" grpId="0"/>
      <p:bldP spid="10" grpId="0" animBg="1"/>
      <p:bldP spid="10" grpId="1" animBg="1"/>
      <p:bldP spid="15" grpId="0" animBg="1"/>
      <p:bldP spid="1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6A30B50-56C6-4956-A4C9-D1AFB060EB3B}"/>
              </a:ext>
            </a:extLst>
          </p:cNvPr>
          <p:cNvGrpSpPr/>
          <p:nvPr/>
        </p:nvGrpSpPr>
        <p:grpSpPr>
          <a:xfrm>
            <a:off x="2947097" y="1952233"/>
            <a:ext cx="1161131" cy="4080238"/>
            <a:chOff x="2947097" y="1952233"/>
            <a:chExt cx="1161131" cy="4080238"/>
          </a:xfrm>
        </p:grpSpPr>
        <p:sp>
          <p:nvSpPr>
            <p:cNvPr id="37" name="TextBox 36">
              <a:extLst>
                <a:ext uri="{FF2B5EF4-FFF2-40B4-BE49-F238E27FC236}">
                  <a16:creationId xmlns:a16="http://schemas.microsoft.com/office/drawing/2014/main" id="{7FD7BE4D-9DD3-4BE1-9D8E-C04897A053A4}"/>
                </a:ext>
              </a:extLst>
            </p:cNvPr>
            <p:cNvSpPr txBox="1"/>
            <p:nvPr/>
          </p:nvSpPr>
          <p:spPr>
            <a:xfrm rot="16200000">
              <a:off x="1799356" y="3790668"/>
              <a:ext cx="2818701" cy="523220"/>
            </a:xfrm>
            <a:prstGeom prst="rect">
              <a:avLst/>
            </a:prstGeom>
            <a:noFill/>
          </p:spPr>
          <p:txBody>
            <a:bodyPr wrap="square" rtlCol="0">
              <a:spAutoFit/>
            </a:bodyPr>
            <a:lstStyle/>
            <a:p>
              <a:pPr algn="ctr"/>
              <a:r>
                <a:rPr lang="en-US" sz="2800" dirty="0">
                  <a:solidFill>
                    <a:srgbClr val="7030A0"/>
                  </a:solidFill>
                </a:rPr>
                <a:t>Strictness</a:t>
              </a:r>
            </a:p>
          </p:txBody>
        </p:sp>
        <p:grpSp>
          <p:nvGrpSpPr>
            <p:cNvPr id="38" name="Group 37">
              <a:extLst>
                <a:ext uri="{FF2B5EF4-FFF2-40B4-BE49-F238E27FC236}">
                  <a16:creationId xmlns:a16="http://schemas.microsoft.com/office/drawing/2014/main" id="{1930DA82-4753-49C4-91BA-36BCA1F09378}"/>
                </a:ext>
              </a:extLst>
            </p:cNvPr>
            <p:cNvGrpSpPr/>
            <p:nvPr/>
          </p:nvGrpSpPr>
          <p:grpSpPr>
            <a:xfrm>
              <a:off x="3646562" y="1952233"/>
              <a:ext cx="461666" cy="4080238"/>
              <a:chOff x="3646561" y="1952233"/>
              <a:chExt cx="461666" cy="4080238"/>
            </a:xfrm>
          </p:grpSpPr>
          <p:sp>
            <p:nvSpPr>
              <p:cNvPr id="39" name="TextBox 38">
                <a:extLst>
                  <a:ext uri="{FF2B5EF4-FFF2-40B4-BE49-F238E27FC236}">
                    <a16:creationId xmlns:a16="http://schemas.microsoft.com/office/drawing/2014/main" id="{0267F726-B7BD-46C3-9EC4-8F5D08BA9044}"/>
                  </a:ext>
                </a:extLst>
              </p:cNvPr>
              <p:cNvSpPr txBox="1"/>
              <p:nvPr/>
            </p:nvSpPr>
            <p:spPr>
              <a:xfrm rot="16200000">
                <a:off x="3074345" y="2524449"/>
                <a:ext cx="1606098" cy="461665"/>
              </a:xfrm>
              <a:prstGeom prst="rect">
                <a:avLst/>
              </a:prstGeom>
              <a:noFill/>
            </p:spPr>
            <p:txBody>
              <a:bodyPr wrap="square" rtlCol="0">
                <a:spAutoFit/>
              </a:bodyPr>
              <a:lstStyle/>
              <a:p>
                <a:pPr algn="ctr"/>
                <a:r>
                  <a:rPr lang="en-US" sz="2400" dirty="0"/>
                  <a:t>Strong</a:t>
                </a:r>
              </a:p>
            </p:txBody>
          </p:sp>
          <p:sp>
            <p:nvSpPr>
              <p:cNvPr id="40" name="TextBox 39">
                <a:extLst>
                  <a:ext uri="{FF2B5EF4-FFF2-40B4-BE49-F238E27FC236}">
                    <a16:creationId xmlns:a16="http://schemas.microsoft.com/office/drawing/2014/main" id="{97E575D5-DE5A-4108-95CF-6F12DA260C2D}"/>
                  </a:ext>
                </a:extLst>
              </p:cNvPr>
              <p:cNvSpPr txBox="1"/>
              <p:nvPr/>
            </p:nvSpPr>
            <p:spPr>
              <a:xfrm rot="16200000">
                <a:off x="3074346" y="4998589"/>
                <a:ext cx="1606098" cy="461665"/>
              </a:xfrm>
              <a:prstGeom prst="rect">
                <a:avLst/>
              </a:prstGeom>
              <a:noFill/>
            </p:spPr>
            <p:txBody>
              <a:bodyPr wrap="square" rtlCol="0">
                <a:spAutoFit/>
              </a:bodyPr>
              <a:lstStyle/>
              <a:p>
                <a:pPr algn="ctr"/>
                <a:r>
                  <a:rPr lang="en-US" sz="2400" dirty="0"/>
                  <a:t>Weak</a:t>
                </a:r>
              </a:p>
            </p:txBody>
          </p:sp>
        </p:grpSp>
      </p:grpSp>
      <p:grpSp>
        <p:nvGrpSpPr>
          <p:cNvPr id="41" name="Group 40">
            <a:extLst>
              <a:ext uri="{FF2B5EF4-FFF2-40B4-BE49-F238E27FC236}">
                <a16:creationId xmlns:a16="http://schemas.microsoft.com/office/drawing/2014/main" id="{6F7AE9C6-D0BF-4463-B192-736CE7B2CD70}"/>
              </a:ext>
            </a:extLst>
          </p:cNvPr>
          <p:cNvGrpSpPr/>
          <p:nvPr/>
        </p:nvGrpSpPr>
        <p:grpSpPr>
          <a:xfrm>
            <a:off x="3016621" y="692181"/>
            <a:ext cx="6833472" cy="993647"/>
            <a:chOff x="3146669" y="721014"/>
            <a:chExt cx="6833472" cy="993647"/>
          </a:xfrm>
        </p:grpSpPr>
        <p:sp>
          <p:nvSpPr>
            <p:cNvPr id="42" name="TextBox 41">
              <a:extLst>
                <a:ext uri="{FF2B5EF4-FFF2-40B4-BE49-F238E27FC236}">
                  <a16:creationId xmlns:a16="http://schemas.microsoft.com/office/drawing/2014/main" id="{F384781C-9F5D-47DF-87C3-9A997D198C86}"/>
                </a:ext>
              </a:extLst>
            </p:cNvPr>
            <p:cNvSpPr txBox="1"/>
            <p:nvPr/>
          </p:nvSpPr>
          <p:spPr>
            <a:xfrm>
              <a:off x="3146669" y="721014"/>
              <a:ext cx="6833472" cy="523220"/>
            </a:xfrm>
            <a:prstGeom prst="rect">
              <a:avLst/>
            </a:prstGeom>
            <a:noFill/>
          </p:spPr>
          <p:txBody>
            <a:bodyPr wrap="square" rtlCol="0">
              <a:spAutoFit/>
            </a:bodyPr>
            <a:lstStyle/>
            <a:p>
              <a:pPr algn="ctr"/>
              <a:r>
                <a:rPr lang="en-US" sz="2800" dirty="0">
                  <a:solidFill>
                    <a:srgbClr val="4472C4"/>
                  </a:solidFill>
                </a:rPr>
                <a:t>Compile-time vs. Run-time</a:t>
              </a:r>
            </a:p>
          </p:txBody>
        </p:sp>
        <p:sp>
          <p:nvSpPr>
            <p:cNvPr id="43" name="TextBox 42">
              <a:extLst>
                <a:ext uri="{FF2B5EF4-FFF2-40B4-BE49-F238E27FC236}">
                  <a16:creationId xmlns:a16="http://schemas.microsoft.com/office/drawing/2014/main" id="{FAE34DFE-BB34-4BE2-B7B0-F2699BBE17D5}"/>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44" name="TextBox 43">
              <a:extLst>
                <a:ext uri="{FF2B5EF4-FFF2-40B4-BE49-F238E27FC236}">
                  <a16:creationId xmlns:a16="http://schemas.microsoft.com/office/drawing/2014/main" id="{705797D7-E7F3-44B2-8872-53ACB73272C6}"/>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sp>
        <p:nvSpPr>
          <p:cNvPr id="45" name="Rectangle 44">
            <a:extLst>
              <a:ext uri="{FF2B5EF4-FFF2-40B4-BE49-F238E27FC236}">
                <a16:creationId xmlns:a16="http://schemas.microsoft.com/office/drawing/2014/main" id="{6243A03B-D5DB-40EE-8844-2DE7018DE8FB}"/>
              </a:ext>
            </a:extLst>
          </p:cNvPr>
          <p:cNvSpPr/>
          <p:nvPr/>
        </p:nvSpPr>
        <p:spPr>
          <a:xfrm>
            <a:off x="4113379"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Assembly language, C, C++</a:t>
            </a:r>
          </a:p>
        </p:txBody>
      </p:sp>
      <p:sp>
        <p:nvSpPr>
          <p:cNvPr id="46" name="Rectangle 45">
            <a:extLst>
              <a:ext uri="{FF2B5EF4-FFF2-40B4-BE49-F238E27FC236}">
                <a16:creationId xmlns:a16="http://schemas.microsoft.com/office/drawing/2014/main" id="{1F1B0815-F721-4C53-9ADF-1AA681527DEA}"/>
              </a:ext>
            </a:extLst>
          </p:cNvPr>
          <p:cNvSpPr/>
          <p:nvPr/>
        </p:nvSpPr>
        <p:spPr>
          <a:xfrm>
            <a:off x="6524478"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NONE that I can find! </a:t>
            </a:r>
            <a:r>
              <a:rPr lang="en-US" sz="2400">
                <a:solidFill>
                  <a:schemeClr val="tx1"/>
                </a:solidFill>
                <a:sym typeface="Wingdings" panose="05000000000000000000" pitchFamily="2" charset="2"/>
              </a:rPr>
              <a:t></a:t>
            </a:r>
            <a:endParaRPr lang="en-US" sz="2400" dirty="0">
              <a:solidFill>
                <a:schemeClr val="tx1"/>
              </a:solidFill>
            </a:endParaRPr>
          </a:p>
        </p:txBody>
      </p:sp>
      <p:sp>
        <p:nvSpPr>
          <p:cNvPr id="47" name="Rectangle 46">
            <a:extLst>
              <a:ext uri="{FF2B5EF4-FFF2-40B4-BE49-F238E27FC236}">
                <a16:creationId xmlns:a16="http://schemas.microsoft.com/office/drawing/2014/main" id="{B2F3BC1C-1409-4483-AE7C-1E071220CC52}"/>
              </a:ext>
            </a:extLst>
          </p:cNvPr>
          <p:cNvSpPr/>
          <p:nvPr/>
        </p:nvSpPr>
        <p:spPr>
          <a:xfrm>
            <a:off x="4113380" y="1589866"/>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 Go, Haskell, Java, Scala</a:t>
            </a:r>
          </a:p>
        </p:txBody>
      </p:sp>
      <p:sp>
        <p:nvSpPr>
          <p:cNvPr id="48" name="Rectangle 47">
            <a:extLst>
              <a:ext uri="{FF2B5EF4-FFF2-40B4-BE49-F238E27FC236}">
                <a16:creationId xmlns:a16="http://schemas.microsoft.com/office/drawing/2014/main" id="{7AB3522F-B77C-45D0-B500-4C9A078004F9}"/>
              </a:ext>
            </a:extLst>
          </p:cNvPr>
          <p:cNvSpPr/>
          <p:nvPr/>
        </p:nvSpPr>
        <p:spPr>
          <a:xfrm>
            <a:off x="6524479" y="1596602"/>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Javascript</a:t>
            </a:r>
            <a:r>
              <a:rPr lang="en-US" sz="2400" dirty="0">
                <a:solidFill>
                  <a:schemeClr val="tx1"/>
                </a:solidFill>
              </a:rPr>
              <a:t>, Perl, PHP, Ruby, Python, Smalltalk</a:t>
            </a:r>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lstStyle/>
          <a:p>
            <a:r>
              <a:rPr lang="en-US" dirty="0"/>
              <a:t>Type Checking Approaches</a:t>
            </a:r>
          </a:p>
        </p:txBody>
      </p:sp>
      <p:grpSp>
        <p:nvGrpSpPr>
          <p:cNvPr id="4" name="Group 3">
            <a:extLst>
              <a:ext uri="{FF2B5EF4-FFF2-40B4-BE49-F238E27FC236}">
                <a16:creationId xmlns:a16="http://schemas.microsoft.com/office/drawing/2014/main" id="{F79852B7-E7E0-4A6F-B4B4-495B3390D89E}"/>
              </a:ext>
            </a:extLst>
          </p:cNvPr>
          <p:cNvGrpSpPr/>
          <p:nvPr/>
        </p:nvGrpSpPr>
        <p:grpSpPr>
          <a:xfrm>
            <a:off x="3016621" y="692181"/>
            <a:ext cx="6833472" cy="993647"/>
            <a:chOff x="3146669" y="721014"/>
            <a:chExt cx="6833472" cy="993647"/>
          </a:xfrm>
        </p:grpSpPr>
        <p:sp>
          <p:nvSpPr>
            <p:cNvPr id="20" name="TextBox 19">
              <a:extLst>
                <a:ext uri="{FF2B5EF4-FFF2-40B4-BE49-F238E27FC236}">
                  <a16:creationId xmlns:a16="http://schemas.microsoft.com/office/drawing/2014/main" id="{91A929DD-0B52-4344-B7CC-C08F31F45724}"/>
                </a:ext>
              </a:extLst>
            </p:cNvPr>
            <p:cNvSpPr txBox="1"/>
            <p:nvPr/>
          </p:nvSpPr>
          <p:spPr>
            <a:xfrm>
              <a:off x="3146669" y="721014"/>
              <a:ext cx="6833472" cy="523220"/>
            </a:xfrm>
            <a:prstGeom prst="rect">
              <a:avLst/>
            </a:prstGeom>
            <a:noFill/>
          </p:spPr>
          <p:txBody>
            <a:bodyPr wrap="square" rtlCol="0">
              <a:spAutoFit/>
            </a:bodyPr>
            <a:lstStyle/>
            <a:p>
              <a:pPr algn="ctr"/>
              <a:r>
                <a:rPr lang="en-US" sz="2800" dirty="0">
                  <a:solidFill>
                    <a:srgbClr val="4472C4"/>
                  </a:solidFill>
                </a:rPr>
                <a:t>Compile-time vs. Run-time</a:t>
              </a:r>
            </a:p>
          </p:txBody>
        </p:sp>
        <p:sp>
          <p:nvSpPr>
            <p:cNvPr id="21" name="TextBox 20">
              <a:extLst>
                <a:ext uri="{FF2B5EF4-FFF2-40B4-BE49-F238E27FC236}">
                  <a16:creationId xmlns:a16="http://schemas.microsoft.com/office/drawing/2014/main" id="{F0C9901B-C02A-4D9E-98EE-B97899392DF2}"/>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22" name="TextBox 21">
              <a:extLst>
                <a:ext uri="{FF2B5EF4-FFF2-40B4-BE49-F238E27FC236}">
                  <a16:creationId xmlns:a16="http://schemas.microsoft.com/office/drawing/2014/main" id="{9006D783-DA41-4429-BFA5-4FC1018D72C1}"/>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grpSp>
        <p:nvGrpSpPr>
          <p:cNvPr id="16" name="Group 15">
            <a:extLst>
              <a:ext uri="{FF2B5EF4-FFF2-40B4-BE49-F238E27FC236}">
                <a16:creationId xmlns:a16="http://schemas.microsoft.com/office/drawing/2014/main" id="{4EB12394-98EA-45DA-A464-A743CE1F0766}"/>
              </a:ext>
            </a:extLst>
          </p:cNvPr>
          <p:cNvGrpSpPr/>
          <p:nvPr/>
        </p:nvGrpSpPr>
        <p:grpSpPr>
          <a:xfrm>
            <a:off x="4416873" y="1224163"/>
            <a:ext cx="4080238" cy="461665"/>
            <a:chOff x="4546921" y="1252996"/>
            <a:chExt cx="4080238" cy="461665"/>
          </a:xfrm>
        </p:grpSpPr>
        <p:sp>
          <p:nvSpPr>
            <p:cNvPr id="18" name="TextBox 17">
              <a:extLst>
                <a:ext uri="{FF2B5EF4-FFF2-40B4-BE49-F238E27FC236}">
                  <a16:creationId xmlns:a16="http://schemas.microsoft.com/office/drawing/2014/main" id="{58783B39-F8C9-4C10-B1D6-BCB4F8CFFF6C}"/>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19" name="TextBox 18">
              <a:extLst>
                <a:ext uri="{FF2B5EF4-FFF2-40B4-BE49-F238E27FC236}">
                  <a16:creationId xmlns:a16="http://schemas.microsoft.com/office/drawing/2014/main" id="{D5BFEDC9-4F07-40C0-A056-CFA310536388}"/>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sp>
        <p:nvSpPr>
          <p:cNvPr id="49" name="Rectangle 48">
            <a:extLst>
              <a:ext uri="{FF2B5EF4-FFF2-40B4-BE49-F238E27FC236}">
                <a16:creationId xmlns:a16="http://schemas.microsoft.com/office/drawing/2014/main" id="{A76E3318-C238-4ACC-A466-5BC1C7DD240D}"/>
              </a:ext>
            </a:extLst>
          </p:cNvPr>
          <p:cNvSpPr/>
          <p:nvPr/>
        </p:nvSpPr>
        <p:spPr>
          <a:xfrm>
            <a:off x="4129392" y="1598942"/>
            <a:ext cx="2340814" cy="4764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Static typing</a:t>
            </a:r>
          </a:p>
          <a:p>
            <a:endParaRPr lang="en-US" sz="2400" dirty="0"/>
          </a:p>
          <a:p>
            <a:r>
              <a:rPr lang="en-US" sz="2000" dirty="0"/>
              <a:t>Prior to execution, the type checker determines the type of every expression and ensures all operations are compatible with the types of their operands</a:t>
            </a:r>
          </a:p>
          <a:p>
            <a:endParaRPr lang="en-US" sz="2000" dirty="0"/>
          </a:p>
        </p:txBody>
      </p:sp>
    </p:spTree>
    <p:extLst>
      <p:ext uri="{BB962C8B-B14F-4D97-AF65-F5344CB8AC3E}">
        <p14:creationId xmlns:p14="http://schemas.microsoft.com/office/powerpoint/2010/main" val="12553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Types of Types Deep-dive: Unions</a:t>
            </a:r>
          </a:p>
        </p:txBody>
      </p:sp>
      <p:sp>
        <p:nvSpPr>
          <p:cNvPr id="53" name="Rectangle 52">
            <a:extLst>
              <a:ext uri="{FF2B5EF4-FFF2-40B4-BE49-F238E27FC236}">
                <a16:creationId xmlns:a16="http://schemas.microsoft.com/office/drawing/2014/main" id="{A87EEE26-C5DC-473A-885D-D6CFC27A5DC3}"/>
              </a:ext>
            </a:extLst>
          </p:cNvPr>
          <p:cNvSpPr/>
          <p:nvPr/>
        </p:nvSpPr>
        <p:spPr>
          <a:xfrm>
            <a:off x="406022" y="1031778"/>
            <a:ext cx="4893246" cy="493521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C++ Union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union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OneOfThese</a:t>
            </a:r>
            <a:r>
              <a:rPr lang="en-US" sz="2000" dirty="0">
                <a:solidFill>
                  <a:prstClr val="black"/>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int n;      // occupies 4 bytes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short s[2]; // occupies 4 bytes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char c;     // occupies 1 byte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float f;    // occupies 4 bytes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void foo()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OneOfThese</a:t>
            </a:r>
            <a:r>
              <a:rPr lang="en-US" sz="2000" dirty="0">
                <a:solidFill>
                  <a:prstClr val="black"/>
                </a:solidFill>
                <a:latin typeface="Consolas" panose="020B0609020204030204" pitchFamily="49" charset="0"/>
                <a:cs typeface="Courier New" panose="02070309020205020404" pitchFamily="49" charset="0"/>
              </a:rPr>
              <a:t> 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u.c</a:t>
            </a:r>
            <a:r>
              <a:rPr lang="en-US" sz="2000" dirty="0">
                <a:solidFill>
                  <a:prstClr val="black"/>
                </a:solidFill>
                <a:latin typeface="Consolas" panose="020B0609020204030204" pitchFamily="49" charset="0"/>
                <a:cs typeface="Courier New" panose="02070309020205020404" pitchFamily="49" charset="0"/>
              </a:rPr>
              <a:t>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u.s</a:t>
            </a:r>
            <a:r>
              <a:rPr lang="en-US" sz="2000" dirty="0">
                <a:solidFill>
                  <a:prstClr val="black"/>
                </a:solidFill>
                <a:latin typeface="Consolas" panose="020B0609020204030204" pitchFamily="49" charset="0"/>
                <a:cs typeface="Courier New" panose="02070309020205020404" pitchFamily="49" charset="0"/>
              </a:rPr>
              <a:t>[1] = 42;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u.f</a:t>
            </a:r>
            <a:r>
              <a:rPr lang="en-US" sz="2000" dirty="0">
                <a:solidFill>
                  <a:prstClr val="black"/>
                </a:solidFill>
                <a:latin typeface="Consolas" panose="020B0609020204030204" pitchFamily="49" charset="0"/>
                <a:cs typeface="Courier New" panose="02070309020205020404" pitchFamily="49" charset="0"/>
              </a:rPr>
              <a:t> = 3.14159;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a:t>
            </a:r>
            <a:r>
              <a:rPr lang="en-US" sz="2000" dirty="0" err="1">
                <a:solidFill>
                  <a:prstClr val="black"/>
                </a:solidFill>
                <a:latin typeface="Consolas" panose="020B0609020204030204" pitchFamily="49" charset="0"/>
                <a:cs typeface="Courier New" panose="02070309020205020404" pitchFamily="49" charset="0"/>
              </a:rPr>
              <a:t>u.s</a:t>
            </a:r>
            <a:r>
              <a:rPr lang="en-US" sz="2000" dirty="0">
                <a:solidFill>
                  <a:prstClr val="black"/>
                </a:solidFill>
                <a:latin typeface="Consolas" panose="020B0609020204030204" pitchFamily="49" charset="0"/>
                <a:cs typeface="Courier New" panose="02070309020205020404" pitchFamily="49" charset="0"/>
              </a:rPr>
              <a:t>[0];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p>
        </p:txBody>
      </p:sp>
      <p:sp>
        <p:nvSpPr>
          <p:cNvPr id="59" name="TextBox 58">
            <a:extLst>
              <a:ext uri="{FF2B5EF4-FFF2-40B4-BE49-F238E27FC236}">
                <a16:creationId xmlns:a16="http://schemas.microsoft.com/office/drawing/2014/main" id="{94F99252-95DE-49A8-8D59-44EB3C37F62C}"/>
              </a:ext>
            </a:extLst>
          </p:cNvPr>
          <p:cNvSpPr txBox="1"/>
          <p:nvPr/>
        </p:nvSpPr>
        <p:spPr>
          <a:xfrm>
            <a:off x="6360580" y="1627922"/>
            <a:ext cx="4720786" cy="707886"/>
          </a:xfrm>
          <a:prstGeom prst="rect">
            <a:avLst/>
          </a:prstGeom>
          <a:noFill/>
        </p:spPr>
        <p:txBody>
          <a:bodyPr wrap="square">
            <a:spAutoFit/>
          </a:bodyPr>
          <a:lstStyle/>
          <a:p>
            <a:pPr algn="ctr"/>
            <a:r>
              <a:rPr lang="en-US" sz="2000" dirty="0"/>
              <a:t>All the members of a union variable </a:t>
            </a:r>
            <a:r>
              <a:rPr lang="en-US" sz="2000" dirty="0">
                <a:solidFill>
                  <a:srgbClr val="FF0000"/>
                </a:solidFill>
              </a:rPr>
              <a:t>share the same overlapping memory</a:t>
            </a:r>
            <a:r>
              <a:rPr lang="en-US" sz="2000" dirty="0"/>
              <a:t> storage. </a:t>
            </a:r>
          </a:p>
        </p:txBody>
      </p:sp>
      <p:sp>
        <p:nvSpPr>
          <p:cNvPr id="71" name="TextBox 70">
            <a:extLst>
              <a:ext uri="{FF2B5EF4-FFF2-40B4-BE49-F238E27FC236}">
                <a16:creationId xmlns:a16="http://schemas.microsoft.com/office/drawing/2014/main" id="{413AD51C-011E-4931-BA3B-18DC554A504A}"/>
              </a:ext>
            </a:extLst>
          </p:cNvPr>
          <p:cNvSpPr txBox="1"/>
          <p:nvPr/>
        </p:nvSpPr>
        <p:spPr>
          <a:xfrm>
            <a:off x="6339655" y="852628"/>
            <a:ext cx="4762636" cy="707886"/>
          </a:xfrm>
          <a:prstGeom prst="rect">
            <a:avLst/>
          </a:prstGeom>
          <a:noFill/>
        </p:spPr>
        <p:txBody>
          <a:bodyPr wrap="square">
            <a:spAutoFit/>
          </a:bodyPr>
          <a:lstStyle/>
          <a:p>
            <a:pPr algn="ctr"/>
            <a:r>
              <a:rPr lang="en-US" sz="2000" dirty="0"/>
              <a:t>A union is a type that can </a:t>
            </a:r>
            <a:r>
              <a:rPr lang="en-US" sz="2000" dirty="0">
                <a:solidFill>
                  <a:srgbClr val="FF0000"/>
                </a:solidFill>
              </a:rPr>
              <a:t>hold just one of several possible values </a:t>
            </a:r>
            <a:r>
              <a:rPr lang="en-US" sz="2000" dirty="0"/>
              <a:t>at a time.</a:t>
            </a:r>
          </a:p>
        </p:txBody>
      </p:sp>
      <p:sp>
        <p:nvSpPr>
          <p:cNvPr id="73" name="TextBox 72">
            <a:extLst>
              <a:ext uri="{FF2B5EF4-FFF2-40B4-BE49-F238E27FC236}">
                <a16:creationId xmlns:a16="http://schemas.microsoft.com/office/drawing/2014/main" id="{877227F2-B9C1-4BEE-A5FC-72CACC28538B}"/>
              </a:ext>
            </a:extLst>
          </p:cNvPr>
          <p:cNvSpPr txBox="1"/>
          <p:nvPr/>
        </p:nvSpPr>
        <p:spPr>
          <a:xfrm>
            <a:off x="6315676" y="2403216"/>
            <a:ext cx="4810594" cy="707886"/>
          </a:xfrm>
          <a:prstGeom prst="rect">
            <a:avLst/>
          </a:prstGeom>
          <a:noFill/>
        </p:spPr>
        <p:txBody>
          <a:bodyPr wrap="square">
            <a:spAutoFit/>
          </a:bodyPr>
          <a:lstStyle/>
          <a:p>
            <a:pPr algn="ctr"/>
            <a:r>
              <a:rPr lang="en-US" sz="2000" dirty="0"/>
              <a:t>The </a:t>
            </a:r>
            <a:r>
              <a:rPr lang="en-US" sz="2000" dirty="0">
                <a:solidFill>
                  <a:srgbClr val="FF0000"/>
                </a:solidFill>
              </a:rPr>
              <a:t>size of the union </a:t>
            </a:r>
            <a:r>
              <a:rPr lang="en-US" sz="2000" dirty="0"/>
              <a:t>is decided by the size of the </a:t>
            </a:r>
            <a:r>
              <a:rPr lang="en-US" sz="2000" dirty="0">
                <a:solidFill>
                  <a:srgbClr val="FF0000"/>
                </a:solidFill>
              </a:rPr>
              <a:t>largest member </a:t>
            </a:r>
            <a:r>
              <a:rPr lang="en-US" sz="2000" dirty="0"/>
              <a:t>of the union. </a:t>
            </a:r>
          </a:p>
        </p:txBody>
      </p:sp>
      <p:cxnSp>
        <p:nvCxnSpPr>
          <p:cNvPr id="74" name="Straight Arrow Connector 73">
            <a:extLst>
              <a:ext uri="{FF2B5EF4-FFF2-40B4-BE49-F238E27FC236}">
                <a16:creationId xmlns:a16="http://schemas.microsoft.com/office/drawing/2014/main" id="{BC47587F-AE55-4400-B0B7-14239F57F720}"/>
              </a:ext>
            </a:extLst>
          </p:cNvPr>
          <p:cNvCxnSpPr/>
          <p:nvPr/>
        </p:nvCxnSpPr>
        <p:spPr>
          <a:xfrm>
            <a:off x="451295" y="428791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77D2556-720C-4CD7-AE13-031DA8C99103}"/>
              </a:ext>
            </a:extLst>
          </p:cNvPr>
          <p:cNvGrpSpPr/>
          <p:nvPr/>
        </p:nvGrpSpPr>
        <p:grpSpPr>
          <a:xfrm>
            <a:off x="4561798" y="3629354"/>
            <a:ext cx="2343948" cy="1436065"/>
            <a:chOff x="5614787" y="4441177"/>
            <a:chExt cx="2343948" cy="1436065"/>
          </a:xfrm>
        </p:grpSpPr>
        <p:grpSp>
          <p:nvGrpSpPr>
            <p:cNvPr id="76" name="Group 75">
              <a:extLst>
                <a:ext uri="{FF2B5EF4-FFF2-40B4-BE49-F238E27FC236}">
                  <a16:creationId xmlns:a16="http://schemas.microsoft.com/office/drawing/2014/main" id="{19DF1724-0053-4904-9FB6-E5906D2F24D6}"/>
                </a:ext>
              </a:extLst>
            </p:cNvPr>
            <p:cNvGrpSpPr/>
            <p:nvPr/>
          </p:nvGrpSpPr>
          <p:grpSpPr>
            <a:xfrm>
              <a:off x="5614787" y="4441177"/>
              <a:ext cx="2343948" cy="1147569"/>
              <a:chOff x="7330971" y="2357687"/>
              <a:chExt cx="2343948" cy="1147569"/>
            </a:xfrm>
          </p:grpSpPr>
          <p:sp>
            <p:nvSpPr>
              <p:cNvPr id="77" name="TextBox 76">
                <a:extLst>
                  <a:ext uri="{FF2B5EF4-FFF2-40B4-BE49-F238E27FC236}">
                    <a16:creationId xmlns:a16="http://schemas.microsoft.com/office/drawing/2014/main" id="{6E373386-5D68-4BF4-90C5-D9BF15111F79}"/>
                  </a:ext>
                </a:extLst>
              </p:cNvPr>
              <p:cNvSpPr txBox="1"/>
              <p:nvPr/>
            </p:nvSpPr>
            <p:spPr>
              <a:xfrm>
                <a:off x="7330971" y="2357687"/>
                <a:ext cx="1958163" cy="461665"/>
              </a:xfrm>
              <a:prstGeom prst="rect">
                <a:avLst/>
              </a:prstGeom>
              <a:noFill/>
            </p:spPr>
            <p:txBody>
              <a:bodyPr wrap="square">
                <a:spAutoFit/>
              </a:bodyPr>
              <a:lstStyle/>
              <a:p>
                <a:pPr algn="ctr"/>
                <a:r>
                  <a:rPr lang="en-US" sz="2400" dirty="0"/>
                  <a:t>u</a:t>
                </a:r>
              </a:p>
            </p:txBody>
          </p:sp>
          <p:grpSp>
            <p:nvGrpSpPr>
              <p:cNvPr id="79" name="Group 78">
                <a:extLst>
                  <a:ext uri="{FF2B5EF4-FFF2-40B4-BE49-F238E27FC236}">
                    <a16:creationId xmlns:a16="http://schemas.microsoft.com/office/drawing/2014/main" id="{BEBF0285-190D-4EE1-8024-A4BFA0D8BCF2}"/>
                  </a:ext>
                </a:extLst>
              </p:cNvPr>
              <p:cNvGrpSpPr/>
              <p:nvPr/>
            </p:nvGrpSpPr>
            <p:grpSpPr>
              <a:xfrm>
                <a:off x="8479819" y="2631912"/>
                <a:ext cx="1195100" cy="873344"/>
                <a:chOff x="8479819" y="2631912"/>
                <a:chExt cx="1195100" cy="873344"/>
              </a:xfrm>
            </p:grpSpPr>
            <p:sp>
              <p:nvSpPr>
                <p:cNvPr id="80" name="Rectangle 79">
                  <a:extLst>
                    <a:ext uri="{FF2B5EF4-FFF2-40B4-BE49-F238E27FC236}">
                      <a16:creationId xmlns:a16="http://schemas.microsoft.com/office/drawing/2014/main" id="{34C09431-EE2F-42D2-A21A-B067D5619C05}"/>
                    </a:ext>
                  </a:extLst>
                </p:cNvPr>
                <p:cNvSpPr/>
                <p:nvPr/>
              </p:nvSpPr>
              <p:spPr>
                <a:xfrm>
                  <a:off x="8479819" y="2922911"/>
                  <a:ext cx="1195100" cy="2892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2" name="Rectangle 81">
                  <a:extLst>
                    <a:ext uri="{FF2B5EF4-FFF2-40B4-BE49-F238E27FC236}">
                      <a16:creationId xmlns:a16="http://schemas.microsoft.com/office/drawing/2014/main" id="{218372C5-1818-4BCF-A0DF-81B8EAB17447}"/>
                    </a:ext>
                  </a:extLst>
                </p:cNvPr>
                <p:cNvSpPr/>
                <p:nvPr/>
              </p:nvSpPr>
              <p:spPr>
                <a:xfrm>
                  <a:off x="8479819" y="2631912"/>
                  <a:ext cx="1195100" cy="2892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3" name="Rectangle 82">
                  <a:extLst>
                    <a:ext uri="{FF2B5EF4-FFF2-40B4-BE49-F238E27FC236}">
                      <a16:creationId xmlns:a16="http://schemas.microsoft.com/office/drawing/2014/main" id="{E17CB2DE-85CD-49F1-A8C5-85DD574801D8}"/>
                    </a:ext>
                  </a:extLst>
                </p:cNvPr>
                <p:cNvSpPr/>
                <p:nvPr/>
              </p:nvSpPr>
              <p:spPr>
                <a:xfrm>
                  <a:off x="8479819" y="3216050"/>
                  <a:ext cx="1195100" cy="2892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sp>
          <p:nvSpPr>
            <p:cNvPr id="91" name="Rectangle 90">
              <a:extLst>
                <a:ext uri="{FF2B5EF4-FFF2-40B4-BE49-F238E27FC236}">
                  <a16:creationId xmlns:a16="http://schemas.microsoft.com/office/drawing/2014/main" id="{82BBA4F8-3683-4F5F-9E42-150A2F6FF9CB}"/>
                </a:ext>
              </a:extLst>
            </p:cNvPr>
            <p:cNvSpPr/>
            <p:nvPr/>
          </p:nvSpPr>
          <p:spPr>
            <a:xfrm>
              <a:off x="6762926" y="5588036"/>
              <a:ext cx="1195100" cy="2892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10" name="Group 9">
            <a:extLst>
              <a:ext uri="{FF2B5EF4-FFF2-40B4-BE49-F238E27FC236}">
                <a16:creationId xmlns:a16="http://schemas.microsoft.com/office/drawing/2014/main" id="{D9958E8E-CF4B-4B0C-8201-663101BDB24B}"/>
              </a:ext>
            </a:extLst>
          </p:cNvPr>
          <p:cNvGrpSpPr/>
          <p:nvPr/>
        </p:nvGrpSpPr>
        <p:grpSpPr>
          <a:xfrm>
            <a:off x="6937277" y="3896649"/>
            <a:ext cx="4107826" cy="1179329"/>
            <a:chOff x="4823523" y="4090167"/>
            <a:chExt cx="4107826" cy="1179329"/>
          </a:xfrm>
        </p:grpSpPr>
        <p:sp>
          <p:nvSpPr>
            <p:cNvPr id="9" name="Right Brace 8">
              <a:extLst>
                <a:ext uri="{FF2B5EF4-FFF2-40B4-BE49-F238E27FC236}">
                  <a16:creationId xmlns:a16="http://schemas.microsoft.com/office/drawing/2014/main" id="{74DE1D15-63BE-4B38-917F-EB5383DF4AF2}"/>
                </a:ext>
              </a:extLst>
            </p:cNvPr>
            <p:cNvSpPr/>
            <p:nvPr/>
          </p:nvSpPr>
          <p:spPr>
            <a:xfrm>
              <a:off x="4823523" y="4090167"/>
              <a:ext cx="187133" cy="117932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CF50CB8F-F8E1-4219-8EE0-A78D3A100140}"/>
                </a:ext>
              </a:extLst>
            </p:cNvPr>
            <p:cNvSpPr txBox="1"/>
            <p:nvPr/>
          </p:nvSpPr>
          <p:spPr>
            <a:xfrm>
              <a:off x="4956303" y="4461190"/>
              <a:ext cx="3975046" cy="400110"/>
            </a:xfrm>
            <a:prstGeom prst="rect">
              <a:avLst/>
            </a:prstGeom>
            <a:noFill/>
          </p:spPr>
          <p:txBody>
            <a:bodyPr wrap="square">
              <a:spAutoFit/>
            </a:bodyPr>
            <a:lstStyle/>
            <a:p>
              <a:r>
                <a:rPr lang="en-US" sz="2000" dirty="0"/>
                <a:t>n occupies all 4 bytes</a:t>
              </a:r>
            </a:p>
          </p:txBody>
        </p:sp>
      </p:grpSp>
      <p:sp>
        <p:nvSpPr>
          <p:cNvPr id="94" name="Rectangle 93">
            <a:extLst>
              <a:ext uri="{FF2B5EF4-FFF2-40B4-BE49-F238E27FC236}">
                <a16:creationId xmlns:a16="http://schemas.microsoft.com/office/drawing/2014/main" id="{B8B681E8-AC55-4307-B82A-0A931372275C}"/>
              </a:ext>
            </a:extLst>
          </p:cNvPr>
          <p:cNvSpPr/>
          <p:nvPr/>
        </p:nvSpPr>
        <p:spPr>
          <a:xfrm>
            <a:off x="5735456" y="3932641"/>
            <a:ext cx="1150190" cy="1113498"/>
          </a:xfrm>
          <a:prstGeom prst="rect">
            <a:avLst/>
          </a:prstGeom>
          <a:solidFill>
            <a:srgbClr val="DAC2EC">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n</a:t>
            </a:r>
          </a:p>
        </p:txBody>
      </p:sp>
      <p:grpSp>
        <p:nvGrpSpPr>
          <p:cNvPr id="95" name="Group 94">
            <a:extLst>
              <a:ext uri="{FF2B5EF4-FFF2-40B4-BE49-F238E27FC236}">
                <a16:creationId xmlns:a16="http://schemas.microsoft.com/office/drawing/2014/main" id="{185F58F9-71E0-49F5-B54F-9D2C75435800}"/>
              </a:ext>
            </a:extLst>
          </p:cNvPr>
          <p:cNvGrpSpPr/>
          <p:nvPr/>
        </p:nvGrpSpPr>
        <p:grpSpPr>
          <a:xfrm>
            <a:off x="6937277" y="3891616"/>
            <a:ext cx="4107826" cy="1179329"/>
            <a:chOff x="4823523" y="4090167"/>
            <a:chExt cx="4107826" cy="1179329"/>
          </a:xfrm>
        </p:grpSpPr>
        <p:sp>
          <p:nvSpPr>
            <p:cNvPr id="97" name="Right Brace 96">
              <a:extLst>
                <a:ext uri="{FF2B5EF4-FFF2-40B4-BE49-F238E27FC236}">
                  <a16:creationId xmlns:a16="http://schemas.microsoft.com/office/drawing/2014/main" id="{2806924D-7E37-4DE2-8185-3B945F78851F}"/>
                </a:ext>
              </a:extLst>
            </p:cNvPr>
            <p:cNvSpPr/>
            <p:nvPr/>
          </p:nvSpPr>
          <p:spPr>
            <a:xfrm>
              <a:off x="4823523" y="4090167"/>
              <a:ext cx="187133" cy="117932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426B9779-6F76-40AD-8AC5-1211E5B9A599}"/>
                </a:ext>
              </a:extLst>
            </p:cNvPr>
            <p:cNvSpPr txBox="1"/>
            <p:nvPr/>
          </p:nvSpPr>
          <p:spPr>
            <a:xfrm>
              <a:off x="4956303" y="4461190"/>
              <a:ext cx="3975046" cy="400110"/>
            </a:xfrm>
            <a:prstGeom prst="rect">
              <a:avLst/>
            </a:prstGeom>
            <a:noFill/>
          </p:spPr>
          <p:txBody>
            <a:bodyPr wrap="square">
              <a:spAutoFit/>
            </a:bodyPr>
            <a:lstStyle/>
            <a:p>
              <a:r>
                <a:rPr lang="en-US" sz="2000" dirty="0"/>
                <a:t>s occupies all 4 bytes</a:t>
              </a:r>
            </a:p>
          </p:txBody>
        </p:sp>
      </p:grpSp>
      <p:sp>
        <p:nvSpPr>
          <p:cNvPr id="100" name="Rectangle 99">
            <a:extLst>
              <a:ext uri="{FF2B5EF4-FFF2-40B4-BE49-F238E27FC236}">
                <a16:creationId xmlns:a16="http://schemas.microsoft.com/office/drawing/2014/main" id="{BEE90EDD-1C4F-4925-A3FC-63601B9CACFF}"/>
              </a:ext>
            </a:extLst>
          </p:cNvPr>
          <p:cNvSpPr/>
          <p:nvPr/>
        </p:nvSpPr>
        <p:spPr>
          <a:xfrm>
            <a:off x="5735811" y="3943136"/>
            <a:ext cx="1150190" cy="538145"/>
          </a:xfrm>
          <a:prstGeom prst="rect">
            <a:avLst/>
          </a:prstGeom>
          <a:solidFill>
            <a:srgbClr val="DAC2EC">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s[</a:t>
            </a:r>
            <a:r>
              <a:rPr lang="en-US" dirty="0">
                <a:solidFill>
                  <a:srgbClr val="0070C0"/>
                </a:solidFill>
                <a:latin typeface="Consolas" panose="020B0609020204030204" pitchFamily="49" charset="0"/>
              </a:rPr>
              <a:t>0</a:t>
            </a:r>
            <a:r>
              <a:rPr lang="en-US" dirty="0">
                <a:solidFill>
                  <a:srgbClr val="0070C0"/>
                </a:solidFill>
              </a:rPr>
              <a:t>]</a:t>
            </a:r>
          </a:p>
        </p:txBody>
      </p:sp>
      <p:sp>
        <p:nvSpPr>
          <p:cNvPr id="101" name="Rectangle 100">
            <a:extLst>
              <a:ext uri="{FF2B5EF4-FFF2-40B4-BE49-F238E27FC236}">
                <a16:creationId xmlns:a16="http://schemas.microsoft.com/office/drawing/2014/main" id="{6CD325AF-4363-4C4A-8200-3EC93637CD95}"/>
              </a:ext>
            </a:extLst>
          </p:cNvPr>
          <p:cNvSpPr/>
          <p:nvPr/>
        </p:nvSpPr>
        <p:spPr>
          <a:xfrm>
            <a:off x="5735811" y="4503937"/>
            <a:ext cx="1150190" cy="538145"/>
          </a:xfrm>
          <a:prstGeom prst="rect">
            <a:avLst/>
          </a:prstGeom>
          <a:solidFill>
            <a:srgbClr val="DAC2EC">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s[</a:t>
            </a:r>
            <a:r>
              <a:rPr lang="en-US" dirty="0">
                <a:solidFill>
                  <a:srgbClr val="0070C0"/>
                </a:solidFill>
                <a:latin typeface="Consolas" panose="020B0609020204030204" pitchFamily="49" charset="0"/>
              </a:rPr>
              <a:t>1</a:t>
            </a:r>
            <a:r>
              <a:rPr lang="en-US" dirty="0">
                <a:solidFill>
                  <a:srgbClr val="0070C0"/>
                </a:solidFill>
              </a:rPr>
              <a:t>]</a:t>
            </a:r>
          </a:p>
        </p:txBody>
      </p:sp>
      <p:grpSp>
        <p:nvGrpSpPr>
          <p:cNvPr id="105" name="Group 104">
            <a:extLst>
              <a:ext uri="{FF2B5EF4-FFF2-40B4-BE49-F238E27FC236}">
                <a16:creationId xmlns:a16="http://schemas.microsoft.com/office/drawing/2014/main" id="{DD296C81-17A2-4573-B3CF-A7F08B8B94DE}"/>
              </a:ext>
            </a:extLst>
          </p:cNvPr>
          <p:cNvGrpSpPr/>
          <p:nvPr/>
        </p:nvGrpSpPr>
        <p:grpSpPr>
          <a:xfrm>
            <a:off x="6923809" y="3827898"/>
            <a:ext cx="4154551" cy="400110"/>
            <a:chOff x="4823523" y="3998781"/>
            <a:chExt cx="4154551" cy="400110"/>
          </a:xfrm>
        </p:grpSpPr>
        <p:sp>
          <p:nvSpPr>
            <p:cNvPr id="106" name="Right Brace 105">
              <a:extLst>
                <a:ext uri="{FF2B5EF4-FFF2-40B4-BE49-F238E27FC236}">
                  <a16:creationId xmlns:a16="http://schemas.microsoft.com/office/drawing/2014/main" id="{049410C9-680E-49BA-BDD1-7BAA57E0CE29}"/>
                </a:ext>
              </a:extLst>
            </p:cNvPr>
            <p:cNvSpPr/>
            <p:nvPr/>
          </p:nvSpPr>
          <p:spPr>
            <a:xfrm>
              <a:off x="4823523" y="4090168"/>
              <a:ext cx="187133" cy="27874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ED06C359-617F-4485-8E19-935F49F7F5D0}"/>
                </a:ext>
              </a:extLst>
            </p:cNvPr>
            <p:cNvSpPr txBox="1"/>
            <p:nvPr/>
          </p:nvSpPr>
          <p:spPr>
            <a:xfrm>
              <a:off x="5003028" y="3998781"/>
              <a:ext cx="3975046" cy="400110"/>
            </a:xfrm>
            <a:prstGeom prst="rect">
              <a:avLst/>
            </a:prstGeom>
            <a:noFill/>
          </p:spPr>
          <p:txBody>
            <a:bodyPr wrap="square">
              <a:spAutoFit/>
            </a:bodyPr>
            <a:lstStyle/>
            <a:p>
              <a:r>
                <a:rPr lang="en-US" sz="2000" dirty="0"/>
                <a:t>c occupies 1 byte</a:t>
              </a:r>
            </a:p>
          </p:txBody>
        </p:sp>
      </p:grpSp>
      <p:sp>
        <p:nvSpPr>
          <p:cNvPr id="108" name="Rectangle 107">
            <a:extLst>
              <a:ext uri="{FF2B5EF4-FFF2-40B4-BE49-F238E27FC236}">
                <a16:creationId xmlns:a16="http://schemas.microsoft.com/office/drawing/2014/main" id="{CDB0F91E-DAA6-408D-BEF5-4D0838AADD26}"/>
              </a:ext>
            </a:extLst>
          </p:cNvPr>
          <p:cNvSpPr/>
          <p:nvPr/>
        </p:nvSpPr>
        <p:spPr>
          <a:xfrm>
            <a:off x="5731203" y="3933764"/>
            <a:ext cx="1150190" cy="240505"/>
          </a:xfrm>
          <a:prstGeom prst="rect">
            <a:avLst/>
          </a:prstGeom>
          <a:solidFill>
            <a:srgbClr val="DAC2EC">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a:t>
            </a:r>
          </a:p>
        </p:txBody>
      </p:sp>
      <p:grpSp>
        <p:nvGrpSpPr>
          <p:cNvPr id="109" name="Group 108">
            <a:extLst>
              <a:ext uri="{FF2B5EF4-FFF2-40B4-BE49-F238E27FC236}">
                <a16:creationId xmlns:a16="http://schemas.microsoft.com/office/drawing/2014/main" id="{A7C0B39E-9201-4E50-9CAA-4950F87682A6}"/>
              </a:ext>
            </a:extLst>
          </p:cNvPr>
          <p:cNvGrpSpPr/>
          <p:nvPr/>
        </p:nvGrpSpPr>
        <p:grpSpPr>
          <a:xfrm>
            <a:off x="6932316" y="3901415"/>
            <a:ext cx="4107826" cy="1179329"/>
            <a:chOff x="4823523" y="4090167"/>
            <a:chExt cx="4107826" cy="1179329"/>
          </a:xfrm>
        </p:grpSpPr>
        <p:sp>
          <p:nvSpPr>
            <p:cNvPr id="110" name="Right Brace 109">
              <a:extLst>
                <a:ext uri="{FF2B5EF4-FFF2-40B4-BE49-F238E27FC236}">
                  <a16:creationId xmlns:a16="http://schemas.microsoft.com/office/drawing/2014/main" id="{59F3F510-D69B-43AB-B448-04AAA8D083E7}"/>
                </a:ext>
              </a:extLst>
            </p:cNvPr>
            <p:cNvSpPr/>
            <p:nvPr/>
          </p:nvSpPr>
          <p:spPr>
            <a:xfrm>
              <a:off x="4823523" y="4090167"/>
              <a:ext cx="187133" cy="117932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9BB2C636-5BA4-4751-913C-9A6C676E5CDB}"/>
                </a:ext>
              </a:extLst>
            </p:cNvPr>
            <p:cNvSpPr txBox="1"/>
            <p:nvPr/>
          </p:nvSpPr>
          <p:spPr>
            <a:xfrm>
              <a:off x="4956303" y="4461190"/>
              <a:ext cx="3975046" cy="400110"/>
            </a:xfrm>
            <a:prstGeom prst="rect">
              <a:avLst/>
            </a:prstGeom>
            <a:noFill/>
          </p:spPr>
          <p:txBody>
            <a:bodyPr wrap="square">
              <a:spAutoFit/>
            </a:bodyPr>
            <a:lstStyle/>
            <a:p>
              <a:r>
                <a:rPr lang="en-US" sz="2000" dirty="0"/>
                <a:t>f occupies all 4 bytes</a:t>
              </a:r>
            </a:p>
          </p:txBody>
        </p:sp>
      </p:grpSp>
      <p:sp>
        <p:nvSpPr>
          <p:cNvPr id="112" name="Rectangle 111">
            <a:extLst>
              <a:ext uri="{FF2B5EF4-FFF2-40B4-BE49-F238E27FC236}">
                <a16:creationId xmlns:a16="http://schemas.microsoft.com/office/drawing/2014/main" id="{4A1C24DB-43C8-4B23-9A7E-6E349D5E0D86}"/>
              </a:ext>
            </a:extLst>
          </p:cNvPr>
          <p:cNvSpPr/>
          <p:nvPr/>
        </p:nvSpPr>
        <p:spPr>
          <a:xfrm>
            <a:off x="5730495" y="3937407"/>
            <a:ext cx="1150190" cy="1113498"/>
          </a:xfrm>
          <a:prstGeom prst="rect">
            <a:avLst/>
          </a:prstGeom>
          <a:solidFill>
            <a:srgbClr val="DAC2EC">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f</a:t>
            </a:r>
          </a:p>
        </p:txBody>
      </p:sp>
      <p:cxnSp>
        <p:nvCxnSpPr>
          <p:cNvPr id="113" name="Straight Arrow Connector 112">
            <a:extLst>
              <a:ext uri="{FF2B5EF4-FFF2-40B4-BE49-F238E27FC236}">
                <a16:creationId xmlns:a16="http://schemas.microsoft.com/office/drawing/2014/main" id="{4F111996-8060-4F70-81A2-5A7F8226CD9A}"/>
              </a:ext>
            </a:extLst>
          </p:cNvPr>
          <p:cNvCxnSpPr/>
          <p:nvPr/>
        </p:nvCxnSpPr>
        <p:spPr>
          <a:xfrm>
            <a:off x="450586" y="461894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7DE4489-6E72-4E01-B59E-322F6AC0BE2B}"/>
              </a:ext>
            </a:extLst>
          </p:cNvPr>
          <p:cNvCxnSpPr/>
          <p:nvPr/>
        </p:nvCxnSpPr>
        <p:spPr>
          <a:xfrm>
            <a:off x="445624" y="489893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C2D07CC-A732-4013-8DDF-4DDCBC6D400C}"/>
              </a:ext>
            </a:extLst>
          </p:cNvPr>
          <p:cNvSpPr/>
          <p:nvPr/>
        </p:nvSpPr>
        <p:spPr>
          <a:xfrm>
            <a:off x="5728624" y="4495452"/>
            <a:ext cx="1147807" cy="545716"/>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42</a:t>
            </a:r>
          </a:p>
        </p:txBody>
      </p:sp>
      <p:sp>
        <p:nvSpPr>
          <p:cNvPr id="118" name="Rectangle 117">
            <a:extLst>
              <a:ext uri="{FF2B5EF4-FFF2-40B4-BE49-F238E27FC236}">
                <a16:creationId xmlns:a16="http://schemas.microsoft.com/office/drawing/2014/main" id="{2A0E6FA9-C402-4EA9-A198-71297C506EFE}"/>
              </a:ext>
            </a:extLst>
          </p:cNvPr>
          <p:cNvSpPr/>
          <p:nvPr/>
        </p:nvSpPr>
        <p:spPr>
          <a:xfrm>
            <a:off x="5732267" y="3922822"/>
            <a:ext cx="1149126" cy="255700"/>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a:t>
            </a:r>
          </a:p>
        </p:txBody>
      </p:sp>
      <p:cxnSp>
        <p:nvCxnSpPr>
          <p:cNvPr id="40" name="Straight Arrow Connector 39">
            <a:extLst>
              <a:ext uri="{FF2B5EF4-FFF2-40B4-BE49-F238E27FC236}">
                <a16:creationId xmlns:a16="http://schemas.microsoft.com/office/drawing/2014/main" id="{DED3851B-A7A8-4F8D-B07B-13B932312E5E}"/>
              </a:ext>
            </a:extLst>
          </p:cNvPr>
          <p:cNvCxnSpPr/>
          <p:nvPr/>
        </p:nvCxnSpPr>
        <p:spPr>
          <a:xfrm>
            <a:off x="466180" y="519593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DCA2467-2CE1-4F61-8C16-5E1485AF1A00}"/>
              </a:ext>
            </a:extLst>
          </p:cNvPr>
          <p:cNvSpPr/>
          <p:nvPr/>
        </p:nvSpPr>
        <p:spPr>
          <a:xfrm>
            <a:off x="5736421" y="3930270"/>
            <a:ext cx="1147807" cy="1093177"/>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3.14159</a:t>
            </a:r>
          </a:p>
        </p:txBody>
      </p:sp>
      <p:cxnSp>
        <p:nvCxnSpPr>
          <p:cNvPr id="43" name="Straight Arrow Connector 42">
            <a:extLst>
              <a:ext uri="{FF2B5EF4-FFF2-40B4-BE49-F238E27FC236}">
                <a16:creationId xmlns:a16="http://schemas.microsoft.com/office/drawing/2014/main" id="{80E958BE-FB49-48CD-B971-CB31A95BDA78}"/>
              </a:ext>
            </a:extLst>
          </p:cNvPr>
          <p:cNvCxnSpPr/>
          <p:nvPr/>
        </p:nvCxnSpPr>
        <p:spPr>
          <a:xfrm>
            <a:off x="469725" y="54971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9FCDDB3-88CB-47F3-891C-FFE55AC33667}"/>
              </a:ext>
            </a:extLst>
          </p:cNvPr>
          <p:cNvSpPr txBox="1"/>
          <p:nvPr/>
        </p:nvSpPr>
        <p:spPr>
          <a:xfrm>
            <a:off x="6315676" y="3178510"/>
            <a:ext cx="4810594" cy="707886"/>
          </a:xfrm>
          <a:prstGeom prst="rect">
            <a:avLst/>
          </a:prstGeom>
          <a:noFill/>
        </p:spPr>
        <p:txBody>
          <a:bodyPr wrap="square">
            <a:spAutoFit/>
          </a:bodyPr>
          <a:lstStyle/>
          <a:p>
            <a:pPr algn="ctr"/>
            <a:r>
              <a:rPr lang="en-US" sz="2000" dirty="0"/>
              <a:t>Some languages (like Python) do </a:t>
            </a:r>
            <a:r>
              <a:rPr lang="en-US" sz="2000" dirty="0">
                <a:solidFill>
                  <a:srgbClr val="FF0000"/>
                </a:solidFill>
              </a:rPr>
              <a:t>strict type checking</a:t>
            </a:r>
            <a:r>
              <a:rPr lang="en-US" sz="2000" dirty="0"/>
              <a:t>, while others (like C++) are lenient.</a:t>
            </a:r>
          </a:p>
        </p:txBody>
      </p:sp>
      <p:sp>
        <p:nvSpPr>
          <p:cNvPr id="39" name="TextBox 38">
            <a:extLst>
              <a:ext uri="{FF2B5EF4-FFF2-40B4-BE49-F238E27FC236}">
                <a16:creationId xmlns:a16="http://schemas.microsoft.com/office/drawing/2014/main" id="{25101B4D-CB36-448A-8CB0-452FFB3BC53C}"/>
              </a:ext>
            </a:extLst>
          </p:cNvPr>
          <p:cNvSpPr txBox="1"/>
          <p:nvPr/>
        </p:nvSpPr>
        <p:spPr>
          <a:xfrm>
            <a:off x="6427280" y="4202869"/>
            <a:ext cx="4651080" cy="2308324"/>
          </a:xfrm>
          <a:prstGeom prst="rect">
            <a:avLst/>
          </a:prstGeom>
          <a:solidFill>
            <a:srgbClr val="DEEBF7"/>
          </a:solidFill>
          <a:ln>
            <a:solidFill>
              <a:schemeClr val="tx1"/>
            </a:solidFill>
          </a:ln>
        </p:spPr>
        <p:txBody>
          <a:bodyPr wrap="square">
            <a:spAutoFit/>
          </a:bodyPr>
          <a:lstStyle/>
          <a:p>
            <a:r>
              <a:rPr lang="en-US" dirty="0">
                <a:latin typeface="Consolas" panose="020B0609020204030204" pitchFamily="49" charset="0"/>
              </a:rPr>
              <a:t>// Python 3.10 example of unions</a:t>
            </a:r>
          </a:p>
          <a:p>
            <a:r>
              <a:rPr lang="en-US" dirty="0">
                <a:latin typeface="Consolas" panose="020B0609020204030204" pitchFamily="49" charset="0"/>
              </a:rPr>
              <a:t>def f(x: Union[int, str]) -&gt; None:</a:t>
            </a:r>
          </a:p>
          <a:p>
            <a:r>
              <a:rPr lang="en-US" dirty="0">
                <a:latin typeface="Consolas" panose="020B0609020204030204" pitchFamily="49" charset="0"/>
              </a:rPr>
              <a:t>  if </a:t>
            </a:r>
            <a:r>
              <a:rPr lang="en-US" dirty="0" err="1">
                <a:solidFill>
                  <a:srgbClr val="FF0000"/>
                </a:solidFill>
                <a:latin typeface="Consolas" panose="020B0609020204030204" pitchFamily="49" charset="0"/>
              </a:rPr>
              <a:t>isinstance</a:t>
            </a:r>
            <a:r>
              <a:rPr lang="en-US" dirty="0">
                <a:latin typeface="Consolas" panose="020B0609020204030204" pitchFamily="49" charset="0"/>
              </a:rPr>
              <a:t>(x, int):</a:t>
            </a:r>
          </a:p>
          <a:p>
            <a:r>
              <a:rPr lang="en-US" dirty="0">
                <a:latin typeface="Consolas" panose="020B0609020204030204" pitchFamily="49" charset="0"/>
              </a:rPr>
              <a:t>     # Here type of x is int.</a:t>
            </a:r>
          </a:p>
          <a:p>
            <a:r>
              <a:rPr lang="en-US" dirty="0">
                <a:latin typeface="Consolas" panose="020B0609020204030204" pitchFamily="49" charset="0"/>
              </a:rPr>
              <a:t>     return x + 42           # OK</a:t>
            </a:r>
          </a:p>
          <a:p>
            <a:r>
              <a:rPr lang="en-US" dirty="0">
                <a:latin typeface="Consolas" panose="020B0609020204030204" pitchFamily="49" charset="0"/>
              </a:rPr>
              <a:t>  else:</a:t>
            </a:r>
          </a:p>
          <a:p>
            <a:r>
              <a:rPr lang="en-US" dirty="0">
                <a:latin typeface="Consolas" panose="020B0609020204030204" pitchFamily="49" charset="0"/>
              </a:rPr>
              <a:t>     # Here type of x is str.</a:t>
            </a:r>
          </a:p>
          <a:p>
            <a:r>
              <a:rPr lang="en-US" dirty="0">
                <a:latin typeface="Consolas" panose="020B0609020204030204" pitchFamily="49" charset="0"/>
              </a:rPr>
              <a:t>     return x + ' rocks!'    # OK</a:t>
            </a:r>
          </a:p>
        </p:txBody>
      </p:sp>
      <p:sp>
        <p:nvSpPr>
          <p:cNvPr id="44" name="Speech Bubble: Rectangle with Corners Rounded 43">
            <a:extLst>
              <a:ext uri="{FF2B5EF4-FFF2-40B4-BE49-F238E27FC236}">
                <a16:creationId xmlns:a16="http://schemas.microsoft.com/office/drawing/2014/main" id="{8561E433-D0C7-47B6-9765-0184B89C22D2}"/>
              </a:ext>
            </a:extLst>
          </p:cNvPr>
          <p:cNvSpPr/>
          <p:nvPr/>
        </p:nvSpPr>
        <p:spPr>
          <a:xfrm>
            <a:off x="2496870" y="1707717"/>
            <a:ext cx="4215811" cy="1948413"/>
          </a:xfrm>
          <a:prstGeom prst="wedgeRoundRectCallout">
            <a:avLst>
              <a:gd name="adj1" fmla="val -53239"/>
              <a:gd name="adj2" fmla="val 13674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an example of </a:t>
            </a:r>
            <a:r>
              <a:rPr lang="en-US" sz="2000" dirty="0">
                <a:solidFill>
                  <a:srgbClr val="FEDDDA"/>
                </a:solidFill>
                <a:latin typeface="Corbel" panose="020B0503020204020204" pitchFamily="34" charset="0"/>
              </a:rPr>
              <a:t>"type confusion</a:t>
            </a:r>
            <a:r>
              <a:rPr lang="en-US" sz="2000" dirty="0">
                <a:solidFill>
                  <a:srgbClr val="FDF1E9"/>
                </a:solidFill>
                <a:latin typeface="Corbel" panose="020B0503020204020204" pitchFamily="34" charset="0"/>
              </a:rPr>
              <a:t>"</a:t>
            </a:r>
            <a:r>
              <a:rPr lang="en-US" sz="2000" dirty="0">
                <a:solidFill>
                  <a:schemeClr val="bg1"/>
                </a:solidFill>
                <a:latin typeface="Corbel" panose="020B0503020204020204" pitchFamily="34" charset="0"/>
              </a:rPr>
              <a:t> where we interpret one type as another incompatible type.</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It's super dangerous!</a:t>
            </a:r>
          </a:p>
        </p:txBody>
      </p:sp>
    </p:spTree>
    <p:extLst>
      <p:ext uri="{BB962C8B-B14F-4D97-AF65-F5344CB8AC3E}">
        <p14:creationId xmlns:p14="http://schemas.microsoft.com/office/powerpoint/2010/main" val="22132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500"/>
                                        <p:tgtEl>
                                          <p:spTgt spid="9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94"/>
                                        </p:tgtEl>
                                      </p:cBhvr>
                                    </p:animEffect>
                                    <p:set>
                                      <p:cBhvr>
                                        <p:cTn id="40" dur="1" fill="hold">
                                          <p:stCondLst>
                                            <p:cond delay="499"/>
                                          </p:stCondLst>
                                        </p:cTn>
                                        <p:tgtEl>
                                          <p:spTgt spid="9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wipe(up)">
                                      <p:cBhvr>
                                        <p:cTn id="48" dur="500"/>
                                        <p:tgtEl>
                                          <p:spTgt spid="10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wipe(up)">
                                      <p:cBhvr>
                                        <p:cTn id="53" dur="500"/>
                                        <p:tgtEl>
                                          <p:spTgt spid="10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9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00"/>
                                        </p:tgtEl>
                                      </p:cBhvr>
                                    </p:animEffect>
                                    <p:set>
                                      <p:cBhvr>
                                        <p:cTn id="62" dur="1" fill="hold">
                                          <p:stCondLst>
                                            <p:cond delay="499"/>
                                          </p:stCondLst>
                                        </p:cTn>
                                        <p:tgtEl>
                                          <p:spTgt spid="100"/>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01"/>
                                        </p:tgtEl>
                                      </p:cBhvr>
                                    </p:animEffect>
                                    <p:set>
                                      <p:cBhvr>
                                        <p:cTn id="65" dur="1" fill="hold">
                                          <p:stCondLst>
                                            <p:cond delay="499"/>
                                          </p:stCondLst>
                                        </p:cTn>
                                        <p:tgtEl>
                                          <p:spTgt spid="10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5"/>
                                        </p:tgtEl>
                                      </p:cBhvr>
                                    </p:animEffect>
                                    <p:set>
                                      <p:cBhvr>
                                        <p:cTn id="68" dur="1" fill="hold">
                                          <p:stCondLst>
                                            <p:cond delay="499"/>
                                          </p:stCondLst>
                                        </p:cTn>
                                        <p:tgtEl>
                                          <p:spTgt spid="9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wipe(up)">
                                      <p:cBhvr>
                                        <p:cTn id="73" dur="500"/>
                                        <p:tgtEl>
                                          <p:spTgt spid="10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0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08"/>
                                        </p:tgtEl>
                                      </p:cBhvr>
                                    </p:animEffect>
                                    <p:set>
                                      <p:cBhvr>
                                        <p:cTn id="82" dur="1" fill="hold">
                                          <p:stCondLst>
                                            <p:cond delay="499"/>
                                          </p:stCondLst>
                                        </p:cTn>
                                        <p:tgtEl>
                                          <p:spTgt spid="10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05"/>
                                        </p:tgtEl>
                                      </p:cBhvr>
                                    </p:animEffect>
                                    <p:set>
                                      <p:cBhvr>
                                        <p:cTn id="85" dur="1" fill="hold">
                                          <p:stCondLst>
                                            <p:cond delay="499"/>
                                          </p:stCondLst>
                                        </p:cTn>
                                        <p:tgtEl>
                                          <p:spTgt spid="10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112"/>
                                        </p:tgtEl>
                                        <p:attrNameLst>
                                          <p:attrName>style.visibility</p:attrName>
                                        </p:attrNameLst>
                                      </p:cBhvr>
                                      <p:to>
                                        <p:strVal val="visible"/>
                                      </p:to>
                                    </p:set>
                                    <p:animEffect transition="in" filter="wipe(up)">
                                      <p:cBhvr>
                                        <p:cTn id="90" dur="500"/>
                                        <p:tgtEl>
                                          <p:spTgt spid="112"/>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112"/>
                                        </p:tgtEl>
                                      </p:cBhvr>
                                    </p:animEffect>
                                    <p:set>
                                      <p:cBhvr>
                                        <p:cTn id="99" dur="1" fill="hold">
                                          <p:stCondLst>
                                            <p:cond delay="499"/>
                                          </p:stCondLst>
                                        </p:cTn>
                                        <p:tgtEl>
                                          <p:spTgt spid="112"/>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09"/>
                                        </p:tgtEl>
                                      </p:cBhvr>
                                    </p:animEffect>
                                    <p:set>
                                      <p:cBhvr>
                                        <p:cTn id="102" dur="1" fill="hold">
                                          <p:stCondLst>
                                            <p:cond delay="499"/>
                                          </p:stCondLst>
                                        </p:cTn>
                                        <p:tgtEl>
                                          <p:spTgt spid="10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74"/>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1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118"/>
                                        </p:tgtEl>
                                        <p:attrNameLst>
                                          <p:attrName>style.visibility</p:attrName>
                                        </p:attrNameLst>
                                      </p:cBhvr>
                                      <p:to>
                                        <p:strVal val="visible"/>
                                      </p:to>
                                    </p:set>
                                    <p:animEffect transition="in" filter="wipe(up)">
                                      <p:cBhvr>
                                        <p:cTn id="115" dur="500"/>
                                        <p:tgtEl>
                                          <p:spTgt spid="118"/>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113"/>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15"/>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grpId="0" nodeType="clickEffect">
                                  <p:stCondLst>
                                    <p:cond delay="0"/>
                                  </p:stCondLst>
                                  <p:childTnLst>
                                    <p:set>
                                      <p:cBhvr>
                                        <p:cTn id="127" dur="1" fill="hold">
                                          <p:stCondLst>
                                            <p:cond delay="0"/>
                                          </p:stCondLst>
                                        </p:cTn>
                                        <p:tgtEl>
                                          <p:spTgt spid="12"/>
                                        </p:tgtEl>
                                        <p:attrNameLst>
                                          <p:attrName>style.visibility</p:attrName>
                                        </p:attrNameLst>
                                      </p:cBhvr>
                                      <p:to>
                                        <p:strVal val="visible"/>
                                      </p:to>
                                    </p:set>
                                    <p:animEffect transition="in" filter="wipe(up)">
                                      <p:cBhvr>
                                        <p:cTn id="128" dur="500"/>
                                        <p:tgtEl>
                                          <p:spTgt spid="12"/>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115"/>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4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41"/>
                                        </p:tgtEl>
                                        <p:attrNameLst>
                                          <p:attrName>style.visibility</p:attrName>
                                        </p:attrNameLst>
                                      </p:cBhvr>
                                      <p:to>
                                        <p:strVal val="visible"/>
                                      </p:to>
                                    </p:set>
                                    <p:animEffect transition="in" filter="wipe(up)">
                                      <p:cBhvr>
                                        <p:cTn id="141" dur="500"/>
                                        <p:tgtEl>
                                          <p:spTgt spid="41"/>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nodeType="clickEffect">
                                  <p:stCondLst>
                                    <p:cond delay="0"/>
                                  </p:stCondLst>
                                  <p:childTnLst>
                                    <p:set>
                                      <p:cBhvr>
                                        <p:cTn id="145" dur="1" fill="hold">
                                          <p:stCondLst>
                                            <p:cond delay="0"/>
                                          </p:stCondLst>
                                        </p:cTn>
                                        <p:tgtEl>
                                          <p:spTgt spid="40"/>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43"/>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wipe(down)">
                                      <p:cBhvr>
                                        <p:cTn id="154" dur="500"/>
                                        <p:tgtEl>
                                          <p:spTgt spid="44"/>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4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43"/>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nodeType="clickEffect">
                                  <p:stCondLst>
                                    <p:cond delay="0"/>
                                  </p:stCondLst>
                                  <p:childTnLst>
                                    <p:animEffect transition="out" filter="fade">
                                      <p:cBhvr>
                                        <p:cTn id="166" dur="500"/>
                                        <p:tgtEl>
                                          <p:spTgt spid="5"/>
                                        </p:tgtEl>
                                      </p:cBhvr>
                                    </p:animEffect>
                                    <p:set>
                                      <p:cBhvr>
                                        <p:cTn id="167" dur="1" fill="hold">
                                          <p:stCondLst>
                                            <p:cond delay="499"/>
                                          </p:stCondLst>
                                        </p:cTn>
                                        <p:tgtEl>
                                          <p:spTgt spid="5"/>
                                        </p:tgtEl>
                                        <p:attrNameLst>
                                          <p:attrName>style.visibility</p:attrName>
                                        </p:attrNameLst>
                                      </p:cBhvr>
                                      <p:to>
                                        <p:strVal val="hidden"/>
                                      </p:to>
                                    </p:set>
                                  </p:childTnLst>
                                </p:cTn>
                              </p:par>
                              <p:par>
                                <p:cTn id="168" presetID="10" presetClass="exit" presetSubtype="0" fill="hold" grpId="2" nodeType="withEffect">
                                  <p:stCondLst>
                                    <p:cond delay="0"/>
                                  </p:stCondLst>
                                  <p:childTnLst>
                                    <p:animEffect transition="out" filter="fade">
                                      <p:cBhvr>
                                        <p:cTn id="169" dur="500"/>
                                        <p:tgtEl>
                                          <p:spTgt spid="94"/>
                                        </p:tgtEl>
                                      </p:cBhvr>
                                    </p:animEffect>
                                    <p:set>
                                      <p:cBhvr>
                                        <p:cTn id="170" dur="1" fill="hold">
                                          <p:stCondLst>
                                            <p:cond delay="499"/>
                                          </p:stCondLst>
                                        </p:cTn>
                                        <p:tgtEl>
                                          <p:spTgt spid="94"/>
                                        </p:tgtEl>
                                        <p:attrNameLst>
                                          <p:attrName>style.visibility</p:attrName>
                                        </p:attrNameLst>
                                      </p:cBhvr>
                                      <p:to>
                                        <p:strVal val="hidden"/>
                                      </p:to>
                                    </p:set>
                                  </p:childTnLst>
                                </p:cTn>
                              </p:par>
                              <p:par>
                                <p:cTn id="171" presetID="10" presetClass="exit" presetSubtype="0" fill="hold" grpId="2" nodeType="withEffect">
                                  <p:stCondLst>
                                    <p:cond delay="0"/>
                                  </p:stCondLst>
                                  <p:childTnLst>
                                    <p:animEffect transition="out" filter="fade">
                                      <p:cBhvr>
                                        <p:cTn id="172" dur="500"/>
                                        <p:tgtEl>
                                          <p:spTgt spid="100"/>
                                        </p:tgtEl>
                                      </p:cBhvr>
                                    </p:animEffect>
                                    <p:set>
                                      <p:cBhvr>
                                        <p:cTn id="173" dur="1" fill="hold">
                                          <p:stCondLst>
                                            <p:cond delay="499"/>
                                          </p:stCondLst>
                                        </p:cTn>
                                        <p:tgtEl>
                                          <p:spTgt spid="100"/>
                                        </p:tgtEl>
                                        <p:attrNameLst>
                                          <p:attrName>style.visibility</p:attrName>
                                        </p:attrNameLst>
                                      </p:cBhvr>
                                      <p:to>
                                        <p:strVal val="hidden"/>
                                      </p:to>
                                    </p:set>
                                  </p:childTnLst>
                                </p:cTn>
                              </p:par>
                              <p:par>
                                <p:cTn id="174" presetID="10" presetClass="exit" presetSubtype="0" fill="hold" grpId="2" nodeType="withEffect">
                                  <p:stCondLst>
                                    <p:cond delay="0"/>
                                  </p:stCondLst>
                                  <p:childTnLst>
                                    <p:animEffect transition="out" filter="fade">
                                      <p:cBhvr>
                                        <p:cTn id="175" dur="500"/>
                                        <p:tgtEl>
                                          <p:spTgt spid="101"/>
                                        </p:tgtEl>
                                      </p:cBhvr>
                                    </p:animEffect>
                                    <p:set>
                                      <p:cBhvr>
                                        <p:cTn id="176" dur="1" fill="hold">
                                          <p:stCondLst>
                                            <p:cond delay="499"/>
                                          </p:stCondLst>
                                        </p:cTn>
                                        <p:tgtEl>
                                          <p:spTgt spid="101"/>
                                        </p:tgtEl>
                                        <p:attrNameLst>
                                          <p:attrName>style.visibility</p:attrName>
                                        </p:attrNameLst>
                                      </p:cBhvr>
                                      <p:to>
                                        <p:strVal val="hidden"/>
                                      </p:to>
                                    </p:set>
                                  </p:childTnLst>
                                </p:cTn>
                              </p:par>
                              <p:par>
                                <p:cTn id="177" presetID="10" presetClass="exit" presetSubtype="0" fill="hold" grpId="2" nodeType="withEffect">
                                  <p:stCondLst>
                                    <p:cond delay="0"/>
                                  </p:stCondLst>
                                  <p:childTnLst>
                                    <p:animEffect transition="out" filter="fade">
                                      <p:cBhvr>
                                        <p:cTn id="178" dur="500"/>
                                        <p:tgtEl>
                                          <p:spTgt spid="108"/>
                                        </p:tgtEl>
                                      </p:cBhvr>
                                    </p:animEffect>
                                    <p:set>
                                      <p:cBhvr>
                                        <p:cTn id="179" dur="1" fill="hold">
                                          <p:stCondLst>
                                            <p:cond delay="499"/>
                                          </p:stCondLst>
                                        </p:cTn>
                                        <p:tgtEl>
                                          <p:spTgt spid="108"/>
                                        </p:tgtEl>
                                        <p:attrNameLst>
                                          <p:attrName>style.visibility</p:attrName>
                                        </p:attrNameLst>
                                      </p:cBhvr>
                                      <p:to>
                                        <p:strVal val="hidden"/>
                                      </p:to>
                                    </p:set>
                                  </p:childTnLst>
                                </p:cTn>
                              </p:par>
                              <p:par>
                                <p:cTn id="180" presetID="10" presetClass="exit" presetSubtype="0" fill="hold" grpId="2" nodeType="withEffect">
                                  <p:stCondLst>
                                    <p:cond delay="0"/>
                                  </p:stCondLst>
                                  <p:childTnLst>
                                    <p:animEffect transition="out" filter="fade">
                                      <p:cBhvr>
                                        <p:cTn id="181" dur="500"/>
                                        <p:tgtEl>
                                          <p:spTgt spid="112"/>
                                        </p:tgtEl>
                                      </p:cBhvr>
                                    </p:animEffect>
                                    <p:set>
                                      <p:cBhvr>
                                        <p:cTn id="182" dur="1" fill="hold">
                                          <p:stCondLst>
                                            <p:cond delay="499"/>
                                          </p:stCondLst>
                                        </p:cTn>
                                        <p:tgtEl>
                                          <p:spTgt spid="112"/>
                                        </p:tgtEl>
                                        <p:attrNameLst>
                                          <p:attrName>style.visibility</p:attrName>
                                        </p:attrNameLst>
                                      </p:cBhvr>
                                      <p:to>
                                        <p:strVal val="hidden"/>
                                      </p:to>
                                    </p:set>
                                  </p:childTnLst>
                                </p:cTn>
                              </p:par>
                              <p:par>
                                <p:cTn id="183" presetID="10" presetClass="exit" presetSubtype="0" fill="hold" grpId="1" nodeType="withEffect">
                                  <p:stCondLst>
                                    <p:cond delay="0"/>
                                  </p:stCondLst>
                                  <p:childTnLst>
                                    <p:animEffect transition="out" filter="fade">
                                      <p:cBhvr>
                                        <p:cTn id="184" dur="500"/>
                                        <p:tgtEl>
                                          <p:spTgt spid="118"/>
                                        </p:tgtEl>
                                      </p:cBhvr>
                                    </p:animEffect>
                                    <p:set>
                                      <p:cBhvr>
                                        <p:cTn id="185" dur="1" fill="hold">
                                          <p:stCondLst>
                                            <p:cond delay="499"/>
                                          </p:stCondLst>
                                        </p:cTn>
                                        <p:tgtEl>
                                          <p:spTgt spid="118"/>
                                        </p:tgtEl>
                                        <p:attrNameLst>
                                          <p:attrName>style.visibility</p:attrName>
                                        </p:attrNameLst>
                                      </p:cBhvr>
                                      <p:to>
                                        <p:strVal val="hidden"/>
                                      </p:to>
                                    </p:set>
                                  </p:childTnLst>
                                </p:cTn>
                              </p:par>
                              <p:par>
                                <p:cTn id="186" presetID="10" presetClass="exit" presetSubtype="0" fill="hold" grpId="1" nodeType="withEffect">
                                  <p:stCondLst>
                                    <p:cond delay="0"/>
                                  </p:stCondLst>
                                  <p:childTnLst>
                                    <p:animEffect transition="out" filter="fade">
                                      <p:cBhvr>
                                        <p:cTn id="187" dur="500"/>
                                        <p:tgtEl>
                                          <p:spTgt spid="12"/>
                                        </p:tgtEl>
                                      </p:cBhvr>
                                    </p:animEffect>
                                    <p:set>
                                      <p:cBhvr>
                                        <p:cTn id="188" dur="1" fill="hold">
                                          <p:stCondLst>
                                            <p:cond delay="499"/>
                                          </p:stCondLst>
                                        </p:cTn>
                                        <p:tgtEl>
                                          <p:spTgt spid="12"/>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41"/>
                                        </p:tgtEl>
                                      </p:cBhvr>
                                    </p:animEffect>
                                    <p:set>
                                      <p:cBhvr>
                                        <p:cTn id="191" dur="1" fill="hold">
                                          <p:stCondLst>
                                            <p:cond delay="499"/>
                                          </p:stCondLst>
                                        </p:cTn>
                                        <p:tgtEl>
                                          <p:spTgt spid="41"/>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42"/>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9" grpId="0"/>
      <p:bldP spid="71" grpId="0"/>
      <p:bldP spid="73" grpId="0"/>
      <p:bldP spid="94" grpId="0" animBg="1"/>
      <p:bldP spid="94" grpId="1" animBg="1"/>
      <p:bldP spid="94" grpId="2" animBg="1"/>
      <p:bldP spid="100" grpId="0" animBg="1"/>
      <p:bldP spid="100" grpId="1" animBg="1"/>
      <p:bldP spid="100" grpId="2" animBg="1"/>
      <p:bldP spid="101" grpId="0" animBg="1"/>
      <p:bldP spid="101" grpId="1" animBg="1"/>
      <p:bldP spid="101" grpId="2" animBg="1"/>
      <p:bldP spid="108" grpId="0" animBg="1"/>
      <p:bldP spid="108" grpId="1" animBg="1"/>
      <p:bldP spid="108" grpId="2" animBg="1"/>
      <p:bldP spid="112" grpId="0" animBg="1"/>
      <p:bldP spid="112" grpId="1" animBg="1"/>
      <p:bldP spid="112" grpId="2" animBg="1"/>
      <p:bldP spid="12" grpId="0" animBg="1"/>
      <p:bldP spid="12" grpId="1" animBg="1"/>
      <p:bldP spid="118" grpId="0" animBg="1"/>
      <p:bldP spid="118" grpId="1" animBg="1"/>
      <p:bldP spid="41" grpId="0" animBg="1"/>
      <p:bldP spid="41" grpId="1" animBg="1"/>
      <p:bldP spid="42" grpId="0"/>
      <p:bldP spid="39" grpId="0" animBg="1"/>
      <p:bldP spid="44" grpId="0" animBg="1"/>
      <p:bldP spid="44" grpId="1"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A1AB4-5E4D-472E-AF4A-E181EC13AC56}"/>
              </a:ext>
            </a:extLst>
          </p:cNvPr>
          <p:cNvSpPr/>
          <p:nvPr/>
        </p:nvSpPr>
        <p:spPr>
          <a:xfrm>
            <a:off x="2395778" y="2425777"/>
            <a:ext cx="4498050" cy="93021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Boxed primitives in Python</a:t>
            </a:r>
          </a:p>
          <a:p>
            <a:r>
              <a:rPr lang="en-US" sz="2000" dirty="0">
                <a:solidFill>
                  <a:schemeClr val="tx1"/>
                </a:solidFill>
                <a:latin typeface="Consolas" panose="020B0609020204030204" pitchFamily="49" charset="0"/>
                <a:cs typeface="Courier New" panose="02070309020205020404" pitchFamily="49" charset="0"/>
              </a:rPr>
              <a:t>pi = 3.14</a:t>
            </a:r>
          </a:p>
          <a:p>
            <a:r>
              <a:rPr lang="en-US" sz="2000" dirty="0">
                <a:solidFill>
                  <a:schemeClr val="tx1"/>
                </a:solidFill>
                <a:latin typeface="Consolas" panose="020B0609020204030204" pitchFamily="49" charset="0"/>
                <a:cs typeface="Courier New" panose="02070309020205020404" pitchFamily="49" charset="0"/>
              </a:rPr>
              <a:t>answer = 42</a:t>
            </a:r>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Probably Something New... What are Boxed primitives</a:t>
            </a:r>
          </a:p>
        </p:txBody>
      </p:sp>
      <p:grpSp>
        <p:nvGrpSpPr>
          <p:cNvPr id="15" name="Group 14" hidden="1">
            <a:extLst>
              <a:ext uri="{FF2B5EF4-FFF2-40B4-BE49-F238E27FC236}">
                <a16:creationId xmlns:a16="http://schemas.microsoft.com/office/drawing/2014/main" id="{CCFEC491-9D70-4864-BAD6-6EA6037FA360}"/>
              </a:ext>
            </a:extLst>
          </p:cNvPr>
          <p:cNvGrpSpPr/>
          <p:nvPr/>
        </p:nvGrpSpPr>
        <p:grpSpPr>
          <a:xfrm>
            <a:off x="1354931" y="2064532"/>
            <a:ext cx="2046638" cy="1954764"/>
            <a:chOff x="3208115" y="1562826"/>
            <a:chExt cx="2046638" cy="1954764"/>
          </a:xfrm>
        </p:grpSpPr>
        <p:sp>
          <p:nvSpPr>
            <p:cNvPr id="16" name="Rectangle 15">
              <a:extLst>
                <a:ext uri="{FF2B5EF4-FFF2-40B4-BE49-F238E27FC236}">
                  <a16:creationId xmlns:a16="http://schemas.microsoft.com/office/drawing/2014/main" id="{30B2818C-C274-4A8C-9DAE-389F022BC601}"/>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17" name="Picture 16" descr="A close-up of some jellyfish&#10;&#10;Description automatically generated with medium confidence">
              <a:extLst>
                <a:ext uri="{FF2B5EF4-FFF2-40B4-BE49-F238E27FC236}">
                  <a16:creationId xmlns:a16="http://schemas.microsoft.com/office/drawing/2014/main" id="{CA16968F-3ED6-428C-AEC8-D6E23DA88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18" name="Group 17" hidden="1">
            <a:extLst>
              <a:ext uri="{FF2B5EF4-FFF2-40B4-BE49-F238E27FC236}">
                <a16:creationId xmlns:a16="http://schemas.microsoft.com/office/drawing/2014/main" id="{118E79C8-0BBA-4370-8CAA-6243BD319FA1}"/>
              </a:ext>
            </a:extLst>
          </p:cNvPr>
          <p:cNvGrpSpPr/>
          <p:nvPr/>
        </p:nvGrpSpPr>
        <p:grpSpPr>
          <a:xfrm>
            <a:off x="3702718" y="2064532"/>
            <a:ext cx="2046638" cy="1954764"/>
            <a:chOff x="3208115" y="1562826"/>
            <a:chExt cx="2046638" cy="1954764"/>
          </a:xfrm>
        </p:grpSpPr>
        <p:sp>
          <p:nvSpPr>
            <p:cNvPr id="19" name="Rectangle 18">
              <a:extLst>
                <a:ext uri="{FF2B5EF4-FFF2-40B4-BE49-F238E27FC236}">
                  <a16:creationId xmlns:a16="http://schemas.microsoft.com/office/drawing/2014/main" id="{DF17F307-F357-4EFE-A386-0D103BEE4F34}"/>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20" name="Picture 19" descr="A close-up of some jellyfish&#10;&#10;Description automatically generated with medium confidence">
              <a:extLst>
                <a:ext uri="{FF2B5EF4-FFF2-40B4-BE49-F238E27FC236}">
                  <a16:creationId xmlns:a16="http://schemas.microsoft.com/office/drawing/2014/main" id="{A70D485E-4C02-4987-838D-546592A29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21" name="Group 20" hidden="1">
            <a:extLst>
              <a:ext uri="{FF2B5EF4-FFF2-40B4-BE49-F238E27FC236}">
                <a16:creationId xmlns:a16="http://schemas.microsoft.com/office/drawing/2014/main" id="{5A245A6B-4DEB-4A8F-B184-8442A5E7F57C}"/>
              </a:ext>
            </a:extLst>
          </p:cNvPr>
          <p:cNvGrpSpPr/>
          <p:nvPr/>
        </p:nvGrpSpPr>
        <p:grpSpPr>
          <a:xfrm>
            <a:off x="6034249" y="2064532"/>
            <a:ext cx="2046638" cy="1954764"/>
            <a:chOff x="3208115" y="1562826"/>
            <a:chExt cx="2046638" cy="1954764"/>
          </a:xfrm>
        </p:grpSpPr>
        <p:sp>
          <p:nvSpPr>
            <p:cNvPr id="22" name="Rectangle 21">
              <a:extLst>
                <a:ext uri="{FF2B5EF4-FFF2-40B4-BE49-F238E27FC236}">
                  <a16:creationId xmlns:a16="http://schemas.microsoft.com/office/drawing/2014/main" id="{B58520D8-A93C-4A10-9FC2-981BC1A36008}"/>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23" name="Picture 22" descr="A close-up of some jellyfish&#10;&#10;Description automatically generated with medium confidence">
              <a:extLst>
                <a:ext uri="{FF2B5EF4-FFF2-40B4-BE49-F238E27FC236}">
                  <a16:creationId xmlns:a16="http://schemas.microsoft.com/office/drawing/2014/main" id="{1581D2B2-583A-4034-AFEA-40301ECA6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24" name="Group 23" hidden="1">
            <a:extLst>
              <a:ext uri="{FF2B5EF4-FFF2-40B4-BE49-F238E27FC236}">
                <a16:creationId xmlns:a16="http://schemas.microsoft.com/office/drawing/2014/main" id="{D8D35D85-3553-4E1D-BB9D-199A518B38EE}"/>
              </a:ext>
            </a:extLst>
          </p:cNvPr>
          <p:cNvGrpSpPr/>
          <p:nvPr/>
        </p:nvGrpSpPr>
        <p:grpSpPr>
          <a:xfrm>
            <a:off x="8254794" y="2064532"/>
            <a:ext cx="2046638" cy="1954764"/>
            <a:chOff x="3208115" y="1562826"/>
            <a:chExt cx="2046638" cy="1954764"/>
          </a:xfrm>
        </p:grpSpPr>
        <p:sp>
          <p:nvSpPr>
            <p:cNvPr id="25" name="Rectangle 24">
              <a:extLst>
                <a:ext uri="{FF2B5EF4-FFF2-40B4-BE49-F238E27FC236}">
                  <a16:creationId xmlns:a16="http://schemas.microsoft.com/office/drawing/2014/main" id="{98FDB35C-BAF2-4688-903A-C00AE5040351}"/>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26" name="Picture 25" descr="A close-up of some jellyfish&#10;&#10;Description automatically generated with medium confidence">
              <a:extLst>
                <a:ext uri="{FF2B5EF4-FFF2-40B4-BE49-F238E27FC236}">
                  <a16:creationId xmlns:a16="http://schemas.microsoft.com/office/drawing/2014/main" id="{D6C1BB16-FBC3-4727-9EDD-0FBACCB48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sp>
        <p:nvSpPr>
          <p:cNvPr id="27" name="TextBox 26">
            <a:extLst>
              <a:ext uri="{FF2B5EF4-FFF2-40B4-BE49-F238E27FC236}">
                <a16:creationId xmlns:a16="http://schemas.microsoft.com/office/drawing/2014/main" id="{A9ED8EC0-9B8B-4604-BF9C-DBBBB84F57B7}"/>
              </a:ext>
            </a:extLst>
          </p:cNvPr>
          <p:cNvSpPr txBox="1"/>
          <p:nvPr/>
        </p:nvSpPr>
        <p:spPr>
          <a:xfrm>
            <a:off x="937890" y="911916"/>
            <a:ext cx="10395802" cy="461665"/>
          </a:xfrm>
          <a:prstGeom prst="rect">
            <a:avLst/>
          </a:prstGeom>
          <a:noFill/>
        </p:spPr>
        <p:txBody>
          <a:bodyPr wrap="square" rtlCol="0">
            <a:spAutoFit/>
          </a:bodyPr>
          <a:lstStyle/>
          <a:p>
            <a:pPr algn="ctr"/>
            <a:r>
              <a:rPr lang="en-US" sz="2400" dirty="0">
                <a:solidFill>
                  <a:srgbClr val="FF0000"/>
                </a:solidFill>
              </a:rPr>
              <a:t>Boxing</a:t>
            </a:r>
            <a:r>
              <a:rPr lang="en-US" sz="2400" dirty="0"/>
              <a:t> is the </a:t>
            </a:r>
            <a:r>
              <a:rPr lang="en-US" sz="2400" dirty="0">
                <a:solidFill>
                  <a:srgbClr val="FF0000"/>
                </a:solidFill>
              </a:rPr>
              <a:t>storage of a primitive value </a:t>
            </a:r>
            <a:r>
              <a:rPr lang="en-US" sz="2400" dirty="0"/>
              <a:t>(e.g., a double) </a:t>
            </a:r>
            <a:r>
              <a:rPr lang="en-US" sz="2400" dirty="0">
                <a:solidFill>
                  <a:srgbClr val="FF0000"/>
                </a:solidFill>
              </a:rPr>
              <a:t>in an Object</a:t>
            </a:r>
            <a:r>
              <a:rPr lang="en-US" sz="2400" dirty="0"/>
              <a:t>.</a:t>
            </a:r>
          </a:p>
        </p:txBody>
      </p:sp>
      <p:sp>
        <p:nvSpPr>
          <p:cNvPr id="28" name="TextBox 27">
            <a:extLst>
              <a:ext uri="{FF2B5EF4-FFF2-40B4-BE49-F238E27FC236}">
                <a16:creationId xmlns:a16="http://schemas.microsoft.com/office/drawing/2014/main" id="{8C35FF7E-81C9-48EB-8CD0-57CCD563026C}"/>
              </a:ext>
            </a:extLst>
          </p:cNvPr>
          <p:cNvSpPr txBox="1"/>
          <p:nvPr/>
        </p:nvSpPr>
        <p:spPr>
          <a:xfrm>
            <a:off x="1096215" y="4196438"/>
            <a:ext cx="10395802" cy="461665"/>
          </a:xfrm>
          <a:prstGeom prst="rect">
            <a:avLst/>
          </a:prstGeom>
          <a:noFill/>
        </p:spPr>
        <p:txBody>
          <a:bodyPr wrap="square" rtlCol="0">
            <a:spAutoFit/>
          </a:bodyPr>
          <a:lstStyle/>
          <a:p>
            <a:pPr algn="ctr"/>
            <a:r>
              <a:rPr lang="en-US" sz="2400" dirty="0"/>
              <a:t>Similarly, in Java, you can choose to create </a:t>
            </a:r>
            <a:r>
              <a:rPr lang="en-US" sz="2400" dirty="0">
                <a:solidFill>
                  <a:srgbClr val="00B0F0"/>
                </a:solidFill>
              </a:rPr>
              <a:t>unboxed</a:t>
            </a:r>
            <a:r>
              <a:rPr lang="en-US" sz="2400" dirty="0"/>
              <a:t> or </a:t>
            </a:r>
            <a:r>
              <a:rPr lang="en-US" sz="2400" dirty="0">
                <a:solidFill>
                  <a:srgbClr val="00B050"/>
                </a:solidFill>
              </a:rPr>
              <a:t>boxed</a:t>
            </a:r>
            <a:r>
              <a:rPr lang="en-US" sz="2400" dirty="0"/>
              <a:t> primitives...</a:t>
            </a:r>
          </a:p>
        </p:txBody>
      </p:sp>
      <p:cxnSp>
        <p:nvCxnSpPr>
          <p:cNvPr id="32" name="Straight Arrow Connector 31">
            <a:extLst>
              <a:ext uri="{FF2B5EF4-FFF2-40B4-BE49-F238E27FC236}">
                <a16:creationId xmlns:a16="http://schemas.microsoft.com/office/drawing/2014/main" id="{5EBEAF12-D0A4-4CDE-86AF-1425DEC613E5}"/>
              </a:ext>
            </a:extLst>
          </p:cNvPr>
          <p:cNvCxnSpPr/>
          <p:nvPr/>
        </p:nvCxnSpPr>
        <p:spPr>
          <a:xfrm>
            <a:off x="2159802" y="289088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16FE5F9-48CE-4585-8074-7F59ADD5DF6A}"/>
              </a:ext>
            </a:extLst>
          </p:cNvPr>
          <p:cNvCxnSpPr/>
          <p:nvPr/>
        </p:nvCxnSpPr>
        <p:spPr>
          <a:xfrm>
            <a:off x="2159093" y="318788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63EB0B2-7CA5-4134-89A4-4398F03B63C4}"/>
              </a:ext>
            </a:extLst>
          </p:cNvPr>
          <p:cNvGrpSpPr/>
          <p:nvPr/>
        </p:nvGrpSpPr>
        <p:grpSpPr>
          <a:xfrm>
            <a:off x="7521116" y="2299519"/>
            <a:ext cx="2414174" cy="591367"/>
            <a:chOff x="9130003" y="2824029"/>
            <a:chExt cx="2414174" cy="591367"/>
          </a:xfrm>
        </p:grpSpPr>
        <p:grpSp>
          <p:nvGrpSpPr>
            <p:cNvPr id="33" name="Group 32">
              <a:extLst>
                <a:ext uri="{FF2B5EF4-FFF2-40B4-BE49-F238E27FC236}">
                  <a16:creationId xmlns:a16="http://schemas.microsoft.com/office/drawing/2014/main" id="{A75C2EF6-9ECD-40AC-A5EA-190FF92C9DC0}"/>
                </a:ext>
              </a:extLst>
            </p:cNvPr>
            <p:cNvGrpSpPr/>
            <p:nvPr/>
          </p:nvGrpSpPr>
          <p:grpSpPr>
            <a:xfrm>
              <a:off x="9130003" y="2824029"/>
              <a:ext cx="2391899" cy="591367"/>
              <a:chOff x="6459072" y="6123173"/>
              <a:chExt cx="2391899" cy="591367"/>
            </a:xfrm>
          </p:grpSpPr>
          <p:grpSp>
            <p:nvGrpSpPr>
              <p:cNvPr id="34" name="Group 33">
                <a:extLst>
                  <a:ext uri="{FF2B5EF4-FFF2-40B4-BE49-F238E27FC236}">
                    <a16:creationId xmlns:a16="http://schemas.microsoft.com/office/drawing/2014/main" id="{9792B0F6-0D28-41C0-9C96-8947E56C510F}"/>
                  </a:ext>
                </a:extLst>
              </p:cNvPr>
              <p:cNvGrpSpPr/>
              <p:nvPr/>
            </p:nvGrpSpPr>
            <p:grpSpPr>
              <a:xfrm>
                <a:off x="6459072" y="6123173"/>
                <a:ext cx="1114175" cy="440963"/>
                <a:chOff x="8100164" y="-754919"/>
                <a:chExt cx="1114175" cy="440963"/>
              </a:xfrm>
            </p:grpSpPr>
            <p:sp>
              <p:nvSpPr>
                <p:cNvPr id="37" name="TextBox 36">
                  <a:extLst>
                    <a:ext uri="{FF2B5EF4-FFF2-40B4-BE49-F238E27FC236}">
                      <a16:creationId xmlns:a16="http://schemas.microsoft.com/office/drawing/2014/main" id="{3B45B7D0-9DD1-40A9-90C3-646FA2699187}"/>
                    </a:ext>
                  </a:extLst>
                </p:cNvPr>
                <p:cNvSpPr txBox="1"/>
                <p:nvPr/>
              </p:nvSpPr>
              <p:spPr>
                <a:xfrm>
                  <a:off x="8100164" y="-754919"/>
                  <a:ext cx="380232" cy="400110"/>
                </a:xfrm>
                <a:prstGeom prst="rect">
                  <a:avLst/>
                </a:prstGeom>
                <a:noFill/>
              </p:spPr>
              <p:txBody>
                <a:bodyPr wrap="none" rtlCol="0">
                  <a:spAutoFit/>
                </a:bodyPr>
                <a:lstStyle/>
                <a:p>
                  <a:r>
                    <a:rPr lang="en-US" sz="2000" dirty="0">
                      <a:solidFill>
                        <a:srgbClr val="00B0F0"/>
                      </a:solidFill>
                    </a:rPr>
                    <a:t>pi</a:t>
                  </a:r>
                </a:p>
              </p:txBody>
            </p:sp>
            <p:sp>
              <p:nvSpPr>
                <p:cNvPr id="38" name="Rectangle 37">
                  <a:extLst>
                    <a:ext uri="{FF2B5EF4-FFF2-40B4-BE49-F238E27FC236}">
                      <a16:creationId xmlns:a16="http://schemas.microsoft.com/office/drawing/2014/main" id="{F5D0E2DA-0C44-41C3-8F21-0C5D90172A1B}"/>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Rectangle 34">
                <a:extLst>
                  <a:ext uri="{FF2B5EF4-FFF2-40B4-BE49-F238E27FC236}">
                    <a16:creationId xmlns:a16="http://schemas.microsoft.com/office/drawing/2014/main" id="{5DA8D383-D363-4756-BDF8-319D6050F399}"/>
                  </a:ext>
                </a:extLst>
              </p:cNvPr>
              <p:cNvSpPr/>
              <p:nvPr/>
            </p:nvSpPr>
            <p:spPr>
              <a:xfrm>
                <a:off x="7804728" y="6169790"/>
                <a:ext cx="1046243" cy="54475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cxnSp>
            <p:nvCxnSpPr>
              <p:cNvPr id="36" name="Straight Arrow Connector 35">
                <a:extLst>
                  <a:ext uri="{FF2B5EF4-FFF2-40B4-BE49-F238E27FC236}">
                    <a16:creationId xmlns:a16="http://schemas.microsoft.com/office/drawing/2014/main" id="{F5F8C3CC-9274-4B32-967A-0D930AD37818}"/>
                  </a:ext>
                </a:extLst>
              </p:cNvPr>
              <p:cNvCxnSpPr>
                <a:cxnSpLocks/>
              </p:cNvCxnSpPr>
              <p:nvPr/>
            </p:nvCxnSpPr>
            <p:spPr>
              <a:xfrm flipV="1">
                <a:off x="7188451" y="6169789"/>
                <a:ext cx="637258" cy="197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8372DAB-756D-4208-B227-0E01A12E1F14}"/>
                </a:ext>
              </a:extLst>
            </p:cNvPr>
            <p:cNvGrpSpPr/>
            <p:nvPr/>
          </p:nvGrpSpPr>
          <p:grpSpPr>
            <a:xfrm>
              <a:off x="10430512" y="2851158"/>
              <a:ext cx="1113665" cy="487797"/>
              <a:chOff x="7627378" y="6076339"/>
              <a:chExt cx="1113665" cy="487797"/>
            </a:xfrm>
          </p:grpSpPr>
          <p:sp>
            <p:nvSpPr>
              <p:cNvPr id="45" name="TextBox 44">
                <a:extLst>
                  <a:ext uri="{FF2B5EF4-FFF2-40B4-BE49-F238E27FC236}">
                    <a16:creationId xmlns:a16="http://schemas.microsoft.com/office/drawing/2014/main" id="{0BF96D12-79D3-4378-857C-C271F5491751}"/>
                  </a:ext>
                </a:extLst>
              </p:cNvPr>
              <p:cNvSpPr txBox="1"/>
              <p:nvPr/>
            </p:nvSpPr>
            <p:spPr>
              <a:xfrm>
                <a:off x="7627378" y="6158971"/>
                <a:ext cx="487634" cy="400110"/>
              </a:xfrm>
              <a:prstGeom prst="rect">
                <a:avLst/>
              </a:prstGeom>
              <a:noFill/>
            </p:spPr>
            <p:txBody>
              <a:bodyPr wrap="none" rtlCol="0">
                <a:spAutoFit/>
              </a:bodyPr>
              <a:lstStyle/>
              <a:p>
                <a:r>
                  <a:rPr lang="en-US" sz="2000" dirty="0" err="1">
                    <a:solidFill>
                      <a:srgbClr val="00B0F0"/>
                    </a:solidFill>
                  </a:rPr>
                  <a:t>val</a:t>
                </a:r>
                <a:endParaRPr lang="en-US" sz="2000" dirty="0">
                  <a:solidFill>
                    <a:srgbClr val="00B0F0"/>
                  </a:solidFill>
                </a:endParaRPr>
              </a:p>
            </p:txBody>
          </p:sp>
          <p:sp>
            <p:nvSpPr>
              <p:cNvPr id="46" name="Rectangle 45">
                <a:extLst>
                  <a:ext uri="{FF2B5EF4-FFF2-40B4-BE49-F238E27FC236}">
                    <a16:creationId xmlns:a16="http://schemas.microsoft.com/office/drawing/2014/main" id="{E3154A1B-26BB-4C18-8C50-730B1CA6BDA5}"/>
                  </a:ext>
                </a:extLst>
              </p:cNvPr>
              <p:cNvSpPr/>
              <p:nvPr/>
            </p:nvSpPr>
            <p:spPr>
              <a:xfrm>
                <a:off x="8057321" y="6169790"/>
                <a:ext cx="594356"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47" name="TextBox 46">
                <a:extLst>
                  <a:ext uri="{FF2B5EF4-FFF2-40B4-BE49-F238E27FC236}">
                    <a16:creationId xmlns:a16="http://schemas.microsoft.com/office/drawing/2014/main" id="{6F0B891C-52E0-4452-A3DC-55A7257ED868}"/>
                  </a:ext>
                </a:extLst>
              </p:cNvPr>
              <p:cNvSpPr txBox="1"/>
              <p:nvPr/>
            </p:nvSpPr>
            <p:spPr>
              <a:xfrm>
                <a:off x="8038607" y="6076339"/>
                <a:ext cx="702436" cy="461665"/>
              </a:xfrm>
              <a:prstGeom prst="rect">
                <a:avLst/>
              </a:prstGeom>
              <a:noFill/>
            </p:spPr>
            <p:txBody>
              <a:bodyPr wrap="none" rtlCol="0">
                <a:spAutoFit/>
              </a:bodyPr>
              <a:lstStyle/>
              <a:p>
                <a:r>
                  <a:rPr lang="en-US" sz="2400" dirty="0">
                    <a:solidFill>
                      <a:schemeClr val="bg1"/>
                    </a:solidFill>
                  </a:rPr>
                  <a:t>3.14</a:t>
                </a:r>
              </a:p>
            </p:txBody>
          </p:sp>
        </p:grpSp>
      </p:grpSp>
      <p:grpSp>
        <p:nvGrpSpPr>
          <p:cNvPr id="55" name="Group 54">
            <a:extLst>
              <a:ext uri="{FF2B5EF4-FFF2-40B4-BE49-F238E27FC236}">
                <a16:creationId xmlns:a16="http://schemas.microsoft.com/office/drawing/2014/main" id="{34318B13-C0A8-45D4-97FD-59E0CBCCC231}"/>
              </a:ext>
            </a:extLst>
          </p:cNvPr>
          <p:cNvGrpSpPr/>
          <p:nvPr/>
        </p:nvGrpSpPr>
        <p:grpSpPr>
          <a:xfrm>
            <a:off x="6981621" y="2918717"/>
            <a:ext cx="2923885" cy="606564"/>
            <a:chOff x="8598017" y="2808832"/>
            <a:chExt cx="2923885" cy="606564"/>
          </a:xfrm>
        </p:grpSpPr>
        <p:grpSp>
          <p:nvGrpSpPr>
            <p:cNvPr id="56" name="Group 55">
              <a:extLst>
                <a:ext uri="{FF2B5EF4-FFF2-40B4-BE49-F238E27FC236}">
                  <a16:creationId xmlns:a16="http://schemas.microsoft.com/office/drawing/2014/main" id="{822C1BC8-5701-42E2-9C78-8B2BBF2D524E}"/>
                </a:ext>
              </a:extLst>
            </p:cNvPr>
            <p:cNvGrpSpPr/>
            <p:nvPr/>
          </p:nvGrpSpPr>
          <p:grpSpPr>
            <a:xfrm>
              <a:off x="8598017" y="2808832"/>
              <a:ext cx="2923885" cy="606564"/>
              <a:chOff x="5927086" y="6107976"/>
              <a:chExt cx="2923885" cy="606564"/>
            </a:xfrm>
          </p:grpSpPr>
          <p:grpSp>
            <p:nvGrpSpPr>
              <p:cNvPr id="61" name="Group 60">
                <a:extLst>
                  <a:ext uri="{FF2B5EF4-FFF2-40B4-BE49-F238E27FC236}">
                    <a16:creationId xmlns:a16="http://schemas.microsoft.com/office/drawing/2014/main" id="{4FF82888-04EE-4145-981D-1374BA799967}"/>
                  </a:ext>
                </a:extLst>
              </p:cNvPr>
              <p:cNvGrpSpPr/>
              <p:nvPr/>
            </p:nvGrpSpPr>
            <p:grpSpPr>
              <a:xfrm>
                <a:off x="5927086" y="6107976"/>
                <a:ext cx="1646161" cy="456160"/>
                <a:chOff x="7568178" y="-770116"/>
                <a:chExt cx="1646161" cy="456160"/>
              </a:xfrm>
            </p:grpSpPr>
            <p:sp>
              <p:nvSpPr>
                <p:cNvPr id="64" name="TextBox 63">
                  <a:extLst>
                    <a:ext uri="{FF2B5EF4-FFF2-40B4-BE49-F238E27FC236}">
                      <a16:creationId xmlns:a16="http://schemas.microsoft.com/office/drawing/2014/main" id="{E6CD50CA-215D-4F28-A041-715087492D7D}"/>
                    </a:ext>
                  </a:extLst>
                </p:cNvPr>
                <p:cNvSpPr txBox="1"/>
                <p:nvPr/>
              </p:nvSpPr>
              <p:spPr>
                <a:xfrm>
                  <a:off x="7568178" y="-770116"/>
                  <a:ext cx="946093" cy="400110"/>
                </a:xfrm>
                <a:prstGeom prst="rect">
                  <a:avLst/>
                </a:prstGeom>
                <a:noFill/>
              </p:spPr>
              <p:txBody>
                <a:bodyPr wrap="none" rtlCol="0">
                  <a:spAutoFit/>
                </a:bodyPr>
                <a:lstStyle/>
                <a:p>
                  <a:r>
                    <a:rPr lang="en-US" sz="2000" dirty="0">
                      <a:solidFill>
                        <a:srgbClr val="00B0F0"/>
                      </a:solidFill>
                    </a:rPr>
                    <a:t>answer</a:t>
                  </a:r>
                </a:p>
              </p:txBody>
            </p:sp>
            <p:sp>
              <p:nvSpPr>
                <p:cNvPr id="65" name="Rectangle 64">
                  <a:extLst>
                    <a:ext uri="{FF2B5EF4-FFF2-40B4-BE49-F238E27FC236}">
                      <a16:creationId xmlns:a16="http://schemas.microsoft.com/office/drawing/2014/main" id="{CD315EDB-6A2B-41B8-9564-A28CCB9F0C3D}"/>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 name="Rectangle 61">
                <a:extLst>
                  <a:ext uri="{FF2B5EF4-FFF2-40B4-BE49-F238E27FC236}">
                    <a16:creationId xmlns:a16="http://schemas.microsoft.com/office/drawing/2014/main" id="{61A93AED-8061-471C-B680-58B293470043}"/>
                  </a:ext>
                </a:extLst>
              </p:cNvPr>
              <p:cNvSpPr/>
              <p:nvPr/>
            </p:nvSpPr>
            <p:spPr>
              <a:xfrm>
                <a:off x="7804728" y="6169790"/>
                <a:ext cx="1046243" cy="54475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cxnSp>
            <p:nvCxnSpPr>
              <p:cNvPr id="63" name="Straight Arrow Connector 62">
                <a:extLst>
                  <a:ext uri="{FF2B5EF4-FFF2-40B4-BE49-F238E27FC236}">
                    <a16:creationId xmlns:a16="http://schemas.microsoft.com/office/drawing/2014/main" id="{5BE86D8A-4EEE-4BC8-9F63-E714CCA63FFB}"/>
                  </a:ext>
                </a:extLst>
              </p:cNvPr>
              <p:cNvCxnSpPr>
                <a:cxnSpLocks/>
              </p:cNvCxnSpPr>
              <p:nvPr/>
            </p:nvCxnSpPr>
            <p:spPr>
              <a:xfrm flipV="1">
                <a:off x="7188451" y="6169789"/>
                <a:ext cx="637258" cy="197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087AFDE-D9F9-4C97-8AFF-CD476923A544}"/>
                </a:ext>
              </a:extLst>
            </p:cNvPr>
            <p:cNvGrpSpPr/>
            <p:nvPr/>
          </p:nvGrpSpPr>
          <p:grpSpPr>
            <a:xfrm>
              <a:off x="10430512" y="2838399"/>
              <a:ext cx="1024299" cy="523220"/>
              <a:chOff x="7627378" y="6063580"/>
              <a:chExt cx="1024299" cy="523220"/>
            </a:xfrm>
          </p:grpSpPr>
          <p:sp>
            <p:nvSpPr>
              <p:cNvPr id="58" name="TextBox 57">
                <a:extLst>
                  <a:ext uri="{FF2B5EF4-FFF2-40B4-BE49-F238E27FC236}">
                    <a16:creationId xmlns:a16="http://schemas.microsoft.com/office/drawing/2014/main" id="{136575E4-6BEF-4BB6-BEA1-668938E69587}"/>
                  </a:ext>
                </a:extLst>
              </p:cNvPr>
              <p:cNvSpPr txBox="1"/>
              <p:nvPr/>
            </p:nvSpPr>
            <p:spPr>
              <a:xfrm>
                <a:off x="7627378" y="6158971"/>
                <a:ext cx="487634" cy="400110"/>
              </a:xfrm>
              <a:prstGeom prst="rect">
                <a:avLst/>
              </a:prstGeom>
              <a:noFill/>
            </p:spPr>
            <p:txBody>
              <a:bodyPr wrap="none" rtlCol="0">
                <a:spAutoFit/>
              </a:bodyPr>
              <a:lstStyle/>
              <a:p>
                <a:r>
                  <a:rPr lang="en-US" sz="2000" dirty="0" err="1">
                    <a:solidFill>
                      <a:srgbClr val="00B0F0"/>
                    </a:solidFill>
                  </a:rPr>
                  <a:t>val</a:t>
                </a:r>
                <a:endParaRPr lang="en-US" sz="2000" dirty="0">
                  <a:solidFill>
                    <a:srgbClr val="00B0F0"/>
                  </a:solidFill>
                </a:endParaRPr>
              </a:p>
            </p:txBody>
          </p:sp>
          <p:sp>
            <p:nvSpPr>
              <p:cNvPr id="59" name="Rectangle 58">
                <a:extLst>
                  <a:ext uri="{FF2B5EF4-FFF2-40B4-BE49-F238E27FC236}">
                    <a16:creationId xmlns:a16="http://schemas.microsoft.com/office/drawing/2014/main" id="{8AF6137F-E08D-46CE-90B0-BE0631FB1960}"/>
                  </a:ext>
                </a:extLst>
              </p:cNvPr>
              <p:cNvSpPr/>
              <p:nvPr/>
            </p:nvSpPr>
            <p:spPr>
              <a:xfrm>
                <a:off x="8057321" y="6169790"/>
                <a:ext cx="594356"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60" name="TextBox 59">
                <a:extLst>
                  <a:ext uri="{FF2B5EF4-FFF2-40B4-BE49-F238E27FC236}">
                    <a16:creationId xmlns:a16="http://schemas.microsoft.com/office/drawing/2014/main" id="{9951C26D-FA37-4CAA-8736-86FBCF00E712}"/>
                  </a:ext>
                </a:extLst>
              </p:cNvPr>
              <p:cNvSpPr txBox="1"/>
              <p:nvPr/>
            </p:nvSpPr>
            <p:spPr>
              <a:xfrm>
                <a:off x="8081137" y="6063580"/>
                <a:ext cx="553357" cy="523220"/>
              </a:xfrm>
              <a:prstGeom prst="rect">
                <a:avLst/>
              </a:prstGeom>
              <a:noFill/>
            </p:spPr>
            <p:txBody>
              <a:bodyPr wrap="none" rtlCol="0">
                <a:spAutoFit/>
              </a:bodyPr>
              <a:lstStyle/>
              <a:p>
                <a:r>
                  <a:rPr lang="en-US" sz="2800" dirty="0">
                    <a:solidFill>
                      <a:schemeClr val="bg1"/>
                    </a:solidFill>
                  </a:rPr>
                  <a:t>42</a:t>
                </a:r>
              </a:p>
            </p:txBody>
          </p:sp>
        </p:grpSp>
      </p:grpSp>
      <p:sp>
        <p:nvSpPr>
          <p:cNvPr id="67" name="TextBox 66">
            <a:extLst>
              <a:ext uri="{FF2B5EF4-FFF2-40B4-BE49-F238E27FC236}">
                <a16:creationId xmlns:a16="http://schemas.microsoft.com/office/drawing/2014/main" id="{5DCE7E46-3519-4309-BE2C-3F2B73414F38}"/>
              </a:ext>
            </a:extLst>
          </p:cNvPr>
          <p:cNvSpPr txBox="1"/>
          <p:nvPr/>
        </p:nvSpPr>
        <p:spPr>
          <a:xfrm>
            <a:off x="767591" y="1411443"/>
            <a:ext cx="10395802" cy="461665"/>
          </a:xfrm>
          <a:prstGeom prst="rect">
            <a:avLst/>
          </a:prstGeom>
          <a:noFill/>
        </p:spPr>
        <p:txBody>
          <a:bodyPr wrap="square" rtlCol="0">
            <a:spAutoFit/>
          </a:bodyPr>
          <a:lstStyle/>
          <a:p>
            <a:pPr algn="ctr"/>
            <a:r>
              <a:rPr lang="en-US" sz="2400" dirty="0"/>
              <a:t>For example, in Python, all primitive values are boxed!</a:t>
            </a:r>
          </a:p>
        </p:txBody>
      </p:sp>
      <p:sp>
        <p:nvSpPr>
          <p:cNvPr id="48" name="Speech Bubble: Rectangle with Corners Rounded 47">
            <a:extLst>
              <a:ext uri="{FF2B5EF4-FFF2-40B4-BE49-F238E27FC236}">
                <a16:creationId xmlns:a16="http://schemas.microsoft.com/office/drawing/2014/main" id="{610CD0A0-F4D1-46A6-BD77-6F9379DD2D95}"/>
              </a:ext>
            </a:extLst>
          </p:cNvPr>
          <p:cNvSpPr/>
          <p:nvPr/>
        </p:nvSpPr>
        <p:spPr>
          <a:xfrm>
            <a:off x="8792805" y="3281233"/>
            <a:ext cx="2994129" cy="1020855"/>
          </a:xfrm>
          <a:prstGeom prst="wedgeRoundRectCallout">
            <a:avLst>
              <a:gd name="adj1" fmla="val -31336"/>
              <a:gd name="adj2" fmla="val -1009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actual value is stored within an object!</a:t>
            </a:r>
          </a:p>
        </p:txBody>
      </p:sp>
      <p:sp>
        <p:nvSpPr>
          <p:cNvPr id="68" name="Speech Bubble: Rectangle with Corners Rounded 67">
            <a:extLst>
              <a:ext uri="{FF2B5EF4-FFF2-40B4-BE49-F238E27FC236}">
                <a16:creationId xmlns:a16="http://schemas.microsoft.com/office/drawing/2014/main" id="{41CC6487-6473-487D-AC72-1A16701A0BE2}"/>
              </a:ext>
            </a:extLst>
          </p:cNvPr>
          <p:cNvSpPr/>
          <p:nvPr/>
        </p:nvSpPr>
        <p:spPr>
          <a:xfrm>
            <a:off x="5283493" y="3306282"/>
            <a:ext cx="2994129" cy="1020855"/>
          </a:xfrm>
          <a:prstGeom prst="wedgeRoundRectCallout">
            <a:avLst>
              <a:gd name="adj1" fmla="val 52755"/>
              <a:gd name="adj2" fmla="val -1109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variable name is bound to a pointer, which points to the boxed value.</a:t>
            </a:r>
          </a:p>
        </p:txBody>
      </p:sp>
      <p:sp>
        <p:nvSpPr>
          <p:cNvPr id="70" name="Rectangle 69">
            <a:extLst>
              <a:ext uri="{FF2B5EF4-FFF2-40B4-BE49-F238E27FC236}">
                <a16:creationId xmlns:a16="http://schemas.microsoft.com/office/drawing/2014/main" id="{9FA1D01E-29BD-4122-9E62-A11611893B5B}"/>
              </a:ext>
            </a:extLst>
          </p:cNvPr>
          <p:cNvSpPr/>
          <p:nvPr/>
        </p:nvSpPr>
        <p:spPr>
          <a:xfrm>
            <a:off x="2334452" y="4750426"/>
            <a:ext cx="7721211" cy="83430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rgbClr val="00B0F0"/>
                </a:solidFill>
                <a:latin typeface="Consolas" panose="020B0609020204030204" pitchFamily="49" charset="0"/>
                <a:cs typeface="Courier New" panose="02070309020205020404" pitchFamily="49" charset="0"/>
              </a:rPr>
              <a:t>int</a:t>
            </a: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 10;           // </a:t>
            </a:r>
            <a:r>
              <a:rPr lang="en-US" sz="2000" dirty="0">
                <a:solidFill>
                  <a:srgbClr val="00B0F0"/>
                </a:solidFill>
                <a:latin typeface="Consolas" panose="020B0609020204030204" pitchFamily="49" charset="0"/>
                <a:cs typeface="Courier New" panose="02070309020205020404" pitchFamily="49" charset="0"/>
              </a:rPr>
              <a:t>Unboxed</a:t>
            </a:r>
            <a:r>
              <a:rPr lang="en-US" sz="2000" dirty="0">
                <a:solidFill>
                  <a:prstClr val="black"/>
                </a:solidFill>
                <a:latin typeface="Consolas" panose="020B0609020204030204" pitchFamily="49" charset="0"/>
                <a:cs typeface="Courier New" panose="02070309020205020404" pitchFamily="49" charset="0"/>
              </a:rPr>
              <a:t> Integer primitive</a:t>
            </a:r>
          </a:p>
          <a:p>
            <a:pPr lvl="0">
              <a:defRPr/>
            </a:pPr>
            <a:r>
              <a:rPr lang="en-US" sz="2000" dirty="0">
                <a:solidFill>
                  <a:srgbClr val="00B050"/>
                </a:solidFill>
                <a:latin typeface="Consolas" panose="020B0609020204030204" pitchFamily="49" charset="0"/>
                <a:cs typeface="Courier New" panose="02070309020205020404" pitchFamily="49" charset="0"/>
              </a:rPr>
              <a:t>Integer</a:t>
            </a: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boxed_i</a:t>
            </a:r>
            <a:r>
              <a:rPr lang="en-US" sz="2000" dirty="0">
                <a:solidFill>
                  <a:prstClr val="black"/>
                </a:solidFill>
                <a:latin typeface="Consolas" panose="020B0609020204030204" pitchFamily="49" charset="0"/>
                <a:cs typeface="Courier New" panose="02070309020205020404" pitchFamily="49" charset="0"/>
              </a:rPr>
              <a:t> = 10; // </a:t>
            </a:r>
            <a:r>
              <a:rPr lang="en-US" sz="2000" dirty="0">
                <a:solidFill>
                  <a:srgbClr val="00B050"/>
                </a:solidFill>
                <a:latin typeface="Consolas" panose="020B0609020204030204" pitchFamily="49" charset="0"/>
                <a:cs typeface="Courier New" panose="02070309020205020404" pitchFamily="49" charset="0"/>
              </a:rPr>
              <a:t>Boxed</a:t>
            </a:r>
            <a:r>
              <a:rPr lang="en-US" sz="2000" dirty="0">
                <a:solidFill>
                  <a:prstClr val="black"/>
                </a:solidFill>
                <a:latin typeface="Consolas" panose="020B0609020204030204" pitchFamily="49" charset="0"/>
                <a:cs typeface="Courier New" panose="02070309020205020404" pitchFamily="49" charset="0"/>
              </a:rPr>
              <a:t> Integer primitive</a:t>
            </a:r>
          </a:p>
        </p:txBody>
      </p:sp>
      <p:sp>
        <p:nvSpPr>
          <p:cNvPr id="49" name="TextBox 48">
            <a:extLst>
              <a:ext uri="{FF2B5EF4-FFF2-40B4-BE49-F238E27FC236}">
                <a16:creationId xmlns:a16="http://schemas.microsoft.com/office/drawing/2014/main" id="{30C28DAF-4D0B-4299-A96F-F694F46E366C}"/>
              </a:ext>
            </a:extLst>
          </p:cNvPr>
          <p:cNvSpPr txBox="1"/>
          <p:nvPr/>
        </p:nvSpPr>
        <p:spPr>
          <a:xfrm>
            <a:off x="1000342" y="6035598"/>
            <a:ext cx="10395802" cy="461665"/>
          </a:xfrm>
          <a:prstGeom prst="rect">
            <a:avLst/>
          </a:prstGeom>
          <a:noFill/>
        </p:spPr>
        <p:txBody>
          <a:bodyPr wrap="square" rtlCol="0">
            <a:spAutoFit/>
          </a:bodyPr>
          <a:lstStyle/>
          <a:p>
            <a:pPr algn="ctr"/>
            <a:r>
              <a:rPr lang="en-US" sz="2400" dirty="0"/>
              <a:t>In addition to </a:t>
            </a:r>
            <a:r>
              <a:rPr lang="en-US" sz="2400" dirty="0">
                <a:solidFill>
                  <a:srgbClr val="FF0000"/>
                </a:solidFill>
              </a:rPr>
              <a:t>Python</a:t>
            </a:r>
            <a:r>
              <a:rPr lang="en-US" sz="2400" dirty="0"/>
              <a:t>, </a:t>
            </a:r>
            <a:r>
              <a:rPr lang="en-US" sz="2400" dirty="0">
                <a:solidFill>
                  <a:srgbClr val="FF0000"/>
                </a:solidFill>
              </a:rPr>
              <a:t>JavaScript</a:t>
            </a:r>
            <a:r>
              <a:rPr lang="en-US" sz="2400" dirty="0"/>
              <a:t> and </a:t>
            </a:r>
            <a:r>
              <a:rPr lang="en-US" sz="2400" dirty="0">
                <a:solidFill>
                  <a:srgbClr val="FF0000"/>
                </a:solidFill>
              </a:rPr>
              <a:t>Ruby</a:t>
            </a:r>
            <a:r>
              <a:rPr lang="en-US" sz="2400" dirty="0"/>
              <a:t> also exclusively use boxed primitives!</a:t>
            </a:r>
          </a:p>
        </p:txBody>
      </p:sp>
    </p:spTree>
    <p:extLst>
      <p:ext uri="{BB962C8B-B14F-4D97-AF65-F5344CB8AC3E}">
        <p14:creationId xmlns:p14="http://schemas.microsoft.com/office/powerpoint/2010/main" val="21498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4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9" restart="whenNotActive" fill="hold" evtFilter="cancelBubble" nodeType="interactiveSeq">
                <p:stCondLst>
                  <p:cond evt="onClick" delay="0">
                    <p:tgtEl>
                      <p:spTgt spid="15"/>
                    </p:tgtEl>
                  </p:cond>
                </p:stCondLst>
                <p:endSync evt="end" delay="0">
                  <p:rtn val="all"/>
                </p:endSync>
                <p:childTnLst>
                  <p:par>
                    <p:cTn id="70" fill="hold">
                      <p:stCondLst>
                        <p:cond delay="0"/>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5"/>
                                        </p:tgtEl>
                                      </p:cBhvr>
                                    </p:animEffect>
                                    <p:set>
                                      <p:cBhvr>
                                        <p:cTn id="74"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75" restart="whenNotActive" fill="hold" evtFilter="cancelBubble" nodeType="interactiveSeq">
                <p:stCondLst>
                  <p:cond evt="onClick" delay="0">
                    <p:tgtEl>
                      <p:spTgt spid="18"/>
                    </p:tgtEl>
                  </p:cond>
                </p:stCondLst>
                <p:endSync evt="end" delay="0">
                  <p:rtn val="all"/>
                </p:endSync>
                <p:childTnLst>
                  <p:par>
                    <p:cTn id="76" fill="hold">
                      <p:stCondLst>
                        <p:cond delay="0"/>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81" restart="whenNotActive" fill="hold" evtFilter="cancelBubble" nodeType="interactiveSeq">
                <p:stCondLst>
                  <p:cond evt="onClick" delay="0">
                    <p:tgtEl>
                      <p:spTgt spid="21"/>
                    </p:tgtEl>
                  </p:cond>
                </p:stCondLst>
                <p:endSync evt="end" delay="0">
                  <p:rtn val="all"/>
                </p:endSync>
                <p:childTnLst>
                  <p:par>
                    <p:cTn id="82" fill="hold">
                      <p:stCondLst>
                        <p:cond delay="0"/>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21"/>
                                        </p:tgtEl>
                                      </p:cBhvr>
                                    </p:animEffect>
                                    <p:set>
                                      <p:cBhvr>
                                        <p:cTn id="86"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87" restart="whenNotActive" fill="hold" evtFilter="cancelBubble" nodeType="interactiveSeq">
                <p:stCondLst>
                  <p:cond evt="onClick" delay="0">
                    <p:tgtEl>
                      <p:spTgt spid="24"/>
                    </p:tgtEl>
                  </p:cond>
                </p:stCondLst>
                <p:endSync evt="end" delay="0">
                  <p:rtn val="all"/>
                </p:endSync>
                <p:childTnLst>
                  <p:par>
                    <p:cTn id="88" fill="hold">
                      <p:stCondLst>
                        <p:cond delay="0"/>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24"/>
                                        </p:tgtEl>
                                      </p:cBhvr>
                                    </p:animEffect>
                                    <p:set>
                                      <p:cBhvr>
                                        <p:cTn id="92"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54" grpId="0" animBg="1"/>
      <p:bldP spid="27" grpId="0"/>
      <p:bldP spid="28" grpId="0"/>
      <p:bldP spid="67" grpId="0"/>
      <p:bldP spid="48" grpId="0" animBg="1"/>
      <p:bldP spid="48" grpId="1" animBg="1"/>
      <p:bldP spid="68" grpId="0" animBg="1"/>
      <p:bldP spid="68" grpId="1" animBg="1"/>
      <p:bldP spid="70" grpId="0" animBg="1"/>
      <p:bldP spid="49" grpId="0"/>
    </p:bld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solidFill>
                  <a:srgbClr val="FF0000"/>
                </a:solidFill>
              </a:rPr>
              <a:t>Skip??? </a:t>
            </a:r>
            <a:r>
              <a:rPr lang="en-US" dirty="0"/>
              <a:t>Type Relationships: Unified Type Systems</a:t>
            </a:r>
          </a:p>
        </p:txBody>
      </p:sp>
      <p:sp>
        <p:nvSpPr>
          <p:cNvPr id="3" name="TextBox 2">
            <a:extLst>
              <a:ext uri="{FF2B5EF4-FFF2-40B4-BE49-F238E27FC236}">
                <a16:creationId xmlns:a16="http://schemas.microsoft.com/office/drawing/2014/main" id="{CF896812-EFC3-4FFE-8248-327E5C2C86A2}"/>
              </a:ext>
            </a:extLst>
          </p:cNvPr>
          <p:cNvSpPr txBox="1"/>
          <p:nvPr/>
        </p:nvSpPr>
        <p:spPr>
          <a:xfrm>
            <a:off x="1694986" y="951607"/>
            <a:ext cx="9746166" cy="400110"/>
          </a:xfrm>
          <a:prstGeom prst="rect">
            <a:avLst/>
          </a:prstGeom>
          <a:noFill/>
        </p:spPr>
        <p:txBody>
          <a:bodyPr wrap="square" rtlCol="0">
            <a:spAutoFit/>
          </a:bodyPr>
          <a:lstStyle/>
          <a:p>
            <a:r>
              <a:rPr lang="en-US" sz="2000" dirty="0"/>
              <a:t>As it turns out, some languages have a formal type hierarchy define through inheritance.</a:t>
            </a:r>
          </a:p>
        </p:txBody>
      </p:sp>
      <p:sp>
        <p:nvSpPr>
          <p:cNvPr id="7" name="TextBox 6">
            <a:extLst>
              <a:ext uri="{FF2B5EF4-FFF2-40B4-BE49-F238E27FC236}">
                <a16:creationId xmlns:a16="http://schemas.microsoft.com/office/drawing/2014/main" id="{AF89ADA6-0F4D-48DB-A186-B61202A228F6}"/>
              </a:ext>
            </a:extLst>
          </p:cNvPr>
          <p:cNvSpPr txBox="1"/>
          <p:nvPr/>
        </p:nvSpPr>
        <p:spPr>
          <a:xfrm>
            <a:off x="1442226" y="1496931"/>
            <a:ext cx="9868828" cy="707886"/>
          </a:xfrm>
          <a:prstGeom prst="rect">
            <a:avLst/>
          </a:prstGeom>
          <a:noFill/>
        </p:spPr>
        <p:txBody>
          <a:bodyPr wrap="square">
            <a:spAutoFit/>
          </a:bodyPr>
          <a:lstStyle/>
          <a:p>
            <a:pPr algn="ctr"/>
            <a:r>
              <a:rPr lang="en-US" sz="2000" dirty="0"/>
              <a:t>For example, C# and Java both have a single root object type called "Object" that all/many other types inherit from.</a:t>
            </a:r>
          </a:p>
        </p:txBody>
      </p:sp>
      <p:sp>
        <p:nvSpPr>
          <p:cNvPr id="15" name="TextBox 14">
            <a:extLst>
              <a:ext uri="{FF2B5EF4-FFF2-40B4-BE49-F238E27FC236}">
                <a16:creationId xmlns:a16="http://schemas.microsoft.com/office/drawing/2014/main" id="{FFF261F0-E756-4FA1-BBF4-8F9E1717C9A2}"/>
              </a:ext>
            </a:extLst>
          </p:cNvPr>
          <p:cNvSpPr txBox="1"/>
          <p:nvPr/>
        </p:nvSpPr>
        <p:spPr>
          <a:xfrm>
            <a:off x="8233317" y="5588982"/>
            <a:ext cx="3958683" cy="923330"/>
          </a:xfrm>
          <a:prstGeom prst="rect">
            <a:avLst/>
          </a:prstGeom>
          <a:noFill/>
        </p:spPr>
        <p:txBody>
          <a:bodyPr wrap="square">
            <a:spAutoFit/>
          </a:bodyPr>
          <a:lstStyle/>
          <a:p>
            <a:pPr algn="ctr"/>
            <a:r>
              <a:rPr lang="en-US" dirty="0"/>
              <a:t>Arrows represent inheritance.</a:t>
            </a:r>
          </a:p>
          <a:p>
            <a:pPr algn="ctr"/>
            <a:r>
              <a:rPr lang="en-US" dirty="0"/>
              <a:t>Double lines represent the hierarchy and implicit type conversion.</a:t>
            </a:r>
          </a:p>
        </p:txBody>
      </p:sp>
      <p:grpSp>
        <p:nvGrpSpPr>
          <p:cNvPr id="18" name="Group 17">
            <a:extLst>
              <a:ext uri="{FF2B5EF4-FFF2-40B4-BE49-F238E27FC236}">
                <a16:creationId xmlns:a16="http://schemas.microsoft.com/office/drawing/2014/main" id="{34D72E04-861A-4D80-8690-27D36DECA5F2}"/>
              </a:ext>
            </a:extLst>
          </p:cNvPr>
          <p:cNvGrpSpPr/>
          <p:nvPr/>
        </p:nvGrpSpPr>
        <p:grpSpPr>
          <a:xfrm>
            <a:off x="3577783" y="3538461"/>
            <a:ext cx="5260388" cy="3152859"/>
            <a:chOff x="1772226" y="2297878"/>
            <a:chExt cx="6884726" cy="4322804"/>
          </a:xfrm>
        </p:grpSpPr>
        <p:pic>
          <p:nvPicPr>
            <p:cNvPr id="13" name="Picture 12">
              <a:extLst>
                <a:ext uri="{FF2B5EF4-FFF2-40B4-BE49-F238E27FC236}">
                  <a16:creationId xmlns:a16="http://schemas.microsoft.com/office/drawing/2014/main" id="{48EA9788-FF21-4731-9B73-C764532F3982}"/>
                </a:ext>
              </a:extLst>
            </p:cNvPr>
            <p:cNvPicPr>
              <a:picLocks noChangeAspect="1"/>
            </p:cNvPicPr>
            <p:nvPr/>
          </p:nvPicPr>
          <p:blipFill>
            <a:blip r:embed="rId2"/>
            <a:stretch>
              <a:fillRect/>
            </a:stretch>
          </p:blipFill>
          <p:spPr>
            <a:xfrm>
              <a:off x="2563851" y="2930855"/>
              <a:ext cx="5301476" cy="3689827"/>
            </a:xfrm>
            <a:prstGeom prst="rect">
              <a:avLst/>
            </a:prstGeom>
          </p:spPr>
        </p:pic>
        <p:sp>
          <p:nvSpPr>
            <p:cNvPr id="16" name="TextBox 15">
              <a:extLst>
                <a:ext uri="{FF2B5EF4-FFF2-40B4-BE49-F238E27FC236}">
                  <a16:creationId xmlns:a16="http://schemas.microsoft.com/office/drawing/2014/main" id="{E1E757CF-413C-4CBD-B236-D2C10ACAA799}"/>
                </a:ext>
              </a:extLst>
            </p:cNvPr>
            <p:cNvSpPr txBox="1"/>
            <p:nvPr/>
          </p:nvSpPr>
          <p:spPr>
            <a:xfrm>
              <a:off x="1772226" y="2297878"/>
              <a:ext cx="6884726" cy="632977"/>
            </a:xfrm>
            <a:prstGeom prst="rect">
              <a:avLst/>
            </a:prstGeom>
            <a:noFill/>
          </p:spPr>
          <p:txBody>
            <a:bodyPr wrap="square">
              <a:spAutoFit/>
            </a:bodyPr>
            <a:lstStyle/>
            <a:p>
              <a:pPr algn="ctr"/>
              <a:r>
                <a:rPr lang="en-US" sz="2400" dirty="0"/>
                <a:t>Scala Unified Type System</a:t>
              </a:r>
            </a:p>
          </p:txBody>
        </p:sp>
      </p:grpSp>
      <p:sp>
        <p:nvSpPr>
          <p:cNvPr id="19" name="TextBox 18">
            <a:extLst>
              <a:ext uri="{FF2B5EF4-FFF2-40B4-BE49-F238E27FC236}">
                <a16:creationId xmlns:a16="http://schemas.microsoft.com/office/drawing/2014/main" id="{05BBE40C-5193-490A-830C-4EBAB7117212}"/>
              </a:ext>
            </a:extLst>
          </p:cNvPr>
          <p:cNvSpPr txBox="1"/>
          <p:nvPr/>
        </p:nvSpPr>
        <p:spPr>
          <a:xfrm>
            <a:off x="1408772" y="2357794"/>
            <a:ext cx="9868828" cy="707886"/>
          </a:xfrm>
          <a:prstGeom prst="rect">
            <a:avLst/>
          </a:prstGeom>
          <a:noFill/>
        </p:spPr>
        <p:txBody>
          <a:bodyPr wrap="square">
            <a:spAutoFit/>
          </a:bodyPr>
          <a:lstStyle/>
          <a:p>
            <a:pPr algn="ctr"/>
            <a:r>
              <a:rPr lang="en-US" sz="2000" dirty="0"/>
              <a:t>These define a set of explicit subtype/supertype relationships and/or enable parametric polymorphism.</a:t>
            </a:r>
          </a:p>
        </p:txBody>
      </p:sp>
    </p:spTree>
    <p:extLst>
      <p:ext uri="{BB962C8B-B14F-4D97-AF65-F5344CB8AC3E}">
        <p14:creationId xmlns:p14="http://schemas.microsoft.com/office/powerpoint/2010/main" val="42047604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2B4C48-14AA-4F3C-8C3F-1B58488A2294}"/>
              </a:ext>
            </a:extLst>
          </p:cNvPr>
          <p:cNvSpPr txBox="1"/>
          <p:nvPr/>
        </p:nvSpPr>
        <p:spPr>
          <a:xfrm>
            <a:off x="3048000" y="3105835"/>
            <a:ext cx="6096000" cy="646331"/>
          </a:xfrm>
          <a:prstGeom prst="rect">
            <a:avLst/>
          </a:prstGeom>
          <a:noFill/>
        </p:spPr>
        <p:txBody>
          <a:bodyPr wrap="square">
            <a:spAutoFit/>
          </a:bodyPr>
          <a:lstStyle/>
          <a:p>
            <a:r>
              <a:rPr lang="en-US" dirty="0"/>
              <a:t>https://www.cs.rhodes.edu/~kirlinp/courses/proglang/f17/lectures/360-lect12-slides.pdf</a:t>
            </a:r>
          </a:p>
        </p:txBody>
      </p:sp>
      <p:sp>
        <p:nvSpPr>
          <p:cNvPr id="5" name="Title 1">
            <a:extLst>
              <a:ext uri="{FF2B5EF4-FFF2-40B4-BE49-F238E27FC236}">
                <a16:creationId xmlns:a16="http://schemas.microsoft.com/office/drawing/2014/main" id="{B5BD885F-7A59-4186-AA60-59F1D993D790}"/>
              </a:ext>
            </a:extLst>
          </p:cNvPr>
          <p:cNvSpPr txBox="1">
            <a:spLocks/>
          </p:cNvSpPr>
          <p:nvPr/>
        </p:nvSpPr>
        <p:spPr>
          <a:xfrm>
            <a:off x="914400" y="88266"/>
            <a:ext cx="10363200" cy="1143000"/>
          </a:xfrm>
          <a:prstGeom prst="rect">
            <a:avLst/>
          </a:prstGeom>
        </p:spPr>
        <p:txBody>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What types of contexts do we consider for Lexical Scope?</a:t>
            </a:r>
          </a:p>
        </p:txBody>
      </p:sp>
      <p:grpSp>
        <p:nvGrpSpPr>
          <p:cNvPr id="6" name="Group 5">
            <a:extLst>
              <a:ext uri="{FF2B5EF4-FFF2-40B4-BE49-F238E27FC236}">
                <a16:creationId xmlns:a16="http://schemas.microsoft.com/office/drawing/2014/main" id="{D3478176-314C-41DA-8F15-A2D940F90B83}"/>
              </a:ext>
            </a:extLst>
          </p:cNvPr>
          <p:cNvGrpSpPr/>
          <p:nvPr/>
        </p:nvGrpSpPr>
        <p:grpSpPr>
          <a:xfrm>
            <a:off x="195777" y="849425"/>
            <a:ext cx="11800447" cy="5693879"/>
            <a:chOff x="525518" y="2070011"/>
            <a:chExt cx="11800447" cy="4096159"/>
          </a:xfrm>
        </p:grpSpPr>
        <p:grpSp>
          <p:nvGrpSpPr>
            <p:cNvPr id="7" name="Group 6">
              <a:extLst>
                <a:ext uri="{FF2B5EF4-FFF2-40B4-BE49-F238E27FC236}">
                  <a16:creationId xmlns:a16="http://schemas.microsoft.com/office/drawing/2014/main" id="{2081510E-4D2B-45AC-B59A-343C64710102}"/>
                </a:ext>
              </a:extLst>
            </p:cNvPr>
            <p:cNvGrpSpPr/>
            <p:nvPr/>
          </p:nvGrpSpPr>
          <p:grpSpPr>
            <a:xfrm>
              <a:off x="525518" y="2070011"/>
              <a:ext cx="11800447" cy="4096159"/>
              <a:chOff x="255814" y="1066799"/>
              <a:chExt cx="16686658" cy="6893059"/>
            </a:xfrm>
            <a:solidFill>
              <a:srgbClr val="FFFFE7"/>
            </a:solidFill>
          </p:grpSpPr>
          <p:sp>
            <p:nvSpPr>
              <p:cNvPr id="10" name="Rectangle 9">
                <a:extLst>
                  <a:ext uri="{FF2B5EF4-FFF2-40B4-BE49-F238E27FC236}">
                    <a16:creationId xmlns:a16="http://schemas.microsoft.com/office/drawing/2014/main" id="{A065ED49-25ED-4256-AB02-F65BB96612E8}"/>
                  </a:ext>
                </a:extLst>
              </p:cNvPr>
              <p:cNvSpPr/>
              <p:nvPr/>
            </p:nvSpPr>
            <p:spPr>
              <a:xfrm>
                <a:off x="255814" y="1066799"/>
                <a:ext cx="16686658" cy="68930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1" name="TextBox 10">
                <a:extLst>
                  <a:ext uri="{FF2B5EF4-FFF2-40B4-BE49-F238E27FC236}">
                    <a16:creationId xmlns:a16="http://schemas.microsoft.com/office/drawing/2014/main" id="{6D9EB169-4C8E-4400-A20A-351417989A3E}"/>
                  </a:ext>
                </a:extLst>
              </p:cNvPr>
              <p:cNvSpPr txBox="1"/>
              <p:nvPr/>
            </p:nvSpPr>
            <p:spPr>
              <a:xfrm>
                <a:off x="4446541" y="1174664"/>
                <a:ext cx="8305204" cy="1304089"/>
              </a:xfrm>
              <a:prstGeom prst="rect">
                <a:avLst/>
              </a:prstGeom>
              <a:noFill/>
            </p:spPr>
            <p:txBody>
              <a:bodyPr wrap="square">
                <a:spAutoFit/>
              </a:bodyPr>
              <a:lstStyle/>
              <a:p>
                <a:pPr algn="ctr"/>
                <a:r>
                  <a:rPr lang="en-US" sz="3200" dirty="0">
                    <a:solidFill>
                      <a:schemeClr val="tx1"/>
                    </a:solidFill>
                  </a:rPr>
                  <a:t>Lambda functions and Closures</a:t>
                </a:r>
              </a:p>
              <a:p>
                <a:pPr algn="ctr"/>
                <a:endParaRPr lang="en-US" sz="3200" dirty="0">
                  <a:solidFill>
                    <a:schemeClr val="tx1"/>
                  </a:solidFill>
                </a:endParaRPr>
              </a:p>
            </p:txBody>
          </p:sp>
        </p:grpSp>
        <p:sp>
          <p:nvSpPr>
            <p:cNvPr id="9" name="Title 1">
              <a:extLst>
                <a:ext uri="{FF2B5EF4-FFF2-40B4-BE49-F238E27FC236}">
                  <a16:creationId xmlns:a16="http://schemas.microsoft.com/office/drawing/2014/main" id="{FD3B1623-CE1B-4F2D-826B-072B72DFBBCE}"/>
                </a:ext>
              </a:extLst>
            </p:cNvPr>
            <p:cNvSpPr txBox="1">
              <a:spLocks/>
            </p:cNvSpPr>
            <p:nvPr/>
          </p:nvSpPr>
          <p:spPr>
            <a:xfrm>
              <a:off x="899167" y="2165311"/>
              <a:ext cx="11053148"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endParaRPr lang="en-US" sz="2000" dirty="0"/>
            </a:p>
          </p:txBody>
        </p:sp>
      </p:grpSp>
      <p:sp>
        <p:nvSpPr>
          <p:cNvPr id="12" name="TextBox 11">
            <a:extLst>
              <a:ext uri="{FF2B5EF4-FFF2-40B4-BE49-F238E27FC236}">
                <a16:creationId xmlns:a16="http://schemas.microsoft.com/office/drawing/2014/main" id="{9C216EB3-BB55-468B-9CA6-FE485576C98A}"/>
              </a:ext>
            </a:extLst>
          </p:cNvPr>
          <p:cNvSpPr txBox="1"/>
          <p:nvPr/>
        </p:nvSpPr>
        <p:spPr>
          <a:xfrm>
            <a:off x="292496" y="3261578"/>
            <a:ext cx="3632299" cy="3170099"/>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auto </a:t>
            </a:r>
            <a:r>
              <a:rPr lang="en-US" sz="2000" dirty="0" err="1">
                <a:latin typeface="Consolas" panose="020B0609020204030204" pitchFamily="49" charset="0"/>
              </a:rPr>
              <a:t>create_fn</a:t>
            </a:r>
            <a:r>
              <a:rPr lang="en-US" sz="2000" dirty="0">
                <a:latin typeface="Consolas" panose="020B0609020204030204" pitchFamily="49" charset="0"/>
              </a:rPr>
              <a:t>() {</a:t>
            </a:r>
          </a:p>
          <a:p>
            <a:r>
              <a:rPr lang="en-US" sz="2000" dirty="0">
                <a:latin typeface="Consolas" panose="020B0609020204030204" pitchFamily="49" charset="0"/>
              </a:rPr>
              <a:t>  int </a:t>
            </a:r>
            <a:r>
              <a:rPr lang="en-US" sz="2000" dirty="0">
                <a:solidFill>
                  <a:srgbClr val="00B0F0"/>
                </a:solidFill>
                <a:latin typeface="Consolas" panose="020B0609020204030204" pitchFamily="49" charset="0"/>
              </a:rPr>
              <a:t>m</a:t>
            </a:r>
            <a:r>
              <a:rPr lang="en-US" sz="2000" dirty="0">
                <a:latin typeface="Consolas" panose="020B0609020204030204" pitchFamily="49" charset="0"/>
              </a:rPr>
              <a:t> = 10, </a:t>
            </a:r>
            <a:r>
              <a:rPr lang="en-US" sz="2000" dirty="0">
                <a:solidFill>
                  <a:srgbClr val="00B0F0"/>
                </a:solidFill>
                <a:latin typeface="Consolas" panose="020B0609020204030204" pitchFamily="49" charset="0"/>
              </a:rPr>
              <a:t>b</a:t>
            </a:r>
            <a:r>
              <a:rPr lang="en-US" sz="2000" dirty="0">
                <a:latin typeface="Consolas" panose="020B0609020204030204" pitchFamily="49" charset="0"/>
              </a:rPr>
              <a:t> = 7;</a:t>
            </a:r>
          </a:p>
          <a:p>
            <a:r>
              <a:rPr lang="en-US" sz="2000" dirty="0">
                <a:latin typeface="Consolas" panose="020B0609020204030204" pitchFamily="49" charset="0"/>
              </a:rPr>
              <a:t>  return [</a:t>
            </a:r>
            <a:r>
              <a:rPr lang="en-US" sz="2000" dirty="0" err="1">
                <a:solidFill>
                  <a:srgbClr val="FF0000"/>
                </a:solidFill>
                <a:latin typeface="Consolas" panose="020B0609020204030204" pitchFamily="49" charset="0"/>
              </a:rPr>
              <a:t>m</a:t>
            </a:r>
            <a:r>
              <a:rPr lang="en-US" sz="2000" dirty="0" err="1">
                <a:latin typeface="Consolas" panose="020B0609020204030204" pitchFamily="49" charset="0"/>
              </a:rPr>
              <a:t>,</a:t>
            </a:r>
            <a:r>
              <a:rPr lang="en-US" sz="2000" dirty="0" err="1">
                <a:solidFill>
                  <a:srgbClr val="FF0000"/>
                </a:solidFill>
                <a:latin typeface="Consolas" panose="020B0609020204030204" pitchFamily="49" charset="0"/>
              </a:rPr>
              <a:t>b</a:t>
            </a:r>
            <a:r>
              <a:rPr lang="en-US" sz="2000" dirty="0">
                <a:latin typeface="Consolas" panose="020B0609020204030204" pitchFamily="49" charset="0"/>
              </a:rPr>
              <a:t>] (int x) </a:t>
            </a:r>
            <a:br>
              <a:rPr lang="en-US" sz="2000" dirty="0">
                <a:latin typeface="Consolas" panose="020B0609020204030204" pitchFamily="49" charset="0"/>
              </a:rPr>
            </a:br>
            <a:r>
              <a:rPr lang="en-US" sz="2000" dirty="0">
                <a:latin typeface="Consolas" panose="020B0609020204030204" pitchFamily="49" charset="0"/>
              </a:rPr>
              <a:t>    { return </a:t>
            </a:r>
            <a:r>
              <a:rPr lang="en-US" sz="2000" dirty="0">
                <a:solidFill>
                  <a:srgbClr val="FF0000"/>
                </a:solidFill>
                <a:latin typeface="Consolas" panose="020B0609020204030204" pitchFamily="49" charset="0"/>
              </a:rPr>
              <a:t>m</a:t>
            </a:r>
            <a:r>
              <a:rPr lang="en-US" sz="2000" dirty="0">
                <a:latin typeface="Consolas" panose="020B0609020204030204" pitchFamily="49" charset="0"/>
              </a:rPr>
              <a:t>*x + </a:t>
            </a:r>
            <a:r>
              <a:rPr lang="en-US" sz="2000" dirty="0">
                <a:solidFill>
                  <a:srgbClr val="FF0000"/>
                </a:solidFill>
                <a:latin typeface="Consolas" panose="020B0609020204030204" pitchFamily="49" charset="0"/>
              </a:rPr>
              <a:t>b</a:t>
            </a:r>
            <a:r>
              <a:rPr lang="en-US" sz="2000" dirty="0">
                <a:latin typeface="Consolas" panose="020B0609020204030204" pitchFamily="49" charset="0"/>
              </a:rPr>
              <a:t>; };</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auto f = </a:t>
            </a:r>
            <a:r>
              <a:rPr lang="en-US" sz="2000" dirty="0" err="1">
                <a:latin typeface="Consolas" panose="020B0609020204030204" pitchFamily="49" charset="0"/>
              </a:rPr>
              <a:t>create_fn</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f(3);   // 37</a:t>
            </a:r>
          </a:p>
          <a:p>
            <a:r>
              <a:rPr lang="en-US" sz="2000" dirty="0">
                <a:latin typeface="Consolas" panose="020B0609020204030204" pitchFamily="49" charset="0"/>
              </a:rPr>
              <a:t>}</a:t>
            </a:r>
          </a:p>
        </p:txBody>
      </p:sp>
      <p:sp>
        <p:nvSpPr>
          <p:cNvPr id="13" name="Rectangle 12">
            <a:extLst>
              <a:ext uri="{FF2B5EF4-FFF2-40B4-BE49-F238E27FC236}">
                <a16:creationId xmlns:a16="http://schemas.microsoft.com/office/drawing/2014/main" id="{7023003F-93D2-4119-A64D-1420F16B5979}"/>
              </a:ext>
            </a:extLst>
          </p:cNvPr>
          <p:cNvSpPr/>
          <p:nvPr/>
        </p:nvSpPr>
        <p:spPr>
          <a:xfrm>
            <a:off x="8261269" y="3264732"/>
            <a:ext cx="3632299" cy="3166944"/>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rgbClr val="000000"/>
                </a:solidFill>
                <a:latin typeface="Consolas" panose="020B0609020204030204" pitchFamily="49" charset="0"/>
              </a:rPr>
              <a:t>create_fn</a:t>
            </a:r>
            <a:r>
              <a:rPr lang="en-US" sz="2000" dirty="0">
                <a:solidFill>
                  <a:srgbClr val="000000"/>
                </a:solidFill>
                <a:latin typeface="Consolas" panose="020B0609020204030204" pitchFamily="49" charset="0"/>
              </a:rPr>
              <a:t> = </a:t>
            </a:r>
          </a:p>
          <a:p>
            <a:r>
              <a:rPr lang="en-US" sz="2000" dirty="0">
                <a:solidFill>
                  <a:srgbClr val="000000"/>
                </a:solidFill>
                <a:latin typeface="Consolas" panose="020B0609020204030204" pitchFamily="49" charset="0"/>
              </a:rPr>
              <a:t> let </a:t>
            </a:r>
            <a:r>
              <a:rPr lang="en-US" sz="2000" dirty="0">
                <a:solidFill>
                  <a:srgbClr val="00B0F0"/>
                </a:solidFill>
                <a:latin typeface="Consolas" panose="020B0609020204030204" pitchFamily="49" charset="0"/>
              </a:rPr>
              <a:t>m</a:t>
            </a:r>
            <a:r>
              <a:rPr lang="en-US" sz="2000" dirty="0">
                <a:solidFill>
                  <a:srgbClr val="000000"/>
                </a:solidFill>
                <a:latin typeface="Consolas" panose="020B0609020204030204" pitchFamily="49" charset="0"/>
              </a:rPr>
              <a:t> = 10                          </a:t>
            </a:r>
          </a:p>
          <a:p>
            <a:r>
              <a:rPr lang="en-US" sz="2000" dirty="0">
                <a:solidFill>
                  <a:srgbClr val="000000"/>
                </a:solidFill>
                <a:latin typeface="Consolas" panose="020B0609020204030204" pitchFamily="49" charset="0"/>
              </a:rPr>
              <a:t>     </a:t>
            </a:r>
            <a:r>
              <a:rPr lang="en-US" sz="2000" dirty="0">
                <a:solidFill>
                  <a:srgbClr val="00B0F0"/>
                </a:solidFill>
                <a:latin typeface="Consolas" panose="020B0609020204030204" pitchFamily="49" charset="0"/>
              </a:rPr>
              <a:t>b</a:t>
            </a:r>
            <a:r>
              <a:rPr lang="en-US" sz="2000" dirty="0">
                <a:solidFill>
                  <a:srgbClr val="000000"/>
                </a:solidFill>
                <a:latin typeface="Consolas" panose="020B0609020204030204" pitchFamily="49" charset="0"/>
              </a:rPr>
              <a:t> = 7 in</a:t>
            </a:r>
          </a:p>
          <a:p>
            <a:r>
              <a:rPr lang="en-US" sz="2000" dirty="0">
                <a:solidFill>
                  <a:srgbClr val="000000"/>
                </a:solidFill>
                <a:latin typeface="Consolas" panose="020B0609020204030204" pitchFamily="49" charset="0"/>
              </a:rPr>
              <a:t>   \x -&gt; </a:t>
            </a:r>
            <a:r>
              <a:rPr lang="en-US" sz="2000" dirty="0">
                <a:solidFill>
                  <a:srgbClr val="FF0000"/>
                </a:solidFill>
                <a:latin typeface="Consolas" panose="020B0609020204030204" pitchFamily="49" charset="0"/>
              </a:rPr>
              <a:t>m</a:t>
            </a:r>
            <a:r>
              <a:rPr lang="en-US" sz="2000" dirty="0">
                <a:solidFill>
                  <a:srgbClr val="000000"/>
                </a:solidFill>
                <a:latin typeface="Consolas" panose="020B0609020204030204" pitchFamily="49" charset="0"/>
              </a:rPr>
              <a:t>*x + </a:t>
            </a:r>
            <a:r>
              <a:rPr lang="en-US" sz="2000" dirty="0">
                <a:solidFill>
                  <a:srgbClr val="FF0000"/>
                </a:solidFill>
                <a:latin typeface="Consolas" panose="020B0609020204030204" pitchFamily="49" charset="0"/>
              </a:rPr>
              <a:t>b</a:t>
            </a:r>
          </a:p>
          <a:p>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f = </a:t>
            </a:r>
            <a:r>
              <a:rPr lang="en-US" sz="2000" dirty="0" err="1">
                <a:solidFill>
                  <a:srgbClr val="000000"/>
                </a:solidFill>
                <a:latin typeface="Consolas" panose="020B0609020204030204" pitchFamily="49" charset="0"/>
              </a:rPr>
              <a:t>create_fn</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f(3)            -- 37</a:t>
            </a:r>
          </a:p>
          <a:p>
            <a:endParaRPr lang="en-US" sz="2000" dirty="0">
              <a:solidFill>
                <a:srgbClr val="000000"/>
              </a:solidFill>
              <a:latin typeface="Consolas" panose="020B0609020204030204" pitchFamily="49" charset="0"/>
            </a:endParaRPr>
          </a:p>
        </p:txBody>
      </p:sp>
      <p:sp>
        <p:nvSpPr>
          <p:cNvPr id="14" name="TextBox 13">
            <a:extLst>
              <a:ext uri="{FF2B5EF4-FFF2-40B4-BE49-F238E27FC236}">
                <a16:creationId xmlns:a16="http://schemas.microsoft.com/office/drawing/2014/main" id="{FBA0EAC1-909D-4D6C-8299-E43A1574C04F}"/>
              </a:ext>
            </a:extLst>
          </p:cNvPr>
          <p:cNvSpPr txBox="1"/>
          <p:nvPr/>
        </p:nvSpPr>
        <p:spPr>
          <a:xfrm>
            <a:off x="594756" y="2104843"/>
            <a:ext cx="11002488" cy="707886"/>
          </a:xfrm>
          <a:prstGeom prst="rect">
            <a:avLst/>
          </a:prstGeom>
          <a:noFill/>
        </p:spPr>
        <p:txBody>
          <a:bodyPr wrap="square">
            <a:spAutoFit/>
          </a:bodyPr>
          <a:lstStyle/>
          <a:p>
            <a:pPr algn="ctr"/>
            <a:r>
              <a:rPr lang="en-US" sz="2000" dirty="0"/>
              <a:t>The </a:t>
            </a:r>
            <a:r>
              <a:rPr lang="en-US" sz="2000" dirty="0">
                <a:solidFill>
                  <a:srgbClr val="FF0000"/>
                </a:solidFill>
              </a:rPr>
              <a:t>names</a:t>
            </a:r>
            <a:r>
              <a:rPr lang="en-US" sz="2000" dirty="0"/>
              <a:t> </a:t>
            </a:r>
            <a:r>
              <a:rPr lang="en-US" sz="2000" i="1" dirty="0"/>
              <a:t>and</a:t>
            </a:r>
            <a:r>
              <a:rPr lang="en-US" sz="2000" dirty="0"/>
              <a:t> </a:t>
            </a:r>
            <a:r>
              <a:rPr lang="en-US" sz="2000" dirty="0">
                <a:solidFill>
                  <a:srgbClr val="FF0000"/>
                </a:solidFill>
              </a:rPr>
              <a:t>current values</a:t>
            </a:r>
            <a:r>
              <a:rPr lang="en-US" sz="2000" dirty="0"/>
              <a:t> of these variables (when you create the lambda function) will be packaged up so they can be referred to by name when the anonymous function eventually runs.</a:t>
            </a:r>
          </a:p>
        </p:txBody>
      </p:sp>
      <p:sp>
        <p:nvSpPr>
          <p:cNvPr id="16" name="Rectangle 15">
            <a:extLst>
              <a:ext uri="{FF2B5EF4-FFF2-40B4-BE49-F238E27FC236}">
                <a16:creationId xmlns:a16="http://schemas.microsoft.com/office/drawing/2014/main" id="{D98D6F40-758C-4D10-B099-36BAF3BEA1B1}"/>
              </a:ext>
            </a:extLst>
          </p:cNvPr>
          <p:cNvSpPr/>
          <p:nvPr/>
        </p:nvSpPr>
        <p:spPr>
          <a:xfrm>
            <a:off x="2580592" y="3040558"/>
            <a:ext cx="7469394" cy="317009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def </a:t>
            </a:r>
            <a:r>
              <a:rPr lang="en-US" sz="2000" dirty="0" err="1">
                <a:solidFill>
                  <a:schemeClr val="tx1"/>
                </a:solidFill>
                <a:latin typeface="Consolas" panose="020B0609020204030204" pitchFamily="49" charset="0"/>
              </a:rPr>
              <a:t>create_fn</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m</a:t>
            </a:r>
            <a:r>
              <a:rPr lang="en-US" sz="2000" dirty="0">
                <a:solidFill>
                  <a:schemeClr val="tx1"/>
                </a:solidFill>
                <a:latin typeface="Consolas" panose="020B0609020204030204" pitchFamily="49" charset="0"/>
              </a:rPr>
              <a:t> = 10</a:t>
            </a:r>
          </a:p>
          <a:p>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b</a:t>
            </a:r>
            <a:r>
              <a:rPr lang="en-US" sz="2000" dirty="0">
                <a:solidFill>
                  <a:schemeClr val="tx1"/>
                </a:solidFill>
                <a:latin typeface="Consolas" panose="020B0609020204030204" pitchFamily="49" charset="0"/>
              </a:rPr>
              <a:t> = 7</a:t>
            </a:r>
          </a:p>
          <a:p>
            <a:r>
              <a:rPr lang="en-US" sz="2000" dirty="0">
                <a:solidFill>
                  <a:schemeClr val="tx1"/>
                </a:solidFill>
                <a:latin typeface="Consolas" panose="020B0609020204030204" pitchFamily="49" charset="0"/>
              </a:rPr>
              <a:t> f</a:t>
            </a:r>
            <a:r>
              <a:rPr lang="en-US" sz="1400" dirty="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a:t>
            </a:r>
            <a:r>
              <a:rPr lang="en-US" sz="1400" dirty="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lambda</a:t>
            </a:r>
            <a:r>
              <a:rPr lang="en-US" sz="1400" dirty="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x,</a:t>
            </a:r>
            <a:r>
              <a:rPr lang="en-US" sz="1200" dirty="0">
                <a:solidFill>
                  <a:schemeClr val="tx1"/>
                </a:solidFill>
                <a:latin typeface="Consolas" panose="020B0609020204030204" pitchFamily="49" charset="0"/>
              </a:rPr>
              <a:t> </a:t>
            </a:r>
            <a:r>
              <a:rPr lang="en-US" sz="2000" dirty="0" err="1">
                <a:solidFill>
                  <a:srgbClr val="FF0000"/>
                </a:solidFill>
                <a:latin typeface="Consolas" panose="020B0609020204030204" pitchFamily="49" charset="0"/>
              </a:rPr>
              <a:t>m_cap</a:t>
            </a:r>
            <a:r>
              <a:rPr lang="en-US" sz="2000" dirty="0">
                <a:solidFill>
                  <a:srgbClr val="FF0000"/>
                </a:solidFill>
                <a:latin typeface="Consolas" panose="020B0609020204030204" pitchFamily="49" charset="0"/>
              </a:rPr>
              <a:t> </a:t>
            </a:r>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m</a:t>
            </a:r>
            <a:r>
              <a:rPr lang="en-US" sz="2000" dirty="0">
                <a:solidFill>
                  <a:schemeClr val="tx1"/>
                </a:solidFill>
                <a:latin typeface="Consolas" panose="020B0609020204030204" pitchFamily="49" charset="0"/>
              </a:rPr>
              <a:t>, </a:t>
            </a:r>
            <a:r>
              <a:rPr lang="en-US" sz="2000" dirty="0" err="1">
                <a:solidFill>
                  <a:srgbClr val="FF0000"/>
                </a:solidFill>
                <a:latin typeface="Consolas" panose="020B0609020204030204" pitchFamily="49" charset="0"/>
              </a:rPr>
              <a:t>b_cap</a:t>
            </a:r>
            <a:r>
              <a:rPr lang="en-US" sz="2000" dirty="0">
                <a:solidFill>
                  <a:srgbClr val="FF0000"/>
                </a:solidFill>
                <a:latin typeface="Consolas" panose="020B0609020204030204" pitchFamily="49" charset="0"/>
              </a:rPr>
              <a:t> </a:t>
            </a:r>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b</a:t>
            </a:r>
            <a:r>
              <a:rPr lang="en-US" sz="2000" dirty="0">
                <a:solidFill>
                  <a:schemeClr val="tx1"/>
                </a:solidFill>
                <a:latin typeface="Consolas" panose="020B0609020204030204" pitchFamily="49" charset="0"/>
              </a:rPr>
              <a:t>: </a:t>
            </a:r>
            <a:r>
              <a:rPr lang="en-US" sz="2000" dirty="0" err="1">
                <a:solidFill>
                  <a:srgbClr val="FF0000"/>
                </a:solidFill>
                <a:latin typeface="Consolas" panose="020B0609020204030204" pitchFamily="49" charset="0"/>
              </a:rPr>
              <a:t>m_cap</a:t>
            </a:r>
            <a:r>
              <a:rPr lang="en-US" sz="2000" dirty="0">
                <a:solidFill>
                  <a:schemeClr val="tx1"/>
                </a:solidFill>
                <a:latin typeface="Consolas" panose="020B0609020204030204" pitchFamily="49" charset="0"/>
              </a:rPr>
              <a:t>*x+</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b_cap</a:t>
            </a:r>
            <a:endParaRPr lang="en-US" sz="2000" dirty="0">
              <a:solidFill>
                <a:srgbClr val="FF0000"/>
              </a:solidFill>
              <a:latin typeface="Consolas" panose="020B0609020204030204" pitchFamily="49" charset="0"/>
            </a:endParaRPr>
          </a:p>
          <a:p>
            <a:r>
              <a:rPr lang="en-US" sz="2000" dirty="0">
                <a:solidFill>
                  <a:schemeClr val="tx1"/>
                </a:solidFill>
                <a:latin typeface="Consolas" panose="020B0609020204030204" pitchFamily="49" charset="0"/>
                <a:cs typeface="Courier New" panose="02070309020205020404" pitchFamily="49" charset="0"/>
              </a:rPr>
              <a:t> return f</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err="1">
                <a:solidFill>
                  <a:schemeClr val="tx1"/>
                </a:solidFill>
                <a:latin typeface="Consolas" panose="020B0609020204030204" pitchFamily="49" charset="0"/>
                <a:cs typeface="Courier New" panose="02070309020205020404" pitchFamily="49" charset="0"/>
              </a:rPr>
              <a:t>func</a:t>
            </a:r>
            <a:r>
              <a:rPr lang="en-US" sz="2000" dirty="0">
                <a:solidFill>
                  <a:schemeClr val="tx1"/>
                </a:solidFill>
                <a:latin typeface="Consolas" panose="020B0609020204030204" pitchFamily="49" charset="0"/>
                <a:cs typeface="Courier New" panose="02070309020205020404" pitchFamily="49" charset="0"/>
              </a:rPr>
              <a:t> = </a:t>
            </a:r>
            <a:r>
              <a:rPr lang="en-US" sz="2000" dirty="0" err="1">
                <a:solidFill>
                  <a:schemeClr val="tx1"/>
                </a:solidFill>
                <a:latin typeface="Consolas" panose="020B0609020204030204" pitchFamily="49" charset="0"/>
                <a:cs typeface="Courier New" panose="02070309020205020404" pitchFamily="49" charset="0"/>
              </a:rPr>
              <a:t>create_fn</a:t>
            </a:r>
            <a:r>
              <a:rPr lang="en-US" sz="2000" dirty="0">
                <a:solidFill>
                  <a:schemeClr val="tx1"/>
                </a:solidFill>
                <a:latin typeface="Consolas" panose="020B0609020204030204" pitchFamily="49" charset="0"/>
                <a:cs typeface="Courier New" panose="02070309020205020404" pitchFamily="49" charset="0"/>
              </a:rPr>
              <a:t>()</a:t>
            </a:r>
          </a:p>
          <a:p>
            <a:r>
              <a:rPr lang="en-US" sz="2000" dirty="0" err="1">
                <a:solidFill>
                  <a:schemeClr val="tx1"/>
                </a:solidFill>
                <a:latin typeface="Consolas" panose="020B0609020204030204" pitchFamily="49" charset="0"/>
                <a:cs typeface="Courier New" panose="02070309020205020404" pitchFamily="49" charset="0"/>
              </a:rPr>
              <a:t>func</a:t>
            </a:r>
            <a:r>
              <a:rPr lang="en-US" sz="2000" dirty="0">
                <a:solidFill>
                  <a:schemeClr val="tx1"/>
                </a:solidFill>
                <a:latin typeface="Consolas" panose="020B0609020204030204" pitchFamily="49" charset="0"/>
                <a:cs typeface="Courier New" panose="02070309020205020404" pitchFamily="49" charset="0"/>
              </a:rPr>
              <a:t>(3)             # 37</a:t>
            </a:r>
          </a:p>
          <a:p>
            <a:endParaRPr lang="en-US" sz="2400" dirty="0">
              <a:solidFill>
                <a:schemeClr val="tx1"/>
              </a:solidFill>
              <a:latin typeface="Consolas" panose="020B06090202040302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49448627-9A76-495C-B437-4B2BB6D03F6F}"/>
              </a:ext>
            </a:extLst>
          </p:cNvPr>
          <p:cNvSpPr txBox="1"/>
          <p:nvPr/>
        </p:nvSpPr>
        <p:spPr>
          <a:xfrm>
            <a:off x="1086098" y="1615633"/>
            <a:ext cx="10019804" cy="400110"/>
          </a:xfrm>
          <a:prstGeom prst="rect">
            <a:avLst/>
          </a:prstGeom>
          <a:noFill/>
        </p:spPr>
        <p:txBody>
          <a:bodyPr wrap="square">
            <a:spAutoFit/>
          </a:bodyPr>
          <a:lstStyle/>
          <a:p>
            <a:r>
              <a:rPr lang="en-US" sz="2000" dirty="0"/>
              <a:t>When you create a lambda function, you may specify what </a:t>
            </a:r>
            <a:r>
              <a:rPr lang="en-US" sz="2000" dirty="0">
                <a:solidFill>
                  <a:srgbClr val="00B0F0"/>
                </a:solidFill>
              </a:rPr>
              <a:t>"free variables" </a:t>
            </a:r>
            <a:r>
              <a:rPr lang="en-US" sz="2000" dirty="0"/>
              <a:t>it </a:t>
            </a:r>
            <a:r>
              <a:rPr lang="en-US" sz="2000" dirty="0">
                <a:solidFill>
                  <a:srgbClr val="FF0000"/>
                </a:solidFill>
              </a:rPr>
              <a:t>captures</a:t>
            </a:r>
            <a:r>
              <a:rPr lang="en-US" sz="2000" dirty="0"/>
              <a:t>.</a:t>
            </a:r>
          </a:p>
        </p:txBody>
      </p:sp>
      <p:sp>
        <p:nvSpPr>
          <p:cNvPr id="15" name="Speech Bubble: Rectangle with Corners Rounded 14">
            <a:extLst>
              <a:ext uri="{FF2B5EF4-FFF2-40B4-BE49-F238E27FC236}">
                <a16:creationId xmlns:a16="http://schemas.microsoft.com/office/drawing/2014/main" id="{89C8C95B-B6FB-4E3F-811A-7748DF5FCF48}"/>
              </a:ext>
            </a:extLst>
          </p:cNvPr>
          <p:cNvSpPr/>
          <p:nvPr/>
        </p:nvSpPr>
        <p:spPr>
          <a:xfrm>
            <a:off x="3680783" y="2171486"/>
            <a:ext cx="4790863" cy="1136732"/>
          </a:xfrm>
          <a:prstGeom prst="wedgeRoundRectCallout">
            <a:avLst>
              <a:gd name="adj1" fmla="val -85390"/>
              <a:gd name="adj2" fmla="val 1062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indicates that the current values of </a:t>
            </a:r>
            <a:r>
              <a:rPr lang="en-US" sz="2000" dirty="0">
                <a:solidFill>
                  <a:srgbClr val="00FFFF"/>
                </a:solidFill>
                <a:latin typeface="Corbel" panose="020B0503020204020204" pitchFamily="34" charset="0"/>
              </a:rPr>
              <a:t>m</a:t>
            </a:r>
            <a:r>
              <a:rPr lang="en-US" sz="2000" dirty="0">
                <a:latin typeface="Corbel" panose="020B0503020204020204" pitchFamily="34" charset="0"/>
              </a:rPr>
              <a:t> and </a:t>
            </a:r>
            <a:r>
              <a:rPr lang="en-US" sz="2000" dirty="0">
                <a:solidFill>
                  <a:srgbClr val="00FFFF"/>
                </a:solidFill>
                <a:latin typeface="Corbel" panose="020B0503020204020204" pitchFamily="34" charset="0"/>
              </a:rPr>
              <a:t>b</a:t>
            </a:r>
            <a:r>
              <a:rPr lang="en-US" sz="2000" dirty="0">
                <a:solidFill>
                  <a:srgbClr val="FFCDCD"/>
                </a:solidFill>
                <a:latin typeface="Corbel" panose="020B0503020204020204" pitchFamily="34" charset="0"/>
              </a:rPr>
              <a:t> </a:t>
            </a:r>
            <a:r>
              <a:rPr lang="en-US" sz="2000" dirty="0">
                <a:latin typeface="Corbel" panose="020B0503020204020204" pitchFamily="34" charset="0"/>
              </a:rPr>
              <a:t>must be </a:t>
            </a:r>
            <a:r>
              <a:rPr lang="en-US" sz="2000" dirty="0">
                <a:solidFill>
                  <a:srgbClr val="FFC9C9"/>
                </a:solidFill>
                <a:latin typeface="Corbel" panose="020B0503020204020204" pitchFamily="34" charset="0"/>
              </a:rPr>
              <a:t>"captured" </a:t>
            </a:r>
            <a:r>
              <a:rPr lang="en-US" sz="2000" dirty="0">
                <a:latin typeface="Corbel" panose="020B0503020204020204" pitchFamily="34" charset="0"/>
              </a:rPr>
              <a:t>and added  to the scope of this lambda function.</a:t>
            </a:r>
          </a:p>
        </p:txBody>
      </p:sp>
      <p:sp>
        <p:nvSpPr>
          <p:cNvPr id="17" name="Speech Bubble: Rectangle with Corners Rounded 16">
            <a:extLst>
              <a:ext uri="{FF2B5EF4-FFF2-40B4-BE49-F238E27FC236}">
                <a16:creationId xmlns:a16="http://schemas.microsoft.com/office/drawing/2014/main" id="{410FF3FE-52E2-4405-BDB1-BE0F19D01762}"/>
              </a:ext>
            </a:extLst>
          </p:cNvPr>
          <p:cNvSpPr/>
          <p:nvPr/>
        </p:nvSpPr>
        <p:spPr>
          <a:xfrm>
            <a:off x="4135566" y="3547146"/>
            <a:ext cx="3632300" cy="1103640"/>
          </a:xfrm>
          <a:prstGeom prst="wedgeRoundRectCallout">
            <a:avLst>
              <a:gd name="adj1" fmla="val -81291"/>
              <a:gd name="adj2" fmla="val -284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The values of </a:t>
            </a:r>
            <a:r>
              <a:rPr lang="en-US" sz="2000" dirty="0">
                <a:solidFill>
                  <a:srgbClr val="FFC9C9"/>
                </a:solidFill>
                <a:latin typeface="Corbel" panose="020B0503020204020204" pitchFamily="34" charset="0"/>
              </a:rPr>
              <a:t>m</a:t>
            </a:r>
            <a:r>
              <a:rPr lang="en-US" sz="2000" dirty="0">
                <a:solidFill>
                  <a:schemeClr val="bg1"/>
                </a:solidFill>
                <a:latin typeface="Corbel" panose="020B0503020204020204" pitchFamily="34" charset="0"/>
              </a:rPr>
              <a:t>=</a:t>
            </a:r>
            <a:r>
              <a:rPr lang="en-US" sz="2000" dirty="0">
                <a:solidFill>
                  <a:srgbClr val="FFC9C9"/>
                </a:solidFill>
                <a:latin typeface="Corbel" panose="020B0503020204020204" pitchFamily="34" charset="0"/>
              </a:rPr>
              <a:t>10 </a:t>
            </a:r>
            <a:r>
              <a:rPr lang="en-US" sz="2000" dirty="0">
                <a:solidFill>
                  <a:schemeClr val="bg1"/>
                </a:solidFill>
                <a:latin typeface="Corbel" panose="020B0503020204020204" pitchFamily="34" charset="0"/>
              </a:rPr>
              <a:t>and </a:t>
            </a:r>
            <a:r>
              <a:rPr lang="en-US" sz="2000" dirty="0">
                <a:solidFill>
                  <a:srgbClr val="FFC9C9"/>
                </a:solidFill>
                <a:latin typeface="Corbel" panose="020B0503020204020204" pitchFamily="34" charset="0"/>
              </a:rPr>
              <a:t>b</a:t>
            </a:r>
            <a:r>
              <a:rPr lang="en-US" sz="2000" dirty="0">
                <a:solidFill>
                  <a:schemeClr val="bg1"/>
                </a:solidFill>
                <a:latin typeface="Corbel" panose="020B0503020204020204" pitchFamily="34" charset="0"/>
              </a:rPr>
              <a:t>=</a:t>
            </a:r>
            <a:r>
              <a:rPr lang="en-US" sz="2000" dirty="0">
                <a:solidFill>
                  <a:srgbClr val="FFC9C9"/>
                </a:solidFill>
                <a:latin typeface="Corbel" panose="020B0503020204020204" pitchFamily="34" charset="0"/>
              </a:rPr>
              <a:t>7</a:t>
            </a:r>
            <a:r>
              <a:rPr lang="en-US" sz="2000" dirty="0">
                <a:solidFill>
                  <a:schemeClr val="bg1"/>
                </a:solidFill>
                <a:latin typeface="Corbel" panose="020B0503020204020204" pitchFamily="34" charset="0"/>
              </a:rPr>
              <a:t> will be used every time this lambda function is called.</a:t>
            </a:r>
            <a:endParaRPr lang="en-US" sz="2000" dirty="0">
              <a:latin typeface="Corbel" panose="020B0503020204020204" pitchFamily="34" charset="0"/>
            </a:endParaRPr>
          </a:p>
        </p:txBody>
      </p:sp>
      <p:sp>
        <p:nvSpPr>
          <p:cNvPr id="19" name="Speech Bubble: Rectangle with Corners Rounded 18">
            <a:extLst>
              <a:ext uri="{FF2B5EF4-FFF2-40B4-BE49-F238E27FC236}">
                <a16:creationId xmlns:a16="http://schemas.microsoft.com/office/drawing/2014/main" id="{65291343-05A3-40CB-A34B-77FC616AFBE6}"/>
              </a:ext>
            </a:extLst>
          </p:cNvPr>
          <p:cNvSpPr/>
          <p:nvPr/>
        </p:nvSpPr>
        <p:spPr>
          <a:xfrm>
            <a:off x="5608482" y="1759091"/>
            <a:ext cx="5608789" cy="1473153"/>
          </a:xfrm>
          <a:prstGeom prst="wedgeRoundRectCallout">
            <a:avLst>
              <a:gd name="adj1" fmla="val -62248"/>
              <a:gd name="adj2" fmla="val 1161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Python, this is how we </a:t>
            </a:r>
            <a:r>
              <a:rPr lang="en-US" sz="2000" dirty="0">
                <a:solidFill>
                  <a:srgbClr val="FFC9C9"/>
                </a:solidFill>
                <a:latin typeface="Corbel" panose="020B0503020204020204" pitchFamily="34" charset="0"/>
              </a:rPr>
              <a:t>capture</a:t>
            </a:r>
            <a:r>
              <a:rPr lang="en-US" sz="2000" dirty="0">
                <a:solidFill>
                  <a:schemeClr val="bg1"/>
                </a:solidFill>
                <a:latin typeface="Corbel" panose="020B0503020204020204" pitchFamily="34" charset="0"/>
              </a:rPr>
              <a:t> a </a:t>
            </a:r>
            <a:r>
              <a:rPr lang="en-US" sz="2000" dirty="0">
                <a:solidFill>
                  <a:srgbClr val="00FFFF"/>
                </a:solidFill>
                <a:latin typeface="Corbel" panose="020B0503020204020204" pitchFamily="34" charset="0"/>
              </a:rPr>
              <a:t>free variable </a:t>
            </a:r>
            <a:r>
              <a:rPr lang="en-US" sz="2000" dirty="0">
                <a:solidFill>
                  <a:schemeClr val="bg1"/>
                </a:solidFill>
                <a:latin typeface="Corbel" panose="020B0503020204020204" pitchFamily="34" charset="0"/>
              </a:rPr>
              <a:t>in a lambda – we define a parameter (e.g., </a:t>
            </a:r>
            <a:r>
              <a:rPr lang="en-US" sz="2000" dirty="0" err="1">
                <a:solidFill>
                  <a:srgbClr val="FFC9C9"/>
                </a:solidFill>
                <a:latin typeface="Corbel" panose="020B0503020204020204" pitchFamily="34" charset="0"/>
              </a:rPr>
              <a:t>m_cap</a:t>
            </a:r>
            <a:r>
              <a:rPr lang="en-US" sz="2000" dirty="0">
                <a:solidFill>
                  <a:schemeClr val="bg1"/>
                </a:solidFill>
                <a:latin typeface="Corbel" panose="020B0503020204020204" pitchFamily="34" charset="0"/>
              </a:rPr>
              <a:t>) and then set its default value to the variable we wish to capture (e.g., </a:t>
            </a:r>
            <a:r>
              <a:rPr lang="en-US" sz="2000" dirty="0">
                <a:solidFill>
                  <a:srgbClr val="00FFFF"/>
                </a:solidFill>
                <a:latin typeface="Corbel" panose="020B0503020204020204" pitchFamily="34" charset="0"/>
              </a:rPr>
              <a:t>m</a:t>
            </a:r>
            <a:r>
              <a:rPr lang="en-US" sz="2000" dirty="0">
                <a:solidFill>
                  <a:schemeClr val="bg1"/>
                </a:solidFill>
                <a:latin typeface="Corbel" panose="020B0503020204020204" pitchFamily="34" charset="0"/>
              </a:rPr>
              <a:t>).</a:t>
            </a:r>
          </a:p>
        </p:txBody>
      </p:sp>
      <p:sp>
        <p:nvSpPr>
          <p:cNvPr id="20" name="Speech Bubble: Rectangle with Corners Rounded 19">
            <a:extLst>
              <a:ext uri="{FF2B5EF4-FFF2-40B4-BE49-F238E27FC236}">
                <a16:creationId xmlns:a16="http://schemas.microsoft.com/office/drawing/2014/main" id="{310B356F-EDE0-4515-8D9B-EB769CB41757}"/>
              </a:ext>
            </a:extLst>
          </p:cNvPr>
          <p:cNvSpPr/>
          <p:nvPr/>
        </p:nvSpPr>
        <p:spPr>
          <a:xfrm>
            <a:off x="4754881" y="987593"/>
            <a:ext cx="3834998" cy="1488671"/>
          </a:xfrm>
          <a:prstGeom prst="wedgeRoundRectCallout">
            <a:avLst>
              <a:gd name="adj1" fmla="val 61412"/>
              <a:gd name="adj2" fmla="val 1374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the values of </a:t>
            </a:r>
            <a:r>
              <a:rPr lang="en-US" sz="2000" dirty="0">
                <a:solidFill>
                  <a:srgbClr val="FFC9C9"/>
                </a:solidFill>
                <a:latin typeface="Corbel" panose="020B0503020204020204" pitchFamily="34" charset="0"/>
              </a:rPr>
              <a:t>m</a:t>
            </a:r>
            <a:r>
              <a:rPr lang="en-US" sz="2000" dirty="0">
                <a:latin typeface="Corbel" panose="020B0503020204020204" pitchFamily="34" charset="0"/>
              </a:rPr>
              <a:t>=</a:t>
            </a:r>
            <a:r>
              <a:rPr lang="en-US" sz="2000" dirty="0">
                <a:solidFill>
                  <a:srgbClr val="FFC9C9"/>
                </a:solidFill>
                <a:latin typeface="Corbel" panose="020B0503020204020204" pitchFamily="34" charset="0"/>
              </a:rPr>
              <a:t>10</a:t>
            </a:r>
            <a:r>
              <a:rPr lang="en-US" sz="2000" dirty="0">
                <a:latin typeface="Corbel" panose="020B0503020204020204" pitchFamily="34" charset="0"/>
              </a:rPr>
              <a:t> and </a:t>
            </a:r>
            <a:r>
              <a:rPr lang="en-US" sz="2000" dirty="0">
                <a:solidFill>
                  <a:srgbClr val="FFC9C9"/>
                </a:solidFill>
                <a:latin typeface="Corbel" panose="020B0503020204020204" pitchFamily="34" charset="0"/>
              </a:rPr>
              <a:t>b</a:t>
            </a:r>
            <a:r>
              <a:rPr lang="en-US" sz="2000" dirty="0">
                <a:latin typeface="Corbel" panose="020B0503020204020204" pitchFamily="34" charset="0"/>
              </a:rPr>
              <a:t>=</a:t>
            </a:r>
            <a:r>
              <a:rPr lang="en-US" sz="2000" dirty="0">
                <a:solidFill>
                  <a:srgbClr val="FFC9C9"/>
                </a:solidFill>
                <a:latin typeface="Corbel" panose="020B0503020204020204" pitchFamily="34" charset="0"/>
              </a:rPr>
              <a:t>7</a:t>
            </a:r>
            <a:r>
              <a:rPr lang="en-US" sz="2000" dirty="0">
                <a:latin typeface="Corbel" panose="020B0503020204020204" pitchFamily="34" charset="0"/>
              </a:rPr>
              <a:t> will be used every time the lambda function is called.</a:t>
            </a:r>
          </a:p>
        </p:txBody>
      </p:sp>
      <p:sp>
        <p:nvSpPr>
          <p:cNvPr id="21" name="Speech Bubble: Rectangle with Corners Rounded 20">
            <a:extLst>
              <a:ext uri="{FF2B5EF4-FFF2-40B4-BE49-F238E27FC236}">
                <a16:creationId xmlns:a16="http://schemas.microsoft.com/office/drawing/2014/main" id="{235BC310-9D7E-47E9-A9D2-AB7B11E3D807}"/>
              </a:ext>
            </a:extLst>
          </p:cNvPr>
          <p:cNvSpPr/>
          <p:nvPr/>
        </p:nvSpPr>
        <p:spPr>
          <a:xfrm>
            <a:off x="5744583" y="4897796"/>
            <a:ext cx="3777623" cy="1103641"/>
          </a:xfrm>
          <a:prstGeom prst="wedgeRoundRectCallout">
            <a:avLst>
              <a:gd name="adj1" fmla="val 54691"/>
              <a:gd name="adj2" fmla="val -811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In Haskell, when a lambda function </a:t>
            </a:r>
            <a:r>
              <a:rPr lang="en-US" sz="2000" dirty="0">
                <a:solidFill>
                  <a:srgbClr val="FFC9C9"/>
                </a:solidFill>
                <a:latin typeface="Corbel" panose="020B0503020204020204" pitchFamily="34" charset="0"/>
              </a:rPr>
              <a:t>refers</a:t>
            </a:r>
            <a:r>
              <a:rPr lang="en-US" sz="2000" dirty="0">
                <a:solidFill>
                  <a:schemeClr val="bg1"/>
                </a:solidFill>
                <a:latin typeface="Corbel" panose="020B0503020204020204" pitchFamily="34" charset="0"/>
              </a:rPr>
              <a:t> to a </a:t>
            </a:r>
            <a:r>
              <a:rPr lang="en-US" sz="2000" dirty="0">
                <a:solidFill>
                  <a:srgbClr val="00FFFF"/>
                </a:solidFill>
                <a:latin typeface="Corbel" panose="020B0503020204020204" pitchFamily="34" charset="0"/>
              </a:rPr>
              <a:t>free variable</a:t>
            </a:r>
            <a:r>
              <a:rPr lang="en-US" sz="2000" dirty="0">
                <a:solidFill>
                  <a:schemeClr val="bg1"/>
                </a:solidFill>
                <a:latin typeface="Corbel" panose="020B0503020204020204" pitchFamily="34" charset="0"/>
              </a:rPr>
              <a:t>,  it's </a:t>
            </a:r>
            <a:r>
              <a:rPr lang="en-US" sz="2000" dirty="0">
                <a:solidFill>
                  <a:srgbClr val="FFC9C9"/>
                </a:solidFill>
                <a:latin typeface="Corbel" panose="020B0503020204020204" pitchFamily="34" charset="0"/>
              </a:rPr>
              <a:t>captured</a:t>
            </a:r>
            <a:r>
              <a:rPr lang="en-US" sz="2000" dirty="0">
                <a:solidFill>
                  <a:schemeClr val="bg1"/>
                </a:solidFill>
                <a:latin typeface="Corbel" panose="020B0503020204020204" pitchFamily="34" charset="0"/>
              </a:rPr>
              <a:t> automatically...</a:t>
            </a:r>
          </a:p>
        </p:txBody>
      </p:sp>
      <p:sp>
        <p:nvSpPr>
          <p:cNvPr id="25" name="Speech Bubble: Rectangle with Corners Rounded 24">
            <a:extLst>
              <a:ext uri="{FF2B5EF4-FFF2-40B4-BE49-F238E27FC236}">
                <a16:creationId xmlns:a16="http://schemas.microsoft.com/office/drawing/2014/main" id="{2D4801D9-3EF5-4B51-8D05-7FED04249AC2}"/>
              </a:ext>
            </a:extLst>
          </p:cNvPr>
          <p:cNvSpPr/>
          <p:nvPr/>
        </p:nvSpPr>
        <p:spPr>
          <a:xfrm>
            <a:off x="8215323" y="1296136"/>
            <a:ext cx="3834998" cy="1488671"/>
          </a:xfrm>
          <a:prstGeom prst="wedgeRoundRectCallout">
            <a:avLst>
              <a:gd name="adj1" fmla="val -53318"/>
              <a:gd name="adj2" fmla="val 1443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the values of </a:t>
            </a:r>
            <a:r>
              <a:rPr lang="en-US" sz="2000" dirty="0" err="1">
                <a:solidFill>
                  <a:srgbClr val="FFC9C9"/>
                </a:solidFill>
                <a:latin typeface="Corbel" panose="020B0503020204020204" pitchFamily="34" charset="0"/>
              </a:rPr>
              <a:t>m_cap</a:t>
            </a:r>
            <a:r>
              <a:rPr lang="en-US" sz="2000" dirty="0">
                <a:latin typeface="Corbel" panose="020B0503020204020204" pitchFamily="34" charset="0"/>
              </a:rPr>
              <a:t>=</a:t>
            </a:r>
            <a:r>
              <a:rPr lang="en-US" sz="2000" dirty="0">
                <a:solidFill>
                  <a:srgbClr val="FFC9C9"/>
                </a:solidFill>
                <a:latin typeface="Corbel" panose="020B0503020204020204" pitchFamily="34" charset="0"/>
              </a:rPr>
              <a:t>10</a:t>
            </a:r>
            <a:r>
              <a:rPr lang="en-US" sz="2000" dirty="0">
                <a:latin typeface="Corbel" panose="020B0503020204020204" pitchFamily="34" charset="0"/>
              </a:rPr>
              <a:t> and </a:t>
            </a:r>
            <a:r>
              <a:rPr lang="en-US" sz="2000" dirty="0" err="1">
                <a:solidFill>
                  <a:srgbClr val="FFC9C9"/>
                </a:solidFill>
                <a:latin typeface="Corbel" panose="020B0503020204020204" pitchFamily="34" charset="0"/>
              </a:rPr>
              <a:t>b_cap</a:t>
            </a:r>
            <a:r>
              <a:rPr lang="en-US" sz="2000" dirty="0">
                <a:latin typeface="Corbel" panose="020B0503020204020204" pitchFamily="34" charset="0"/>
              </a:rPr>
              <a:t>=</a:t>
            </a:r>
            <a:r>
              <a:rPr lang="en-US" sz="2000" dirty="0">
                <a:solidFill>
                  <a:srgbClr val="FFC9C9"/>
                </a:solidFill>
                <a:latin typeface="Corbel" panose="020B0503020204020204" pitchFamily="34" charset="0"/>
              </a:rPr>
              <a:t>7</a:t>
            </a:r>
            <a:r>
              <a:rPr lang="en-US" sz="2000" dirty="0">
                <a:latin typeface="Corbel" panose="020B0503020204020204" pitchFamily="34" charset="0"/>
              </a:rPr>
              <a:t> will be used every time the lambda function is called.</a:t>
            </a:r>
          </a:p>
        </p:txBody>
      </p:sp>
    </p:spTree>
    <p:extLst>
      <p:ext uri="{BB962C8B-B14F-4D97-AF65-F5344CB8AC3E}">
        <p14:creationId xmlns:p14="http://schemas.microsoft.com/office/powerpoint/2010/main" val="291480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2" nodeType="clickEffect">
                                  <p:stCondLst>
                                    <p:cond delay="0"/>
                                  </p:stCondLst>
                                  <p:childTnLst>
                                    <p:animMotion origin="layout" path="M 2.70833E-6 2.96296E-6 L 0.02226 0.04838 " pathEditMode="relative" rAng="0" ptsTypes="AA">
                                      <p:cBhvr>
                                        <p:cTn id="23" dur="2000" fill="hold"/>
                                        <p:tgtEl>
                                          <p:spTgt spid="15"/>
                                        </p:tgtEl>
                                        <p:attrNameLst>
                                          <p:attrName>ppt_x</p:attrName>
                                          <p:attrName>ppt_y</p:attrName>
                                        </p:attrNameLst>
                                      </p:cBhvr>
                                      <p:rCtr x="1107" y="2407"/>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1.04167E-6 4.81481E-6 L -0.06029 0.31203 " pathEditMode="relative" rAng="0" ptsTypes="AA">
                                      <p:cBhvr>
                                        <p:cTn id="36" dur="2000" fill="hold"/>
                                        <p:tgtEl>
                                          <p:spTgt spid="17"/>
                                        </p:tgtEl>
                                        <p:attrNameLst>
                                          <p:attrName>ppt_x</p:attrName>
                                          <p:attrName>ppt_y</p:attrName>
                                        </p:attrNameLst>
                                      </p:cBhvr>
                                      <p:rCtr x="-3021" y="15602"/>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2" nodeType="clickEffect">
                                  <p:stCondLst>
                                    <p:cond delay="0"/>
                                  </p:stCondLst>
                                  <p:childTnLst>
                                    <p:animMotion origin="layout" path="M -1.66667E-6 -4.44444E-6 L -0.04896 -0.09398 " pathEditMode="relative" rAng="0" ptsTypes="AA">
                                      <p:cBhvr>
                                        <p:cTn id="53" dur="2000" fill="hold"/>
                                        <p:tgtEl>
                                          <p:spTgt spid="21"/>
                                        </p:tgtEl>
                                        <p:attrNameLst>
                                          <p:attrName>ppt_x</p:attrName>
                                          <p:attrName>ppt_y</p:attrName>
                                        </p:attrNameLst>
                                      </p:cBhvr>
                                      <p:rCtr x="-2448" y="-4699"/>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4.375E-6 3.7037E-6 L -0.05534 0.31527 " pathEditMode="relative" rAng="0" ptsTypes="AA">
                                      <p:cBhvr>
                                        <p:cTn id="66" dur="2000" fill="hold"/>
                                        <p:tgtEl>
                                          <p:spTgt spid="20"/>
                                        </p:tgtEl>
                                        <p:attrNameLst>
                                          <p:attrName>ppt_x</p:attrName>
                                          <p:attrName>ppt_y</p:attrName>
                                        </p:attrNameLst>
                                      </p:cBhvr>
                                      <p:rCtr x="-2773" y="15764"/>
                                    </p:animMotion>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down)">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down)">
                                      <p:cBhvr>
                                        <p:cTn id="88" dur="500"/>
                                        <p:tgtEl>
                                          <p:spTgt spid="25"/>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grpId="2" nodeType="clickEffect">
                                  <p:stCondLst>
                                    <p:cond delay="0"/>
                                  </p:stCondLst>
                                  <p:childTnLst>
                                    <p:animMotion origin="layout" path="M 2.08333E-7 -3.7037E-6 L -0.37292 0.19838 " pathEditMode="relative" rAng="0" ptsTypes="AA">
                                      <p:cBhvr>
                                        <p:cTn id="92" dur="2000" fill="hold"/>
                                        <p:tgtEl>
                                          <p:spTgt spid="25"/>
                                        </p:tgtEl>
                                        <p:attrNameLst>
                                          <p:attrName>ppt_x</p:attrName>
                                          <p:attrName>ppt_y</p:attrName>
                                        </p:attrNameLst>
                                      </p:cBhvr>
                                      <p:rCtr x="-18646" y="9907"/>
                                    </p:animMotion>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6" grpId="0" animBg="1"/>
      <p:bldP spid="18" grpId="0"/>
      <p:bldP spid="15" grpId="0" animBg="1"/>
      <p:bldP spid="15" grpId="1" animBg="1"/>
      <p:bldP spid="15" grpId="2" animBg="1"/>
      <p:bldP spid="17" grpId="0" animBg="1"/>
      <p:bldP spid="17" grpId="1" animBg="1"/>
      <p:bldP spid="17" grpId="2" animBg="1"/>
      <p:bldP spid="19" grpId="0" animBg="1"/>
      <p:bldP spid="19" grpId="1" animBg="1"/>
      <p:bldP spid="20" grpId="0" animBg="1"/>
      <p:bldP spid="20" grpId="1" animBg="1"/>
      <p:bldP spid="20" grpId="2" animBg="1"/>
      <p:bldP spid="21" grpId="0" animBg="1"/>
      <p:bldP spid="21" grpId="1" animBg="1"/>
      <p:bldP spid="21" grpId="2" animBg="1"/>
      <p:bldP spid="25" grpId="0" animBg="1"/>
      <p:bldP spid="25" grpId="1" animBg="1"/>
      <p:bldP spid="25" grpId="2"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47BF82-1132-4419-BCC3-D13203DBCBF8}"/>
              </a:ext>
            </a:extLst>
          </p:cNvPr>
          <p:cNvSpPr txBox="1">
            <a:spLocks/>
          </p:cNvSpPr>
          <p:nvPr/>
        </p:nvSpPr>
        <p:spPr>
          <a:xfrm>
            <a:off x="914400" y="138658"/>
            <a:ext cx="10363200" cy="1143000"/>
          </a:xfrm>
          <a:prstGeom prst="rect">
            <a:avLst/>
          </a:prstGeom>
        </p:spPr>
        <p:txBody>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An Important Concept: The Lexical Environment</a:t>
            </a:r>
          </a:p>
        </p:txBody>
      </p:sp>
      <p:sp>
        <p:nvSpPr>
          <p:cNvPr id="12" name="Title 1">
            <a:extLst>
              <a:ext uri="{FF2B5EF4-FFF2-40B4-BE49-F238E27FC236}">
                <a16:creationId xmlns:a16="http://schemas.microsoft.com/office/drawing/2014/main" id="{F13B802A-327E-4112-9CAD-A70DD1B9C685}"/>
              </a:ext>
            </a:extLst>
          </p:cNvPr>
          <p:cNvSpPr txBox="1">
            <a:spLocks/>
          </p:cNvSpPr>
          <p:nvPr/>
        </p:nvSpPr>
        <p:spPr>
          <a:xfrm>
            <a:off x="6388239" y="994752"/>
            <a:ext cx="5183276"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000" dirty="0"/>
              <a:t>As your program runs, each statement executes in the context of a lexical environment.</a:t>
            </a:r>
          </a:p>
        </p:txBody>
      </p:sp>
      <p:sp>
        <p:nvSpPr>
          <p:cNvPr id="14" name="Title 1">
            <a:extLst>
              <a:ext uri="{FF2B5EF4-FFF2-40B4-BE49-F238E27FC236}">
                <a16:creationId xmlns:a16="http://schemas.microsoft.com/office/drawing/2014/main" id="{77D010D3-D6FE-400D-97B4-32A6F68E2455}"/>
              </a:ext>
            </a:extLst>
          </p:cNvPr>
          <p:cNvSpPr txBox="1">
            <a:spLocks/>
          </p:cNvSpPr>
          <p:nvPr/>
        </p:nvSpPr>
        <p:spPr>
          <a:xfrm>
            <a:off x="6489207" y="2181995"/>
            <a:ext cx="5125362" cy="1143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000" dirty="0"/>
              <a:t>The lexical environment is the visible set of functions, variables and their values available to a program statement.</a:t>
            </a:r>
            <a:endParaRPr lang="en-US" sz="2000" dirty="0">
              <a:solidFill>
                <a:schemeClr val="accent1"/>
              </a:solidFill>
            </a:endParaRPr>
          </a:p>
        </p:txBody>
      </p:sp>
      <p:sp>
        <p:nvSpPr>
          <p:cNvPr id="15" name="Title 1">
            <a:extLst>
              <a:ext uri="{FF2B5EF4-FFF2-40B4-BE49-F238E27FC236}">
                <a16:creationId xmlns:a16="http://schemas.microsoft.com/office/drawing/2014/main" id="{C29F1F58-5D3B-408B-A58C-0325096C5076}"/>
              </a:ext>
            </a:extLst>
          </p:cNvPr>
          <p:cNvSpPr txBox="1">
            <a:spLocks/>
          </p:cNvSpPr>
          <p:nvPr/>
        </p:nvSpPr>
        <p:spPr>
          <a:xfrm>
            <a:off x="6407498" y="4679046"/>
            <a:ext cx="5372519" cy="1143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To change a global variable x, first use: </a:t>
            </a:r>
            <a:br>
              <a:rPr lang="en-US" sz="2400" dirty="0"/>
            </a:br>
            <a:r>
              <a:rPr lang="en-US" sz="2400" dirty="0"/>
              <a:t>global </a:t>
            </a:r>
            <a:r>
              <a:rPr lang="en-US" sz="2400" dirty="0">
                <a:solidFill>
                  <a:schemeClr val="accent6"/>
                </a:solidFill>
              </a:rPr>
              <a:t>x</a:t>
            </a:r>
          </a:p>
        </p:txBody>
      </p:sp>
      <p:sp>
        <p:nvSpPr>
          <p:cNvPr id="23" name="Title 1">
            <a:extLst>
              <a:ext uri="{FF2B5EF4-FFF2-40B4-BE49-F238E27FC236}">
                <a16:creationId xmlns:a16="http://schemas.microsoft.com/office/drawing/2014/main" id="{7780348A-103B-4C9F-B321-7AFF145A9AE4}"/>
              </a:ext>
            </a:extLst>
          </p:cNvPr>
          <p:cNvSpPr txBox="1">
            <a:spLocks/>
          </p:cNvSpPr>
          <p:nvPr/>
        </p:nvSpPr>
        <p:spPr>
          <a:xfrm>
            <a:off x="6712297" y="3429000"/>
            <a:ext cx="476291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000" dirty="0"/>
              <a:t>Let's see how the lexical environment changes as we trace through our program.</a:t>
            </a:r>
          </a:p>
        </p:txBody>
      </p:sp>
      <p:sp>
        <p:nvSpPr>
          <p:cNvPr id="9" name="Rectangle 8">
            <a:extLst>
              <a:ext uri="{FF2B5EF4-FFF2-40B4-BE49-F238E27FC236}">
                <a16:creationId xmlns:a16="http://schemas.microsoft.com/office/drawing/2014/main" id="{1848101E-B677-46E2-9D6A-40DB8605EB57}"/>
              </a:ext>
            </a:extLst>
          </p:cNvPr>
          <p:cNvSpPr/>
          <p:nvPr/>
        </p:nvSpPr>
        <p:spPr>
          <a:xfrm>
            <a:off x="215380" y="1107131"/>
            <a:ext cx="5954308" cy="428085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nsolas" panose="020B06090202040302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CD7AE567-617E-4D15-B4F7-0039AA60B091}"/>
              </a:ext>
            </a:extLst>
          </p:cNvPr>
          <p:cNvSpPr txBox="1"/>
          <p:nvPr/>
        </p:nvSpPr>
        <p:spPr>
          <a:xfrm>
            <a:off x="215380" y="1281658"/>
            <a:ext cx="6195646" cy="4401205"/>
          </a:xfrm>
          <a:prstGeom prst="rect">
            <a:avLst/>
          </a:prstGeom>
          <a:noFill/>
        </p:spPr>
        <p:txBody>
          <a:bodyPr wrap="square">
            <a:spAutoFit/>
          </a:bodyPr>
          <a:lstStyle/>
          <a:p>
            <a:r>
              <a:rPr lang="en-US" sz="2000" dirty="0">
                <a:solidFill>
                  <a:schemeClr val="tx1"/>
                </a:solidFill>
                <a:latin typeface="Consolas" panose="020B0609020204030204" pitchFamily="49" charset="0"/>
                <a:cs typeface="Courier New" panose="02070309020205020404" pitchFamily="49" charset="0"/>
              </a:rPr>
              <a:t>host = '</a:t>
            </a:r>
            <a:r>
              <a:rPr lang="en-US" sz="2000" dirty="0" err="1">
                <a:solidFill>
                  <a:schemeClr val="tx1"/>
                </a:solidFill>
                <a:latin typeface="Consolas" panose="020B0609020204030204" pitchFamily="49" charset="0"/>
                <a:cs typeface="Courier New" panose="02070309020205020404" pitchFamily="49" charset="0"/>
              </a:rPr>
              <a:t>cindy</a:t>
            </a:r>
            <a:r>
              <a:rPr lang="en-US" sz="2000" dirty="0">
                <a:latin typeface="Consolas" panose="020B0609020204030204" pitchFamily="49" charset="0"/>
                <a:cs typeface="Courier New" panose="02070309020205020404" pitchFamily="49" charset="0"/>
              </a:rPr>
              <a:t>'</a:t>
            </a:r>
            <a:endParaRPr lang="en-US" sz="2000" dirty="0">
              <a:solidFill>
                <a:schemeClr val="tx1"/>
              </a:solidFill>
              <a:latin typeface="Consolas" panose="020B0609020204030204" pitchFamily="49" charset="0"/>
              <a:cs typeface="Courier New" panose="02070309020205020404" pitchFamily="49" charset="0"/>
            </a:endParaRPr>
          </a:p>
          <a:p>
            <a:endParaRPr lang="en-US" sz="2000" dirty="0">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def party():</a:t>
            </a:r>
          </a:p>
          <a:p>
            <a:r>
              <a:rPr lang="en-US" sz="2000" dirty="0">
                <a:latin typeface="Consolas" panose="020B0609020204030204" pitchFamily="49" charset="0"/>
                <a:cs typeface="Courier New" panose="02070309020205020404" pitchFamily="49" charset="0"/>
              </a:rPr>
              <a:t>  guest = '</a:t>
            </a:r>
            <a:r>
              <a:rPr lang="en-US" sz="2000" dirty="0" err="1">
                <a:latin typeface="Consolas" panose="020B0609020204030204" pitchFamily="49" charset="0"/>
                <a:cs typeface="Courier New" panose="02070309020205020404" pitchFamily="49" charset="0"/>
              </a:rPr>
              <a:t>chen</a:t>
            </a:r>
            <a:r>
              <a:rPr lang="en-US" sz="2000" dirty="0">
                <a:latin typeface="Consolas" panose="020B0609020204030204" pitchFamily="49" charset="0"/>
                <a:cs typeface="Courier New" panose="02070309020205020404" pitchFamily="49" charset="0"/>
              </a:rPr>
              <a:t>'</a:t>
            </a:r>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def </a:t>
            </a:r>
            <a:r>
              <a:rPr lang="en-US" sz="2000" dirty="0" err="1">
                <a:solidFill>
                  <a:schemeClr val="tx1"/>
                </a:solidFill>
                <a:latin typeface="Consolas" panose="020B0609020204030204" pitchFamily="49" charset="0"/>
                <a:cs typeface="Courier New" panose="02070309020205020404" pitchFamily="49" charset="0"/>
              </a:rPr>
              <a:t>use_hot_tub</a:t>
            </a:r>
            <a:r>
              <a:rPr lang="en-US" sz="2000" dirty="0">
                <a:solidFill>
                  <a:schemeClr val="tx1"/>
                </a:solidFill>
                <a:latin typeface="Consolas" panose="020B0609020204030204" pitchFamily="49" charset="0"/>
                <a:cs typeface="Courier New" panose="02070309020205020404" pitchFamily="49" charset="0"/>
              </a:rPr>
              <a:t>():</a:t>
            </a:r>
          </a:p>
          <a:p>
            <a:r>
              <a:rPr lang="en-US" sz="2000" dirty="0">
                <a:latin typeface="Consolas" panose="020B0609020204030204" pitchFamily="49" charset="0"/>
                <a:cs typeface="Courier New" panose="02070309020205020404" pitchFamily="49" charset="0"/>
              </a:rPr>
              <a:t>    </a:t>
            </a:r>
            <a:r>
              <a:rPr lang="en-US" sz="2000" dirty="0">
                <a:solidFill>
                  <a:schemeClr val="tx1"/>
                </a:solidFill>
                <a:latin typeface="Consolas" panose="020B0609020204030204" pitchFamily="49" charset="0"/>
                <a:cs typeface="Courier New" panose="02070309020205020404" pitchFamily="49" charset="0"/>
              </a:rPr>
              <a:t>drink = </a:t>
            </a:r>
            <a:r>
              <a:rPr lang="en-US" sz="2000" dirty="0">
                <a:latin typeface="Consolas" panose="020B0609020204030204" pitchFamily="49" charset="0"/>
                <a:cs typeface="Courier New" panose="02070309020205020404" pitchFamily="49" charset="0"/>
              </a:rPr>
              <a:t>'</a:t>
            </a:r>
            <a:r>
              <a:rPr lang="en-US" sz="2000" dirty="0">
                <a:solidFill>
                  <a:schemeClr val="tx1"/>
                </a:solidFill>
                <a:latin typeface="Consolas" panose="020B0609020204030204" pitchFamily="49" charset="0"/>
                <a:cs typeface="Courier New" panose="02070309020205020404" pitchFamily="49" charset="0"/>
              </a:rPr>
              <a:t>white claw'</a:t>
            </a:r>
          </a:p>
          <a:p>
            <a:r>
              <a:rPr lang="en-US" sz="2000" dirty="0">
                <a:latin typeface="Consolas" panose="020B0609020204030204" pitchFamily="49" charset="0"/>
                <a:cs typeface="Courier New" panose="02070309020205020404" pitchFamily="49" charset="0"/>
              </a:rPr>
              <a:t>    print(</a:t>
            </a:r>
            <a:r>
              <a:rPr lang="en-US" sz="2000" dirty="0" err="1">
                <a:latin typeface="Consolas" panose="020B0609020204030204" pitchFamily="49" charset="0"/>
                <a:cs typeface="Courier New" panose="02070309020205020404" pitchFamily="49" charset="0"/>
              </a:rPr>
              <a:t>host,'and',guest,'are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tubbin</a:t>
            </a:r>
            <a:r>
              <a:rPr lang="en-US" sz="2000" dirty="0">
                <a:latin typeface="Consolas" panose="020B0609020204030204" pitchFamily="49" charset="0"/>
                <a:cs typeface="Courier New" panose="02070309020205020404" pitchFamily="49" charset="0"/>
              </a:rPr>
              <a:t>')</a:t>
            </a:r>
          </a:p>
          <a:p>
            <a:r>
              <a:rPr lang="en-US" sz="2000" dirty="0">
                <a:latin typeface="Consolas" panose="020B0609020204030204" pitchFamily="49" charset="0"/>
                <a:cs typeface="Courier New" panose="02070309020205020404" pitchFamily="49" charset="0"/>
              </a:rPr>
              <a:t>    print('and drinking', drink)</a:t>
            </a:r>
          </a:p>
          <a:p>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use_hot_tub</a:t>
            </a:r>
            <a:r>
              <a:rPr lang="en-US" sz="2000" dirty="0">
                <a:latin typeface="Consolas" panose="020B0609020204030204" pitchFamily="49" charset="0"/>
                <a:cs typeface="Courier New" panose="02070309020205020404" pitchFamily="49" charset="0"/>
              </a:rPr>
              <a:t>()</a:t>
            </a:r>
          </a:p>
          <a:p>
            <a:endParaRPr lang="en-US" sz="2000" dirty="0">
              <a:latin typeface="Consolas" panose="020B0609020204030204" pitchFamily="49" charset="0"/>
              <a:cs typeface="Courier New" panose="02070309020205020404" pitchFamily="49" charset="0"/>
            </a:endParaRPr>
          </a:p>
          <a:p>
            <a:r>
              <a:rPr lang="en-US" sz="2000" dirty="0">
                <a:latin typeface="Consolas" panose="020B0609020204030204" pitchFamily="49" charset="0"/>
                <a:cs typeface="Courier New" panose="02070309020205020404" pitchFamily="49" charset="0"/>
              </a:rPr>
              <a:t>def main():</a:t>
            </a:r>
          </a:p>
          <a:p>
            <a:r>
              <a:rPr lang="en-US" sz="2000" dirty="0">
                <a:latin typeface="Consolas" panose="020B0609020204030204" pitchFamily="49" charset="0"/>
                <a:cs typeface="Courier New" panose="02070309020205020404" pitchFamily="49" charset="0"/>
              </a:rPr>
              <a:t>  finals = "over"</a:t>
            </a:r>
          </a:p>
          <a:p>
            <a:r>
              <a:rPr lang="en-US" sz="2000" dirty="0">
                <a:latin typeface="Consolas" panose="020B0609020204030204" pitchFamily="49" charset="0"/>
                <a:cs typeface="Courier New" panose="02070309020205020404" pitchFamily="49" charset="0"/>
              </a:rPr>
              <a:t>  party()</a:t>
            </a:r>
          </a:p>
          <a:p>
            <a:endParaRPr lang="en-US" sz="2000" dirty="0">
              <a:latin typeface="Consolas" panose="020B0609020204030204" pitchFamily="49" charset="0"/>
              <a:cs typeface="Courier New" panose="02070309020205020404" pitchFamily="49" charset="0"/>
            </a:endParaRPr>
          </a:p>
        </p:txBody>
      </p:sp>
      <p:sp>
        <p:nvSpPr>
          <p:cNvPr id="18" name="Arrow: Left 17">
            <a:extLst>
              <a:ext uri="{FF2B5EF4-FFF2-40B4-BE49-F238E27FC236}">
                <a16:creationId xmlns:a16="http://schemas.microsoft.com/office/drawing/2014/main" id="{277563AC-5D4B-4D63-8F57-87876E485914}"/>
              </a:ext>
            </a:extLst>
          </p:cNvPr>
          <p:cNvSpPr/>
          <p:nvPr/>
        </p:nvSpPr>
        <p:spPr bwMode="auto">
          <a:xfrm>
            <a:off x="5375868" y="1750875"/>
            <a:ext cx="1199103" cy="1143000"/>
          </a:xfrm>
          <a:prstGeom prst="leftArrow">
            <a:avLst/>
          </a:prstGeom>
          <a:solidFill>
            <a:srgbClr val="FF0000"/>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80733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right)">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23" grpId="0"/>
      <p:bldP spid="9" grpId="0" animBg="1"/>
      <p:bldP spid="16" grpId="0"/>
      <p:bldP spid="18"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4E04495-9DA5-4BAB-B0DA-921A40494D15}"/>
              </a:ext>
            </a:extLst>
          </p:cNvPr>
          <p:cNvSpPr/>
          <p:nvPr/>
        </p:nvSpPr>
        <p:spPr>
          <a:xfrm>
            <a:off x="187592" y="2939925"/>
            <a:ext cx="6092937" cy="381279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Pseudocode for the Mark algorithm</a:t>
            </a:r>
          </a:p>
          <a:p>
            <a:r>
              <a:rPr lang="en-US" sz="2000" dirty="0">
                <a:solidFill>
                  <a:schemeClr val="tx1"/>
                </a:solidFill>
              </a:rPr>
              <a:t>def mark():</a:t>
            </a:r>
          </a:p>
          <a:p>
            <a:r>
              <a:rPr lang="en-US" sz="2000" dirty="0">
                <a:solidFill>
                  <a:schemeClr val="tx1"/>
                </a:solidFill>
              </a:rPr>
              <a:t>    candidates = Stack()</a:t>
            </a:r>
          </a:p>
          <a:p>
            <a:r>
              <a:rPr lang="en-US" sz="2000" dirty="0">
                <a:solidFill>
                  <a:schemeClr val="tx1"/>
                </a:solidFill>
              </a:rPr>
              <a:t>    for r in </a:t>
            </a:r>
            <a:r>
              <a:rPr lang="en-US" sz="2000" dirty="0" err="1">
                <a:solidFill>
                  <a:schemeClr val="tx1"/>
                </a:solidFill>
              </a:rPr>
              <a:t>get_root_objects</a:t>
            </a:r>
            <a:r>
              <a:rPr lang="en-US" sz="2000" dirty="0">
                <a:solidFill>
                  <a:schemeClr val="tx1"/>
                </a:solidFill>
              </a:rPr>
              <a:t>():  # locals, params, </a:t>
            </a:r>
            <a:r>
              <a:rPr lang="en-US" sz="2000" dirty="0" err="1">
                <a:solidFill>
                  <a:schemeClr val="tx1"/>
                </a:solidFill>
              </a:rPr>
              <a:t>globals</a:t>
            </a:r>
            <a:endParaRPr lang="en-US" sz="2000" dirty="0">
              <a:solidFill>
                <a:schemeClr val="tx1"/>
              </a:solidFill>
            </a:endParaRPr>
          </a:p>
          <a:p>
            <a:r>
              <a:rPr lang="en-US" sz="2000" dirty="0">
                <a:solidFill>
                  <a:schemeClr val="tx1"/>
                </a:solidFill>
              </a:rPr>
              <a:t>       </a:t>
            </a:r>
            <a:r>
              <a:rPr lang="en-US" sz="2000" dirty="0" err="1">
                <a:solidFill>
                  <a:schemeClr val="tx1"/>
                </a:solidFill>
              </a:rPr>
              <a:t>mark_as_in_use</a:t>
            </a:r>
            <a:r>
              <a:rPr lang="en-US" sz="2000" dirty="0">
                <a:solidFill>
                  <a:schemeClr val="tx1"/>
                </a:solidFill>
              </a:rPr>
              <a:t>(r)</a:t>
            </a:r>
          </a:p>
          <a:p>
            <a:r>
              <a:rPr lang="en-US" sz="2000" dirty="0">
                <a:solidFill>
                  <a:schemeClr val="tx1"/>
                </a:solidFill>
              </a:rPr>
              <a:t>       </a:t>
            </a:r>
            <a:r>
              <a:rPr lang="en-US" sz="2000" dirty="0" err="1">
                <a:solidFill>
                  <a:schemeClr val="tx1"/>
                </a:solidFill>
              </a:rPr>
              <a:t>candidates.push</a:t>
            </a:r>
            <a:r>
              <a:rPr lang="en-US" sz="2000" dirty="0">
                <a:solidFill>
                  <a:schemeClr val="tx1"/>
                </a:solidFill>
              </a:rPr>
              <a:t>(r)</a:t>
            </a:r>
          </a:p>
          <a:p>
            <a:endParaRPr lang="en-US" sz="1000" dirty="0">
              <a:solidFill>
                <a:schemeClr val="tx1"/>
              </a:solidFill>
            </a:endParaRPr>
          </a:p>
          <a:p>
            <a:r>
              <a:rPr lang="en-US" sz="2000" dirty="0">
                <a:solidFill>
                  <a:schemeClr val="tx1"/>
                </a:solidFill>
              </a:rPr>
              <a:t>    while not </a:t>
            </a:r>
            <a:r>
              <a:rPr lang="en-US" sz="2000" dirty="0" err="1">
                <a:solidFill>
                  <a:schemeClr val="tx1"/>
                </a:solidFill>
              </a:rPr>
              <a:t>candidates.empty</a:t>
            </a:r>
            <a:r>
              <a:rPr lang="en-US" sz="2000" dirty="0">
                <a:solidFill>
                  <a:schemeClr val="tx1"/>
                </a:solidFill>
              </a:rPr>
              <a:t>():</a:t>
            </a:r>
          </a:p>
          <a:p>
            <a:r>
              <a:rPr lang="en-US" sz="2000" dirty="0">
                <a:solidFill>
                  <a:schemeClr val="tx1"/>
                </a:solidFill>
              </a:rPr>
              <a:t>        c = </a:t>
            </a:r>
            <a:r>
              <a:rPr lang="en-US" sz="2000" dirty="0" err="1">
                <a:solidFill>
                  <a:schemeClr val="tx1"/>
                </a:solidFill>
              </a:rPr>
              <a:t>candidates.pop</a:t>
            </a:r>
            <a:r>
              <a:rPr lang="en-US" sz="2000" dirty="0">
                <a:solidFill>
                  <a:schemeClr val="tx1"/>
                </a:solidFill>
              </a:rPr>
              <a:t>()</a:t>
            </a:r>
          </a:p>
          <a:p>
            <a:r>
              <a:rPr lang="en-US" sz="2000" dirty="0">
                <a:solidFill>
                  <a:schemeClr val="tx1"/>
                </a:solidFill>
              </a:rPr>
              <a:t>        for p in </a:t>
            </a:r>
            <a:r>
              <a:rPr lang="en-US" sz="2000" dirty="0" err="1">
                <a:solidFill>
                  <a:schemeClr val="tx1"/>
                </a:solidFill>
              </a:rPr>
              <a:t>get_pointers_held_by_object</a:t>
            </a:r>
            <a:r>
              <a:rPr lang="en-US" sz="2000" dirty="0">
                <a:solidFill>
                  <a:schemeClr val="tx1"/>
                </a:solidFill>
              </a:rPr>
              <a:t>(c):</a:t>
            </a:r>
          </a:p>
          <a:p>
            <a:r>
              <a:rPr lang="en-US" sz="2000" dirty="0">
                <a:solidFill>
                  <a:schemeClr val="tx1"/>
                </a:solidFill>
              </a:rPr>
              <a:t>            if not </a:t>
            </a:r>
            <a:r>
              <a:rPr lang="en-US" sz="2000" dirty="0" err="1">
                <a:solidFill>
                  <a:schemeClr val="tx1"/>
                </a:solidFill>
              </a:rPr>
              <a:t>is_marked</a:t>
            </a:r>
            <a:r>
              <a:rPr lang="en-US" sz="2000" dirty="0">
                <a:solidFill>
                  <a:schemeClr val="tx1"/>
                </a:solidFill>
              </a:rPr>
              <a:t>(p):</a:t>
            </a:r>
          </a:p>
          <a:p>
            <a:r>
              <a:rPr lang="en-US" sz="2000" dirty="0">
                <a:solidFill>
                  <a:schemeClr val="tx1"/>
                </a:solidFill>
              </a:rPr>
              <a:t>                </a:t>
            </a:r>
            <a:r>
              <a:rPr lang="en-US" sz="2000" dirty="0" err="1">
                <a:solidFill>
                  <a:schemeClr val="tx1"/>
                </a:solidFill>
              </a:rPr>
              <a:t>mark_as_in_use</a:t>
            </a:r>
            <a:r>
              <a:rPr lang="en-US" sz="2000" dirty="0">
                <a:solidFill>
                  <a:schemeClr val="tx1"/>
                </a:solidFill>
              </a:rPr>
              <a:t>(p)</a:t>
            </a:r>
          </a:p>
          <a:p>
            <a:r>
              <a:rPr lang="en-US" sz="2000" dirty="0">
                <a:solidFill>
                  <a:schemeClr val="tx1"/>
                </a:solidFill>
              </a:rPr>
              <a:t>                </a:t>
            </a:r>
            <a:r>
              <a:rPr lang="en-US" sz="2000" dirty="0" err="1">
                <a:solidFill>
                  <a:schemeClr val="tx1"/>
                </a:solidFill>
              </a:rPr>
              <a:t>candidates.push</a:t>
            </a:r>
            <a:r>
              <a:rPr lang="en-US" sz="2000" dirty="0">
                <a:solidFill>
                  <a:schemeClr val="tx1"/>
                </a:solidFill>
              </a:rPr>
              <a:t>(p)</a:t>
            </a:r>
          </a:p>
        </p:txBody>
      </p:sp>
      <p:sp>
        <p:nvSpPr>
          <p:cNvPr id="16" name="TextBox 15">
            <a:extLst>
              <a:ext uri="{FF2B5EF4-FFF2-40B4-BE49-F238E27FC236}">
                <a16:creationId xmlns:a16="http://schemas.microsoft.com/office/drawing/2014/main" id="{96725E23-E834-4B6F-8D1E-47C9FB4DEFC5}"/>
              </a:ext>
            </a:extLst>
          </p:cNvPr>
          <p:cNvSpPr txBox="1"/>
          <p:nvPr/>
        </p:nvSpPr>
        <p:spPr>
          <a:xfrm>
            <a:off x="759227" y="866745"/>
            <a:ext cx="10749744" cy="830997"/>
          </a:xfrm>
          <a:prstGeom prst="rect">
            <a:avLst/>
          </a:prstGeom>
          <a:noFill/>
        </p:spPr>
        <p:txBody>
          <a:bodyPr wrap="square">
            <a:spAutoFit/>
          </a:bodyPr>
          <a:lstStyle/>
          <a:p>
            <a:pPr algn="ctr"/>
            <a:r>
              <a:rPr lang="en-US" sz="2400" dirty="0"/>
              <a:t>During the first part of the mark phase, the garbage collector identifies all root objects, marks them as reachable, and adds them to a stack for investigation.</a:t>
            </a:r>
          </a:p>
        </p:txBody>
      </p:sp>
      <p:grpSp>
        <p:nvGrpSpPr>
          <p:cNvPr id="104" name="Group 103">
            <a:extLst>
              <a:ext uri="{FF2B5EF4-FFF2-40B4-BE49-F238E27FC236}">
                <a16:creationId xmlns:a16="http://schemas.microsoft.com/office/drawing/2014/main" id="{825BB0FA-F3D7-4831-B163-111544F42A0A}"/>
              </a:ext>
            </a:extLst>
          </p:cNvPr>
          <p:cNvGrpSpPr/>
          <p:nvPr/>
        </p:nvGrpSpPr>
        <p:grpSpPr>
          <a:xfrm>
            <a:off x="6536832" y="3614782"/>
            <a:ext cx="2474164" cy="3153522"/>
            <a:chOff x="8577607" y="3684228"/>
            <a:chExt cx="2474164" cy="3153522"/>
          </a:xfrm>
        </p:grpSpPr>
        <p:grpSp>
          <p:nvGrpSpPr>
            <p:cNvPr id="105" name="Group 104">
              <a:extLst>
                <a:ext uri="{FF2B5EF4-FFF2-40B4-BE49-F238E27FC236}">
                  <a16:creationId xmlns:a16="http://schemas.microsoft.com/office/drawing/2014/main" id="{8A37BD6D-C682-411F-BA78-31D53CFB8982}"/>
                </a:ext>
              </a:extLst>
            </p:cNvPr>
            <p:cNvGrpSpPr/>
            <p:nvPr/>
          </p:nvGrpSpPr>
          <p:grpSpPr>
            <a:xfrm>
              <a:off x="8577607" y="3684228"/>
              <a:ext cx="2474164" cy="3153522"/>
              <a:chOff x="6960278" y="2091749"/>
              <a:chExt cx="2309767" cy="3687643"/>
            </a:xfrm>
          </p:grpSpPr>
          <p:sp>
            <p:nvSpPr>
              <p:cNvPr id="128" name="Rectangle 127">
                <a:extLst>
                  <a:ext uri="{FF2B5EF4-FFF2-40B4-BE49-F238E27FC236}">
                    <a16:creationId xmlns:a16="http://schemas.microsoft.com/office/drawing/2014/main" id="{2BDA0E64-2BFD-408F-BA42-81DEF991D779}"/>
                  </a:ext>
                </a:extLst>
              </p:cNvPr>
              <p:cNvSpPr/>
              <p:nvPr/>
            </p:nvSpPr>
            <p:spPr>
              <a:xfrm>
                <a:off x="6960278" y="2094806"/>
                <a:ext cx="2305887" cy="947059"/>
              </a:xfrm>
              <a:prstGeom prst="rect">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Stack</a:t>
                </a:r>
              </a:p>
              <a:p>
                <a:pPr algn="ctr"/>
                <a:endParaRPr lang="en-US" sz="1600" dirty="0"/>
              </a:p>
              <a:p>
                <a:pPr algn="ctr"/>
                <a:endParaRPr lang="en-US" sz="1600" dirty="0"/>
              </a:p>
            </p:txBody>
          </p:sp>
          <p:sp>
            <p:nvSpPr>
              <p:cNvPr id="129" name="Rectangle 128">
                <a:extLst>
                  <a:ext uri="{FF2B5EF4-FFF2-40B4-BE49-F238E27FC236}">
                    <a16:creationId xmlns:a16="http://schemas.microsoft.com/office/drawing/2014/main" id="{6E38DCE8-85C3-499F-9F9E-CC195A60BD07}"/>
                  </a:ext>
                </a:extLst>
              </p:cNvPr>
              <p:cNvSpPr/>
              <p:nvPr/>
            </p:nvSpPr>
            <p:spPr>
              <a:xfrm>
                <a:off x="6960278" y="3041864"/>
                <a:ext cx="2305887" cy="1917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t>
                </a:r>
                <a:r>
                  <a:rPr lang="en-US" sz="1600" dirty="0">
                    <a:solidFill>
                      <a:schemeClr val="tx1"/>
                    </a:solidFill>
                  </a:rPr>
                  <a:t>The Heap</a:t>
                </a:r>
              </a:p>
              <a:p>
                <a:pPr algn="ctr"/>
                <a:endParaRPr lang="en-US" sz="1600" dirty="0"/>
              </a:p>
              <a:p>
                <a:pPr algn="ctr"/>
                <a:endParaRPr lang="en-US" sz="1600" dirty="0"/>
              </a:p>
              <a:p>
                <a:pPr algn="ctr"/>
                <a:endParaRPr lang="en-US" sz="1600" dirty="0"/>
              </a:p>
              <a:p>
                <a:pPr algn="ctr"/>
                <a:endParaRPr lang="en-US" sz="1600" dirty="0"/>
              </a:p>
              <a:p>
                <a:pPr algn="ctr"/>
                <a:endParaRPr lang="en-US" sz="1600" dirty="0"/>
              </a:p>
            </p:txBody>
          </p:sp>
          <p:sp>
            <p:nvSpPr>
              <p:cNvPr id="130" name="Rectangle 129">
                <a:extLst>
                  <a:ext uri="{FF2B5EF4-FFF2-40B4-BE49-F238E27FC236}">
                    <a16:creationId xmlns:a16="http://schemas.microsoft.com/office/drawing/2014/main" id="{BF586440-3910-4744-B3EA-83C4407E01F9}"/>
                  </a:ext>
                </a:extLst>
              </p:cNvPr>
              <p:cNvSpPr/>
              <p:nvPr/>
            </p:nvSpPr>
            <p:spPr>
              <a:xfrm>
                <a:off x="6964158" y="4969549"/>
                <a:ext cx="2305887" cy="80984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Static Data</a:t>
                </a:r>
              </a:p>
              <a:p>
                <a:pPr algn="ctr"/>
                <a:endParaRPr lang="en-US" sz="1600" dirty="0"/>
              </a:p>
            </p:txBody>
          </p:sp>
          <p:sp>
            <p:nvSpPr>
              <p:cNvPr id="131" name="Rectangle 130">
                <a:extLst>
                  <a:ext uri="{FF2B5EF4-FFF2-40B4-BE49-F238E27FC236}">
                    <a16:creationId xmlns:a16="http://schemas.microsoft.com/office/drawing/2014/main" id="{80DE245D-FEC1-47E7-9645-B2BEAF4D9B78}"/>
                  </a:ext>
                </a:extLst>
              </p:cNvPr>
              <p:cNvSpPr/>
              <p:nvPr/>
            </p:nvSpPr>
            <p:spPr>
              <a:xfrm>
                <a:off x="6960280" y="2091749"/>
                <a:ext cx="2305885" cy="368143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106" name="Rectangle 105">
              <a:extLst>
                <a:ext uri="{FF2B5EF4-FFF2-40B4-BE49-F238E27FC236}">
                  <a16:creationId xmlns:a16="http://schemas.microsoft.com/office/drawing/2014/main" id="{2077AFF6-8A52-4586-808D-FFC0CC3D639E}"/>
                </a:ext>
              </a:extLst>
            </p:cNvPr>
            <p:cNvSpPr/>
            <p:nvPr/>
          </p:nvSpPr>
          <p:spPr>
            <a:xfrm>
              <a:off x="9447418" y="4883715"/>
              <a:ext cx="947697" cy="4524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Robot object</a:t>
              </a:r>
            </a:p>
            <a:p>
              <a:pPr algn="ctr"/>
              <a:endParaRPr lang="en-US" sz="1100" dirty="0">
                <a:solidFill>
                  <a:schemeClr val="tx1"/>
                </a:solidFill>
              </a:endParaRPr>
            </a:p>
          </p:txBody>
        </p:sp>
        <p:grpSp>
          <p:nvGrpSpPr>
            <p:cNvPr id="107" name="Group 106">
              <a:extLst>
                <a:ext uri="{FF2B5EF4-FFF2-40B4-BE49-F238E27FC236}">
                  <a16:creationId xmlns:a16="http://schemas.microsoft.com/office/drawing/2014/main" id="{7E88B262-A7E8-4C90-BE39-34B9B5B90E87}"/>
                </a:ext>
              </a:extLst>
            </p:cNvPr>
            <p:cNvGrpSpPr/>
            <p:nvPr/>
          </p:nvGrpSpPr>
          <p:grpSpPr>
            <a:xfrm>
              <a:off x="8768462" y="6399097"/>
              <a:ext cx="978930" cy="369332"/>
              <a:chOff x="9188343" y="6406756"/>
              <a:chExt cx="978930" cy="369332"/>
            </a:xfrm>
          </p:grpSpPr>
          <p:sp>
            <p:nvSpPr>
              <p:cNvPr id="126" name="Rectangle 125">
                <a:extLst>
                  <a:ext uri="{FF2B5EF4-FFF2-40B4-BE49-F238E27FC236}">
                    <a16:creationId xmlns:a16="http://schemas.microsoft.com/office/drawing/2014/main" id="{725219CC-C5BD-46EA-A46D-7DE6BA8D0F05}"/>
                  </a:ext>
                </a:extLst>
              </p:cNvPr>
              <p:cNvSpPr/>
              <p:nvPr/>
            </p:nvSpPr>
            <p:spPr>
              <a:xfrm>
                <a:off x="9860994" y="6563584"/>
                <a:ext cx="306279" cy="139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2BA6BB59-B51A-42E1-A36C-0A105C6FF9E6}"/>
                  </a:ext>
                </a:extLst>
              </p:cNvPr>
              <p:cNvSpPr txBox="1"/>
              <p:nvPr/>
            </p:nvSpPr>
            <p:spPr>
              <a:xfrm>
                <a:off x="9188343" y="6406756"/>
                <a:ext cx="736099" cy="369332"/>
              </a:xfrm>
              <a:prstGeom prst="rect">
                <a:avLst/>
              </a:prstGeom>
              <a:noFill/>
            </p:spPr>
            <p:txBody>
              <a:bodyPr wrap="none" rtlCol="0">
                <a:spAutoFit/>
              </a:bodyPr>
              <a:lstStyle/>
              <a:p>
                <a:r>
                  <a:rPr lang="en-US" dirty="0">
                    <a:solidFill>
                      <a:srgbClr val="92D050"/>
                    </a:solidFill>
                  </a:rPr>
                  <a:t>hero_</a:t>
                </a:r>
              </a:p>
            </p:txBody>
          </p:sp>
        </p:grpSp>
        <p:sp>
          <p:nvSpPr>
            <p:cNvPr id="108" name="Rectangle 107">
              <a:extLst>
                <a:ext uri="{FF2B5EF4-FFF2-40B4-BE49-F238E27FC236}">
                  <a16:creationId xmlns:a16="http://schemas.microsoft.com/office/drawing/2014/main" id="{2B4311DA-1E47-49FC-9F6F-F840E4ABE0E7}"/>
                </a:ext>
              </a:extLst>
            </p:cNvPr>
            <p:cNvSpPr/>
            <p:nvPr/>
          </p:nvSpPr>
          <p:spPr>
            <a:xfrm>
              <a:off x="8751922" y="5496289"/>
              <a:ext cx="602672"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Hero object</a:t>
              </a:r>
            </a:p>
          </p:txBody>
        </p:sp>
        <p:cxnSp>
          <p:nvCxnSpPr>
            <p:cNvPr id="109" name="Straight Arrow Connector 108">
              <a:extLst>
                <a:ext uri="{FF2B5EF4-FFF2-40B4-BE49-F238E27FC236}">
                  <a16:creationId xmlns:a16="http://schemas.microsoft.com/office/drawing/2014/main" id="{845961CB-78A6-4128-B374-C3FDD3F57A9A}"/>
                </a:ext>
              </a:extLst>
            </p:cNvPr>
            <p:cNvCxnSpPr>
              <a:cxnSpLocks/>
            </p:cNvCxnSpPr>
            <p:nvPr/>
          </p:nvCxnSpPr>
          <p:spPr>
            <a:xfrm flipH="1" flipV="1">
              <a:off x="9313975" y="5881593"/>
              <a:ext cx="275046" cy="74000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D9EC455-543D-4158-A87B-A108D9FA8E15}"/>
                </a:ext>
              </a:extLst>
            </p:cNvPr>
            <p:cNvSpPr/>
            <p:nvPr/>
          </p:nvSpPr>
          <p:spPr>
            <a:xfrm>
              <a:off x="9703917" y="5575089"/>
              <a:ext cx="635735"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Battery object</a:t>
              </a:r>
            </a:p>
          </p:txBody>
        </p:sp>
        <p:sp>
          <p:nvSpPr>
            <p:cNvPr id="111" name="Rectangle 110">
              <a:extLst>
                <a:ext uri="{FF2B5EF4-FFF2-40B4-BE49-F238E27FC236}">
                  <a16:creationId xmlns:a16="http://schemas.microsoft.com/office/drawing/2014/main" id="{E13C57A0-E945-401B-8051-6B7662444525}"/>
                </a:ext>
              </a:extLst>
            </p:cNvPr>
            <p:cNvSpPr/>
            <p:nvPr/>
          </p:nvSpPr>
          <p:spPr>
            <a:xfrm>
              <a:off x="9950225" y="5160485"/>
              <a:ext cx="306279" cy="13994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Arrow Connector 111">
              <a:extLst>
                <a:ext uri="{FF2B5EF4-FFF2-40B4-BE49-F238E27FC236}">
                  <a16:creationId xmlns:a16="http://schemas.microsoft.com/office/drawing/2014/main" id="{C45F51C6-934A-4802-9651-256194F0DDA5}"/>
                </a:ext>
              </a:extLst>
            </p:cNvPr>
            <p:cNvCxnSpPr>
              <a:cxnSpLocks/>
            </p:cNvCxnSpPr>
            <p:nvPr/>
          </p:nvCxnSpPr>
          <p:spPr>
            <a:xfrm flipH="1">
              <a:off x="10025941" y="5217817"/>
              <a:ext cx="81580" cy="390716"/>
            </a:xfrm>
            <a:prstGeom prst="straightConnector1">
              <a:avLst/>
            </a:prstGeom>
            <a:ln w="28575">
              <a:solidFill>
                <a:srgbClr val="A163CF"/>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D7AF4D89-008E-4290-8854-59FE0C55DB63}"/>
                </a:ext>
              </a:extLst>
            </p:cNvPr>
            <p:cNvGrpSpPr/>
            <p:nvPr/>
          </p:nvGrpSpPr>
          <p:grpSpPr>
            <a:xfrm>
              <a:off x="8677818" y="3872929"/>
              <a:ext cx="985039" cy="604848"/>
              <a:chOff x="9487612" y="3865853"/>
              <a:chExt cx="985039" cy="526150"/>
            </a:xfrm>
          </p:grpSpPr>
          <p:grpSp>
            <p:nvGrpSpPr>
              <p:cNvPr id="121" name="Group 120">
                <a:extLst>
                  <a:ext uri="{FF2B5EF4-FFF2-40B4-BE49-F238E27FC236}">
                    <a16:creationId xmlns:a16="http://schemas.microsoft.com/office/drawing/2014/main" id="{5076E7D1-6E8E-4EFE-A9F3-8A0D570DA217}"/>
                  </a:ext>
                </a:extLst>
              </p:cNvPr>
              <p:cNvGrpSpPr/>
              <p:nvPr/>
            </p:nvGrpSpPr>
            <p:grpSpPr>
              <a:xfrm>
                <a:off x="9487612" y="3865853"/>
                <a:ext cx="985039" cy="442498"/>
                <a:chOff x="9487612" y="3865853"/>
                <a:chExt cx="985039" cy="442498"/>
              </a:xfrm>
            </p:grpSpPr>
            <p:sp>
              <p:nvSpPr>
                <p:cNvPr id="123" name="Rectangle 122">
                  <a:extLst>
                    <a:ext uri="{FF2B5EF4-FFF2-40B4-BE49-F238E27FC236}">
                      <a16:creationId xmlns:a16="http://schemas.microsoft.com/office/drawing/2014/main" id="{9D120703-811E-4A26-A6A8-2A454156795C}"/>
                    </a:ext>
                  </a:extLst>
                </p:cNvPr>
                <p:cNvSpPr/>
                <p:nvPr/>
              </p:nvSpPr>
              <p:spPr>
                <a:xfrm>
                  <a:off x="10162235" y="4010124"/>
                  <a:ext cx="306279" cy="121738"/>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CE75DCA1-324E-4982-9ABB-867022E7BCA9}"/>
                    </a:ext>
                  </a:extLst>
                </p:cNvPr>
                <p:cNvSpPr txBox="1"/>
                <p:nvPr/>
              </p:nvSpPr>
              <p:spPr>
                <a:xfrm>
                  <a:off x="9487612" y="3865853"/>
                  <a:ext cx="712054" cy="369332"/>
                </a:xfrm>
                <a:prstGeom prst="rect">
                  <a:avLst/>
                </a:prstGeom>
                <a:noFill/>
              </p:spPr>
              <p:txBody>
                <a:bodyPr wrap="none" rtlCol="0">
                  <a:spAutoFit/>
                </a:bodyPr>
                <a:lstStyle/>
                <a:p>
                  <a:r>
                    <a:rPr lang="en-US" dirty="0">
                      <a:solidFill>
                        <a:srgbClr val="0070C0"/>
                      </a:solidFill>
                    </a:rPr>
                    <a:t>robot</a:t>
                  </a:r>
                </a:p>
              </p:txBody>
            </p:sp>
            <p:sp>
              <p:nvSpPr>
                <p:cNvPr id="125" name="Rectangle 124">
                  <a:extLst>
                    <a:ext uri="{FF2B5EF4-FFF2-40B4-BE49-F238E27FC236}">
                      <a16:creationId xmlns:a16="http://schemas.microsoft.com/office/drawing/2014/main" id="{94BB460E-7E40-48BE-8C98-30A209521146}"/>
                    </a:ext>
                  </a:extLst>
                </p:cNvPr>
                <p:cNvSpPr/>
                <p:nvPr/>
              </p:nvSpPr>
              <p:spPr>
                <a:xfrm>
                  <a:off x="10166372" y="4186613"/>
                  <a:ext cx="306279" cy="1217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2" name="TextBox 121">
                <a:extLst>
                  <a:ext uri="{FF2B5EF4-FFF2-40B4-BE49-F238E27FC236}">
                    <a16:creationId xmlns:a16="http://schemas.microsoft.com/office/drawing/2014/main" id="{751ADD14-4CCE-4AF6-8DD0-81550924F12F}"/>
                  </a:ext>
                </a:extLst>
              </p:cNvPr>
              <p:cNvSpPr txBox="1"/>
              <p:nvPr/>
            </p:nvSpPr>
            <p:spPr>
              <a:xfrm>
                <a:off x="9537472" y="4070726"/>
                <a:ext cx="718466" cy="321277"/>
              </a:xfrm>
              <a:prstGeom prst="rect">
                <a:avLst/>
              </a:prstGeom>
              <a:noFill/>
            </p:spPr>
            <p:txBody>
              <a:bodyPr wrap="none" rtlCol="0">
                <a:spAutoFit/>
              </a:bodyPr>
              <a:lstStyle/>
              <a:p>
                <a:r>
                  <a:rPr lang="en-US">
                    <a:solidFill>
                      <a:srgbClr val="C00000"/>
                    </a:solidFill>
                  </a:rPr>
                  <a:t>audio</a:t>
                </a:r>
                <a:endParaRPr lang="en-US" dirty="0">
                  <a:solidFill>
                    <a:srgbClr val="C00000"/>
                  </a:solidFill>
                </a:endParaRPr>
              </a:p>
            </p:txBody>
          </p:sp>
        </p:grpSp>
        <p:sp>
          <p:nvSpPr>
            <p:cNvPr id="114" name="Rectangle 113">
              <a:extLst>
                <a:ext uri="{FF2B5EF4-FFF2-40B4-BE49-F238E27FC236}">
                  <a16:creationId xmlns:a16="http://schemas.microsoft.com/office/drawing/2014/main" id="{3B9E1394-CED4-4FAF-B46E-793A6C2B1081}"/>
                </a:ext>
              </a:extLst>
            </p:cNvPr>
            <p:cNvSpPr/>
            <p:nvPr/>
          </p:nvSpPr>
          <p:spPr>
            <a:xfrm>
              <a:off x="8736637" y="4888180"/>
              <a:ext cx="625763" cy="5362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Audio</a:t>
              </a:r>
              <a:br>
                <a:rPr lang="en-US" sz="1100" dirty="0">
                  <a:solidFill>
                    <a:schemeClr val="tx1"/>
                  </a:solidFill>
                </a:rPr>
              </a:br>
              <a:r>
                <a:rPr lang="en-US" sz="1100" dirty="0">
                  <a:solidFill>
                    <a:schemeClr val="tx1"/>
                  </a:solidFill>
                </a:rPr>
                <a:t>Player object</a:t>
              </a:r>
            </a:p>
          </p:txBody>
        </p:sp>
        <p:cxnSp>
          <p:nvCxnSpPr>
            <p:cNvPr id="115" name="Straight Arrow Connector 114">
              <a:extLst>
                <a:ext uri="{FF2B5EF4-FFF2-40B4-BE49-F238E27FC236}">
                  <a16:creationId xmlns:a16="http://schemas.microsoft.com/office/drawing/2014/main" id="{E283F4B2-14F3-453B-AEC5-942D946C5067}"/>
                </a:ext>
              </a:extLst>
            </p:cNvPr>
            <p:cNvCxnSpPr>
              <a:cxnSpLocks/>
            </p:cNvCxnSpPr>
            <p:nvPr/>
          </p:nvCxnSpPr>
          <p:spPr>
            <a:xfrm>
              <a:off x="9607372" y="4112497"/>
              <a:ext cx="696258" cy="80080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3410841-6078-4E2B-8880-FCF3087E4A63}"/>
                </a:ext>
              </a:extLst>
            </p:cNvPr>
            <p:cNvCxnSpPr>
              <a:cxnSpLocks/>
            </p:cNvCxnSpPr>
            <p:nvPr/>
          </p:nvCxnSpPr>
          <p:spPr>
            <a:xfrm flipH="1">
              <a:off x="8828122" y="4311271"/>
              <a:ext cx="615140" cy="611590"/>
            </a:xfrm>
            <a:prstGeom prst="straightConnector1">
              <a:avLst/>
            </a:prstGeom>
            <a:ln w="28575">
              <a:solidFill>
                <a:srgbClr val="FF6D6D"/>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CF6648EC-444B-4C88-BD3E-336275D97941}"/>
                </a:ext>
              </a:extLst>
            </p:cNvPr>
            <p:cNvGrpSpPr/>
            <p:nvPr/>
          </p:nvGrpSpPr>
          <p:grpSpPr>
            <a:xfrm>
              <a:off x="9925319" y="3898651"/>
              <a:ext cx="1013291" cy="369332"/>
              <a:chOff x="9964544" y="4060912"/>
              <a:chExt cx="1013291" cy="369332"/>
            </a:xfrm>
          </p:grpSpPr>
          <p:sp>
            <p:nvSpPr>
              <p:cNvPr id="119" name="Rectangle 118">
                <a:extLst>
                  <a:ext uri="{FF2B5EF4-FFF2-40B4-BE49-F238E27FC236}">
                    <a16:creationId xmlns:a16="http://schemas.microsoft.com/office/drawing/2014/main" id="{94E8D9DF-C62A-4B38-900C-FA5E7655AFF0}"/>
                  </a:ext>
                </a:extLst>
              </p:cNvPr>
              <p:cNvSpPr/>
              <p:nvPr/>
            </p:nvSpPr>
            <p:spPr>
              <a:xfrm>
                <a:off x="10586695" y="4185519"/>
                <a:ext cx="391140" cy="155468"/>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0000"/>
                    </a:solidFill>
                  </a:rPr>
                  <a:t>null</a:t>
                </a:r>
              </a:p>
            </p:txBody>
          </p:sp>
          <p:sp>
            <p:nvSpPr>
              <p:cNvPr id="120" name="TextBox 119">
                <a:extLst>
                  <a:ext uri="{FF2B5EF4-FFF2-40B4-BE49-F238E27FC236}">
                    <a16:creationId xmlns:a16="http://schemas.microsoft.com/office/drawing/2014/main" id="{2DE85E09-D8CC-4ECA-998E-EF6A84B37586}"/>
                  </a:ext>
                </a:extLst>
              </p:cNvPr>
              <p:cNvSpPr txBox="1"/>
              <p:nvPr/>
            </p:nvSpPr>
            <p:spPr>
              <a:xfrm>
                <a:off x="9964544" y="4060912"/>
                <a:ext cx="641522" cy="369332"/>
              </a:xfrm>
              <a:prstGeom prst="rect">
                <a:avLst/>
              </a:prstGeom>
              <a:noFill/>
            </p:spPr>
            <p:txBody>
              <a:bodyPr wrap="none" rtlCol="0">
                <a:spAutoFit/>
              </a:bodyPr>
              <a:lstStyle/>
              <a:p>
                <a:r>
                  <a:rPr lang="en-US" dirty="0">
                    <a:solidFill>
                      <a:srgbClr val="0070C0"/>
                    </a:solidFill>
                  </a:rPr>
                  <a:t>alien</a:t>
                </a:r>
              </a:p>
            </p:txBody>
          </p:sp>
        </p:grpSp>
      </p:grpSp>
      <p:cxnSp>
        <p:nvCxnSpPr>
          <p:cNvPr id="160" name="Straight Arrow Connector 159">
            <a:extLst>
              <a:ext uri="{FF2B5EF4-FFF2-40B4-BE49-F238E27FC236}">
                <a16:creationId xmlns:a16="http://schemas.microsoft.com/office/drawing/2014/main" id="{4DCE6B60-302A-4EDC-BD66-F4C91EE6DB94}"/>
              </a:ext>
            </a:extLst>
          </p:cNvPr>
          <p:cNvCxnSpPr/>
          <p:nvPr/>
        </p:nvCxnSpPr>
        <p:spPr>
          <a:xfrm>
            <a:off x="-23988" y="341498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0E36AB2-641F-4B2F-A7B8-6511F0DCF0A8}"/>
              </a:ext>
            </a:extLst>
          </p:cNvPr>
          <p:cNvCxnSpPr/>
          <p:nvPr/>
        </p:nvCxnSpPr>
        <p:spPr>
          <a:xfrm>
            <a:off x="145190" y="37309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54700AD-E63B-48C6-8C08-4813ABF25516}"/>
              </a:ext>
            </a:extLst>
          </p:cNvPr>
          <p:cNvGrpSpPr/>
          <p:nvPr/>
        </p:nvGrpSpPr>
        <p:grpSpPr>
          <a:xfrm>
            <a:off x="4926533" y="4632355"/>
            <a:ext cx="1382086" cy="2171804"/>
            <a:chOff x="4926533" y="4632355"/>
            <a:chExt cx="1382086" cy="2171804"/>
          </a:xfrm>
        </p:grpSpPr>
        <p:sp>
          <p:nvSpPr>
            <p:cNvPr id="4" name="Rectangle 3">
              <a:extLst>
                <a:ext uri="{FF2B5EF4-FFF2-40B4-BE49-F238E27FC236}">
                  <a16:creationId xmlns:a16="http://schemas.microsoft.com/office/drawing/2014/main" id="{7191A288-CE51-4D01-91B9-1ED4EA11B49B}"/>
                </a:ext>
              </a:extLst>
            </p:cNvPr>
            <p:cNvSpPr/>
            <p:nvPr/>
          </p:nvSpPr>
          <p:spPr>
            <a:xfrm>
              <a:off x="5130663" y="4632355"/>
              <a:ext cx="999659" cy="1854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D50BFC01-8254-47A5-9502-E5B816A63152}"/>
                </a:ext>
              </a:extLst>
            </p:cNvPr>
            <p:cNvSpPr txBox="1"/>
            <p:nvPr/>
          </p:nvSpPr>
          <p:spPr>
            <a:xfrm>
              <a:off x="4926533" y="6434827"/>
              <a:ext cx="1382086" cy="369332"/>
            </a:xfrm>
            <a:prstGeom prst="rect">
              <a:avLst/>
            </a:prstGeom>
            <a:noFill/>
          </p:spPr>
          <p:txBody>
            <a:bodyPr wrap="square">
              <a:spAutoFit/>
            </a:bodyPr>
            <a:lstStyle/>
            <a:p>
              <a:pPr algn="ctr"/>
              <a:r>
                <a:rPr lang="en-US" sz="1800" dirty="0">
                  <a:solidFill>
                    <a:schemeClr val="tx1"/>
                  </a:solidFill>
                </a:rPr>
                <a:t>candidates</a:t>
              </a:r>
              <a:endParaRPr lang="en-US" dirty="0"/>
            </a:p>
          </p:txBody>
        </p:sp>
      </p:grpSp>
      <p:cxnSp>
        <p:nvCxnSpPr>
          <p:cNvPr id="163" name="Straight Arrow Connector 162">
            <a:extLst>
              <a:ext uri="{FF2B5EF4-FFF2-40B4-BE49-F238E27FC236}">
                <a16:creationId xmlns:a16="http://schemas.microsoft.com/office/drawing/2014/main" id="{C6D4AD7C-D20B-4197-A337-5CCE2896573A}"/>
              </a:ext>
            </a:extLst>
          </p:cNvPr>
          <p:cNvCxnSpPr/>
          <p:nvPr/>
        </p:nvCxnSpPr>
        <p:spPr>
          <a:xfrm>
            <a:off x="138199" y="399662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Arrow: Down 6">
            <a:extLst>
              <a:ext uri="{FF2B5EF4-FFF2-40B4-BE49-F238E27FC236}">
                <a16:creationId xmlns:a16="http://schemas.microsoft.com/office/drawing/2014/main" id="{9971FB0F-63DF-4F0A-98C8-92486A4D1B3A}"/>
              </a:ext>
            </a:extLst>
          </p:cNvPr>
          <p:cNvSpPr/>
          <p:nvPr/>
        </p:nvSpPr>
        <p:spPr>
          <a:xfrm>
            <a:off x="7042440" y="3314286"/>
            <a:ext cx="813732" cy="625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67" name="Straight Arrow Connector 166">
            <a:extLst>
              <a:ext uri="{FF2B5EF4-FFF2-40B4-BE49-F238E27FC236}">
                <a16:creationId xmlns:a16="http://schemas.microsoft.com/office/drawing/2014/main" id="{D58FFE08-645E-45F8-83F3-EE29A9DC29D8}"/>
              </a:ext>
            </a:extLst>
          </p:cNvPr>
          <p:cNvCxnSpPr/>
          <p:nvPr/>
        </p:nvCxnSpPr>
        <p:spPr>
          <a:xfrm>
            <a:off x="315766" y="433358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8" name="Picture 167" descr="A red and white sign&#10;&#10;Description automatically generated with medium confidence">
            <a:extLst>
              <a:ext uri="{FF2B5EF4-FFF2-40B4-BE49-F238E27FC236}">
                <a16:creationId xmlns:a16="http://schemas.microsoft.com/office/drawing/2014/main" id="{0626FFA4-B822-46F6-BBC4-DD868442A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4566" y="4792058"/>
            <a:ext cx="335495" cy="213375"/>
          </a:xfrm>
          <a:prstGeom prst="rect">
            <a:avLst/>
          </a:prstGeom>
        </p:spPr>
      </p:pic>
      <p:cxnSp>
        <p:nvCxnSpPr>
          <p:cNvPr id="169" name="Straight Arrow Connector 168">
            <a:extLst>
              <a:ext uri="{FF2B5EF4-FFF2-40B4-BE49-F238E27FC236}">
                <a16:creationId xmlns:a16="http://schemas.microsoft.com/office/drawing/2014/main" id="{827D4BDB-6784-456E-9C5B-3AC30C0441EE}"/>
              </a:ext>
            </a:extLst>
          </p:cNvPr>
          <p:cNvCxnSpPr/>
          <p:nvPr/>
        </p:nvCxnSpPr>
        <p:spPr>
          <a:xfrm>
            <a:off x="291998" y="463698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1BBAEAB-7F80-45A2-A24F-04DE0FA3E389}"/>
              </a:ext>
            </a:extLst>
          </p:cNvPr>
          <p:cNvSpPr/>
          <p:nvPr/>
        </p:nvSpPr>
        <p:spPr>
          <a:xfrm>
            <a:off x="5184396" y="6220438"/>
            <a:ext cx="893428" cy="234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Robot</a:t>
            </a:r>
          </a:p>
        </p:txBody>
      </p:sp>
      <p:cxnSp>
        <p:nvCxnSpPr>
          <p:cNvPr id="170" name="Straight Arrow Connector 169">
            <a:extLst>
              <a:ext uri="{FF2B5EF4-FFF2-40B4-BE49-F238E27FC236}">
                <a16:creationId xmlns:a16="http://schemas.microsoft.com/office/drawing/2014/main" id="{6FB1C540-1BDA-43F4-835E-990F80D2AA78}"/>
              </a:ext>
            </a:extLst>
          </p:cNvPr>
          <p:cNvCxnSpPr/>
          <p:nvPr/>
        </p:nvCxnSpPr>
        <p:spPr>
          <a:xfrm>
            <a:off x="138199" y="400110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1" name="Arrow: Down 170">
            <a:extLst>
              <a:ext uri="{FF2B5EF4-FFF2-40B4-BE49-F238E27FC236}">
                <a16:creationId xmlns:a16="http://schemas.microsoft.com/office/drawing/2014/main" id="{4BA7ADFB-2022-4A7C-AFF4-6AB1ED695F77}"/>
              </a:ext>
            </a:extLst>
          </p:cNvPr>
          <p:cNvSpPr/>
          <p:nvPr/>
        </p:nvSpPr>
        <p:spPr>
          <a:xfrm>
            <a:off x="7046245" y="3528132"/>
            <a:ext cx="813732" cy="625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72" name="Straight Arrow Connector 171">
            <a:extLst>
              <a:ext uri="{FF2B5EF4-FFF2-40B4-BE49-F238E27FC236}">
                <a16:creationId xmlns:a16="http://schemas.microsoft.com/office/drawing/2014/main" id="{E17F062E-ED15-41BE-B586-95C60D23FD15}"/>
              </a:ext>
            </a:extLst>
          </p:cNvPr>
          <p:cNvCxnSpPr/>
          <p:nvPr/>
        </p:nvCxnSpPr>
        <p:spPr>
          <a:xfrm>
            <a:off x="315766" y="43380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3" name="Picture 172" descr="A red and white sign&#10;&#10;Description automatically generated with medium confidence">
            <a:extLst>
              <a:ext uri="{FF2B5EF4-FFF2-40B4-BE49-F238E27FC236}">
                <a16:creationId xmlns:a16="http://schemas.microsoft.com/office/drawing/2014/main" id="{81591677-9854-4721-95FB-BD90F7E60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507" y="4709645"/>
            <a:ext cx="335495" cy="213375"/>
          </a:xfrm>
          <a:prstGeom prst="rect">
            <a:avLst/>
          </a:prstGeom>
        </p:spPr>
      </p:pic>
      <p:cxnSp>
        <p:nvCxnSpPr>
          <p:cNvPr id="174" name="Straight Arrow Connector 173">
            <a:extLst>
              <a:ext uri="{FF2B5EF4-FFF2-40B4-BE49-F238E27FC236}">
                <a16:creationId xmlns:a16="http://schemas.microsoft.com/office/drawing/2014/main" id="{2012D462-FE7A-4943-85A1-77F57B0B8778}"/>
              </a:ext>
            </a:extLst>
          </p:cNvPr>
          <p:cNvCxnSpPr/>
          <p:nvPr/>
        </p:nvCxnSpPr>
        <p:spPr>
          <a:xfrm>
            <a:off x="291998" y="464146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3964A14C-B580-4823-B24C-C26BA95291DD}"/>
              </a:ext>
            </a:extLst>
          </p:cNvPr>
          <p:cNvSpPr/>
          <p:nvPr/>
        </p:nvSpPr>
        <p:spPr>
          <a:xfrm>
            <a:off x="5184396" y="5956473"/>
            <a:ext cx="893428" cy="234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Audio</a:t>
            </a:r>
          </a:p>
        </p:txBody>
      </p:sp>
      <p:cxnSp>
        <p:nvCxnSpPr>
          <p:cNvPr id="176" name="Straight Arrow Connector 175">
            <a:extLst>
              <a:ext uri="{FF2B5EF4-FFF2-40B4-BE49-F238E27FC236}">
                <a16:creationId xmlns:a16="http://schemas.microsoft.com/office/drawing/2014/main" id="{734DEF6C-D38F-4EB3-A4DA-7BC9E86ADA97}"/>
              </a:ext>
            </a:extLst>
          </p:cNvPr>
          <p:cNvCxnSpPr/>
          <p:nvPr/>
        </p:nvCxnSpPr>
        <p:spPr>
          <a:xfrm>
            <a:off x="147848" y="400110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7" name="Arrow: Down 176">
            <a:extLst>
              <a:ext uri="{FF2B5EF4-FFF2-40B4-BE49-F238E27FC236}">
                <a16:creationId xmlns:a16="http://schemas.microsoft.com/office/drawing/2014/main" id="{4E1639CC-8328-47A0-994F-4E332CBE77DB}"/>
              </a:ext>
            </a:extLst>
          </p:cNvPr>
          <p:cNvSpPr/>
          <p:nvPr/>
        </p:nvSpPr>
        <p:spPr>
          <a:xfrm>
            <a:off x="7156561" y="5872855"/>
            <a:ext cx="813732" cy="625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78" name="Straight Arrow Connector 177">
            <a:extLst>
              <a:ext uri="{FF2B5EF4-FFF2-40B4-BE49-F238E27FC236}">
                <a16:creationId xmlns:a16="http://schemas.microsoft.com/office/drawing/2014/main" id="{4663F6BC-77BB-4C4D-932C-6746C4850A45}"/>
              </a:ext>
            </a:extLst>
          </p:cNvPr>
          <p:cNvCxnSpPr/>
          <p:nvPr/>
        </p:nvCxnSpPr>
        <p:spPr>
          <a:xfrm>
            <a:off x="325415" y="43380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9" name="Picture 178" descr="A red and white sign&#10;&#10;Description automatically generated with medium confidence">
            <a:extLst>
              <a:ext uri="{FF2B5EF4-FFF2-40B4-BE49-F238E27FC236}">
                <a16:creationId xmlns:a16="http://schemas.microsoft.com/office/drawing/2014/main" id="{F6DEE98C-CBEB-4DDF-BCD1-68D9067AC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751" y="5382757"/>
            <a:ext cx="335495" cy="213375"/>
          </a:xfrm>
          <a:prstGeom prst="rect">
            <a:avLst/>
          </a:prstGeom>
        </p:spPr>
      </p:pic>
      <p:cxnSp>
        <p:nvCxnSpPr>
          <p:cNvPr id="180" name="Straight Arrow Connector 179">
            <a:extLst>
              <a:ext uri="{FF2B5EF4-FFF2-40B4-BE49-F238E27FC236}">
                <a16:creationId xmlns:a16="http://schemas.microsoft.com/office/drawing/2014/main" id="{5AA00D41-D85C-4E87-8DEB-A8DF6C5CC8E9}"/>
              </a:ext>
            </a:extLst>
          </p:cNvPr>
          <p:cNvCxnSpPr/>
          <p:nvPr/>
        </p:nvCxnSpPr>
        <p:spPr>
          <a:xfrm>
            <a:off x="301647" y="464146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0599E1E9-FCF1-4009-8CA9-81BCE548212C}"/>
              </a:ext>
            </a:extLst>
          </p:cNvPr>
          <p:cNvSpPr/>
          <p:nvPr/>
        </p:nvSpPr>
        <p:spPr>
          <a:xfrm>
            <a:off x="5185795" y="5689424"/>
            <a:ext cx="893428" cy="234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Hero</a:t>
            </a:r>
          </a:p>
        </p:txBody>
      </p:sp>
      <p:sp>
        <p:nvSpPr>
          <p:cNvPr id="182" name="TextBox 181">
            <a:extLst>
              <a:ext uri="{FF2B5EF4-FFF2-40B4-BE49-F238E27FC236}">
                <a16:creationId xmlns:a16="http://schemas.microsoft.com/office/drawing/2014/main" id="{B7E8379F-0DDF-4C5C-A51E-D9F5E385725D}"/>
              </a:ext>
            </a:extLst>
          </p:cNvPr>
          <p:cNvSpPr txBox="1"/>
          <p:nvPr/>
        </p:nvSpPr>
        <p:spPr>
          <a:xfrm>
            <a:off x="638329" y="1813037"/>
            <a:ext cx="10749744" cy="830997"/>
          </a:xfrm>
          <a:prstGeom prst="rect">
            <a:avLst/>
          </a:prstGeom>
          <a:noFill/>
        </p:spPr>
        <p:txBody>
          <a:bodyPr wrap="square">
            <a:spAutoFit/>
          </a:bodyPr>
          <a:lstStyle/>
          <a:p>
            <a:pPr algn="ctr"/>
            <a:r>
              <a:rPr lang="en-US" sz="2400" dirty="0"/>
              <a:t>During the second part, the garbage collector uses the stack to traverse from the root objects and mark all reachable objects as "in-use."</a:t>
            </a:r>
          </a:p>
        </p:txBody>
      </p:sp>
      <p:sp>
        <p:nvSpPr>
          <p:cNvPr id="25" name="Speech Bubble: Rectangle with Corners Rounded 24">
            <a:extLst>
              <a:ext uri="{FF2B5EF4-FFF2-40B4-BE49-F238E27FC236}">
                <a16:creationId xmlns:a16="http://schemas.microsoft.com/office/drawing/2014/main" id="{943D69E8-6B35-441B-B498-A7230177C3CF}"/>
              </a:ext>
            </a:extLst>
          </p:cNvPr>
          <p:cNvSpPr/>
          <p:nvPr/>
        </p:nvSpPr>
        <p:spPr>
          <a:xfrm>
            <a:off x="7375020" y="2221375"/>
            <a:ext cx="4696738" cy="1456270"/>
          </a:xfrm>
          <a:prstGeom prst="wedgeRoundRectCallout">
            <a:avLst>
              <a:gd name="adj1" fmla="val -30261"/>
              <a:gd name="adj2" fmla="val 1312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Each object has a bit (hidden from the programmer) which is set by the GC to mark that it's still in-use.</a:t>
            </a:r>
          </a:p>
        </p:txBody>
      </p:sp>
      <p:cxnSp>
        <p:nvCxnSpPr>
          <p:cNvPr id="183" name="Straight Arrow Connector 182">
            <a:extLst>
              <a:ext uri="{FF2B5EF4-FFF2-40B4-BE49-F238E27FC236}">
                <a16:creationId xmlns:a16="http://schemas.microsoft.com/office/drawing/2014/main" id="{98F1F436-4E93-4C30-8A6E-6500D5FBB382}"/>
              </a:ext>
            </a:extLst>
          </p:cNvPr>
          <p:cNvCxnSpPr/>
          <p:nvPr/>
        </p:nvCxnSpPr>
        <p:spPr>
          <a:xfrm>
            <a:off x="166163" y="50815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28A70710-C7F5-4A52-A263-B6748EA6C899}"/>
              </a:ext>
            </a:extLst>
          </p:cNvPr>
          <p:cNvCxnSpPr/>
          <p:nvPr/>
        </p:nvCxnSpPr>
        <p:spPr>
          <a:xfrm>
            <a:off x="326952" y="53933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5" name="Arrow: Down 184">
            <a:extLst>
              <a:ext uri="{FF2B5EF4-FFF2-40B4-BE49-F238E27FC236}">
                <a16:creationId xmlns:a16="http://schemas.microsoft.com/office/drawing/2014/main" id="{21978F42-A886-402A-B3DC-82C64338C4CC}"/>
              </a:ext>
            </a:extLst>
          </p:cNvPr>
          <p:cNvSpPr/>
          <p:nvPr/>
        </p:nvSpPr>
        <p:spPr>
          <a:xfrm>
            <a:off x="6615761" y="4846228"/>
            <a:ext cx="813732" cy="625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86" name="Straight Arrow Connector 185">
            <a:extLst>
              <a:ext uri="{FF2B5EF4-FFF2-40B4-BE49-F238E27FC236}">
                <a16:creationId xmlns:a16="http://schemas.microsoft.com/office/drawing/2014/main" id="{1C2C3456-2D22-495A-A864-5B0C860FEE2E}"/>
              </a:ext>
            </a:extLst>
          </p:cNvPr>
          <p:cNvCxnSpPr/>
          <p:nvPr/>
        </p:nvCxnSpPr>
        <p:spPr>
          <a:xfrm>
            <a:off x="349322" y="568420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507CA38-FEB3-45FA-92E0-62A806F1988C}"/>
              </a:ext>
            </a:extLst>
          </p:cNvPr>
          <p:cNvCxnSpPr/>
          <p:nvPr/>
        </p:nvCxnSpPr>
        <p:spPr>
          <a:xfrm>
            <a:off x="174551" y="50815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B283AED0-9115-4EDE-BB6F-821C68712A9D}"/>
              </a:ext>
            </a:extLst>
          </p:cNvPr>
          <p:cNvCxnSpPr/>
          <p:nvPr/>
        </p:nvCxnSpPr>
        <p:spPr>
          <a:xfrm>
            <a:off x="326951" y="53933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9" name="Arrow: Down 188">
            <a:extLst>
              <a:ext uri="{FF2B5EF4-FFF2-40B4-BE49-F238E27FC236}">
                <a16:creationId xmlns:a16="http://schemas.microsoft.com/office/drawing/2014/main" id="{34791D40-C571-4B2A-8DF5-054D93606C88}"/>
              </a:ext>
            </a:extLst>
          </p:cNvPr>
          <p:cNvSpPr/>
          <p:nvPr/>
        </p:nvSpPr>
        <p:spPr>
          <a:xfrm>
            <a:off x="6566826" y="4201674"/>
            <a:ext cx="813732" cy="625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90" name="Straight Arrow Connector 189">
            <a:extLst>
              <a:ext uri="{FF2B5EF4-FFF2-40B4-BE49-F238E27FC236}">
                <a16:creationId xmlns:a16="http://schemas.microsoft.com/office/drawing/2014/main" id="{E1D6AEFF-FE2F-4E22-AD49-2FB96BDBC6C6}"/>
              </a:ext>
            </a:extLst>
          </p:cNvPr>
          <p:cNvCxnSpPr/>
          <p:nvPr/>
        </p:nvCxnSpPr>
        <p:spPr>
          <a:xfrm>
            <a:off x="346525" y="569399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BDA7DF7-07C0-4C2C-B978-AFA2823B0301}"/>
              </a:ext>
            </a:extLst>
          </p:cNvPr>
          <p:cNvCxnSpPr/>
          <p:nvPr/>
        </p:nvCxnSpPr>
        <p:spPr>
          <a:xfrm>
            <a:off x="180144" y="50788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0376198F-A1AA-48DA-AA4E-51FC0E538B71}"/>
              </a:ext>
            </a:extLst>
          </p:cNvPr>
          <p:cNvCxnSpPr/>
          <p:nvPr/>
        </p:nvCxnSpPr>
        <p:spPr>
          <a:xfrm>
            <a:off x="332544" y="53905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3" name="Arrow: Down 192">
            <a:extLst>
              <a:ext uri="{FF2B5EF4-FFF2-40B4-BE49-F238E27FC236}">
                <a16:creationId xmlns:a16="http://schemas.microsoft.com/office/drawing/2014/main" id="{6D0EC016-08F5-45C4-81B1-6AFE47563005}"/>
              </a:ext>
            </a:extLst>
          </p:cNvPr>
          <p:cNvSpPr/>
          <p:nvPr/>
        </p:nvSpPr>
        <p:spPr>
          <a:xfrm>
            <a:off x="7453263" y="4240821"/>
            <a:ext cx="813732" cy="625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94" name="Straight Arrow Connector 193">
            <a:extLst>
              <a:ext uri="{FF2B5EF4-FFF2-40B4-BE49-F238E27FC236}">
                <a16:creationId xmlns:a16="http://schemas.microsoft.com/office/drawing/2014/main" id="{95749CCF-CF5E-4C3F-AA84-F72430F6E6C6}"/>
              </a:ext>
            </a:extLst>
          </p:cNvPr>
          <p:cNvCxnSpPr/>
          <p:nvPr/>
        </p:nvCxnSpPr>
        <p:spPr>
          <a:xfrm>
            <a:off x="352118" y="56911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09EE83D2-62C1-4475-98AB-6EA4E120AADE}"/>
              </a:ext>
            </a:extLst>
          </p:cNvPr>
          <p:cNvCxnSpPr/>
          <p:nvPr/>
        </p:nvCxnSpPr>
        <p:spPr>
          <a:xfrm>
            <a:off x="546463" y="59862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66128E06-7950-45E5-8AF2-12D26BE5F247}"/>
              </a:ext>
            </a:extLst>
          </p:cNvPr>
          <p:cNvCxnSpPr/>
          <p:nvPr/>
        </p:nvCxnSpPr>
        <p:spPr>
          <a:xfrm>
            <a:off x="757586" y="62980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9" name="Picture 198" descr="A red and white sign&#10;&#10;Description automatically generated with medium confidence">
            <a:extLst>
              <a:ext uri="{FF2B5EF4-FFF2-40B4-BE49-F238E27FC236}">
                <a16:creationId xmlns:a16="http://schemas.microsoft.com/office/drawing/2014/main" id="{E9ECE7F2-0603-44D6-A328-9AF63A9C7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404" y="5375767"/>
            <a:ext cx="335495" cy="213375"/>
          </a:xfrm>
          <a:prstGeom prst="rect">
            <a:avLst/>
          </a:prstGeom>
        </p:spPr>
      </p:pic>
      <p:cxnSp>
        <p:nvCxnSpPr>
          <p:cNvPr id="201" name="Straight Arrow Connector 200">
            <a:extLst>
              <a:ext uri="{FF2B5EF4-FFF2-40B4-BE49-F238E27FC236}">
                <a16:creationId xmlns:a16="http://schemas.microsoft.com/office/drawing/2014/main" id="{BD584832-F559-42D4-AEE5-59354E2D820D}"/>
              </a:ext>
            </a:extLst>
          </p:cNvPr>
          <p:cNvCxnSpPr/>
          <p:nvPr/>
        </p:nvCxnSpPr>
        <p:spPr>
          <a:xfrm>
            <a:off x="775405" y="66194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2" name="Rectangle 201">
            <a:extLst>
              <a:ext uri="{FF2B5EF4-FFF2-40B4-BE49-F238E27FC236}">
                <a16:creationId xmlns:a16="http://schemas.microsoft.com/office/drawing/2014/main" id="{F7628DF2-3808-4A64-9489-DF4AE9ABDB83}"/>
              </a:ext>
            </a:extLst>
          </p:cNvPr>
          <p:cNvSpPr/>
          <p:nvPr/>
        </p:nvSpPr>
        <p:spPr>
          <a:xfrm>
            <a:off x="5185794" y="6226031"/>
            <a:ext cx="893428" cy="234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Battery</a:t>
            </a:r>
          </a:p>
        </p:txBody>
      </p:sp>
      <p:cxnSp>
        <p:nvCxnSpPr>
          <p:cNvPr id="203" name="Straight Arrow Connector 202">
            <a:extLst>
              <a:ext uri="{FF2B5EF4-FFF2-40B4-BE49-F238E27FC236}">
                <a16:creationId xmlns:a16="http://schemas.microsoft.com/office/drawing/2014/main" id="{4B2C7B7C-DC23-45CA-96B2-139D17398480}"/>
              </a:ext>
            </a:extLst>
          </p:cNvPr>
          <p:cNvCxnSpPr/>
          <p:nvPr/>
        </p:nvCxnSpPr>
        <p:spPr>
          <a:xfrm>
            <a:off x="177347" y="508439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E79FDEE-832A-43E6-BA66-495B232E66DA}"/>
              </a:ext>
            </a:extLst>
          </p:cNvPr>
          <p:cNvCxnSpPr/>
          <p:nvPr/>
        </p:nvCxnSpPr>
        <p:spPr>
          <a:xfrm>
            <a:off x="329747" y="539618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798DCA3-9ECF-409A-88FB-C1B163C6A1A9}"/>
              </a:ext>
            </a:extLst>
          </p:cNvPr>
          <p:cNvCxnSpPr/>
          <p:nvPr/>
        </p:nvCxnSpPr>
        <p:spPr>
          <a:xfrm>
            <a:off x="349321" y="568840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 name="Arrow: Down 205">
            <a:extLst>
              <a:ext uri="{FF2B5EF4-FFF2-40B4-BE49-F238E27FC236}">
                <a16:creationId xmlns:a16="http://schemas.microsoft.com/office/drawing/2014/main" id="{0B90D3F7-7DB7-4C8C-83DE-15CFF855100D}"/>
              </a:ext>
            </a:extLst>
          </p:cNvPr>
          <p:cNvSpPr/>
          <p:nvPr/>
        </p:nvSpPr>
        <p:spPr>
          <a:xfrm>
            <a:off x="7683960" y="4924525"/>
            <a:ext cx="813732" cy="625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07" name="TextBox 206">
            <a:extLst>
              <a:ext uri="{FF2B5EF4-FFF2-40B4-BE49-F238E27FC236}">
                <a16:creationId xmlns:a16="http://schemas.microsoft.com/office/drawing/2014/main" id="{78C89551-6BC1-4469-8972-81675E6D0ED5}"/>
              </a:ext>
            </a:extLst>
          </p:cNvPr>
          <p:cNvSpPr txBox="1"/>
          <p:nvPr/>
        </p:nvSpPr>
        <p:spPr>
          <a:xfrm>
            <a:off x="9053460" y="3261412"/>
            <a:ext cx="3021370" cy="1015663"/>
          </a:xfrm>
          <a:prstGeom prst="rect">
            <a:avLst/>
          </a:prstGeom>
          <a:noFill/>
        </p:spPr>
        <p:txBody>
          <a:bodyPr wrap="square">
            <a:spAutoFit/>
          </a:bodyPr>
          <a:lstStyle/>
          <a:p>
            <a:pPr algn="ctr"/>
            <a:r>
              <a:rPr lang="en-US" sz="2000" dirty="0"/>
              <a:t>When we're done, all reachable objects have been marked.</a:t>
            </a:r>
          </a:p>
        </p:txBody>
      </p:sp>
      <p:sp>
        <p:nvSpPr>
          <p:cNvPr id="208" name="TextBox 207">
            <a:extLst>
              <a:ext uri="{FF2B5EF4-FFF2-40B4-BE49-F238E27FC236}">
                <a16:creationId xmlns:a16="http://schemas.microsoft.com/office/drawing/2014/main" id="{6770BFA2-6746-44EF-BB0E-691F4900FAE5}"/>
              </a:ext>
            </a:extLst>
          </p:cNvPr>
          <p:cNvSpPr txBox="1"/>
          <p:nvPr/>
        </p:nvSpPr>
        <p:spPr>
          <a:xfrm>
            <a:off x="9053460" y="4414054"/>
            <a:ext cx="3021370" cy="1015663"/>
          </a:xfrm>
          <a:prstGeom prst="rect">
            <a:avLst/>
          </a:prstGeom>
          <a:noFill/>
        </p:spPr>
        <p:txBody>
          <a:bodyPr wrap="square">
            <a:spAutoFit/>
          </a:bodyPr>
          <a:lstStyle/>
          <a:p>
            <a:pPr algn="ctr"/>
            <a:r>
              <a:rPr lang="en-US" sz="2000" dirty="0"/>
              <a:t>All unmarked objects are not in use and can be disposed of!</a:t>
            </a:r>
          </a:p>
        </p:txBody>
      </p:sp>
      <p:grpSp>
        <p:nvGrpSpPr>
          <p:cNvPr id="210" name="Group 209">
            <a:extLst>
              <a:ext uri="{FF2B5EF4-FFF2-40B4-BE49-F238E27FC236}">
                <a16:creationId xmlns:a16="http://schemas.microsoft.com/office/drawing/2014/main" id="{44ADDB65-4719-44A8-BE66-53F28C77E6E0}"/>
              </a:ext>
            </a:extLst>
          </p:cNvPr>
          <p:cNvGrpSpPr/>
          <p:nvPr/>
        </p:nvGrpSpPr>
        <p:grpSpPr>
          <a:xfrm>
            <a:off x="9065612" y="5619735"/>
            <a:ext cx="3060681" cy="707886"/>
            <a:chOff x="3670332" y="1349932"/>
            <a:chExt cx="3060681" cy="707886"/>
          </a:xfrm>
        </p:grpSpPr>
        <p:sp>
          <p:nvSpPr>
            <p:cNvPr id="211" name="TextBox 210">
              <a:extLst>
                <a:ext uri="{FF2B5EF4-FFF2-40B4-BE49-F238E27FC236}">
                  <a16:creationId xmlns:a16="http://schemas.microsoft.com/office/drawing/2014/main" id="{81528B2D-8EBA-43F1-9819-C87A1EABD867}"/>
                </a:ext>
              </a:extLst>
            </p:cNvPr>
            <p:cNvSpPr txBox="1"/>
            <p:nvPr/>
          </p:nvSpPr>
          <p:spPr>
            <a:xfrm>
              <a:off x="4058404" y="1349932"/>
              <a:ext cx="2672609" cy="707886"/>
            </a:xfrm>
            <a:prstGeom prst="rect">
              <a:avLst/>
            </a:prstGeom>
            <a:noFill/>
          </p:spPr>
          <p:txBody>
            <a:bodyPr wrap="square">
              <a:spAutoFit/>
            </a:bodyPr>
            <a:lstStyle/>
            <a:p>
              <a:pPr algn="ctr"/>
              <a:r>
                <a:rPr lang="en-US" sz="2000" dirty="0"/>
                <a:t>How does the GC find unmarked variables?</a:t>
              </a:r>
            </a:p>
          </p:txBody>
        </p:sp>
        <p:pic>
          <p:nvPicPr>
            <p:cNvPr id="212" name="Picture 211" descr="Shape&#10;&#10;Description automatically generated with low confidence">
              <a:extLst>
                <a:ext uri="{FF2B5EF4-FFF2-40B4-BE49-F238E27FC236}">
                  <a16:creationId xmlns:a16="http://schemas.microsoft.com/office/drawing/2014/main" id="{4BBD9F05-6471-4DD6-8BCB-D0CB695F4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0332" y="1406291"/>
              <a:ext cx="536455" cy="536455"/>
            </a:xfrm>
            <a:prstGeom prst="rect">
              <a:avLst/>
            </a:prstGeom>
            <a:ln>
              <a:noFill/>
            </a:ln>
            <a:effectLst>
              <a:outerShdw blurRad="292100" dist="139700" dir="2700000" algn="tl" rotWithShape="0">
                <a:srgbClr val="333333">
                  <a:alpha val="65000"/>
                </a:srgbClr>
              </a:outerShdw>
            </a:effectLst>
          </p:spPr>
        </p:pic>
      </p:grpSp>
      <p:sp>
        <p:nvSpPr>
          <p:cNvPr id="88" name="Title 1">
            <a:extLst>
              <a:ext uri="{FF2B5EF4-FFF2-40B4-BE49-F238E27FC236}">
                <a16:creationId xmlns:a16="http://schemas.microsoft.com/office/drawing/2014/main" id="{C000A5E2-8455-4C57-8753-3CAE831A0039}"/>
              </a:ext>
            </a:extLst>
          </p:cNvPr>
          <p:cNvSpPr>
            <a:spLocks noGrp="1"/>
          </p:cNvSpPr>
          <p:nvPr>
            <p:ph type="title"/>
          </p:nvPr>
        </p:nvSpPr>
        <p:spPr>
          <a:xfrm>
            <a:off x="914400" y="-76200"/>
            <a:ext cx="10363200" cy="1143000"/>
          </a:xfrm>
        </p:spPr>
        <p:txBody>
          <a:bodyPr/>
          <a:lstStyle/>
          <a:p>
            <a:r>
              <a:rPr lang="en-US" dirty="0"/>
              <a:t>Mark and Sweep: The Mark Phase</a:t>
            </a:r>
          </a:p>
        </p:txBody>
      </p:sp>
      <p:sp>
        <p:nvSpPr>
          <p:cNvPr id="89" name="Rectangle 88">
            <a:extLst>
              <a:ext uri="{FF2B5EF4-FFF2-40B4-BE49-F238E27FC236}">
                <a16:creationId xmlns:a16="http://schemas.microsoft.com/office/drawing/2014/main" id="{3BEDB7C7-3BBD-4B2E-8C02-346BA996B0EF}"/>
              </a:ext>
            </a:extLst>
          </p:cNvPr>
          <p:cNvSpPr/>
          <p:nvPr/>
        </p:nvSpPr>
        <p:spPr>
          <a:xfrm>
            <a:off x="8337767" y="5337837"/>
            <a:ext cx="635735" cy="4024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Alien object</a:t>
            </a:r>
          </a:p>
        </p:txBody>
      </p:sp>
      <p:sp>
        <p:nvSpPr>
          <p:cNvPr id="9" name="Arrow: Up 8">
            <a:extLst>
              <a:ext uri="{FF2B5EF4-FFF2-40B4-BE49-F238E27FC236}">
                <a16:creationId xmlns:a16="http://schemas.microsoft.com/office/drawing/2014/main" id="{0AC693D7-AE77-4EBE-9272-D31AFE944A2B}"/>
              </a:ext>
            </a:extLst>
          </p:cNvPr>
          <p:cNvSpPr/>
          <p:nvPr/>
        </p:nvSpPr>
        <p:spPr>
          <a:xfrm rot="1263523">
            <a:off x="7247936" y="5631712"/>
            <a:ext cx="1974756" cy="941507"/>
          </a:xfrm>
          <a:prstGeom prst="upArrow">
            <a:avLst>
              <a:gd name="adj1" fmla="val 58921"/>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Unmarked</a:t>
            </a:r>
          </a:p>
        </p:txBody>
      </p:sp>
      <p:sp>
        <p:nvSpPr>
          <p:cNvPr id="196" name="Arrow: Down 195">
            <a:extLst>
              <a:ext uri="{FF2B5EF4-FFF2-40B4-BE49-F238E27FC236}">
                <a16:creationId xmlns:a16="http://schemas.microsoft.com/office/drawing/2014/main" id="{D2D1CD9C-B3F6-4EE0-9FE0-840753A9836C}"/>
              </a:ext>
            </a:extLst>
          </p:cNvPr>
          <p:cNvSpPr/>
          <p:nvPr/>
        </p:nvSpPr>
        <p:spPr>
          <a:xfrm>
            <a:off x="7676817" y="4481681"/>
            <a:ext cx="813732" cy="625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6" name="Rectangle 85">
            <a:extLst>
              <a:ext uri="{FF2B5EF4-FFF2-40B4-BE49-F238E27FC236}">
                <a16:creationId xmlns:a16="http://schemas.microsoft.com/office/drawing/2014/main" id="{E6A0941B-96DD-48A3-BDEA-9E9315FD44AB}"/>
              </a:ext>
            </a:extLst>
          </p:cNvPr>
          <p:cNvSpPr/>
          <p:nvPr/>
        </p:nvSpPr>
        <p:spPr>
          <a:xfrm>
            <a:off x="9360126" y="6467060"/>
            <a:ext cx="2568895" cy="3415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87" name="Rectangle 86">
            <a:extLst>
              <a:ext uri="{FF2B5EF4-FFF2-40B4-BE49-F238E27FC236}">
                <a16:creationId xmlns:a16="http://schemas.microsoft.com/office/drawing/2014/main" id="{8A5CA4DD-AF1F-4498-B51F-C7069E8C76C0}"/>
              </a:ext>
            </a:extLst>
          </p:cNvPr>
          <p:cNvSpPr/>
          <p:nvPr/>
        </p:nvSpPr>
        <p:spPr>
          <a:xfrm>
            <a:off x="9359338" y="6475132"/>
            <a:ext cx="2569852" cy="3316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412456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2">
                                            <p:bg/>
                                          </p:spTgt>
                                        </p:tgtEl>
                                        <p:attrNameLst>
                                          <p:attrName>style.visibility</p:attrName>
                                        </p:attrNameLst>
                                      </p:cBhvr>
                                      <p:to>
                                        <p:strVal val="visible"/>
                                      </p:to>
                                    </p:set>
                                    <p:animEffect transition="in" filter="wipe(down)">
                                      <p:cBhvr>
                                        <p:cTn id="11" dur="500"/>
                                        <p:tgtEl>
                                          <p:spTgt spid="22">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down)">
                                      <p:cBhvr>
                                        <p:cTn id="16" dur="500"/>
                                        <p:tgtEl>
                                          <p:spTgt spid="2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6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6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1" nodeType="clickEffect">
                                  <p:stCondLst>
                                    <p:cond delay="0"/>
                                  </p:stCondLst>
                                  <p:childTnLst>
                                    <p:animMotion origin="layout" path="M 2.5E-6 -3.7037E-6 L 0.03307 0.12871 " pathEditMode="relative" rAng="0" ptsTypes="AA">
                                      <p:cBhvr>
                                        <p:cTn id="61" dur="2000" fill="hold"/>
                                        <p:tgtEl>
                                          <p:spTgt spid="7"/>
                                        </p:tgtEl>
                                        <p:attrNameLst>
                                          <p:attrName>ppt_x</p:attrName>
                                          <p:attrName>ppt_y</p:attrName>
                                        </p:attrNameLst>
                                      </p:cBhvr>
                                      <p:rCtr x="1654" y="6435"/>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6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68"/>
                                        </p:tgtEl>
                                        <p:attrNameLst>
                                          <p:attrName>style.visibility</p:attrName>
                                        </p:attrNameLst>
                                      </p:cBhvr>
                                      <p:to>
                                        <p:strVal val="visible"/>
                                      </p:to>
                                    </p:set>
                                    <p:animEffect transition="in" filter="fade">
                                      <p:cBhvr>
                                        <p:cTn id="79" dur="500"/>
                                        <p:tgtEl>
                                          <p:spTgt spid="168"/>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2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67"/>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16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down)">
                                      <p:cBhvr>
                                        <p:cTn id="96" dur="500"/>
                                        <p:tgtEl>
                                          <p:spTgt spid="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2" nodeType="clickEffect">
                                  <p:stCondLst>
                                    <p:cond delay="0"/>
                                  </p:stCondLst>
                                  <p:childTnLst>
                                    <p:animEffect transition="out" filter="fade">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169"/>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7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171"/>
                                        </p:tgtEl>
                                        <p:attrNameLst>
                                          <p:attrName>style.visibility</p:attrName>
                                        </p:attrNameLst>
                                      </p:cBhvr>
                                      <p:to>
                                        <p:strVal val="visible"/>
                                      </p:to>
                                    </p:set>
                                    <p:animEffect transition="in" filter="wipe(up)">
                                      <p:cBhvr>
                                        <p:cTn id="114" dur="500"/>
                                        <p:tgtEl>
                                          <p:spTgt spid="171"/>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1" nodeType="clickEffect">
                                  <p:stCondLst>
                                    <p:cond delay="0"/>
                                  </p:stCondLst>
                                  <p:childTnLst>
                                    <p:animMotion origin="layout" path="M 1.875E-6 -3.7037E-6 L -0.04466 0.0963 " pathEditMode="relative" rAng="0" ptsTypes="AA">
                                      <p:cBhvr>
                                        <p:cTn id="118" dur="2000" fill="hold"/>
                                        <p:tgtEl>
                                          <p:spTgt spid="171"/>
                                        </p:tgtEl>
                                        <p:attrNameLst>
                                          <p:attrName>ppt_x</p:attrName>
                                          <p:attrName>ppt_y</p:attrName>
                                        </p:attrNameLst>
                                      </p:cBhvr>
                                      <p:rCtr x="-2240" y="4815"/>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17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7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173"/>
                                        </p:tgtEl>
                                        <p:attrNameLst>
                                          <p:attrName>style.visibility</p:attrName>
                                        </p:attrNameLst>
                                      </p:cBhvr>
                                      <p:to>
                                        <p:strVal val="visible"/>
                                      </p:to>
                                    </p:set>
                                    <p:animEffect transition="in" filter="fade">
                                      <p:cBhvr>
                                        <p:cTn id="131" dur="500"/>
                                        <p:tgtEl>
                                          <p:spTgt spid="173"/>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72"/>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174"/>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175"/>
                                        </p:tgtEl>
                                        <p:attrNameLst>
                                          <p:attrName>style.visibility</p:attrName>
                                        </p:attrNameLst>
                                      </p:cBhvr>
                                      <p:to>
                                        <p:strVal val="visible"/>
                                      </p:to>
                                    </p:set>
                                    <p:animEffect transition="in" filter="wipe(down)">
                                      <p:cBhvr>
                                        <p:cTn id="144" dur="500"/>
                                        <p:tgtEl>
                                          <p:spTgt spid="175"/>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grpId="2" nodeType="clickEffect">
                                  <p:stCondLst>
                                    <p:cond delay="0"/>
                                  </p:stCondLst>
                                  <p:childTnLst>
                                    <p:animEffect transition="out" filter="fade">
                                      <p:cBhvr>
                                        <p:cTn id="148" dur="500"/>
                                        <p:tgtEl>
                                          <p:spTgt spid="171"/>
                                        </p:tgtEl>
                                      </p:cBhvr>
                                    </p:animEffect>
                                    <p:set>
                                      <p:cBhvr>
                                        <p:cTn id="149" dur="1" fill="hold">
                                          <p:stCondLst>
                                            <p:cond delay="499"/>
                                          </p:stCondLst>
                                        </p:cTn>
                                        <p:tgtEl>
                                          <p:spTgt spid="171"/>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174"/>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176"/>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1" fill="hold" grpId="0" nodeType="clickEffect">
                                  <p:stCondLst>
                                    <p:cond delay="0"/>
                                  </p:stCondLst>
                                  <p:childTnLst>
                                    <p:set>
                                      <p:cBhvr>
                                        <p:cTn id="161" dur="1" fill="hold">
                                          <p:stCondLst>
                                            <p:cond delay="0"/>
                                          </p:stCondLst>
                                        </p:cTn>
                                        <p:tgtEl>
                                          <p:spTgt spid="177"/>
                                        </p:tgtEl>
                                        <p:attrNameLst>
                                          <p:attrName>style.visibility</p:attrName>
                                        </p:attrNameLst>
                                      </p:cBhvr>
                                      <p:to>
                                        <p:strVal val="visible"/>
                                      </p:to>
                                    </p:set>
                                    <p:animEffect transition="in" filter="wipe(up)">
                                      <p:cBhvr>
                                        <p:cTn id="162" dur="500"/>
                                        <p:tgtEl>
                                          <p:spTgt spid="177"/>
                                        </p:tgtEl>
                                      </p:cBhvr>
                                    </p:animEffect>
                                  </p:childTnLst>
                                </p:cTn>
                              </p:par>
                            </p:childTnLst>
                          </p:cTn>
                        </p:par>
                      </p:childTnLst>
                    </p:cTn>
                  </p:par>
                  <p:par>
                    <p:cTn id="163" fill="hold">
                      <p:stCondLst>
                        <p:cond delay="indefinite"/>
                      </p:stCondLst>
                      <p:childTnLst>
                        <p:par>
                          <p:cTn id="164" fill="hold">
                            <p:stCondLst>
                              <p:cond delay="0"/>
                            </p:stCondLst>
                            <p:childTnLst>
                              <p:par>
                                <p:cTn id="165" presetID="42" presetClass="path" presetSubtype="0" accel="50000" decel="50000" fill="hold" grpId="1" nodeType="clickEffect">
                                  <p:stCondLst>
                                    <p:cond delay="0"/>
                                  </p:stCondLst>
                                  <p:childTnLst>
                                    <p:animMotion origin="layout" path="M -2.5E-6 -1.85185E-6 L -0.05468 -0.15324 " pathEditMode="relative" rAng="0" ptsTypes="AA">
                                      <p:cBhvr>
                                        <p:cTn id="166" dur="2000" fill="hold"/>
                                        <p:tgtEl>
                                          <p:spTgt spid="177"/>
                                        </p:tgtEl>
                                        <p:attrNameLst>
                                          <p:attrName>ppt_x</p:attrName>
                                          <p:attrName>ppt_y</p:attrName>
                                        </p:attrNameLst>
                                      </p:cBhvr>
                                      <p:rCtr x="-2734" y="-7662"/>
                                    </p:animMotion>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76"/>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7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79"/>
                                        </p:tgtEl>
                                        <p:attrNameLst>
                                          <p:attrName>style.visibility</p:attrName>
                                        </p:attrNameLst>
                                      </p:cBhvr>
                                      <p:to>
                                        <p:strVal val="visible"/>
                                      </p:to>
                                    </p:set>
                                    <p:animEffect transition="in" filter="fade">
                                      <p:cBhvr>
                                        <p:cTn id="179" dur="500"/>
                                        <p:tgtEl>
                                          <p:spTgt spid="179"/>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nodeType="clickEffect">
                                  <p:stCondLst>
                                    <p:cond delay="0"/>
                                  </p:stCondLst>
                                  <p:childTnLst>
                                    <p:set>
                                      <p:cBhvr>
                                        <p:cTn id="183" dur="1" fill="hold">
                                          <p:stCondLst>
                                            <p:cond delay="0"/>
                                          </p:stCondLst>
                                        </p:cTn>
                                        <p:tgtEl>
                                          <p:spTgt spid="178"/>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180"/>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81"/>
                                        </p:tgtEl>
                                        <p:attrNameLst>
                                          <p:attrName>style.visibility</p:attrName>
                                        </p:attrNameLst>
                                      </p:cBhvr>
                                      <p:to>
                                        <p:strVal val="visible"/>
                                      </p:to>
                                    </p:set>
                                    <p:animEffect transition="in" filter="wipe(down)">
                                      <p:cBhvr>
                                        <p:cTn id="192" dur="500"/>
                                        <p:tgtEl>
                                          <p:spTgt spid="18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grpId="2" nodeType="clickEffect">
                                  <p:stCondLst>
                                    <p:cond delay="0"/>
                                  </p:stCondLst>
                                  <p:childTnLst>
                                    <p:animEffect transition="out" filter="fade">
                                      <p:cBhvr>
                                        <p:cTn id="196" dur="500"/>
                                        <p:tgtEl>
                                          <p:spTgt spid="177"/>
                                        </p:tgtEl>
                                      </p:cBhvr>
                                    </p:animEffect>
                                    <p:set>
                                      <p:cBhvr>
                                        <p:cTn id="197" dur="1" fill="hold">
                                          <p:stCondLst>
                                            <p:cond delay="499"/>
                                          </p:stCondLst>
                                        </p:cTn>
                                        <p:tgtEl>
                                          <p:spTgt spid="177"/>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nodeType="clickEffect">
                                  <p:stCondLst>
                                    <p:cond delay="0"/>
                                  </p:stCondLst>
                                  <p:childTnLst>
                                    <p:set>
                                      <p:cBhvr>
                                        <p:cTn id="201" dur="1" fill="hold">
                                          <p:stCondLst>
                                            <p:cond delay="0"/>
                                          </p:stCondLst>
                                        </p:cTn>
                                        <p:tgtEl>
                                          <p:spTgt spid="180"/>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182"/>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22">
                                            <p:txEl>
                                              <p:pRg st="7" end="7"/>
                                            </p:txEl>
                                          </p:spTgt>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22">
                                            <p:txEl>
                                              <p:pRg st="8" end="8"/>
                                            </p:txEl>
                                          </p:spTgt>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22">
                                            <p:txEl>
                                              <p:pRg st="9" end="9"/>
                                            </p:txEl>
                                          </p:spTgt>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22">
                                            <p:txEl>
                                              <p:pRg st="10" end="10"/>
                                            </p:txEl>
                                          </p:spTgt>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22">
                                            <p:txEl>
                                              <p:pRg st="11" end="11"/>
                                            </p:txEl>
                                          </p:spTgt>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22">
                                            <p:txEl>
                                              <p:pRg st="12" end="12"/>
                                            </p:txEl>
                                          </p:spTgt>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nodeType="clickEffect">
                                  <p:stCondLst>
                                    <p:cond delay="0"/>
                                  </p:stCondLst>
                                  <p:childTnLst>
                                    <p:set>
                                      <p:cBhvr>
                                        <p:cTn id="223" dur="1" fill="hold">
                                          <p:stCondLst>
                                            <p:cond delay="0"/>
                                          </p:stCondLst>
                                        </p:cTn>
                                        <p:tgtEl>
                                          <p:spTgt spid="183"/>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nodeType="clickEffect">
                                  <p:stCondLst>
                                    <p:cond delay="0"/>
                                  </p:stCondLst>
                                  <p:childTnLst>
                                    <p:set>
                                      <p:cBhvr>
                                        <p:cTn id="227" dur="1" fill="hold">
                                          <p:stCondLst>
                                            <p:cond delay="0"/>
                                          </p:stCondLst>
                                        </p:cTn>
                                        <p:tgtEl>
                                          <p:spTgt spid="183"/>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nodeType="clickEffect">
                                  <p:stCondLst>
                                    <p:cond delay="0"/>
                                  </p:stCondLst>
                                  <p:childTnLst>
                                    <p:set>
                                      <p:cBhvr>
                                        <p:cTn id="231" dur="1" fill="hold">
                                          <p:stCondLst>
                                            <p:cond delay="0"/>
                                          </p:stCondLst>
                                        </p:cTn>
                                        <p:tgtEl>
                                          <p:spTgt spid="184"/>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22" presetClass="entr" presetSubtype="1" fill="hold" grpId="0" nodeType="clickEffect">
                                  <p:stCondLst>
                                    <p:cond delay="0"/>
                                  </p:stCondLst>
                                  <p:childTnLst>
                                    <p:set>
                                      <p:cBhvr>
                                        <p:cTn id="235" dur="1" fill="hold">
                                          <p:stCondLst>
                                            <p:cond delay="0"/>
                                          </p:stCondLst>
                                        </p:cTn>
                                        <p:tgtEl>
                                          <p:spTgt spid="185"/>
                                        </p:tgtEl>
                                        <p:attrNameLst>
                                          <p:attrName>style.visibility</p:attrName>
                                        </p:attrNameLst>
                                      </p:cBhvr>
                                      <p:to>
                                        <p:strVal val="visible"/>
                                      </p:to>
                                    </p:set>
                                    <p:animEffect transition="in" filter="wipe(up)">
                                      <p:cBhvr>
                                        <p:cTn id="236" dur="500"/>
                                        <p:tgtEl>
                                          <p:spTgt spid="185"/>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xit" presetSubtype="0" fill="hold" grpId="1" nodeType="clickEffect">
                                  <p:stCondLst>
                                    <p:cond delay="0"/>
                                  </p:stCondLst>
                                  <p:childTnLst>
                                    <p:animEffect transition="out" filter="fade">
                                      <p:cBhvr>
                                        <p:cTn id="240" dur="500"/>
                                        <p:tgtEl>
                                          <p:spTgt spid="181"/>
                                        </p:tgtEl>
                                      </p:cBhvr>
                                    </p:animEffect>
                                    <p:set>
                                      <p:cBhvr>
                                        <p:cTn id="241" dur="1" fill="hold">
                                          <p:stCondLst>
                                            <p:cond delay="499"/>
                                          </p:stCondLst>
                                        </p:cTn>
                                        <p:tgtEl>
                                          <p:spTgt spid="181"/>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 presetClass="exit" presetSubtype="0" fill="hold" nodeType="clickEffect">
                                  <p:stCondLst>
                                    <p:cond delay="0"/>
                                  </p:stCondLst>
                                  <p:childTnLst>
                                    <p:set>
                                      <p:cBhvr>
                                        <p:cTn id="245" dur="1" fill="hold">
                                          <p:stCondLst>
                                            <p:cond delay="0"/>
                                          </p:stCondLst>
                                        </p:cTn>
                                        <p:tgtEl>
                                          <p:spTgt spid="184"/>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 presetClass="entr" presetSubtype="0" fill="hold" nodeType="clickEffect">
                                  <p:stCondLst>
                                    <p:cond delay="0"/>
                                  </p:stCondLst>
                                  <p:childTnLst>
                                    <p:set>
                                      <p:cBhvr>
                                        <p:cTn id="249" dur="1" fill="hold">
                                          <p:stCondLst>
                                            <p:cond delay="0"/>
                                          </p:stCondLst>
                                        </p:cTn>
                                        <p:tgtEl>
                                          <p:spTgt spid="186"/>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1" presetClass="exit" presetSubtype="0" fill="hold" nodeType="clickEffect">
                                  <p:stCondLst>
                                    <p:cond delay="0"/>
                                  </p:stCondLst>
                                  <p:childTnLst>
                                    <p:set>
                                      <p:cBhvr>
                                        <p:cTn id="253" dur="1" fill="hold">
                                          <p:stCondLst>
                                            <p:cond delay="0"/>
                                          </p:stCondLst>
                                        </p:cTn>
                                        <p:tgtEl>
                                          <p:spTgt spid="186"/>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nodeType="clickEffect">
                                  <p:stCondLst>
                                    <p:cond delay="0"/>
                                  </p:stCondLst>
                                  <p:childTnLst>
                                    <p:set>
                                      <p:cBhvr>
                                        <p:cTn id="257" dur="1" fill="hold">
                                          <p:stCondLst>
                                            <p:cond delay="0"/>
                                          </p:stCondLst>
                                        </p:cTn>
                                        <p:tgtEl>
                                          <p:spTgt spid="187"/>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1" presetClass="exit" presetSubtype="0" fill="hold" nodeType="clickEffect">
                                  <p:stCondLst>
                                    <p:cond delay="0"/>
                                  </p:stCondLst>
                                  <p:childTnLst>
                                    <p:set>
                                      <p:cBhvr>
                                        <p:cTn id="261" dur="1" fill="hold">
                                          <p:stCondLst>
                                            <p:cond delay="0"/>
                                          </p:stCondLst>
                                        </p:cTn>
                                        <p:tgtEl>
                                          <p:spTgt spid="187"/>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nodeType="clickEffect">
                                  <p:stCondLst>
                                    <p:cond delay="0"/>
                                  </p:stCondLst>
                                  <p:childTnLst>
                                    <p:set>
                                      <p:cBhvr>
                                        <p:cTn id="265" dur="1" fill="hold">
                                          <p:stCondLst>
                                            <p:cond delay="0"/>
                                          </p:stCondLst>
                                        </p:cTn>
                                        <p:tgtEl>
                                          <p:spTgt spid="188"/>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0" presetClass="exit" presetSubtype="0" fill="hold" grpId="1" nodeType="clickEffect">
                                  <p:stCondLst>
                                    <p:cond delay="0"/>
                                  </p:stCondLst>
                                  <p:childTnLst>
                                    <p:animEffect transition="out" filter="fade">
                                      <p:cBhvr>
                                        <p:cTn id="269" dur="500"/>
                                        <p:tgtEl>
                                          <p:spTgt spid="185"/>
                                        </p:tgtEl>
                                      </p:cBhvr>
                                    </p:animEffect>
                                    <p:set>
                                      <p:cBhvr>
                                        <p:cTn id="270" dur="1" fill="hold">
                                          <p:stCondLst>
                                            <p:cond delay="499"/>
                                          </p:stCondLst>
                                        </p:cTn>
                                        <p:tgtEl>
                                          <p:spTgt spid="185"/>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22" presetClass="entr" presetSubtype="1" fill="hold" grpId="0" nodeType="clickEffect">
                                  <p:stCondLst>
                                    <p:cond delay="0"/>
                                  </p:stCondLst>
                                  <p:childTnLst>
                                    <p:set>
                                      <p:cBhvr>
                                        <p:cTn id="274" dur="1" fill="hold">
                                          <p:stCondLst>
                                            <p:cond delay="0"/>
                                          </p:stCondLst>
                                        </p:cTn>
                                        <p:tgtEl>
                                          <p:spTgt spid="189"/>
                                        </p:tgtEl>
                                        <p:attrNameLst>
                                          <p:attrName>style.visibility</p:attrName>
                                        </p:attrNameLst>
                                      </p:cBhvr>
                                      <p:to>
                                        <p:strVal val="visible"/>
                                      </p:to>
                                    </p:set>
                                    <p:animEffect transition="in" filter="wipe(up)">
                                      <p:cBhvr>
                                        <p:cTn id="275" dur="500"/>
                                        <p:tgtEl>
                                          <p:spTgt spid="189"/>
                                        </p:tgtEl>
                                      </p:cBhvr>
                                    </p:animEffect>
                                  </p:childTnLst>
                                </p:cTn>
                              </p:par>
                            </p:childTnLst>
                          </p:cTn>
                        </p:par>
                      </p:childTnLst>
                    </p:cTn>
                  </p:par>
                  <p:par>
                    <p:cTn id="276" fill="hold">
                      <p:stCondLst>
                        <p:cond delay="indefinite"/>
                      </p:stCondLst>
                      <p:childTnLst>
                        <p:par>
                          <p:cTn id="277" fill="hold">
                            <p:stCondLst>
                              <p:cond delay="0"/>
                            </p:stCondLst>
                            <p:childTnLst>
                              <p:par>
                                <p:cTn id="278" presetID="10" presetClass="exit" presetSubtype="0" fill="hold" grpId="1" nodeType="clickEffect">
                                  <p:stCondLst>
                                    <p:cond delay="0"/>
                                  </p:stCondLst>
                                  <p:childTnLst>
                                    <p:animEffect transition="out" filter="fade">
                                      <p:cBhvr>
                                        <p:cTn id="279" dur="500"/>
                                        <p:tgtEl>
                                          <p:spTgt spid="175"/>
                                        </p:tgtEl>
                                      </p:cBhvr>
                                    </p:animEffect>
                                    <p:set>
                                      <p:cBhvr>
                                        <p:cTn id="280" dur="1" fill="hold">
                                          <p:stCondLst>
                                            <p:cond delay="499"/>
                                          </p:stCondLst>
                                        </p:cTn>
                                        <p:tgtEl>
                                          <p:spTgt spid="175"/>
                                        </p:tgtEl>
                                        <p:attrNameLst>
                                          <p:attrName>style.visibility</p:attrName>
                                        </p:attrNameLst>
                                      </p:cBhvr>
                                      <p:to>
                                        <p:strVal val="hidden"/>
                                      </p:to>
                                    </p:set>
                                  </p:childTnLst>
                                </p:cTn>
                              </p:par>
                            </p:childTnLst>
                          </p:cTn>
                        </p:par>
                      </p:childTnLst>
                    </p:cTn>
                  </p:par>
                  <p:par>
                    <p:cTn id="281" fill="hold">
                      <p:stCondLst>
                        <p:cond delay="indefinite"/>
                      </p:stCondLst>
                      <p:childTnLst>
                        <p:par>
                          <p:cTn id="282" fill="hold">
                            <p:stCondLst>
                              <p:cond delay="0"/>
                            </p:stCondLst>
                            <p:childTnLst>
                              <p:par>
                                <p:cTn id="283" presetID="1" presetClass="exit" presetSubtype="0" fill="hold" nodeType="clickEffect">
                                  <p:stCondLst>
                                    <p:cond delay="0"/>
                                  </p:stCondLst>
                                  <p:childTnLst>
                                    <p:set>
                                      <p:cBhvr>
                                        <p:cTn id="284" dur="1" fill="hold">
                                          <p:stCondLst>
                                            <p:cond delay="0"/>
                                          </p:stCondLst>
                                        </p:cTn>
                                        <p:tgtEl>
                                          <p:spTgt spid="188"/>
                                        </p:tgtEl>
                                        <p:attrNameLst>
                                          <p:attrName>style.visibility</p:attrName>
                                        </p:attrNameLst>
                                      </p:cBhvr>
                                      <p:to>
                                        <p:strVal val="hidden"/>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nodeType="clickEffect">
                                  <p:stCondLst>
                                    <p:cond delay="0"/>
                                  </p:stCondLst>
                                  <p:childTnLst>
                                    <p:set>
                                      <p:cBhvr>
                                        <p:cTn id="288" dur="1" fill="hold">
                                          <p:stCondLst>
                                            <p:cond delay="0"/>
                                          </p:stCondLst>
                                        </p:cTn>
                                        <p:tgtEl>
                                          <p:spTgt spid="190"/>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nodeType="clickEffect">
                                  <p:stCondLst>
                                    <p:cond delay="0"/>
                                  </p:stCondLst>
                                  <p:childTnLst>
                                    <p:set>
                                      <p:cBhvr>
                                        <p:cTn id="292" dur="1" fill="hold">
                                          <p:stCondLst>
                                            <p:cond delay="0"/>
                                          </p:stCondLst>
                                        </p:cTn>
                                        <p:tgtEl>
                                          <p:spTgt spid="190"/>
                                        </p:tgtEl>
                                        <p:attrNameLst>
                                          <p:attrName>style.visibility</p:attrName>
                                        </p:attrNameLst>
                                      </p:cBhvr>
                                      <p:to>
                                        <p:strVal val="hidden"/>
                                      </p:to>
                                    </p:set>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nodeType="clickEffect">
                                  <p:stCondLst>
                                    <p:cond delay="0"/>
                                  </p:stCondLst>
                                  <p:childTnLst>
                                    <p:set>
                                      <p:cBhvr>
                                        <p:cTn id="296" dur="1" fill="hold">
                                          <p:stCondLst>
                                            <p:cond delay="0"/>
                                          </p:stCondLst>
                                        </p:cTn>
                                        <p:tgtEl>
                                          <p:spTgt spid="19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nodeType="clickEffect">
                                  <p:stCondLst>
                                    <p:cond delay="0"/>
                                  </p:stCondLst>
                                  <p:childTnLst>
                                    <p:set>
                                      <p:cBhvr>
                                        <p:cTn id="300" dur="1" fill="hold">
                                          <p:stCondLst>
                                            <p:cond delay="0"/>
                                          </p:stCondLst>
                                        </p:cTn>
                                        <p:tgtEl>
                                          <p:spTgt spid="191"/>
                                        </p:tgtEl>
                                        <p:attrNameLst>
                                          <p:attrName>style.visibility</p:attrName>
                                        </p:attrNameLst>
                                      </p:cBhvr>
                                      <p:to>
                                        <p:strVal val="hidden"/>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nodeType="clickEffect">
                                  <p:stCondLst>
                                    <p:cond delay="0"/>
                                  </p:stCondLst>
                                  <p:childTnLst>
                                    <p:set>
                                      <p:cBhvr>
                                        <p:cTn id="304" dur="1" fill="hold">
                                          <p:stCondLst>
                                            <p:cond delay="0"/>
                                          </p:stCondLst>
                                        </p:cTn>
                                        <p:tgtEl>
                                          <p:spTgt spid="192"/>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0" presetClass="exit" presetSubtype="0" fill="hold" grpId="1" nodeType="clickEffect">
                                  <p:stCondLst>
                                    <p:cond delay="0"/>
                                  </p:stCondLst>
                                  <p:childTnLst>
                                    <p:animEffect transition="out" filter="fade">
                                      <p:cBhvr>
                                        <p:cTn id="308" dur="500"/>
                                        <p:tgtEl>
                                          <p:spTgt spid="189"/>
                                        </p:tgtEl>
                                      </p:cBhvr>
                                    </p:animEffect>
                                    <p:set>
                                      <p:cBhvr>
                                        <p:cTn id="309" dur="1" fill="hold">
                                          <p:stCondLst>
                                            <p:cond delay="499"/>
                                          </p:stCondLst>
                                        </p:cTn>
                                        <p:tgtEl>
                                          <p:spTgt spid="189"/>
                                        </p:tgtEl>
                                        <p:attrNameLst>
                                          <p:attrName>style.visibility</p:attrName>
                                        </p:attrNameLst>
                                      </p:cBhvr>
                                      <p:to>
                                        <p:strVal val="hidden"/>
                                      </p:to>
                                    </p:set>
                                  </p:childTnLst>
                                </p:cTn>
                              </p:par>
                            </p:childTnLst>
                          </p:cTn>
                        </p:par>
                      </p:childTnLst>
                    </p:cTn>
                  </p:par>
                  <p:par>
                    <p:cTn id="310" fill="hold">
                      <p:stCondLst>
                        <p:cond delay="indefinite"/>
                      </p:stCondLst>
                      <p:childTnLst>
                        <p:par>
                          <p:cTn id="311" fill="hold">
                            <p:stCondLst>
                              <p:cond delay="0"/>
                            </p:stCondLst>
                            <p:childTnLst>
                              <p:par>
                                <p:cTn id="312" presetID="22" presetClass="entr" presetSubtype="1" fill="hold" grpId="0" nodeType="clickEffect">
                                  <p:stCondLst>
                                    <p:cond delay="0"/>
                                  </p:stCondLst>
                                  <p:childTnLst>
                                    <p:set>
                                      <p:cBhvr>
                                        <p:cTn id="313" dur="1" fill="hold">
                                          <p:stCondLst>
                                            <p:cond delay="0"/>
                                          </p:stCondLst>
                                        </p:cTn>
                                        <p:tgtEl>
                                          <p:spTgt spid="193"/>
                                        </p:tgtEl>
                                        <p:attrNameLst>
                                          <p:attrName>style.visibility</p:attrName>
                                        </p:attrNameLst>
                                      </p:cBhvr>
                                      <p:to>
                                        <p:strVal val="visible"/>
                                      </p:to>
                                    </p:set>
                                    <p:animEffect transition="in" filter="wipe(up)">
                                      <p:cBhvr>
                                        <p:cTn id="314" dur="500"/>
                                        <p:tgtEl>
                                          <p:spTgt spid="193"/>
                                        </p:tgtEl>
                                      </p:cBhvr>
                                    </p:animEffect>
                                  </p:childTnLst>
                                </p:cTn>
                              </p:par>
                            </p:childTnLst>
                          </p:cTn>
                        </p:par>
                      </p:childTnLst>
                    </p:cTn>
                  </p:par>
                  <p:par>
                    <p:cTn id="315" fill="hold">
                      <p:stCondLst>
                        <p:cond delay="indefinite"/>
                      </p:stCondLst>
                      <p:childTnLst>
                        <p:par>
                          <p:cTn id="316" fill="hold">
                            <p:stCondLst>
                              <p:cond delay="0"/>
                            </p:stCondLst>
                            <p:childTnLst>
                              <p:par>
                                <p:cTn id="317" presetID="10" presetClass="exit" presetSubtype="0" fill="hold" grpId="1" nodeType="clickEffect">
                                  <p:stCondLst>
                                    <p:cond delay="0"/>
                                  </p:stCondLst>
                                  <p:childTnLst>
                                    <p:animEffect transition="out" filter="fade">
                                      <p:cBhvr>
                                        <p:cTn id="318" dur="500"/>
                                        <p:tgtEl>
                                          <p:spTgt spid="8"/>
                                        </p:tgtEl>
                                      </p:cBhvr>
                                    </p:animEffect>
                                    <p:set>
                                      <p:cBhvr>
                                        <p:cTn id="319" dur="1" fill="hold">
                                          <p:stCondLst>
                                            <p:cond delay="499"/>
                                          </p:stCondLst>
                                        </p:cTn>
                                        <p:tgtEl>
                                          <p:spTgt spid="8"/>
                                        </p:tgtEl>
                                        <p:attrNameLst>
                                          <p:attrName>style.visibility</p:attrName>
                                        </p:attrNameLst>
                                      </p:cBhvr>
                                      <p:to>
                                        <p:strVal val="hidden"/>
                                      </p:to>
                                    </p:set>
                                  </p:childTnLst>
                                </p:cTn>
                              </p:par>
                            </p:childTnLst>
                          </p:cTn>
                        </p:par>
                      </p:childTnLst>
                    </p:cTn>
                  </p:par>
                  <p:par>
                    <p:cTn id="320" fill="hold">
                      <p:stCondLst>
                        <p:cond delay="indefinite"/>
                      </p:stCondLst>
                      <p:childTnLst>
                        <p:par>
                          <p:cTn id="321" fill="hold">
                            <p:stCondLst>
                              <p:cond delay="0"/>
                            </p:stCondLst>
                            <p:childTnLst>
                              <p:par>
                                <p:cTn id="322" presetID="1" presetClass="exit" presetSubtype="0" fill="hold" nodeType="clickEffect">
                                  <p:stCondLst>
                                    <p:cond delay="0"/>
                                  </p:stCondLst>
                                  <p:childTnLst>
                                    <p:set>
                                      <p:cBhvr>
                                        <p:cTn id="323" dur="1" fill="hold">
                                          <p:stCondLst>
                                            <p:cond delay="0"/>
                                          </p:stCondLst>
                                        </p:cTn>
                                        <p:tgtEl>
                                          <p:spTgt spid="192"/>
                                        </p:tgtEl>
                                        <p:attrNameLst>
                                          <p:attrName>style.visibility</p:attrName>
                                        </p:attrNameLst>
                                      </p:cBhvr>
                                      <p:to>
                                        <p:strVal val="hidden"/>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nodeType="clickEffect">
                                  <p:stCondLst>
                                    <p:cond delay="0"/>
                                  </p:stCondLst>
                                  <p:childTnLst>
                                    <p:set>
                                      <p:cBhvr>
                                        <p:cTn id="327" dur="1" fill="hold">
                                          <p:stCondLst>
                                            <p:cond delay="0"/>
                                          </p:stCondLst>
                                        </p:cTn>
                                        <p:tgtEl>
                                          <p:spTgt spid="194"/>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10" presetClass="exit" presetSubtype="0" fill="hold" grpId="1" nodeType="clickEffect">
                                  <p:stCondLst>
                                    <p:cond delay="0"/>
                                  </p:stCondLst>
                                  <p:childTnLst>
                                    <p:animEffect transition="out" filter="fade">
                                      <p:cBhvr>
                                        <p:cTn id="331" dur="500"/>
                                        <p:tgtEl>
                                          <p:spTgt spid="193"/>
                                        </p:tgtEl>
                                      </p:cBhvr>
                                    </p:animEffect>
                                    <p:set>
                                      <p:cBhvr>
                                        <p:cTn id="332" dur="1" fill="hold">
                                          <p:stCondLst>
                                            <p:cond delay="499"/>
                                          </p:stCondLst>
                                        </p:cTn>
                                        <p:tgtEl>
                                          <p:spTgt spid="193"/>
                                        </p:tgtEl>
                                        <p:attrNameLst>
                                          <p:attrName>style.visibility</p:attrName>
                                        </p:attrNameLst>
                                      </p:cBhvr>
                                      <p:to>
                                        <p:strVal val="hidden"/>
                                      </p:to>
                                    </p:set>
                                  </p:childTnLst>
                                </p:cTn>
                              </p:par>
                            </p:childTnLst>
                          </p:cTn>
                        </p:par>
                      </p:childTnLst>
                    </p:cTn>
                  </p:par>
                  <p:par>
                    <p:cTn id="333" fill="hold">
                      <p:stCondLst>
                        <p:cond delay="indefinite"/>
                      </p:stCondLst>
                      <p:childTnLst>
                        <p:par>
                          <p:cTn id="334" fill="hold">
                            <p:stCondLst>
                              <p:cond delay="0"/>
                            </p:stCondLst>
                            <p:childTnLst>
                              <p:par>
                                <p:cTn id="335" presetID="22" presetClass="entr" presetSubtype="1" fill="hold" grpId="0" nodeType="clickEffect">
                                  <p:stCondLst>
                                    <p:cond delay="0"/>
                                  </p:stCondLst>
                                  <p:childTnLst>
                                    <p:set>
                                      <p:cBhvr>
                                        <p:cTn id="336" dur="1" fill="hold">
                                          <p:stCondLst>
                                            <p:cond delay="0"/>
                                          </p:stCondLst>
                                        </p:cTn>
                                        <p:tgtEl>
                                          <p:spTgt spid="196"/>
                                        </p:tgtEl>
                                        <p:attrNameLst>
                                          <p:attrName>style.visibility</p:attrName>
                                        </p:attrNameLst>
                                      </p:cBhvr>
                                      <p:to>
                                        <p:strVal val="visible"/>
                                      </p:to>
                                    </p:set>
                                    <p:animEffect transition="in" filter="wipe(up)">
                                      <p:cBhvr>
                                        <p:cTn id="337" dur="500"/>
                                        <p:tgtEl>
                                          <p:spTgt spid="196"/>
                                        </p:tgtEl>
                                      </p:cBhvr>
                                    </p:animEffect>
                                  </p:childTnLst>
                                </p:cTn>
                              </p:par>
                            </p:childTnLst>
                          </p:cTn>
                        </p:par>
                      </p:childTnLst>
                    </p:cTn>
                  </p:par>
                  <p:par>
                    <p:cTn id="338" fill="hold">
                      <p:stCondLst>
                        <p:cond delay="indefinite"/>
                      </p:stCondLst>
                      <p:childTnLst>
                        <p:par>
                          <p:cTn id="339" fill="hold">
                            <p:stCondLst>
                              <p:cond delay="0"/>
                            </p:stCondLst>
                            <p:childTnLst>
                              <p:par>
                                <p:cTn id="340" presetID="42" presetClass="path" presetSubtype="0" accel="50000" decel="50000" fill="hold" grpId="1" nodeType="clickEffect">
                                  <p:stCondLst>
                                    <p:cond delay="0"/>
                                  </p:stCondLst>
                                  <p:childTnLst>
                                    <p:animMotion origin="layout" path="M -8.33333E-7 -4.07407E-6 L 0.00964 0.06297 " pathEditMode="relative" rAng="0" ptsTypes="AA">
                                      <p:cBhvr>
                                        <p:cTn id="341" dur="2000" fill="hold"/>
                                        <p:tgtEl>
                                          <p:spTgt spid="196"/>
                                        </p:tgtEl>
                                        <p:attrNameLst>
                                          <p:attrName>ppt_x</p:attrName>
                                          <p:attrName>ppt_y</p:attrName>
                                        </p:attrNameLst>
                                      </p:cBhvr>
                                      <p:rCtr x="482" y="3148"/>
                                    </p:animMotion>
                                  </p:childTnLst>
                                </p:cTn>
                              </p:par>
                            </p:childTnLst>
                          </p:cTn>
                        </p:par>
                      </p:childTnLst>
                    </p:cTn>
                  </p:par>
                  <p:par>
                    <p:cTn id="342" fill="hold">
                      <p:stCondLst>
                        <p:cond delay="indefinite"/>
                      </p:stCondLst>
                      <p:childTnLst>
                        <p:par>
                          <p:cTn id="343" fill="hold">
                            <p:stCondLst>
                              <p:cond delay="0"/>
                            </p:stCondLst>
                            <p:childTnLst>
                              <p:par>
                                <p:cTn id="344" presetID="1" presetClass="exit" presetSubtype="0" fill="hold" nodeType="clickEffect">
                                  <p:stCondLst>
                                    <p:cond delay="0"/>
                                  </p:stCondLst>
                                  <p:childTnLst>
                                    <p:set>
                                      <p:cBhvr>
                                        <p:cTn id="345" dur="1" fill="hold">
                                          <p:stCondLst>
                                            <p:cond delay="0"/>
                                          </p:stCondLst>
                                        </p:cTn>
                                        <p:tgtEl>
                                          <p:spTgt spid="194"/>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1" presetClass="entr" presetSubtype="0" fill="hold" nodeType="clickEffect">
                                  <p:stCondLst>
                                    <p:cond delay="0"/>
                                  </p:stCondLst>
                                  <p:childTnLst>
                                    <p:set>
                                      <p:cBhvr>
                                        <p:cTn id="349" dur="1" fill="hold">
                                          <p:stCondLst>
                                            <p:cond delay="0"/>
                                          </p:stCondLst>
                                        </p:cTn>
                                        <p:tgtEl>
                                          <p:spTgt spid="197"/>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presetID="1" presetClass="exit" presetSubtype="0" fill="hold" nodeType="clickEffect">
                                  <p:stCondLst>
                                    <p:cond delay="0"/>
                                  </p:stCondLst>
                                  <p:childTnLst>
                                    <p:set>
                                      <p:cBhvr>
                                        <p:cTn id="353" dur="1" fill="hold">
                                          <p:stCondLst>
                                            <p:cond delay="0"/>
                                          </p:stCondLst>
                                        </p:cTn>
                                        <p:tgtEl>
                                          <p:spTgt spid="197"/>
                                        </p:tgtEl>
                                        <p:attrNameLst>
                                          <p:attrName>style.visibility</p:attrName>
                                        </p:attrNameLst>
                                      </p:cBhvr>
                                      <p:to>
                                        <p:strVal val="hidden"/>
                                      </p:to>
                                    </p:set>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nodeType="clickEffect">
                                  <p:stCondLst>
                                    <p:cond delay="0"/>
                                  </p:stCondLst>
                                  <p:childTnLst>
                                    <p:set>
                                      <p:cBhvr>
                                        <p:cTn id="357" dur="1" fill="hold">
                                          <p:stCondLst>
                                            <p:cond delay="0"/>
                                          </p:stCondLst>
                                        </p:cTn>
                                        <p:tgtEl>
                                          <p:spTgt spid="198"/>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10" presetClass="entr" presetSubtype="0" fill="hold" nodeType="clickEffect">
                                  <p:stCondLst>
                                    <p:cond delay="0"/>
                                  </p:stCondLst>
                                  <p:childTnLst>
                                    <p:set>
                                      <p:cBhvr>
                                        <p:cTn id="361" dur="1" fill="hold">
                                          <p:stCondLst>
                                            <p:cond delay="0"/>
                                          </p:stCondLst>
                                        </p:cTn>
                                        <p:tgtEl>
                                          <p:spTgt spid="199"/>
                                        </p:tgtEl>
                                        <p:attrNameLst>
                                          <p:attrName>style.visibility</p:attrName>
                                        </p:attrNameLst>
                                      </p:cBhvr>
                                      <p:to>
                                        <p:strVal val="visible"/>
                                      </p:to>
                                    </p:set>
                                    <p:animEffect transition="in" filter="fade">
                                      <p:cBhvr>
                                        <p:cTn id="362" dur="500"/>
                                        <p:tgtEl>
                                          <p:spTgt spid="199"/>
                                        </p:tgtEl>
                                      </p:cBhvr>
                                    </p:animEffec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nodeType="clickEffect">
                                  <p:stCondLst>
                                    <p:cond delay="0"/>
                                  </p:stCondLst>
                                  <p:childTnLst>
                                    <p:set>
                                      <p:cBhvr>
                                        <p:cTn id="366" dur="1" fill="hold">
                                          <p:stCondLst>
                                            <p:cond delay="0"/>
                                          </p:stCondLst>
                                        </p:cTn>
                                        <p:tgtEl>
                                          <p:spTgt spid="198"/>
                                        </p:tgtEl>
                                        <p:attrNameLst>
                                          <p:attrName>style.visibility</p:attrName>
                                        </p:attrNameLst>
                                      </p:cBhvr>
                                      <p:to>
                                        <p:strVal val="hidden"/>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201"/>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22" presetClass="entr" presetSubtype="4" fill="hold" grpId="0" nodeType="clickEffect">
                                  <p:stCondLst>
                                    <p:cond delay="0"/>
                                  </p:stCondLst>
                                  <p:childTnLst>
                                    <p:set>
                                      <p:cBhvr>
                                        <p:cTn id="374" dur="1" fill="hold">
                                          <p:stCondLst>
                                            <p:cond delay="0"/>
                                          </p:stCondLst>
                                        </p:cTn>
                                        <p:tgtEl>
                                          <p:spTgt spid="202"/>
                                        </p:tgtEl>
                                        <p:attrNameLst>
                                          <p:attrName>style.visibility</p:attrName>
                                        </p:attrNameLst>
                                      </p:cBhvr>
                                      <p:to>
                                        <p:strVal val="visible"/>
                                      </p:to>
                                    </p:set>
                                    <p:animEffect transition="in" filter="wipe(down)">
                                      <p:cBhvr>
                                        <p:cTn id="375" dur="500"/>
                                        <p:tgtEl>
                                          <p:spTgt spid="202"/>
                                        </p:tgtEl>
                                      </p:cBhvr>
                                    </p:animEffect>
                                  </p:childTnLst>
                                </p:cTn>
                              </p:par>
                            </p:childTnLst>
                          </p:cTn>
                        </p:par>
                      </p:childTnLst>
                    </p:cTn>
                  </p:par>
                  <p:par>
                    <p:cTn id="376" fill="hold">
                      <p:stCondLst>
                        <p:cond delay="indefinite"/>
                      </p:stCondLst>
                      <p:childTnLst>
                        <p:par>
                          <p:cTn id="377" fill="hold">
                            <p:stCondLst>
                              <p:cond delay="0"/>
                            </p:stCondLst>
                            <p:childTnLst>
                              <p:par>
                                <p:cTn id="378" presetID="10" presetClass="exit" presetSubtype="0" fill="hold" grpId="2" nodeType="clickEffect">
                                  <p:stCondLst>
                                    <p:cond delay="0"/>
                                  </p:stCondLst>
                                  <p:childTnLst>
                                    <p:animEffect transition="out" filter="fade">
                                      <p:cBhvr>
                                        <p:cTn id="379" dur="500"/>
                                        <p:tgtEl>
                                          <p:spTgt spid="196"/>
                                        </p:tgtEl>
                                      </p:cBhvr>
                                    </p:animEffect>
                                    <p:set>
                                      <p:cBhvr>
                                        <p:cTn id="380" dur="1" fill="hold">
                                          <p:stCondLst>
                                            <p:cond delay="499"/>
                                          </p:stCondLst>
                                        </p:cTn>
                                        <p:tgtEl>
                                          <p:spTgt spid="196"/>
                                        </p:tgtEl>
                                        <p:attrNameLst>
                                          <p:attrName>style.visibility</p:attrName>
                                        </p:attrNameLst>
                                      </p:cBhvr>
                                      <p:to>
                                        <p:strVal val="hidden"/>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nodeType="clickEffect">
                                  <p:stCondLst>
                                    <p:cond delay="0"/>
                                  </p:stCondLst>
                                  <p:childTnLst>
                                    <p:set>
                                      <p:cBhvr>
                                        <p:cTn id="384" dur="1" fill="hold">
                                          <p:stCondLst>
                                            <p:cond delay="0"/>
                                          </p:stCondLst>
                                        </p:cTn>
                                        <p:tgtEl>
                                          <p:spTgt spid="201"/>
                                        </p:tgtEl>
                                        <p:attrNameLst>
                                          <p:attrName>style.visibility</p:attrName>
                                        </p:attrNameLst>
                                      </p:cBhvr>
                                      <p:to>
                                        <p:strVal val="hidden"/>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nodeType="clickEffect">
                                  <p:stCondLst>
                                    <p:cond delay="0"/>
                                  </p:stCondLst>
                                  <p:childTnLst>
                                    <p:set>
                                      <p:cBhvr>
                                        <p:cTn id="388" dur="1" fill="hold">
                                          <p:stCondLst>
                                            <p:cond delay="0"/>
                                          </p:stCondLst>
                                        </p:cTn>
                                        <p:tgtEl>
                                          <p:spTgt spid="203"/>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presetID="1" presetClass="exit" presetSubtype="0" fill="hold" nodeType="clickEffect">
                                  <p:stCondLst>
                                    <p:cond delay="0"/>
                                  </p:stCondLst>
                                  <p:childTnLst>
                                    <p:set>
                                      <p:cBhvr>
                                        <p:cTn id="392" dur="1" fill="hold">
                                          <p:stCondLst>
                                            <p:cond delay="0"/>
                                          </p:stCondLst>
                                        </p:cTn>
                                        <p:tgtEl>
                                          <p:spTgt spid="203"/>
                                        </p:tgtEl>
                                        <p:attrNameLst>
                                          <p:attrName>style.visibility</p:attrName>
                                        </p:attrNameLst>
                                      </p:cBhvr>
                                      <p:to>
                                        <p:strVal val="hidden"/>
                                      </p:to>
                                    </p:set>
                                  </p:childTnLst>
                                </p:cTn>
                              </p:par>
                            </p:childTnLst>
                          </p:cTn>
                        </p:par>
                      </p:childTnLst>
                    </p:cTn>
                  </p:par>
                  <p:par>
                    <p:cTn id="393" fill="hold">
                      <p:stCondLst>
                        <p:cond delay="indefinite"/>
                      </p:stCondLst>
                      <p:childTnLst>
                        <p:par>
                          <p:cTn id="394" fill="hold">
                            <p:stCondLst>
                              <p:cond delay="0"/>
                            </p:stCondLst>
                            <p:childTnLst>
                              <p:par>
                                <p:cTn id="395" presetID="1" presetClass="entr" presetSubtype="0" fill="hold" nodeType="clickEffect">
                                  <p:stCondLst>
                                    <p:cond delay="0"/>
                                  </p:stCondLst>
                                  <p:childTnLst>
                                    <p:set>
                                      <p:cBhvr>
                                        <p:cTn id="396" dur="1" fill="hold">
                                          <p:stCondLst>
                                            <p:cond delay="0"/>
                                          </p:stCondLst>
                                        </p:cTn>
                                        <p:tgtEl>
                                          <p:spTgt spid="204"/>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22" presetClass="entr" presetSubtype="1" fill="hold" grpId="0" nodeType="clickEffect">
                                  <p:stCondLst>
                                    <p:cond delay="0"/>
                                  </p:stCondLst>
                                  <p:childTnLst>
                                    <p:set>
                                      <p:cBhvr>
                                        <p:cTn id="400" dur="1" fill="hold">
                                          <p:stCondLst>
                                            <p:cond delay="0"/>
                                          </p:stCondLst>
                                        </p:cTn>
                                        <p:tgtEl>
                                          <p:spTgt spid="206"/>
                                        </p:tgtEl>
                                        <p:attrNameLst>
                                          <p:attrName>style.visibility</p:attrName>
                                        </p:attrNameLst>
                                      </p:cBhvr>
                                      <p:to>
                                        <p:strVal val="visible"/>
                                      </p:to>
                                    </p:set>
                                    <p:animEffect transition="in" filter="wipe(up)">
                                      <p:cBhvr>
                                        <p:cTn id="401" dur="500"/>
                                        <p:tgtEl>
                                          <p:spTgt spid="206"/>
                                        </p:tgtEl>
                                      </p:cBhvr>
                                    </p:animEffect>
                                  </p:childTnLst>
                                </p:cTn>
                              </p:par>
                            </p:childTnLst>
                          </p:cTn>
                        </p:par>
                      </p:childTnLst>
                    </p:cTn>
                  </p:par>
                  <p:par>
                    <p:cTn id="402" fill="hold">
                      <p:stCondLst>
                        <p:cond delay="indefinite"/>
                      </p:stCondLst>
                      <p:childTnLst>
                        <p:par>
                          <p:cTn id="403" fill="hold">
                            <p:stCondLst>
                              <p:cond delay="0"/>
                            </p:stCondLst>
                            <p:childTnLst>
                              <p:par>
                                <p:cTn id="404" presetID="10" presetClass="exit" presetSubtype="0" fill="hold" grpId="1" nodeType="clickEffect">
                                  <p:stCondLst>
                                    <p:cond delay="0"/>
                                  </p:stCondLst>
                                  <p:childTnLst>
                                    <p:animEffect transition="out" filter="fade">
                                      <p:cBhvr>
                                        <p:cTn id="405" dur="500"/>
                                        <p:tgtEl>
                                          <p:spTgt spid="202"/>
                                        </p:tgtEl>
                                      </p:cBhvr>
                                    </p:animEffect>
                                    <p:set>
                                      <p:cBhvr>
                                        <p:cTn id="406" dur="1" fill="hold">
                                          <p:stCondLst>
                                            <p:cond delay="499"/>
                                          </p:stCondLst>
                                        </p:cTn>
                                        <p:tgtEl>
                                          <p:spTgt spid="202"/>
                                        </p:tgtEl>
                                        <p:attrNameLst>
                                          <p:attrName>style.visibility</p:attrName>
                                        </p:attrNameLst>
                                      </p:cBhvr>
                                      <p:to>
                                        <p:strVal val="hidden"/>
                                      </p:to>
                                    </p:set>
                                  </p:childTnLst>
                                </p:cTn>
                              </p:par>
                            </p:childTnLst>
                          </p:cTn>
                        </p:par>
                      </p:childTnLst>
                    </p:cTn>
                  </p:par>
                  <p:par>
                    <p:cTn id="407" fill="hold">
                      <p:stCondLst>
                        <p:cond delay="indefinite"/>
                      </p:stCondLst>
                      <p:childTnLst>
                        <p:par>
                          <p:cTn id="408" fill="hold">
                            <p:stCondLst>
                              <p:cond delay="0"/>
                            </p:stCondLst>
                            <p:childTnLst>
                              <p:par>
                                <p:cTn id="409" presetID="1" presetClass="exit" presetSubtype="0" fill="hold" nodeType="clickEffect">
                                  <p:stCondLst>
                                    <p:cond delay="0"/>
                                  </p:stCondLst>
                                  <p:childTnLst>
                                    <p:set>
                                      <p:cBhvr>
                                        <p:cTn id="410" dur="1" fill="hold">
                                          <p:stCondLst>
                                            <p:cond delay="0"/>
                                          </p:stCondLst>
                                        </p:cTn>
                                        <p:tgtEl>
                                          <p:spTgt spid="204"/>
                                        </p:tgtEl>
                                        <p:attrNameLst>
                                          <p:attrName>style.visibility</p:attrName>
                                        </p:attrNameLst>
                                      </p:cBhvr>
                                      <p:to>
                                        <p:strVal val="hidden"/>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nodeType="clickEffect">
                                  <p:stCondLst>
                                    <p:cond delay="0"/>
                                  </p:stCondLst>
                                  <p:childTnLst>
                                    <p:set>
                                      <p:cBhvr>
                                        <p:cTn id="414" dur="1" fill="hold">
                                          <p:stCondLst>
                                            <p:cond delay="0"/>
                                          </p:stCondLst>
                                        </p:cTn>
                                        <p:tgtEl>
                                          <p:spTgt spid="205"/>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xit" presetSubtype="0" fill="hold" nodeType="clickEffect">
                                  <p:stCondLst>
                                    <p:cond delay="0"/>
                                  </p:stCondLst>
                                  <p:childTnLst>
                                    <p:set>
                                      <p:cBhvr>
                                        <p:cTn id="418" dur="1" fill="hold">
                                          <p:stCondLst>
                                            <p:cond delay="0"/>
                                          </p:stCondLst>
                                        </p:cTn>
                                        <p:tgtEl>
                                          <p:spTgt spid="205"/>
                                        </p:tgtEl>
                                        <p:attrNameLst>
                                          <p:attrName>style.visibility</p:attrName>
                                        </p:attrNameLst>
                                      </p:cBhvr>
                                      <p:to>
                                        <p:strVal val="hidden"/>
                                      </p:to>
                                    </p:set>
                                  </p:childTnLst>
                                </p:cTn>
                              </p:par>
                            </p:childTnLst>
                          </p:cTn>
                        </p:par>
                      </p:childTnLst>
                    </p:cTn>
                  </p:par>
                  <p:par>
                    <p:cTn id="419" fill="hold">
                      <p:stCondLst>
                        <p:cond delay="indefinite"/>
                      </p:stCondLst>
                      <p:childTnLst>
                        <p:par>
                          <p:cTn id="420" fill="hold">
                            <p:stCondLst>
                              <p:cond delay="0"/>
                            </p:stCondLst>
                            <p:childTnLst>
                              <p:par>
                                <p:cTn id="421" presetID="10" presetClass="exit" presetSubtype="0" fill="hold" grpId="1" nodeType="clickEffect">
                                  <p:stCondLst>
                                    <p:cond delay="0"/>
                                  </p:stCondLst>
                                  <p:childTnLst>
                                    <p:animEffect transition="out" filter="fade">
                                      <p:cBhvr>
                                        <p:cTn id="422" dur="500"/>
                                        <p:tgtEl>
                                          <p:spTgt spid="206"/>
                                        </p:tgtEl>
                                      </p:cBhvr>
                                    </p:animEffect>
                                    <p:set>
                                      <p:cBhvr>
                                        <p:cTn id="423" dur="1" fill="hold">
                                          <p:stCondLst>
                                            <p:cond delay="499"/>
                                          </p:stCondLst>
                                        </p:cTn>
                                        <p:tgtEl>
                                          <p:spTgt spid="206"/>
                                        </p:tgtEl>
                                        <p:attrNameLst>
                                          <p:attrName>style.visibility</p:attrName>
                                        </p:attrNameLst>
                                      </p:cBhvr>
                                      <p:to>
                                        <p:strVal val="hidden"/>
                                      </p:to>
                                    </p:set>
                                  </p:childTnLst>
                                </p:cTn>
                              </p:par>
                            </p:childTnLst>
                          </p:cTn>
                        </p:par>
                      </p:childTnLst>
                    </p:cTn>
                  </p:par>
                  <p:par>
                    <p:cTn id="424" fill="hold">
                      <p:stCondLst>
                        <p:cond delay="indefinite"/>
                      </p:stCondLst>
                      <p:childTnLst>
                        <p:par>
                          <p:cTn id="425" fill="hold">
                            <p:stCondLst>
                              <p:cond delay="0"/>
                            </p:stCondLst>
                            <p:childTnLst>
                              <p:par>
                                <p:cTn id="426" presetID="1" presetClass="entr" presetSubtype="0" fill="hold" grpId="0" nodeType="clickEffect">
                                  <p:stCondLst>
                                    <p:cond delay="0"/>
                                  </p:stCondLst>
                                  <p:childTnLst>
                                    <p:set>
                                      <p:cBhvr>
                                        <p:cTn id="427" dur="1" fill="hold">
                                          <p:stCondLst>
                                            <p:cond delay="0"/>
                                          </p:stCondLst>
                                        </p:cTn>
                                        <p:tgtEl>
                                          <p:spTgt spid="207"/>
                                        </p:tgtEl>
                                        <p:attrNameLst>
                                          <p:attrName>style.visibility</p:attrName>
                                        </p:attrNameLst>
                                      </p:cBhvr>
                                      <p:to>
                                        <p:strVal val="visible"/>
                                      </p:to>
                                    </p:set>
                                  </p:childTnLst>
                                </p:cTn>
                              </p:par>
                            </p:childTnLst>
                          </p:cTn>
                        </p:par>
                      </p:childTnLst>
                    </p:cTn>
                  </p:par>
                  <p:par>
                    <p:cTn id="428" fill="hold">
                      <p:stCondLst>
                        <p:cond delay="indefinite"/>
                      </p:stCondLst>
                      <p:childTnLst>
                        <p:par>
                          <p:cTn id="429" fill="hold">
                            <p:stCondLst>
                              <p:cond delay="0"/>
                            </p:stCondLst>
                            <p:childTnLst>
                              <p:par>
                                <p:cTn id="430" presetID="26" presetClass="emph" presetSubtype="0" repeatCount="3000" fill="hold" nodeType="clickEffect">
                                  <p:stCondLst>
                                    <p:cond delay="0"/>
                                  </p:stCondLst>
                                  <p:childTnLst>
                                    <p:animEffect transition="out" filter="fade">
                                      <p:cBhvr>
                                        <p:cTn id="431" dur="500" tmFilter="0, 0; .2, .5; .8, .5; 1, 0"/>
                                        <p:tgtEl>
                                          <p:spTgt spid="168"/>
                                        </p:tgtEl>
                                      </p:cBhvr>
                                    </p:animEffect>
                                    <p:animScale>
                                      <p:cBhvr>
                                        <p:cTn id="432" dur="250" autoRev="1" fill="hold"/>
                                        <p:tgtEl>
                                          <p:spTgt spid="168"/>
                                        </p:tgtEl>
                                      </p:cBhvr>
                                      <p:by x="105000" y="105000"/>
                                    </p:animScale>
                                  </p:childTnLst>
                                </p:cTn>
                              </p:par>
                              <p:par>
                                <p:cTn id="433" presetID="26" presetClass="emph" presetSubtype="0" repeatCount="3000" fill="hold" nodeType="withEffect">
                                  <p:stCondLst>
                                    <p:cond delay="0"/>
                                  </p:stCondLst>
                                  <p:childTnLst>
                                    <p:animEffect transition="out" filter="fade">
                                      <p:cBhvr>
                                        <p:cTn id="434" dur="500" tmFilter="0, 0; .2, .5; .8, .5; 1, 0"/>
                                        <p:tgtEl>
                                          <p:spTgt spid="173"/>
                                        </p:tgtEl>
                                      </p:cBhvr>
                                    </p:animEffect>
                                    <p:animScale>
                                      <p:cBhvr>
                                        <p:cTn id="435" dur="250" autoRev="1" fill="hold"/>
                                        <p:tgtEl>
                                          <p:spTgt spid="173"/>
                                        </p:tgtEl>
                                      </p:cBhvr>
                                      <p:by x="105000" y="105000"/>
                                    </p:animScale>
                                  </p:childTnLst>
                                </p:cTn>
                              </p:par>
                              <p:par>
                                <p:cTn id="436" presetID="26" presetClass="emph" presetSubtype="0" repeatCount="3000" fill="hold" nodeType="withEffect">
                                  <p:stCondLst>
                                    <p:cond delay="0"/>
                                  </p:stCondLst>
                                  <p:childTnLst>
                                    <p:animEffect transition="out" filter="fade">
                                      <p:cBhvr>
                                        <p:cTn id="437" dur="500" tmFilter="0, 0; .2, .5; .8, .5; 1, 0"/>
                                        <p:tgtEl>
                                          <p:spTgt spid="179"/>
                                        </p:tgtEl>
                                      </p:cBhvr>
                                    </p:animEffect>
                                    <p:animScale>
                                      <p:cBhvr>
                                        <p:cTn id="438" dur="250" autoRev="1" fill="hold"/>
                                        <p:tgtEl>
                                          <p:spTgt spid="179"/>
                                        </p:tgtEl>
                                      </p:cBhvr>
                                      <p:by x="105000" y="105000"/>
                                    </p:animScale>
                                  </p:childTnLst>
                                </p:cTn>
                              </p:par>
                              <p:par>
                                <p:cTn id="439" presetID="26" presetClass="emph" presetSubtype="0" repeatCount="3000" fill="hold" nodeType="withEffect">
                                  <p:stCondLst>
                                    <p:cond delay="0"/>
                                  </p:stCondLst>
                                  <p:childTnLst>
                                    <p:animEffect transition="out" filter="fade">
                                      <p:cBhvr>
                                        <p:cTn id="440" dur="500" tmFilter="0, 0; .2, .5; .8, .5; 1, 0"/>
                                        <p:tgtEl>
                                          <p:spTgt spid="199"/>
                                        </p:tgtEl>
                                      </p:cBhvr>
                                    </p:animEffect>
                                    <p:animScale>
                                      <p:cBhvr>
                                        <p:cTn id="441" dur="250" autoRev="1" fill="hold"/>
                                        <p:tgtEl>
                                          <p:spTgt spid="199"/>
                                        </p:tgtEl>
                                      </p:cBhvr>
                                      <p:by x="105000" y="105000"/>
                                    </p:animScale>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208"/>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presetID="22" presetClass="entr" presetSubtype="4" fill="hold" grpId="0" nodeType="clickEffect">
                                  <p:stCondLst>
                                    <p:cond delay="0"/>
                                  </p:stCondLst>
                                  <p:childTnLst>
                                    <p:set>
                                      <p:cBhvr>
                                        <p:cTn id="449" dur="1" fill="hold">
                                          <p:stCondLst>
                                            <p:cond delay="0"/>
                                          </p:stCondLst>
                                        </p:cTn>
                                        <p:tgtEl>
                                          <p:spTgt spid="9"/>
                                        </p:tgtEl>
                                        <p:attrNameLst>
                                          <p:attrName>style.visibility</p:attrName>
                                        </p:attrNameLst>
                                      </p:cBhvr>
                                      <p:to>
                                        <p:strVal val="visible"/>
                                      </p:to>
                                    </p:set>
                                    <p:animEffect transition="in" filter="wipe(down)">
                                      <p:cBhvr>
                                        <p:cTn id="450" dur="500"/>
                                        <p:tgtEl>
                                          <p:spTgt spid="9"/>
                                        </p:tgtEl>
                                      </p:cBhvr>
                                    </p:animEffect>
                                  </p:childTnLst>
                                </p:cTn>
                              </p:par>
                            </p:childTnLst>
                          </p:cTn>
                        </p:par>
                      </p:childTnLst>
                    </p:cTn>
                  </p:par>
                  <p:par>
                    <p:cTn id="451" fill="hold">
                      <p:stCondLst>
                        <p:cond delay="indefinite"/>
                      </p:stCondLst>
                      <p:childTnLst>
                        <p:par>
                          <p:cTn id="452" fill="hold">
                            <p:stCondLst>
                              <p:cond delay="0"/>
                            </p:stCondLst>
                            <p:childTnLst>
                              <p:par>
                                <p:cTn id="453" presetID="10" presetClass="exit" presetSubtype="0" fill="hold" grpId="0" nodeType="clickEffect">
                                  <p:stCondLst>
                                    <p:cond delay="0"/>
                                  </p:stCondLst>
                                  <p:childTnLst>
                                    <p:animEffect transition="out" filter="fade">
                                      <p:cBhvr>
                                        <p:cTn id="454" dur="500"/>
                                        <p:tgtEl>
                                          <p:spTgt spid="89"/>
                                        </p:tgtEl>
                                      </p:cBhvr>
                                    </p:animEffect>
                                    <p:set>
                                      <p:cBhvr>
                                        <p:cTn id="455" dur="1" fill="hold">
                                          <p:stCondLst>
                                            <p:cond delay="499"/>
                                          </p:stCondLst>
                                        </p:cTn>
                                        <p:tgtEl>
                                          <p:spTgt spid="89"/>
                                        </p:tgtEl>
                                        <p:attrNameLst>
                                          <p:attrName>style.visibility</p:attrName>
                                        </p:attrNameLst>
                                      </p:cBhvr>
                                      <p:to>
                                        <p:strVal val="hidden"/>
                                      </p:to>
                                    </p:set>
                                  </p:childTnLst>
                                </p:cTn>
                              </p:par>
                            </p:childTnLst>
                          </p:cTn>
                        </p:par>
                      </p:childTnLst>
                    </p:cTn>
                  </p:par>
                  <p:par>
                    <p:cTn id="456" fill="hold">
                      <p:stCondLst>
                        <p:cond delay="indefinite"/>
                      </p:stCondLst>
                      <p:childTnLst>
                        <p:par>
                          <p:cTn id="457" fill="hold">
                            <p:stCondLst>
                              <p:cond delay="0"/>
                            </p:stCondLst>
                            <p:childTnLst>
                              <p:par>
                                <p:cTn id="458" presetID="1" presetClass="entr" presetSubtype="0" fill="hold" nodeType="clickEffect">
                                  <p:stCondLst>
                                    <p:cond delay="0"/>
                                  </p:stCondLst>
                                  <p:childTnLst>
                                    <p:set>
                                      <p:cBhvr>
                                        <p:cTn id="459" dur="1" fill="hold">
                                          <p:stCondLst>
                                            <p:cond delay="0"/>
                                          </p:stCondLst>
                                        </p:cTn>
                                        <p:tgtEl>
                                          <p:spTgt spid="210"/>
                                        </p:tgtEl>
                                        <p:attrNameLst>
                                          <p:attrName>style.visibility</p:attrName>
                                        </p:attrNameLst>
                                      </p:cBhvr>
                                      <p:to>
                                        <p:strVal val="visible"/>
                                      </p:to>
                                    </p:set>
                                  </p:childTnLst>
                                </p:cTn>
                              </p:par>
                            </p:childTnLst>
                          </p:cTn>
                        </p:par>
                      </p:childTnLst>
                    </p:cTn>
                  </p:par>
                  <p:par>
                    <p:cTn id="460" fill="hold">
                      <p:stCondLst>
                        <p:cond delay="indefinite"/>
                      </p:stCondLst>
                      <p:childTnLst>
                        <p:par>
                          <p:cTn id="461" fill="hold">
                            <p:stCondLst>
                              <p:cond delay="0"/>
                            </p:stCondLst>
                            <p:childTnLst>
                              <p:par>
                                <p:cTn id="462" presetID="1" presetClass="entr" presetSubtype="0" fill="hold" grpId="0" nodeType="clickEffect">
                                  <p:stCondLst>
                                    <p:cond delay="0"/>
                                  </p:stCondLst>
                                  <p:childTnLst>
                                    <p:set>
                                      <p:cBhvr>
                                        <p:cTn id="463" dur="1" fill="hold">
                                          <p:stCondLst>
                                            <p:cond delay="0"/>
                                          </p:stCondLst>
                                        </p:cTn>
                                        <p:tgtEl>
                                          <p:spTgt spid="86"/>
                                        </p:tgtEl>
                                        <p:attrNameLst>
                                          <p:attrName>style.visibility</p:attrName>
                                        </p:attrNameLst>
                                      </p:cBhvr>
                                      <p:to>
                                        <p:strVal val="visible"/>
                                      </p:to>
                                    </p:set>
                                  </p:childTnLst>
                                </p:cTn>
                              </p:par>
                              <p:par>
                                <p:cTn id="464" presetID="22" presetClass="entr" presetSubtype="8" fill="hold" grpId="0" nodeType="withEffect">
                                  <p:stCondLst>
                                    <p:cond delay="0"/>
                                  </p:stCondLst>
                                  <p:childTnLst>
                                    <p:set>
                                      <p:cBhvr>
                                        <p:cTn id="465" dur="1" fill="hold">
                                          <p:stCondLst>
                                            <p:cond delay="0"/>
                                          </p:stCondLst>
                                        </p:cTn>
                                        <p:tgtEl>
                                          <p:spTgt spid="87"/>
                                        </p:tgtEl>
                                        <p:attrNameLst>
                                          <p:attrName>style.visibility</p:attrName>
                                        </p:attrNameLst>
                                      </p:cBhvr>
                                      <p:to>
                                        <p:strVal val="visible"/>
                                      </p:to>
                                    </p:set>
                                    <p:animEffect transition="in" filter="wipe(left)">
                                      <p:cBhvr>
                                        <p:cTn id="466" dur="59000"/>
                                        <p:tgtEl>
                                          <p:spTgt spid="87"/>
                                        </p:tgtEl>
                                      </p:cBhvr>
                                    </p:animEffect>
                                  </p:childTnLst>
                                </p:cTn>
                              </p:par>
                            </p:childTnLst>
                          </p:cTn>
                        </p:par>
                      </p:childTnLst>
                    </p:cTn>
                  </p:par>
                  <p:par>
                    <p:cTn id="467" fill="hold">
                      <p:stCondLst>
                        <p:cond delay="indefinite"/>
                      </p:stCondLst>
                      <p:childTnLst>
                        <p:par>
                          <p:cTn id="468" fill="hold">
                            <p:stCondLst>
                              <p:cond delay="0"/>
                            </p:stCondLst>
                            <p:childTnLst>
                              <p:par>
                                <p:cTn id="469" presetID="10" presetClass="exit" presetSubtype="0" fill="hold" grpId="1" nodeType="clickEffect">
                                  <p:stCondLst>
                                    <p:cond delay="0"/>
                                  </p:stCondLst>
                                  <p:childTnLst>
                                    <p:animEffect transition="out" filter="fade">
                                      <p:cBhvr>
                                        <p:cTn id="470" dur="500"/>
                                        <p:tgtEl>
                                          <p:spTgt spid="86"/>
                                        </p:tgtEl>
                                      </p:cBhvr>
                                    </p:animEffect>
                                    <p:set>
                                      <p:cBhvr>
                                        <p:cTn id="471" dur="1" fill="hold">
                                          <p:stCondLst>
                                            <p:cond delay="499"/>
                                          </p:stCondLst>
                                        </p:cTn>
                                        <p:tgtEl>
                                          <p:spTgt spid="86"/>
                                        </p:tgtEl>
                                        <p:attrNameLst>
                                          <p:attrName>style.visibility</p:attrName>
                                        </p:attrNameLst>
                                      </p:cBhvr>
                                      <p:to>
                                        <p:strVal val="hidden"/>
                                      </p:to>
                                    </p:set>
                                  </p:childTnLst>
                                </p:cTn>
                              </p:par>
                              <p:par>
                                <p:cTn id="472" presetID="10" presetClass="exit" presetSubtype="0" fill="hold" grpId="1" nodeType="withEffect">
                                  <p:stCondLst>
                                    <p:cond delay="0"/>
                                  </p:stCondLst>
                                  <p:childTnLst>
                                    <p:animEffect transition="out" filter="fade">
                                      <p:cBhvr>
                                        <p:cTn id="473" dur="500"/>
                                        <p:tgtEl>
                                          <p:spTgt spid="87"/>
                                        </p:tgtEl>
                                      </p:cBhvr>
                                    </p:animEffect>
                                    <p:set>
                                      <p:cBhvr>
                                        <p:cTn id="474"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animBg="1"/>
      <p:bldP spid="16" grpId="0"/>
      <p:bldP spid="7" grpId="0" animBg="1"/>
      <p:bldP spid="7" grpId="1" animBg="1"/>
      <p:bldP spid="7" grpId="2" animBg="1"/>
      <p:bldP spid="8" grpId="0" animBg="1"/>
      <p:bldP spid="8" grpId="1" animBg="1"/>
      <p:bldP spid="171" grpId="0" animBg="1"/>
      <p:bldP spid="171" grpId="1" animBg="1"/>
      <p:bldP spid="171" grpId="2" animBg="1"/>
      <p:bldP spid="175" grpId="0" animBg="1"/>
      <p:bldP spid="175" grpId="1" animBg="1"/>
      <p:bldP spid="177" grpId="0" animBg="1"/>
      <p:bldP spid="177" grpId="1" animBg="1"/>
      <p:bldP spid="177" grpId="2" animBg="1"/>
      <p:bldP spid="181" grpId="0" animBg="1"/>
      <p:bldP spid="181" grpId="1" animBg="1"/>
      <p:bldP spid="182" grpId="0"/>
      <p:bldP spid="25" grpId="0" animBg="1"/>
      <p:bldP spid="25" grpId="1" animBg="1"/>
      <p:bldP spid="185" grpId="0" animBg="1"/>
      <p:bldP spid="185" grpId="1" animBg="1"/>
      <p:bldP spid="189" grpId="0" animBg="1"/>
      <p:bldP spid="189" grpId="1" animBg="1"/>
      <p:bldP spid="193" grpId="0" animBg="1"/>
      <p:bldP spid="193" grpId="1" animBg="1"/>
      <p:bldP spid="202" grpId="0" animBg="1"/>
      <p:bldP spid="202" grpId="1" animBg="1"/>
      <p:bldP spid="206" grpId="0" animBg="1"/>
      <p:bldP spid="206" grpId="1" animBg="1"/>
      <p:bldP spid="207" grpId="0"/>
      <p:bldP spid="208" grpId="0"/>
      <p:bldP spid="89" grpId="0" animBg="1"/>
      <p:bldP spid="9" grpId="0" animBg="1"/>
      <p:bldP spid="196" grpId="0" animBg="1"/>
      <p:bldP spid="196" grpId="1" animBg="1"/>
      <p:bldP spid="196" grpId="2" animBg="1"/>
      <p:bldP spid="86" grpId="0" animBg="1"/>
      <p:bldP spid="86" grpId="1" animBg="1"/>
      <p:bldP spid="87" grpId="0" animBg="1"/>
      <p:bldP spid="87" grpId="1"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7857A4-1311-447F-9D80-181492F96FB1}"/>
              </a:ext>
            </a:extLst>
          </p:cNvPr>
          <p:cNvPicPr>
            <a:picLocks noChangeAspect="1"/>
          </p:cNvPicPr>
          <p:nvPr/>
        </p:nvPicPr>
        <p:blipFill>
          <a:blip r:embed="rId2"/>
          <a:stretch>
            <a:fillRect/>
          </a:stretch>
        </p:blipFill>
        <p:spPr>
          <a:xfrm>
            <a:off x="3902044" y="47562"/>
            <a:ext cx="1024520" cy="904493"/>
          </a:xfrm>
          <a:prstGeom prst="rect">
            <a:avLst/>
          </a:prstGeom>
        </p:spPr>
      </p:pic>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Variable Names</a:t>
            </a:r>
          </a:p>
        </p:txBody>
      </p:sp>
      <p:sp>
        <p:nvSpPr>
          <p:cNvPr id="7" name="TextBox 6">
            <a:extLst>
              <a:ext uri="{FF2B5EF4-FFF2-40B4-BE49-F238E27FC236}">
                <a16:creationId xmlns:a16="http://schemas.microsoft.com/office/drawing/2014/main" id="{8B89D979-E598-46E4-B166-96C52ECD339A}"/>
              </a:ext>
            </a:extLst>
          </p:cNvPr>
          <p:cNvSpPr txBox="1"/>
          <p:nvPr/>
        </p:nvSpPr>
        <p:spPr>
          <a:xfrm>
            <a:off x="704565" y="2446684"/>
            <a:ext cx="6096000" cy="400110"/>
          </a:xfrm>
          <a:prstGeom prst="rect">
            <a:avLst/>
          </a:prstGeom>
          <a:noFill/>
        </p:spPr>
        <p:txBody>
          <a:bodyPr wrap="square">
            <a:spAutoFit/>
          </a:bodyPr>
          <a:lstStyle/>
          <a:p>
            <a:pPr algn="ctr"/>
            <a:r>
              <a:rPr lang="en-US" sz="2000" dirty="0"/>
              <a:t>The </a:t>
            </a:r>
            <a:r>
              <a:rPr lang="en-US" sz="2000" dirty="0" err="1">
                <a:solidFill>
                  <a:srgbClr val="FF0000"/>
                </a:solidFill>
              </a:rPr>
              <a:t>Brainf</a:t>
            </a:r>
            <a:r>
              <a:rPr lang="en-US" sz="2000" dirty="0">
                <a:solidFill>
                  <a:srgbClr val="FF0000"/>
                </a:solidFill>
              </a:rPr>
              <a:t>*ck</a:t>
            </a:r>
            <a:r>
              <a:rPr lang="en-US" sz="2000" dirty="0"/>
              <a:t> language has no variable names!</a:t>
            </a:r>
          </a:p>
        </p:txBody>
      </p:sp>
      <p:sp>
        <p:nvSpPr>
          <p:cNvPr id="11" name="TextBox 10">
            <a:extLst>
              <a:ext uri="{FF2B5EF4-FFF2-40B4-BE49-F238E27FC236}">
                <a16:creationId xmlns:a16="http://schemas.microsoft.com/office/drawing/2014/main" id="{DC2F4203-B1F6-4AC8-93A5-C2002CCDD6CD}"/>
              </a:ext>
            </a:extLst>
          </p:cNvPr>
          <p:cNvSpPr txBox="1"/>
          <p:nvPr/>
        </p:nvSpPr>
        <p:spPr>
          <a:xfrm>
            <a:off x="7465568" y="2695184"/>
            <a:ext cx="4100576" cy="3416320"/>
          </a:xfrm>
          <a:prstGeom prst="rect">
            <a:avLst/>
          </a:prstGeom>
          <a:solidFill>
            <a:srgbClr val="F6FCC0"/>
          </a:solidFill>
          <a:ln>
            <a:solidFill>
              <a:schemeClr val="tx1"/>
            </a:solidFill>
          </a:ln>
        </p:spPr>
        <p:txBody>
          <a:bodyPr wrap="square">
            <a:spAutoFit/>
          </a:bodyPr>
          <a:lstStyle/>
          <a:p>
            <a:r>
              <a:rPr lang="en-US" dirty="0">
                <a:latin typeface="Consolas" panose="020B0609020204030204" pitchFamily="49" charset="0"/>
              </a:rPr>
              <a:t>[</a:t>
            </a:r>
            <a:r>
              <a:rPr lang="en-US" dirty="0" err="1">
                <a:latin typeface="Consolas" panose="020B0609020204030204" pitchFamily="49" charset="0"/>
              </a:rPr>
              <a:t>bsort.b</a:t>
            </a:r>
            <a:r>
              <a:rPr lang="en-US" dirty="0">
                <a:latin typeface="Consolas" panose="020B0609020204030204" pitchFamily="49" charset="0"/>
              </a:rPr>
              <a:t> -- bubble sort</a:t>
            </a:r>
          </a:p>
          <a:p>
            <a:r>
              <a:rPr lang="en-US" dirty="0">
                <a:latin typeface="Consolas" panose="020B0609020204030204" pitchFamily="49" charset="0"/>
              </a:rPr>
              <a:t>(c) 2016 Daniel B. </a:t>
            </a:r>
            <a:r>
              <a:rPr lang="en-US" dirty="0" err="1">
                <a:latin typeface="Consolas" panose="020B0609020204030204" pitchFamily="49" charset="0"/>
              </a:rPr>
              <a:t>Cristofani</a:t>
            </a:r>
            <a:endParaRPr lang="en-US" dirty="0">
              <a:latin typeface="Consolas" panose="020B0609020204030204" pitchFamily="49" charset="0"/>
            </a:endParaRPr>
          </a:p>
          <a:p>
            <a:r>
              <a:rPr lang="en-US" dirty="0">
                <a:latin typeface="Consolas" panose="020B0609020204030204" pitchFamily="49" charset="0"/>
              </a:rPr>
              <a:t>http://brainf*ck.org/]</a:t>
            </a:r>
          </a:p>
          <a:p>
            <a:endParaRPr lang="en-US" dirty="0">
              <a:latin typeface="Consolas" panose="020B0609020204030204" pitchFamily="49" charset="0"/>
            </a:endParaRPr>
          </a:p>
          <a:p>
            <a:r>
              <a:rPr lang="en-US" dirty="0">
                <a:latin typeface="Consolas" panose="020B0609020204030204" pitchFamily="49" charset="0"/>
              </a:rPr>
              <a:t>&gt;&gt;,[&gt;&gt;,]&lt;&lt;[</a:t>
            </a:r>
          </a:p>
          <a:p>
            <a:r>
              <a:rPr lang="en-US" dirty="0">
                <a:latin typeface="Consolas" panose="020B0609020204030204" pitchFamily="49" charset="0"/>
              </a:rPr>
              <a:t>[&lt;&lt;]&gt;&gt;&gt;&gt;[</a:t>
            </a:r>
          </a:p>
          <a:p>
            <a:r>
              <a:rPr lang="en-US" dirty="0">
                <a:latin typeface="Consolas" panose="020B0609020204030204" pitchFamily="49" charset="0"/>
              </a:rPr>
              <a:t>&lt;&lt;[&gt;+&lt;&lt;+&gt;-]</a:t>
            </a:r>
          </a:p>
          <a:p>
            <a:r>
              <a:rPr lang="en-US" dirty="0">
                <a:latin typeface="Consolas" panose="020B0609020204030204" pitchFamily="49" charset="0"/>
              </a:rPr>
              <a:t>&gt;&gt;[&gt;+&lt;&lt;&lt;&lt;[-&gt;]&gt;[&lt;]&gt;&gt;-]</a:t>
            </a:r>
          </a:p>
          <a:p>
            <a:r>
              <a:rPr lang="en-US" dirty="0">
                <a:latin typeface="Consolas" panose="020B0609020204030204" pitchFamily="49" charset="0"/>
              </a:rPr>
              <a:t>&lt;&lt;&lt;[[-]&gt;&gt;[&gt;+&lt;-]&gt;&gt;[&lt;&lt;&lt;+&gt;&gt;&gt;-]]</a:t>
            </a:r>
          </a:p>
          <a:p>
            <a:r>
              <a:rPr lang="en-US" dirty="0">
                <a:latin typeface="Consolas" panose="020B0609020204030204" pitchFamily="49" charset="0"/>
              </a:rPr>
              <a:t>&gt;&gt;[[&lt;+&gt;-]&gt;&gt;]&lt;</a:t>
            </a:r>
          </a:p>
          <a:p>
            <a:r>
              <a:rPr lang="en-US" dirty="0">
                <a:latin typeface="Consolas" panose="020B0609020204030204" pitchFamily="49" charset="0"/>
              </a:rPr>
              <a:t>]&lt;&lt;[&gt;&gt;+&lt;&lt;-]&lt;&lt;</a:t>
            </a:r>
          </a:p>
          <a:p>
            <a:r>
              <a:rPr lang="en-US" dirty="0">
                <a:latin typeface="Consolas" panose="020B0609020204030204" pitchFamily="49" charset="0"/>
              </a:rPr>
              <a:t>]&gt;&gt;&gt;&gt;[.&gt;&gt;]</a:t>
            </a:r>
          </a:p>
        </p:txBody>
      </p:sp>
      <p:sp>
        <p:nvSpPr>
          <p:cNvPr id="12" name="TextBox 11">
            <a:extLst>
              <a:ext uri="{FF2B5EF4-FFF2-40B4-BE49-F238E27FC236}">
                <a16:creationId xmlns:a16="http://schemas.microsoft.com/office/drawing/2014/main" id="{DC1A577B-D0DB-4CA5-97EC-7FE980F35CC6}"/>
              </a:ext>
            </a:extLst>
          </p:cNvPr>
          <p:cNvSpPr txBox="1"/>
          <p:nvPr/>
        </p:nvSpPr>
        <p:spPr>
          <a:xfrm>
            <a:off x="1433088" y="1524681"/>
            <a:ext cx="9844511" cy="461665"/>
          </a:xfrm>
          <a:prstGeom prst="rect">
            <a:avLst/>
          </a:prstGeom>
          <a:noFill/>
        </p:spPr>
        <p:txBody>
          <a:bodyPr wrap="square">
            <a:spAutoFit/>
          </a:bodyPr>
          <a:lstStyle/>
          <a:p>
            <a:pPr algn="ctr"/>
            <a:r>
              <a:rPr lang="en-US" sz="2400" dirty="0">
                <a:latin typeface="+mj-lt"/>
              </a:rPr>
              <a:t>Answer: Of course!</a:t>
            </a:r>
          </a:p>
        </p:txBody>
      </p:sp>
      <p:grpSp>
        <p:nvGrpSpPr>
          <p:cNvPr id="6" name="Group 5">
            <a:extLst>
              <a:ext uri="{FF2B5EF4-FFF2-40B4-BE49-F238E27FC236}">
                <a16:creationId xmlns:a16="http://schemas.microsoft.com/office/drawing/2014/main" id="{5EF283F9-3027-422E-9804-E7207311EED6}"/>
              </a:ext>
            </a:extLst>
          </p:cNvPr>
          <p:cNvGrpSpPr/>
          <p:nvPr/>
        </p:nvGrpSpPr>
        <p:grpSpPr>
          <a:xfrm>
            <a:off x="1131514" y="780048"/>
            <a:ext cx="9886741" cy="603149"/>
            <a:chOff x="1131514" y="780048"/>
            <a:chExt cx="9886741" cy="603149"/>
          </a:xfrm>
        </p:grpSpPr>
        <p:sp>
          <p:nvSpPr>
            <p:cNvPr id="9" name="TextBox 8">
              <a:extLst>
                <a:ext uri="{FF2B5EF4-FFF2-40B4-BE49-F238E27FC236}">
                  <a16:creationId xmlns:a16="http://schemas.microsoft.com/office/drawing/2014/main" id="{B75C6BE4-E48F-435F-8CA2-BECA9B8C21EC}"/>
                </a:ext>
              </a:extLst>
            </p:cNvPr>
            <p:cNvSpPr txBox="1"/>
            <p:nvPr/>
          </p:nvSpPr>
          <p:spPr>
            <a:xfrm>
              <a:off x="1173744" y="921532"/>
              <a:ext cx="9844511" cy="461665"/>
            </a:xfrm>
            <a:prstGeom prst="rect">
              <a:avLst/>
            </a:prstGeom>
            <a:noFill/>
          </p:spPr>
          <p:txBody>
            <a:bodyPr wrap="square">
              <a:spAutoFit/>
            </a:bodyPr>
            <a:lstStyle/>
            <a:p>
              <a:pPr algn="ctr"/>
              <a:r>
                <a:rPr lang="en-US" sz="2400" dirty="0">
                  <a:latin typeface="+mj-lt"/>
                </a:rPr>
                <a:t>Question: Is it possible to create a language without variable names?</a:t>
              </a:r>
            </a:p>
          </p:txBody>
        </p:sp>
        <p:pic>
          <p:nvPicPr>
            <p:cNvPr id="13" name="Picture 12" descr="Shape&#10;&#10;Description automatically generated with low confidence">
              <a:extLst>
                <a:ext uri="{FF2B5EF4-FFF2-40B4-BE49-F238E27FC236}">
                  <a16:creationId xmlns:a16="http://schemas.microsoft.com/office/drawing/2014/main" id="{D1FFF4B1-2857-4A07-8E37-7F28A7C2B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514" y="780048"/>
              <a:ext cx="603149" cy="603149"/>
            </a:xfrm>
            <a:prstGeom prst="rect">
              <a:avLst/>
            </a:prstGeom>
            <a:ln>
              <a:noFill/>
            </a:ln>
            <a:effectLst>
              <a:outerShdw blurRad="292100" dist="139700" dir="2700000" algn="tl" rotWithShape="0">
                <a:srgbClr val="333333">
                  <a:alpha val="65000"/>
                </a:srgbClr>
              </a:outerShdw>
            </a:effectLst>
          </p:spPr>
        </p:pic>
      </p:grpSp>
      <p:sp>
        <p:nvSpPr>
          <p:cNvPr id="10" name="TextBox 9">
            <a:extLst>
              <a:ext uri="{FF2B5EF4-FFF2-40B4-BE49-F238E27FC236}">
                <a16:creationId xmlns:a16="http://schemas.microsoft.com/office/drawing/2014/main" id="{37156D48-B3E1-4681-A6AD-298E9289F54D}"/>
              </a:ext>
            </a:extLst>
          </p:cNvPr>
          <p:cNvSpPr txBox="1"/>
          <p:nvPr/>
        </p:nvSpPr>
        <p:spPr>
          <a:xfrm>
            <a:off x="914400" y="4296457"/>
            <a:ext cx="6096000" cy="707886"/>
          </a:xfrm>
          <a:prstGeom prst="rect">
            <a:avLst/>
          </a:prstGeom>
          <a:noFill/>
        </p:spPr>
        <p:txBody>
          <a:bodyPr wrap="square">
            <a:spAutoFit/>
          </a:bodyPr>
          <a:lstStyle/>
          <a:p>
            <a:pPr algn="ctr"/>
            <a:r>
              <a:rPr lang="en-US" sz="2000" dirty="0"/>
              <a:t>The language is so simple that Urban managed to write a 240-byte compiler for his language!</a:t>
            </a:r>
          </a:p>
        </p:txBody>
      </p:sp>
      <p:sp>
        <p:nvSpPr>
          <p:cNvPr id="14" name="TextBox 13">
            <a:extLst>
              <a:ext uri="{FF2B5EF4-FFF2-40B4-BE49-F238E27FC236}">
                <a16:creationId xmlns:a16="http://schemas.microsoft.com/office/drawing/2014/main" id="{775359E4-B169-493F-93F3-227D6B8C66CE}"/>
              </a:ext>
            </a:extLst>
          </p:cNvPr>
          <p:cNvSpPr txBox="1"/>
          <p:nvPr/>
        </p:nvSpPr>
        <p:spPr>
          <a:xfrm>
            <a:off x="1301143" y="3307132"/>
            <a:ext cx="5230286" cy="707886"/>
          </a:xfrm>
          <a:prstGeom prst="rect">
            <a:avLst/>
          </a:prstGeom>
          <a:noFill/>
        </p:spPr>
        <p:txBody>
          <a:bodyPr wrap="square">
            <a:spAutoFit/>
          </a:bodyPr>
          <a:lstStyle/>
          <a:p>
            <a:pPr algn="ctr"/>
            <a:r>
              <a:rPr lang="en-US" sz="2000" dirty="0" err="1"/>
              <a:t>Brainf</a:t>
            </a:r>
            <a:r>
              <a:rPr lang="en-US" sz="2000" dirty="0"/>
              <a:t>*ck was invented by Urban Müller in 1993 for the Amiga OS. </a:t>
            </a:r>
          </a:p>
        </p:txBody>
      </p:sp>
    </p:spTree>
    <p:extLst>
      <p:ext uri="{BB962C8B-B14F-4D97-AF65-F5344CB8AC3E}">
        <p14:creationId xmlns:p14="http://schemas.microsoft.com/office/powerpoint/2010/main" val="273321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What is Static Typing?</a:t>
            </a:r>
          </a:p>
        </p:txBody>
      </p:sp>
      <p:sp>
        <p:nvSpPr>
          <p:cNvPr id="13" name="TextBox 12">
            <a:extLst>
              <a:ext uri="{FF2B5EF4-FFF2-40B4-BE49-F238E27FC236}">
                <a16:creationId xmlns:a16="http://schemas.microsoft.com/office/drawing/2014/main" id="{1E51894C-37E3-4B09-AB20-73846A3C29EC}"/>
              </a:ext>
            </a:extLst>
          </p:cNvPr>
          <p:cNvSpPr txBox="1"/>
          <p:nvPr/>
        </p:nvSpPr>
        <p:spPr>
          <a:xfrm>
            <a:off x="699451" y="1015814"/>
            <a:ext cx="10980132" cy="830997"/>
          </a:xfrm>
          <a:prstGeom prst="rect">
            <a:avLst/>
          </a:prstGeom>
          <a:noFill/>
        </p:spPr>
        <p:txBody>
          <a:bodyPr wrap="square" rtlCol="0">
            <a:spAutoFit/>
          </a:bodyPr>
          <a:lstStyle/>
          <a:p>
            <a:pPr algn="ctr"/>
            <a:r>
              <a:rPr lang="en-US" sz="2400" dirty="0"/>
              <a:t>With static typing, a </a:t>
            </a:r>
            <a:r>
              <a:rPr lang="en-US" sz="2400" dirty="0">
                <a:solidFill>
                  <a:srgbClr val="FF0000"/>
                </a:solidFill>
              </a:rPr>
              <a:t>type checker </a:t>
            </a:r>
            <a:r>
              <a:rPr lang="en-US" sz="2400" dirty="0"/>
              <a:t>checks that all </a:t>
            </a:r>
            <a:r>
              <a:rPr lang="en-US" sz="2400" dirty="0">
                <a:solidFill>
                  <a:srgbClr val="00B0F0"/>
                </a:solidFill>
              </a:rPr>
              <a:t>operations </a:t>
            </a:r>
            <a:r>
              <a:rPr lang="en-US" sz="2400" dirty="0"/>
              <a:t>are consistent with the </a:t>
            </a:r>
            <a:r>
              <a:rPr lang="en-US" sz="2400" dirty="0">
                <a:solidFill>
                  <a:srgbClr val="FF0000"/>
                </a:solidFill>
              </a:rPr>
              <a:t>types</a:t>
            </a:r>
            <a:r>
              <a:rPr lang="en-US" sz="2400" dirty="0"/>
              <a:t> of the operands being operated on prior to the program's execution.</a:t>
            </a:r>
          </a:p>
        </p:txBody>
      </p:sp>
      <p:sp>
        <p:nvSpPr>
          <p:cNvPr id="15" name="TextBox 14">
            <a:extLst>
              <a:ext uri="{FF2B5EF4-FFF2-40B4-BE49-F238E27FC236}">
                <a16:creationId xmlns:a16="http://schemas.microsoft.com/office/drawing/2014/main" id="{0C845929-977D-4D86-B957-64A5D24E0D53}"/>
              </a:ext>
            </a:extLst>
          </p:cNvPr>
          <p:cNvSpPr txBox="1"/>
          <p:nvPr/>
        </p:nvSpPr>
        <p:spPr>
          <a:xfrm>
            <a:off x="898099" y="4308595"/>
            <a:ext cx="10395802" cy="830997"/>
          </a:xfrm>
          <a:prstGeom prst="rect">
            <a:avLst/>
          </a:prstGeom>
          <a:noFill/>
        </p:spPr>
        <p:txBody>
          <a:bodyPr wrap="square" rtlCol="0">
            <a:spAutoFit/>
          </a:bodyPr>
          <a:lstStyle/>
          <a:p>
            <a:pPr algn="ctr"/>
            <a:r>
              <a:rPr lang="en-US" sz="2400" dirty="0"/>
              <a:t>If the type checker can't assign </a:t>
            </a:r>
            <a:r>
              <a:rPr lang="en-US" sz="2400" dirty="0">
                <a:solidFill>
                  <a:srgbClr val="FF0000"/>
                </a:solidFill>
              </a:rPr>
              <a:t>distinct types </a:t>
            </a:r>
            <a:r>
              <a:rPr lang="en-US" sz="2400" dirty="0"/>
              <a:t>to all </a:t>
            </a:r>
            <a:r>
              <a:rPr lang="en-US" sz="2400" dirty="0">
                <a:solidFill>
                  <a:srgbClr val="FF0000"/>
                </a:solidFill>
              </a:rPr>
              <a:t>variables</a:t>
            </a:r>
            <a:r>
              <a:rPr lang="en-US" sz="2400" dirty="0"/>
              <a:t>, </a:t>
            </a:r>
            <a:r>
              <a:rPr lang="en-US" sz="2400" dirty="0">
                <a:solidFill>
                  <a:srgbClr val="FF0000"/>
                </a:solidFill>
              </a:rPr>
              <a:t>functions</a:t>
            </a:r>
            <a:r>
              <a:rPr lang="en-US" sz="2400" dirty="0"/>
              <a:t> and </a:t>
            </a:r>
            <a:r>
              <a:rPr lang="en-US" sz="2400" dirty="0">
                <a:solidFill>
                  <a:srgbClr val="FF0000"/>
                </a:solidFill>
              </a:rPr>
              <a:t>expressions</a:t>
            </a:r>
            <a:r>
              <a:rPr lang="en-US" sz="2400" dirty="0"/>
              <a:t> and verify type compatibility, then it generates a compiler error.</a:t>
            </a:r>
          </a:p>
        </p:txBody>
      </p:sp>
      <p:sp>
        <p:nvSpPr>
          <p:cNvPr id="16" name="TextBox 15">
            <a:extLst>
              <a:ext uri="{FF2B5EF4-FFF2-40B4-BE49-F238E27FC236}">
                <a16:creationId xmlns:a16="http://schemas.microsoft.com/office/drawing/2014/main" id="{8C8E53AF-9C51-475F-8994-2789102F0B0D}"/>
              </a:ext>
            </a:extLst>
          </p:cNvPr>
          <p:cNvSpPr txBox="1"/>
          <p:nvPr/>
        </p:nvSpPr>
        <p:spPr>
          <a:xfrm>
            <a:off x="914400" y="5509386"/>
            <a:ext cx="10395802" cy="830997"/>
          </a:xfrm>
          <a:prstGeom prst="rect">
            <a:avLst/>
          </a:prstGeom>
          <a:noFill/>
        </p:spPr>
        <p:txBody>
          <a:bodyPr wrap="square" rtlCol="0">
            <a:spAutoFit/>
          </a:bodyPr>
          <a:lstStyle/>
          <a:p>
            <a:pPr algn="ctr"/>
            <a:r>
              <a:rPr lang="en-US" sz="2400" dirty="0"/>
              <a:t>But if the program type checks, it means the code is (largely) type-safe and few if any checks need to be done at runtime.</a:t>
            </a:r>
          </a:p>
        </p:txBody>
      </p:sp>
      <p:sp>
        <p:nvSpPr>
          <p:cNvPr id="19" name="Rectangle 18">
            <a:extLst>
              <a:ext uri="{FF2B5EF4-FFF2-40B4-BE49-F238E27FC236}">
                <a16:creationId xmlns:a16="http://schemas.microsoft.com/office/drawing/2014/main" id="{263C7DDD-76DE-4A07-8100-6EA6B0BF7416}"/>
              </a:ext>
            </a:extLst>
          </p:cNvPr>
          <p:cNvSpPr/>
          <p:nvPr/>
        </p:nvSpPr>
        <p:spPr>
          <a:xfrm>
            <a:off x="585215" y="3072440"/>
            <a:ext cx="5510785" cy="58118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 </a:t>
            </a:r>
            <a:r>
              <a:rPr lang="en-US" dirty="0">
                <a:solidFill>
                  <a:srgbClr val="FF0000"/>
                </a:solidFill>
                <a:latin typeface="Consolas" panose="020B0609020204030204" pitchFamily="49" charset="0"/>
              </a:rPr>
              <a:t>explicit</a:t>
            </a:r>
            <a:r>
              <a:rPr lang="en-US" dirty="0">
                <a:solidFill>
                  <a:schemeClr val="tx1"/>
                </a:solidFill>
                <a:latin typeface="Consolas" panose="020B0609020204030204" pitchFamily="49" charset="0"/>
              </a:rPr>
              <a:t> types: a, b, and add()</a:t>
            </a:r>
            <a:endParaRPr lang="en-US" dirty="0">
              <a:solidFill>
                <a:srgbClr val="7030A0"/>
              </a:solidFill>
              <a:latin typeface="Consolas" panose="020B0609020204030204" pitchFamily="49" charset="0"/>
            </a:endParaRPr>
          </a:p>
          <a:p>
            <a:r>
              <a:rPr lang="en-US" dirty="0">
                <a:solidFill>
                  <a:srgbClr val="FF0000"/>
                </a:solidFill>
                <a:latin typeface="Consolas" panose="020B0609020204030204" pitchFamily="49" charset="0"/>
              </a:rPr>
              <a:t>int</a:t>
            </a:r>
            <a:r>
              <a:rPr lang="en-US" dirty="0">
                <a:solidFill>
                  <a:schemeClr val="tx1"/>
                </a:solidFill>
                <a:latin typeface="Consolas" panose="020B0609020204030204" pitchFamily="49" charset="0"/>
              </a:rPr>
              <a:t> add(</a:t>
            </a:r>
            <a:r>
              <a:rPr lang="en-US" dirty="0">
                <a:solidFill>
                  <a:srgbClr val="FF0000"/>
                </a:solidFill>
                <a:latin typeface="Consolas" panose="020B0609020204030204" pitchFamily="49" charset="0"/>
              </a:rPr>
              <a:t>int</a:t>
            </a:r>
            <a:r>
              <a:rPr lang="en-US" dirty="0">
                <a:solidFill>
                  <a:schemeClr val="tx1"/>
                </a:solidFill>
                <a:latin typeface="Consolas" panose="020B0609020204030204" pitchFamily="49" charset="0"/>
              </a:rPr>
              <a:t> a, </a:t>
            </a:r>
            <a:r>
              <a:rPr lang="en-US" dirty="0">
                <a:solidFill>
                  <a:srgbClr val="FF0000"/>
                </a:solidFill>
                <a:latin typeface="Consolas" panose="020B0609020204030204" pitchFamily="49" charset="0"/>
              </a:rPr>
              <a:t>int</a:t>
            </a:r>
            <a:r>
              <a:rPr lang="en-US" dirty="0">
                <a:solidFill>
                  <a:schemeClr val="tx1"/>
                </a:solidFill>
                <a:latin typeface="Consolas" panose="020B0609020204030204" pitchFamily="49" charset="0"/>
              </a:rPr>
              <a:t> b) { return </a:t>
            </a:r>
            <a:r>
              <a:rPr lang="en-US" dirty="0">
                <a:solidFill>
                  <a:srgbClr val="FF0000"/>
                </a:solidFill>
                <a:latin typeface="Consolas" panose="020B0609020204030204" pitchFamily="49" charset="0"/>
              </a:rPr>
              <a:t>a</a:t>
            </a:r>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a:t>
            </a:r>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b</a:t>
            </a:r>
            <a:r>
              <a:rPr lang="en-US" dirty="0">
                <a:solidFill>
                  <a:schemeClr val="tx1"/>
                </a:solidFill>
                <a:latin typeface="Consolas" panose="020B0609020204030204" pitchFamily="49" charset="0"/>
              </a:rPr>
              <a:t>; }</a:t>
            </a:r>
          </a:p>
        </p:txBody>
      </p:sp>
      <p:sp>
        <p:nvSpPr>
          <p:cNvPr id="21" name="Rectangle 20">
            <a:extLst>
              <a:ext uri="{FF2B5EF4-FFF2-40B4-BE49-F238E27FC236}">
                <a16:creationId xmlns:a16="http://schemas.microsoft.com/office/drawing/2014/main" id="{9006BE2F-72BB-4E99-88D1-D7E339D8428C}"/>
              </a:ext>
            </a:extLst>
          </p:cNvPr>
          <p:cNvSpPr/>
          <p:nvPr/>
        </p:nvSpPr>
        <p:spPr>
          <a:xfrm>
            <a:off x="6375859" y="3072440"/>
            <a:ext cx="5523487" cy="58118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Haskell - </a:t>
            </a:r>
            <a:r>
              <a:rPr lang="en-US" dirty="0">
                <a:solidFill>
                  <a:srgbClr val="FF0000"/>
                </a:solidFill>
                <a:latin typeface="Consolas" panose="020B0609020204030204" pitchFamily="49" charset="0"/>
              </a:rPr>
              <a:t>inferred</a:t>
            </a:r>
            <a:r>
              <a:rPr lang="en-US" dirty="0">
                <a:solidFill>
                  <a:schemeClr val="tx1"/>
                </a:solidFill>
                <a:latin typeface="Consolas" panose="020B0609020204030204" pitchFamily="49" charset="0"/>
              </a:rPr>
              <a:t> numeric types  </a:t>
            </a:r>
          </a:p>
          <a:p>
            <a:r>
              <a:rPr lang="en-US" dirty="0">
                <a:solidFill>
                  <a:schemeClr val="tx1"/>
                </a:solidFill>
                <a:latin typeface="Consolas" panose="020B0609020204030204" pitchFamily="49" charset="0"/>
              </a:rPr>
              <a:t>abs a = if </a:t>
            </a:r>
            <a:r>
              <a:rPr lang="en-US" dirty="0">
                <a:solidFill>
                  <a:srgbClr val="FF0000"/>
                </a:solidFill>
                <a:latin typeface="Consolas" panose="020B0609020204030204" pitchFamily="49" charset="0"/>
              </a:rPr>
              <a:t>a</a:t>
            </a:r>
            <a:r>
              <a:rPr lang="en-US" dirty="0">
                <a:solidFill>
                  <a:srgbClr val="00B0F0"/>
                </a:solidFill>
                <a:latin typeface="Consolas" panose="020B0609020204030204" pitchFamily="49" charset="0"/>
              </a:rPr>
              <a:t> &gt; </a:t>
            </a:r>
            <a:r>
              <a:rPr lang="en-US" dirty="0">
                <a:solidFill>
                  <a:srgbClr val="FF0000"/>
                </a:solidFill>
                <a:latin typeface="Consolas" panose="020B0609020204030204" pitchFamily="49" charset="0"/>
              </a:rPr>
              <a:t>0</a:t>
            </a:r>
            <a:r>
              <a:rPr lang="en-US" dirty="0">
                <a:solidFill>
                  <a:schemeClr val="tx1"/>
                </a:solidFill>
                <a:latin typeface="Consolas" panose="020B0609020204030204" pitchFamily="49" charset="0"/>
              </a:rPr>
              <a:t> then </a:t>
            </a:r>
            <a:r>
              <a:rPr lang="en-US" dirty="0">
                <a:solidFill>
                  <a:srgbClr val="FF0000"/>
                </a:solidFill>
                <a:latin typeface="Consolas" panose="020B0609020204030204" pitchFamily="49" charset="0"/>
              </a:rPr>
              <a:t>a</a:t>
            </a:r>
            <a:r>
              <a:rPr lang="en-US" dirty="0">
                <a:solidFill>
                  <a:schemeClr val="tx1"/>
                </a:solidFill>
                <a:latin typeface="Consolas" panose="020B0609020204030204" pitchFamily="49" charset="0"/>
              </a:rPr>
              <a:t> else (</a:t>
            </a:r>
            <a:r>
              <a:rPr lang="en-US" dirty="0">
                <a:solidFill>
                  <a:srgbClr val="00B0F0"/>
                </a:solidFill>
                <a:latin typeface="Consolas" panose="020B0609020204030204" pitchFamily="49" charset="0"/>
              </a:rPr>
              <a:t>-</a:t>
            </a:r>
            <a:r>
              <a:rPr lang="en-US" dirty="0">
                <a:solidFill>
                  <a:srgbClr val="FF0000"/>
                </a:solidFill>
                <a:latin typeface="Consolas" panose="020B0609020204030204" pitchFamily="49" charset="0"/>
              </a:rPr>
              <a:t>a</a:t>
            </a:r>
            <a:r>
              <a:rPr lang="en-US" dirty="0">
                <a:solidFill>
                  <a:schemeClr val="tx1"/>
                </a:solidFill>
                <a:latin typeface="Consolas" panose="020B0609020204030204" pitchFamily="49" charset="0"/>
              </a:rPr>
              <a:t>)</a:t>
            </a:r>
            <a:endParaRPr lang="en-US" dirty="0">
              <a:solidFill>
                <a:srgbClr val="FF6969"/>
              </a:solidFill>
              <a:latin typeface="Consolas" panose="020B0609020204030204" pitchFamily="49" charset="0"/>
            </a:endParaRPr>
          </a:p>
        </p:txBody>
      </p:sp>
      <p:sp>
        <p:nvSpPr>
          <p:cNvPr id="22" name="Speech Bubble: Rectangle with Corners Rounded 21" hidden="1">
            <a:extLst>
              <a:ext uri="{FF2B5EF4-FFF2-40B4-BE49-F238E27FC236}">
                <a16:creationId xmlns:a16="http://schemas.microsoft.com/office/drawing/2014/main" id="{E96B1433-74DE-4D4F-9279-96269AED793F}"/>
              </a:ext>
            </a:extLst>
          </p:cNvPr>
          <p:cNvSpPr/>
          <p:nvPr/>
        </p:nvSpPr>
        <p:spPr>
          <a:xfrm>
            <a:off x="6037410" y="1800677"/>
            <a:ext cx="3307311" cy="1513489"/>
          </a:xfrm>
          <a:prstGeom prst="wedgeRoundRectCallout">
            <a:avLst>
              <a:gd name="adj1" fmla="val -83794"/>
              <a:gd name="adj2" fmla="val 549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compiler can verify that a and b are both of the same (or a compatible) type so they can be added.</a:t>
            </a:r>
          </a:p>
        </p:txBody>
      </p:sp>
      <p:sp>
        <p:nvSpPr>
          <p:cNvPr id="25" name="Speech Bubble: Rectangle with Corners Rounded 24" hidden="1">
            <a:extLst>
              <a:ext uri="{FF2B5EF4-FFF2-40B4-BE49-F238E27FC236}">
                <a16:creationId xmlns:a16="http://schemas.microsoft.com/office/drawing/2014/main" id="{F2A8F0C8-9A29-4CA7-A30B-C1E95BB4604D}"/>
              </a:ext>
            </a:extLst>
          </p:cNvPr>
          <p:cNvSpPr/>
          <p:nvPr/>
        </p:nvSpPr>
        <p:spPr>
          <a:xfrm>
            <a:off x="8908847" y="933115"/>
            <a:ext cx="3153617" cy="1445196"/>
          </a:xfrm>
          <a:prstGeom prst="wedgeRoundRectCallout">
            <a:avLst>
              <a:gd name="adj1" fmla="val -8493"/>
              <a:gd name="adj2" fmla="val 12172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compiler can verify that both </a:t>
            </a:r>
            <a:r>
              <a:rPr lang="en-US" sz="2000" dirty="0">
                <a:solidFill>
                  <a:srgbClr val="FFCDCD"/>
                </a:solidFill>
                <a:latin typeface="Corbel" panose="020B0503020204020204" pitchFamily="34" charset="0"/>
              </a:rPr>
              <a:t>branches</a:t>
            </a:r>
            <a:r>
              <a:rPr lang="en-US" sz="2000" dirty="0">
                <a:latin typeface="Corbel" panose="020B0503020204020204" pitchFamily="34" charset="0"/>
              </a:rPr>
              <a:t> of the if statement return the same type of result.</a:t>
            </a:r>
          </a:p>
        </p:txBody>
      </p:sp>
      <p:sp>
        <p:nvSpPr>
          <p:cNvPr id="27" name="Speech Bubble: Rectangle with Corners Rounded 26" hidden="1">
            <a:extLst>
              <a:ext uri="{FF2B5EF4-FFF2-40B4-BE49-F238E27FC236}">
                <a16:creationId xmlns:a16="http://schemas.microsoft.com/office/drawing/2014/main" id="{D7FA5248-8813-41EE-AFF9-493D05F29431}"/>
              </a:ext>
            </a:extLst>
          </p:cNvPr>
          <p:cNvSpPr/>
          <p:nvPr/>
        </p:nvSpPr>
        <p:spPr>
          <a:xfrm>
            <a:off x="8014162" y="1384535"/>
            <a:ext cx="2573941" cy="1513489"/>
          </a:xfrm>
          <a:prstGeom prst="wedgeRoundRectCallout">
            <a:avLst>
              <a:gd name="adj1" fmla="val -51584"/>
              <a:gd name="adj2" fmla="val 8424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it can verify that this </a:t>
            </a:r>
            <a:r>
              <a:rPr lang="en-US" sz="2000" dirty="0">
                <a:solidFill>
                  <a:srgbClr val="00B0F0"/>
                </a:solidFill>
                <a:latin typeface="Corbel" panose="020B0503020204020204" pitchFamily="34" charset="0"/>
              </a:rPr>
              <a:t>expression</a:t>
            </a:r>
            <a:r>
              <a:rPr lang="en-US" sz="2000" dirty="0">
                <a:latin typeface="Corbel" panose="020B0503020204020204" pitchFamily="34" charset="0"/>
              </a:rPr>
              <a:t> is of the Boolean type.</a:t>
            </a:r>
          </a:p>
        </p:txBody>
      </p:sp>
      <p:sp>
        <p:nvSpPr>
          <p:cNvPr id="12" name="Speech Bubble: Rectangle with Corners Rounded 11">
            <a:extLst>
              <a:ext uri="{FF2B5EF4-FFF2-40B4-BE49-F238E27FC236}">
                <a16:creationId xmlns:a16="http://schemas.microsoft.com/office/drawing/2014/main" id="{8D58AAAA-C163-4263-8D50-8854A7C4F31D}"/>
              </a:ext>
            </a:extLst>
          </p:cNvPr>
          <p:cNvSpPr/>
          <p:nvPr/>
        </p:nvSpPr>
        <p:spPr>
          <a:xfrm>
            <a:off x="6148052" y="2031708"/>
            <a:ext cx="3817581" cy="1306519"/>
          </a:xfrm>
          <a:prstGeom prst="wedgeRoundRectCallout">
            <a:avLst>
              <a:gd name="adj1" fmla="val -83794"/>
              <a:gd name="adj2" fmla="val 549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e.g., the type checker verifies that </a:t>
            </a:r>
            <a:r>
              <a:rPr lang="en-US" sz="2000" dirty="0">
                <a:solidFill>
                  <a:schemeClr val="accent2">
                    <a:lumMod val="40000"/>
                    <a:lumOff val="60000"/>
                  </a:schemeClr>
                </a:solidFill>
                <a:latin typeface="Corbel" panose="020B0503020204020204" pitchFamily="34" charset="0"/>
              </a:rPr>
              <a:t>a</a:t>
            </a:r>
            <a:r>
              <a:rPr lang="en-US" sz="2000" dirty="0">
                <a:latin typeface="Corbel" panose="020B0503020204020204" pitchFamily="34" charset="0"/>
              </a:rPr>
              <a:t> and </a:t>
            </a:r>
            <a:r>
              <a:rPr lang="en-US" sz="2000" dirty="0">
                <a:solidFill>
                  <a:schemeClr val="accent2">
                    <a:lumMod val="40000"/>
                    <a:lumOff val="60000"/>
                  </a:schemeClr>
                </a:solidFill>
                <a:latin typeface="Corbel" panose="020B0503020204020204" pitchFamily="34" charset="0"/>
              </a:rPr>
              <a:t>b's </a:t>
            </a:r>
            <a:r>
              <a:rPr lang="en-US" sz="2000" dirty="0">
                <a:latin typeface="Corbel" panose="020B0503020204020204" pitchFamily="34" charset="0"/>
              </a:rPr>
              <a:t>types are both compatible with the </a:t>
            </a:r>
            <a:r>
              <a:rPr lang="en-US" sz="2000" dirty="0">
                <a:solidFill>
                  <a:srgbClr val="00FFFF"/>
                </a:solidFill>
                <a:latin typeface="Corbel" panose="020B0503020204020204" pitchFamily="34" charset="0"/>
              </a:rPr>
              <a:t>+ operator </a:t>
            </a:r>
            <a:r>
              <a:rPr lang="en-US" sz="2000" dirty="0">
                <a:latin typeface="Corbel" panose="020B0503020204020204" pitchFamily="34" charset="0"/>
              </a:rPr>
              <a:t>and with </a:t>
            </a:r>
            <a:r>
              <a:rPr lang="en-US" sz="2000" dirty="0">
                <a:solidFill>
                  <a:schemeClr val="accent2">
                    <a:lumMod val="40000"/>
                    <a:lumOff val="60000"/>
                  </a:schemeClr>
                </a:solidFill>
                <a:latin typeface="Corbel" panose="020B0503020204020204" pitchFamily="34" charset="0"/>
              </a:rPr>
              <a:t>each other</a:t>
            </a:r>
            <a:r>
              <a:rPr lang="en-US" sz="2000" dirty="0">
                <a:latin typeface="Corbel" panose="020B0503020204020204" pitchFamily="34" charset="0"/>
              </a:rPr>
              <a:t>.</a:t>
            </a:r>
          </a:p>
        </p:txBody>
      </p:sp>
      <p:sp>
        <p:nvSpPr>
          <p:cNvPr id="28" name="Speech Bubble: Rectangle with Corners Rounded 27">
            <a:extLst>
              <a:ext uri="{FF2B5EF4-FFF2-40B4-BE49-F238E27FC236}">
                <a16:creationId xmlns:a16="http://schemas.microsoft.com/office/drawing/2014/main" id="{0B4A4068-1B43-4F0A-B3A2-81D30383CA84}"/>
              </a:ext>
            </a:extLst>
          </p:cNvPr>
          <p:cNvSpPr/>
          <p:nvPr/>
        </p:nvSpPr>
        <p:spPr>
          <a:xfrm>
            <a:off x="6238609" y="2238438"/>
            <a:ext cx="4084321" cy="1131218"/>
          </a:xfrm>
          <a:prstGeom prst="wedgeRoundRectCallout">
            <a:avLst>
              <a:gd name="adj1" fmla="val -83794"/>
              <a:gd name="adj2" fmla="val 549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can also verify that the type of expression </a:t>
            </a:r>
            <a:r>
              <a:rPr lang="en-US" sz="2000" dirty="0" err="1">
                <a:solidFill>
                  <a:schemeClr val="accent2">
                    <a:lumMod val="40000"/>
                    <a:lumOff val="60000"/>
                  </a:schemeClr>
                </a:solidFill>
                <a:latin typeface="Corbel" panose="020B0503020204020204" pitchFamily="34" charset="0"/>
              </a:rPr>
              <a:t>a+b</a:t>
            </a:r>
            <a:r>
              <a:rPr lang="en-US" sz="2000" dirty="0">
                <a:latin typeface="Corbel" panose="020B0503020204020204" pitchFamily="34" charset="0"/>
              </a:rPr>
              <a:t> is the same as the </a:t>
            </a:r>
            <a:r>
              <a:rPr lang="en-US" sz="2000" dirty="0">
                <a:solidFill>
                  <a:schemeClr val="accent2">
                    <a:lumMod val="40000"/>
                    <a:lumOff val="60000"/>
                  </a:schemeClr>
                </a:solidFill>
                <a:latin typeface="Corbel" panose="020B0503020204020204" pitchFamily="34" charset="0"/>
              </a:rPr>
              <a:t>return type </a:t>
            </a:r>
            <a:r>
              <a:rPr lang="en-US" sz="2000" dirty="0">
                <a:latin typeface="Corbel" panose="020B0503020204020204" pitchFamily="34" charset="0"/>
              </a:rPr>
              <a:t>of the function.</a:t>
            </a:r>
          </a:p>
        </p:txBody>
      </p:sp>
      <p:sp>
        <p:nvSpPr>
          <p:cNvPr id="14" name="Speech Bubble: Rectangle with Corners Rounded 13">
            <a:extLst>
              <a:ext uri="{FF2B5EF4-FFF2-40B4-BE49-F238E27FC236}">
                <a16:creationId xmlns:a16="http://schemas.microsoft.com/office/drawing/2014/main" id="{36656767-1766-423D-B4E6-BDDB3CCAE56D}"/>
              </a:ext>
            </a:extLst>
          </p:cNvPr>
          <p:cNvSpPr/>
          <p:nvPr/>
        </p:nvSpPr>
        <p:spPr>
          <a:xfrm>
            <a:off x="7811200" y="1015814"/>
            <a:ext cx="3817581" cy="1443811"/>
          </a:xfrm>
          <a:prstGeom prst="wedgeRoundRectCallout">
            <a:avLst>
              <a:gd name="adj1" fmla="val -47461"/>
              <a:gd name="adj2" fmla="val 1163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Even though </a:t>
            </a:r>
            <a:r>
              <a:rPr lang="en-US" sz="2000" dirty="0">
                <a:solidFill>
                  <a:schemeClr val="accent2">
                    <a:lumMod val="40000"/>
                    <a:lumOff val="60000"/>
                  </a:schemeClr>
                </a:solidFill>
                <a:latin typeface="Corbel" panose="020B0503020204020204" pitchFamily="34" charset="0"/>
              </a:rPr>
              <a:t>a </a:t>
            </a:r>
            <a:r>
              <a:rPr lang="en-US" sz="2000" dirty="0">
                <a:latin typeface="Corbel" panose="020B0503020204020204" pitchFamily="34" charset="0"/>
              </a:rPr>
              <a:t>has no explicit type, Haskell can infer that it must be a </a:t>
            </a:r>
            <a:r>
              <a:rPr lang="en-US" sz="2000" dirty="0">
                <a:solidFill>
                  <a:schemeClr val="accent2">
                    <a:lumMod val="40000"/>
                    <a:lumOff val="60000"/>
                  </a:schemeClr>
                </a:solidFill>
                <a:latin typeface="Corbel" panose="020B0503020204020204" pitchFamily="34" charset="0"/>
              </a:rPr>
              <a:t>numeric type </a:t>
            </a:r>
            <a:r>
              <a:rPr lang="en-US" sz="2000" dirty="0">
                <a:latin typeface="Corbel" panose="020B0503020204020204" pitchFamily="34" charset="0"/>
              </a:rPr>
              <a:t>since we're </a:t>
            </a:r>
            <a:r>
              <a:rPr lang="en-US" sz="2000" dirty="0">
                <a:solidFill>
                  <a:srgbClr val="00FFFF"/>
                </a:solidFill>
                <a:latin typeface="Corbel" panose="020B0503020204020204" pitchFamily="34" charset="0"/>
              </a:rPr>
              <a:t>comparing</a:t>
            </a:r>
            <a:r>
              <a:rPr lang="en-US" sz="2000" dirty="0">
                <a:latin typeface="Corbel" panose="020B0503020204020204" pitchFamily="34" charset="0"/>
              </a:rPr>
              <a:t> against </a:t>
            </a:r>
            <a:r>
              <a:rPr lang="en-US" sz="2000" dirty="0">
                <a:solidFill>
                  <a:schemeClr val="accent2">
                    <a:lumMod val="40000"/>
                    <a:lumOff val="60000"/>
                  </a:schemeClr>
                </a:solidFill>
                <a:latin typeface="Consolas" panose="020B0609020204030204" pitchFamily="49" charset="0"/>
              </a:rPr>
              <a:t>0</a:t>
            </a:r>
            <a:r>
              <a:rPr lang="en-US" sz="2000" dirty="0">
                <a:latin typeface="Corbel" panose="020B0503020204020204" pitchFamily="34" charset="0"/>
              </a:rPr>
              <a:t>.</a:t>
            </a:r>
          </a:p>
        </p:txBody>
      </p:sp>
      <p:sp>
        <p:nvSpPr>
          <p:cNvPr id="17" name="Speech Bubble: Rectangle with Corners Rounded 16">
            <a:extLst>
              <a:ext uri="{FF2B5EF4-FFF2-40B4-BE49-F238E27FC236}">
                <a16:creationId xmlns:a16="http://schemas.microsoft.com/office/drawing/2014/main" id="{D714694F-7DAC-445F-BD20-F306007B61CA}"/>
              </a:ext>
            </a:extLst>
          </p:cNvPr>
          <p:cNvSpPr/>
          <p:nvPr/>
        </p:nvSpPr>
        <p:spPr>
          <a:xfrm>
            <a:off x="5261113" y="803965"/>
            <a:ext cx="4302537" cy="1551833"/>
          </a:xfrm>
          <a:prstGeom prst="wedgeRoundRectCallout">
            <a:avLst>
              <a:gd name="adj1" fmla="val 16687"/>
              <a:gd name="adj2" fmla="val 1192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type checker also makes sure this expression </a:t>
            </a:r>
            <a:r>
              <a:rPr lang="en-US" sz="2000" dirty="0">
                <a:solidFill>
                  <a:schemeClr val="accent2">
                    <a:lumMod val="40000"/>
                    <a:lumOff val="60000"/>
                  </a:schemeClr>
                </a:solidFill>
                <a:latin typeface="Corbel" panose="020B0503020204020204" pitchFamily="34" charset="0"/>
              </a:rPr>
              <a:t>(a &gt; </a:t>
            </a:r>
            <a:r>
              <a:rPr lang="en-US" sz="2000" dirty="0">
                <a:solidFill>
                  <a:schemeClr val="accent2">
                    <a:lumMod val="40000"/>
                    <a:lumOff val="60000"/>
                  </a:schemeClr>
                </a:solidFill>
                <a:latin typeface="Consolas" panose="020B0609020204030204" pitchFamily="49" charset="0"/>
              </a:rPr>
              <a:t>0</a:t>
            </a:r>
            <a:r>
              <a:rPr lang="en-US" sz="2000" dirty="0">
                <a:solidFill>
                  <a:schemeClr val="accent2">
                    <a:lumMod val="40000"/>
                    <a:lumOff val="60000"/>
                  </a:schemeClr>
                </a:solidFill>
                <a:latin typeface="Corbel" panose="020B0503020204020204" pitchFamily="34" charset="0"/>
              </a:rPr>
              <a:t>)</a:t>
            </a:r>
            <a:r>
              <a:rPr lang="en-US" sz="2000" dirty="0">
                <a:latin typeface="Corbel" panose="020B0503020204020204" pitchFamily="34" charset="0"/>
              </a:rPr>
              <a:t> is of the </a:t>
            </a:r>
            <a:r>
              <a:rPr lang="en-US" sz="2000" dirty="0">
                <a:solidFill>
                  <a:schemeClr val="accent2">
                    <a:lumMod val="40000"/>
                    <a:lumOff val="60000"/>
                  </a:schemeClr>
                </a:solidFill>
                <a:latin typeface="Corbel" panose="020B0503020204020204" pitchFamily="34" charset="0"/>
              </a:rPr>
              <a:t>Boolean</a:t>
            </a:r>
            <a:r>
              <a:rPr lang="en-US" sz="2000" dirty="0">
                <a:latin typeface="Corbel" panose="020B0503020204020204" pitchFamily="34" charset="0"/>
              </a:rPr>
              <a:t> type as required by the </a:t>
            </a:r>
            <a:r>
              <a:rPr lang="en-US" sz="2000" dirty="0">
                <a:solidFill>
                  <a:schemeClr val="accent2">
                    <a:lumMod val="40000"/>
                    <a:lumOff val="60000"/>
                  </a:schemeClr>
                </a:solidFill>
                <a:latin typeface="Corbel" panose="020B0503020204020204" pitchFamily="34" charset="0"/>
              </a:rPr>
              <a:t>if-expression</a:t>
            </a:r>
            <a:r>
              <a:rPr lang="en-US" sz="2000" dirty="0">
                <a:latin typeface="Corbel" panose="020B0503020204020204" pitchFamily="34" charset="0"/>
              </a:rPr>
              <a:t>.</a:t>
            </a:r>
          </a:p>
        </p:txBody>
      </p:sp>
      <p:sp>
        <p:nvSpPr>
          <p:cNvPr id="20" name="Speech Bubble: Rectangle with Corners Rounded 19">
            <a:extLst>
              <a:ext uri="{FF2B5EF4-FFF2-40B4-BE49-F238E27FC236}">
                <a16:creationId xmlns:a16="http://schemas.microsoft.com/office/drawing/2014/main" id="{514A1B7B-7A7A-4FFF-A2C0-288EA9B38020}"/>
              </a:ext>
            </a:extLst>
          </p:cNvPr>
          <p:cNvSpPr/>
          <p:nvPr/>
        </p:nvSpPr>
        <p:spPr>
          <a:xfrm>
            <a:off x="6096000" y="1140636"/>
            <a:ext cx="2803131" cy="939673"/>
          </a:xfrm>
          <a:prstGeom prst="wedgeRoundRectCallout">
            <a:avLst>
              <a:gd name="adj1" fmla="val 63017"/>
              <a:gd name="adj2" fmla="val 1911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type checker also makes sure the type of this returned value...</a:t>
            </a:r>
          </a:p>
        </p:txBody>
      </p:sp>
      <p:sp>
        <p:nvSpPr>
          <p:cNvPr id="23" name="Speech Bubble: Rectangle with Corners Rounded 22">
            <a:extLst>
              <a:ext uri="{FF2B5EF4-FFF2-40B4-BE49-F238E27FC236}">
                <a16:creationId xmlns:a16="http://schemas.microsoft.com/office/drawing/2014/main" id="{32A5B127-F220-4F31-B084-FAA9F479AC4D}"/>
              </a:ext>
            </a:extLst>
          </p:cNvPr>
          <p:cNvSpPr/>
          <p:nvPr/>
        </p:nvSpPr>
        <p:spPr>
          <a:xfrm>
            <a:off x="9310606" y="148505"/>
            <a:ext cx="2803131" cy="939673"/>
          </a:xfrm>
          <a:prstGeom prst="wedgeRoundRectCallout">
            <a:avLst>
              <a:gd name="adj1" fmla="val -11522"/>
              <a:gd name="adj2" fmla="val 29456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Is the same as the type of this returned value!</a:t>
            </a:r>
          </a:p>
        </p:txBody>
      </p:sp>
    </p:spTree>
    <p:extLst>
      <p:ext uri="{BB962C8B-B14F-4D97-AF65-F5344CB8AC3E}">
        <p14:creationId xmlns:p14="http://schemas.microsoft.com/office/powerpoint/2010/main" val="130800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8.33333E-7 3.33333E-6 L -0.23698 0.00139 " pathEditMode="relative" rAng="0" ptsTypes="AA">
                                      <p:cBhvr>
                                        <p:cTn id="19" dur="2000" fill="hold"/>
                                        <p:tgtEl>
                                          <p:spTgt spid="22"/>
                                        </p:tgtEl>
                                        <p:attrNameLst>
                                          <p:attrName>ppt_x</p:attrName>
                                          <p:attrName>ppt_y</p:attrName>
                                        </p:attrNameLst>
                                      </p:cBhvr>
                                      <p:rCtr x="-11849" y="69"/>
                                    </p:animMotion>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2" nodeType="clickEffect">
                                  <p:stCondLst>
                                    <p:cond delay="0"/>
                                  </p:stCondLst>
                                  <p:childTnLst>
                                    <p:animMotion origin="layout" path="M 3.33333E-6 3.7037E-6 L -0.32761 -0.00324 " pathEditMode="relative" rAng="0" ptsTypes="AA">
                                      <p:cBhvr>
                                        <p:cTn id="41" dur="2000" fill="hold"/>
                                        <p:tgtEl>
                                          <p:spTgt spid="28"/>
                                        </p:tgtEl>
                                        <p:attrNameLst>
                                          <p:attrName>ppt_x</p:attrName>
                                          <p:attrName>ppt_y</p:attrName>
                                        </p:attrNameLst>
                                      </p:cBhvr>
                                      <p:rCtr x="-16380" y="-162"/>
                                    </p:animMotion>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2" nodeType="clickEffect">
                                  <p:stCondLst>
                                    <p:cond delay="0"/>
                                  </p:stCondLst>
                                  <p:childTnLst>
                                    <p:animMotion origin="layout" path="M 3.95833E-6 4.81481E-6 L -0.07904 4.81481E-6 " pathEditMode="relative" rAng="0" ptsTypes="AA">
                                      <p:cBhvr>
                                        <p:cTn id="58" dur="2000" fill="hold"/>
                                        <p:tgtEl>
                                          <p:spTgt spid="25"/>
                                        </p:tgtEl>
                                        <p:attrNameLst>
                                          <p:attrName>ppt_x</p:attrName>
                                          <p:attrName>ppt_y</p:attrName>
                                        </p:attrNameLst>
                                      </p:cBhvr>
                                      <p:rCtr x="-3958" y="0"/>
                                    </p:animMotion>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down)">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down)">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1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wipe(down)">
                                      <p:cBhvr>
                                        <p:cTn id="94" dur="500"/>
                                        <p:tgtEl>
                                          <p:spTgt spid="2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wipe(down)">
                                      <p:cBhvr>
                                        <p:cTn id="99" dur="500"/>
                                        <p:tgtEl>
                                          <p:spTgt spid="23"/>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23"/>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20"/>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5"/>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9" grpId="0" animBg="1"/>
      <p:bldP spid="21" grpId="0" animBg="1"/>
      <p:bldP spid="22" grpId="0" animBg="1"/>
      <p:bldP spid="22" grpId="1" animBg="1"/>
      <p:bldP spid="22" grpId="2" animBg="1"/>
      <p:bldP spid="25" grpId="0" animBg="1"/>
      <p:bldP spid="25" grpId="1" animBg="1"/>
      <p:bldP spid="25" grpId="2" animBg="1"/>
      <p:bldP spid="27" grpId="0" animBg="1"/>
      <p:bldP spid="27" grpId="1" animBg="1"/>
      <p:bldP spid="12" grpId="0" animBg="1"/>
      <p:bldP spid="12" grpId="1" animBg="1"/>
      <p:bldP spid="28" grpId="0" animBg="1"/>
      <p:bldP spid="28" grpId="1" animBg="1"/>
      <p:bldP spid="28" grpId="2" animBg="1"/>
      <p:bldP spid="14" grpId="0" animBg="1"/>
      <p:bldP spid="14" grpId="1" animBg="1"/>
      <p:bldP spid="17" grpId="0" animBg="1"/>
      <p:bldP spid="17" grpId="1" animBg="1"/>
      <p:bldP spid="20" grpId="0" animBg="1"/>
      <p:bldP spid="20" grpId="1" animBg="1"/>
      <p:bldP spid="23" grpId="0" animBg="1"/>
      <p:bldP spid="2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2" name="TextBox 1">
            <a:extLst>
              <a:ext uri="{FF2B5EF4-FFF2-40B4-BE49-F238E27FC236}">
                <a16:creationId xmlns:a16="http://schemas.microsoft.com/office/drawing/2014/main" id="{08284727-1A3A-4E9F-956C-57CC4F72B5AC}"/>
              </a:ext>
            </a:extLst>
          </p:cNvPr>
          <p:cNvSpPr txBox="1"/>
          <p:nvPr/>
        </p:nvSpPr>
        <p:spPr>
          <a:xfrm>
            <a:off x="1005347" y="5558540"/>
            <a:ext cx="10181306" cy="954107"/>
          </a:xfrm>
          <a:prstGeom prst="rect">
            <a:avLst/>
          </a:prstGeom>
          <a:noFill/>
        </p:spPr>
        <p:txBody>
          <a:bodyPr wrap="square" rtlCol="0">
            <a:spAutoFit/>
          </a:bodyPr>
          <a:lstStyle/>
          <a:p>
            <a:pPr algn="ctr"/>
            <a:r>
              <a:rPr lang="en-US" sz="2800" dirty="0"/>
              <a:t>Your goal is to be able to pick up a new language and quickly understand how it manages types, variables and values.</a:t>
            </a:r>
          </a:p>
        </p:txBody>
      </p:sp>
      <p:sp>
        <p:nvSpPr>
          <p:cNvPr id="9" name="TextBox 8">
            <a:extLst>
              <a:ext uri="{FF2B5EF4-FFF2-40B4-BE49-F238E27FC236}">
                <a16:creationId xmlns:a16="http://schemas.microsoft.com/office/drawing/2014/main" id="{E7BF0E0C-7D40-4E9B-99FC-D5C76A74C7DC}"/>
              </a:ext>
            </a:extLst>
          </p:cNvPr>
          <p:cNvSpPr txBox="1"/>
          <p:nvPr/>
        </p:nvSpPr>
        <p:spPr>
          <a:xfrm>
            <a:off x="2017149" y="691515"/>
            <a:ext cx="7889708" cy="954107"/>
          </a:xfrm>
          <a:prstGeom prst="rect">
            <a:avLst/>
          </a:prstGeom>
          <a:noFill/>
        </p:spPr>
        <p:txBody>
          <a:bodyPr wrap="square">
            <a:spAutoFit/>
          </a:bodyPr>
          <a:lstStyle/>
          <a:p>
            <a:pPr algn="ctr"/>
            <a:r>
              <a:rPr lang="en-US" sz="2800" dirty="0"/>
              <a:t>In this segment, we’re going to focus on how languages manage data (types, variables &amp; values).</a:t>
            </a:r>
          </a:p>
        </p:txBody>
      </p:sp>
      <p:pic>
        <p:nvPicPr>
          <p:cNvPr id="4" name="Picture 3">
            <a:extLst>
              <a:ext uri="{FF2B5EF4-FFF2-40B4-BE49-F238E27FC236}">
                <a16:creationId xmlns:a16="http://schemas.microsoft.com/office/drawing/2014/main" id="{3FBBB445-80C3-4749-A833-4E3E971526D4}"/>
              </a:ext>
            </a:extLst>
          </p:cNvPr>
          <p:cNvPicPr>
            <a:picLocks noChangeAspect="1"/>
          </p:cNvPicPr>
          <p:nvPr/>
        </p:nvPicPr>
        <p:blipFill>
          <a:blip r:embed="rId3"/>
          <a:stretch>
            <a:fillRect/>
          </a:stretch>
        </p:blipFill>
        <p:spPr>
          <a:xfrm>
            <a:off x="4309110" y="2070105"/>
            <a:ext cx="3547956" cy="3096462"/>
          </a:xfrm>
          <a:prstGeom prst="rect">
            <a:avLst/>
          </a:prstGeom>
        </p:spPr>
      </p:pic>
    </p:spTree>
    <p:extLst>
      <p:ext uri="{BB962C8B-B14F-4D97-AF65-F5344CB8AC3E}">
        <p14:creationId xmlns:p14="http://schemas.microsoft.com/office/powerpoint/2010/main" val="86393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2"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A Precondition for Static Typing?</a:t>
            </a:r>
          </a:p>
        </p:txBody>
      </p:sp>
      <p:sp>
        <p:nvSpPr>
          <p:cNvPr id="13" name="TextBox 12">
            <a:extLst>
              <a:ext uri="{FF2B5EF4-FFF2-40B4-BE49-F238E27FC236}">
                <a16:creationId xmlns:a16="http://schemas.microsoft.com/office/drawing/2014/main" id="{1E51894C-37E3-4B09-AB20-73846A3C29EC}"/>
              </a:ext>
            </a:extLst>
          </p:cNvPr>
          <p:cNvSpPr txBox="1"/>
          <p:nvPr/>
        </p:nvSpPr>
        <p:spPr>
          <a:xfrm>
            <a:off x="991616" y="1000886"/>
            <a:ext cx="10395802" cy="830997"/>
          </a:xfrm>
          <a:prstGeom prst="rect">
            <a:avLst/>
          </a:prstGeom>
          <a:noFill/>
        </p:spPr>
        <p:txBody>
          <a:bodyPr wrap="square" rtlCol="0">
            <a:spAutoFit/>
          </a:bodyPr>
          <a:lstStyle/>
          <a:p>
            <a:pPr algn="ctr"/>
            <a:r>
              <a:rPr lang="en-US" sz="2400" dirty="0"/>
              <a:t>To support static typing, a language must have a </a:t>
            </a:r>
            <a:r>
              <a:rPr lang="en-US" sz="2400" dirty="0">
                <a:solidFill>
                  <a:srgbClr val="FF0000"/>
                </a:solidFill>
              </a:rPr>
              <a:t>fixed type </a:t>
            </a:r>
            <a:r>
              <a:rPr lang="en-US" sz="2400" dirty="0"/>
              <a:t>bound to each variable at its time of definition. </a:t>
            </a:r>
          </a:p>
        </p:txBody>
      </p:sp>
      <p:sp>
        <p:nvSpPr>
          <p:cNvPr id="14" name="TextBox 13">
            <a:extLst>
              <a:ext uri="{FF2B5EF4-FFF2-40B4-BE49-F238E27FC236}">
                <a16:creationId xmlns:a16="http://schemas.microsoft.com/office/drawing/2014/main" id="{9A06FA78-09AC-4057-9680-182371D2241F}"/>
              </a:ext>
            </a:extLst>
          </p:cNvPr>
          <p:cNvSpPr txBox="1"/>
          <p:nvPr/>
        </p:nvSpPr>
        <p:spPr>
          <a:xfrm>
            <a:off x="914400" y="2542828"/>
            <a:ext cx="10395802" cy="461665"/>
          </a:xfrm>
          <a:prstGeom prst="rect">
            <a:avLst/>
          </a:prstGeom>
          <a:noFill/>
        </p:spPr>
        <p:txBody>
          <a:bodyPr wrap="square" rtlCol="0">
            <a:spAutoFit/>
          </a:bodyPr>
          <a:lstStyle/>
          <a:p>
            <a:pPr algn="ctr"/>
            <a:r>
              <a:rPr lang="en-US" sz="2400" dirty="0"/>
              <a:t>Consider C++ (statically typed) and Python (dynamically typed):</a:t>
            </a:r>
          </a:p>
        </p:txBody>
      </p:sp>
      <p:sp>
        <p:nvSpPr>
          <p:cNvPr id="19" name="Rectangle 18">
            <a:extLst>
              <a:ext uri="{FF2B5EF4-FFF2-40B4-BE49-F238E27FC236}">
                <a16:creationId xmlns:a16="http://schemas.microsoft.com/office/drawing/2014/main" id="{263C7DDD-76DE-4A07-8100-6EA6B0BF7416}"/>
              </a:ext>
            </a:extLst>
          </p:cNvPr>
          <p:cNvSpPr/>
          <p:nvPr/>
        </p:nvSpPr>
        <p:spPr>
          <a:xfrm>
            <a:off x="2614004" y="3439075"/>
            <a:ext cx="2258057" cy="2082891"/>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a:t>
            </a:r>
          </a:p>
          <a:p>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int main() {</a:t>
            </a:r>
          </a:p>
          <a:p>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int</a:t>
            </a:r>
            <a:r>
              <a:rPr lang="en-US" dirty="0">
                <a:solidFill>
                  <a:schemeClr val="tx1"/>
                </a:solidFill>
                <a:latin typeface="Consolas" panose="020B0609020204030204" pitchFamily="49" charset="0"/>
              </a:rPr>
              <a:t> a;  </a:t>
            </a:r>
          </a:p>
          <a:p>
            <a:r>
              <a:rPr lang="en-US" dirty="0">
                <a:solidFill>
                  <a:schemeClr val="tx1"/>
                </a:solidFill>
                <a:latin typeface="Consolas" panose="020B0609020204030204" pitchFamily="49" charset="0"/>
              </a:rPr>
              <a:t>  a = 10;</a:t>
            </a:r>
          </a:p>
          <a:p>
            <a:r>
              <a:rPr lang="en-US" dirty="0">
                <a:solidFill>
                  <a:schemeClr val="tx1"/>
                </a:solidFill>
                <a:latin typeface="Consolas" panose="020B0609020204030204" pitchFamily="49" charset="0"/>
              </a:rPr>
              <a:t>}</a:t>
            </a:r>
          </a:p>
        </p:txBody>
      </p:sp>
      <p:sp>
        <p:nvSpPr>
          <p:cNvPr id="20" name="TextBox 19">
            <a:extLst>
              <a:ext uri="{FF2B5EF4-FFF2-40B4-BE49-F238E27FC236}">
                <a16:creationId xmlns:a16="http://schemas.microsoft.com/office/drawing/2014/main" id="{3714359D-D148-4083-94F9-79E74593F5BD}"/>
              </a:ext>
            </a:extLst>
          </p:cNvPr>
          <p:cNvSpPr txBox="1"/>
          <p:nvPr/>
        </p:nvSpPr>
        <p:spPr>
          <a:xfrm>
            <a:off x="958665" y="1948322"/>
            <a:ext cx="10395802" cy="461665"/>
          </a:xfrm>
          <a:prstGeom prst="rect">
            <a:avLst/>
          </a:prstGeom>
          <a:noFill/>
        </p:spPr>
        <p:txBody>
          <a:bodyPr wrap="square" rtlCol="0">
            <a:spAutoFit/>
          </a:bodyPr>
          <a:lstStyle/>
          <a:p>
            <a:pPr algn="ctr"/>
            <a:r>
              <a:rPr lang="en-US" sz="2400" dirty="0"/>
              <a:t>Once a variable's type is assigned, it can't be changed.</a:t>
            </a:r>
          </a:p>
        </p:txBody>
      </p:sp>
      <p:sp>
        <p:nvSpPr>
          <p:cNvPr id="23" name="Rectangle 22">
            <a:extLst>
              <a:ext uri="{FF2B5EF4-FFF2-40B4-BE49-F238E27FC236}">
                <a16:creationId xmlns:a16="http://schemas.microsoft.com/office/drawing/2014/main" id="{D3C4330C-BB81-4E8C-8B50-405FB1B2848E}"/>
              </a:ext>
            </a:extLst>
          </p:cNvPr>
          <p:cNvSpPr/>
          <p:nvPr/>
        </p:nvSpPr>
        <p:spPr>
          <a:xfrm>
            <a:off x="7206598" y="3439075"/>
            <a:ext cx="2258057" cy="2082891"/>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Python</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def foo(x):</a:t>
            </a:r>
          </a:p>
          <a:p>
            <a:r>
              <a:rPr lang="en-US" dirty="0">
                <a:solidFill>
                  <a:schemeClr val="tx1"/>
                </a:solidFill>
                <a:latin typeface="Consolas" panose="020B0609020204030204" pitchFamily="49" charset="0"/>
              </a:rPr>
              <a:t>  if x &gt; 5:</a:t>
            </a:r>
          </a:p>
          <a:p>
            <a:r>
              <a:rPr lang="en-US" dirty="0">
                <a:solidFill>
                  <a:schemeClr val="tx1"/>
                </a:solidFill>
                <a:latin typeface="Consolas" panose="020B0609020204030204" pitchFamily="49" charset="0"/>
              </a:rPr>
              <a:t>   a = 10</a:t>
            </a:r>
          </a:p>
          <a:p>
            <a:r>
              <a:rPr lang="en-US" dirty="0">
                <a:solidFill>
                  <a:schemeClr val="tx1"/>
                </a:solidFill>
                <a:latin typeface="Consolas" panose="020B0609020204030204" pitchFamily="49" charset="0"/>
              </a:rPr>
              <a:t>  else: </a:t>
            </a:r>
          </a:p>
          <a:p>
            <a:r>
              <a:rPr lang="en-US" dirty="0">
                <a:solidFill>
                  <a:schemeClr val="tx1"/>
                </a:solidFill>
                <a:latin typeface="Consolas" panose="020B0609020204030204" pitchFamily="49" charset="0"/>
              </a:rPr>
              <a:t>   a = "cats"</a:t>
            </a:r>
          </a:p>
          <a:p>
            <a:r>
              <a:rPr lang="en-US" dirty="0">
                <a:solidFill>
                  <a:schemeClr val="tx1"/>
                </a:solidFill>
                <a:latin typeface="Consolas" panose="020B0609020204030204" pitchFamily="49" charset="0"/>
              </a:rPr>
              <a:t>  ...</a:t>
            </a:r>
          </a:p>
        </p:txBody>
      </p:sp>
      <p:sp>
        <p:nvSpPr>
          <p:cNvPr id="24" name="Speech Bubble: Rectangle with Corners Rounded 23">
            <a:extLst>
              <a:ext uri="{FF2B5EF4-FFF2-40B4-BE49-F238E27FC236}">
                <a16:creationId xmlns:a16="http://schemas.microsoft.com/office/drawing/2014/main" id="{CE3A8BFB-7179-4BA9-A607-1F0F88F5CC0E}"/>
              </a:ext>
            </a:extLst>
          </p:cNvPr>
          <p:cNvSpPr/>
          <p:nvPr/>
        </p:nvSpPr>
        <p:spPr>
          <a:xfrm>
            <a:off x="4872061" y="3389303"/>
            <a:ext cx="2258057" cy="1523458"/>
          </a:xfrm>
          <a:prstGeom prst="wedgeRoundRectCallout">
            <a:avLst>
              <a:gd name="adj1" fmla="val -98569"/>
              <a:gd name="adj2" fmla="val 319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type of </a:t>
            </a:r>
            <a:r>
              <a:rPr lang="en-US" sz="2000" dirty="0">
                <a:solidFill>
                  <a:srgbClr val="FFCDCD"/>
                </a:solidFill>
                <a:latin typeface="Corbel" panose="020B0503020204020204" pitchFamily="34" charset="0"/>
              </a:rPr>
              <a:t>variable a </a:t>
            </a:r>
            <a:r>
              <a:rPr lang="en-US" sz="2000" dirty="0">
                <a:latin typeface="Corbel" panose="020B0503020204020204" pitchFamily="34" charset="0"/>
              </a:rPr>
              <a:t>is fixed at its definition and can't change.</a:t>
            </a:r>
          </a:p>
        </p:txBody>
      </p:sp>
      <p:sp>
        <p:nvSpPr>
          <p:cNvPr id="26" name="Speech Bubble: Rectangle with Corners Rounded 25">
            <a:extLst>
              <a:ext uri="{FF2B5EF4-FFF2-40B4-BE49-F238E27FC236}">
                <a16:creationId xmlns:a16="http://schemas.microsoft.com/office/drawing/2014/main" id="{35E20D8E-47DC-47F1-9FB0-9CCC7C415325}"/>
              </a:ext>
            </a:extLst>
          </p:cNvPr>
          <p:cNvSpPr/>
          <p:nvPr/>
        </p:nvSpPr>
        <p:spPr>
          <a:xfrm>
            <a:off x="9259061" y="5087463"/>
            <a:ext cx="2603425" cy="1663689"/>
          </a:xfrm>
          <a:prstGeom prst="wedgeRoundRectCallout">
            <a:avLst>
              <a:gd name="adj1" fmla="val -100167"/>
              <a:gd name="adj2" fmla="val -362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There's no way that a compiler could figure out the type of </a:t>
            </a:r>
            <a:r>
              <a:rPr lang="en-US" sz="2000" dirty="0">
                <a:solidFill>
                  <a:srgbClr val="FFCDCD"/>
                </a:solidFill>
                <a:latin typeface="Corbel" panose="020B0503020204020204" pitchFamily="34" charset="0"/>
              </a:rPr>
              <a:t>variable a</a:t>
            </a:r>
            <a:r>
              <a:rPr lang="en-US" sz="2000" dirty="0">
                <a:solidFill>
                  <a:schemeClr val="bg1"/>
                </a:solidFill>
                <a:latin typeface="Corbel" panose="020B0503020204020204" pitchFamily="34" charset="0"/>
              </a:rPr>
              <a:t> when compiling this code.</a:t>
            </a:r>
          </a:p>
        </p:txBody>
      </p:sp>
    </p:spTree>
    <p:extLst>
      <p:ext uri="{BB962C8B-B14F-4D97-AF65-F5344CB8AC3E}">
        <p14:creationId xmlns:p14="http://schemas.microsoft.com/office/powerpoint/2010/main" val="24262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animBg="1"/>
      <p:bldP spid="20" grpId="0"/>
      <p:bldP spid="23" grpId="0" animBg="1"/>
      <p:bldP spid="24" grpId="0" animBg="1"/>
      <p:bldP spid="24" grpId="1" animBg="1"/>
      <p:bldP spid="26" grpId="0" animBg="1"/>
      <p:bldP spid="2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54C5-B278-42A2-AF29-31C6CFCE2F6E}"/>
              </a:ext>
            </a:extLst>
          </p:cNvPr>
          <p:cNvSpPr>
            <a:spLocks noGrp="1"/>
          </p:cNvSpPr>
          <p:nvPr>
            <p:ph type="title"/>
          </p:nvPr>
        </p:nvSpPr>
        <p:spPr/>
        <p:txBody>
          <a:bodyPr/>
          <a:lstStyle/>
          <a:p>
            <a:r>
              <a:rPr lang="en-US" dirty="0"/>
              <a:t>Type Inference with Static Typing</a:t>
            </a:r>
          </a:p>
        </p:txBody>
      </p:sp>
      <p:sp>
        <p:nvSpPr>
          <p:cNvPr id="55" name="TextBox 54">
            <a:extLst>
              <a:ext uri="{FF2B5EF4-FFF2-40B4-BE49-F238E27FC236}">
                <a16:creationId xmlns:a16="http://schemas.microsoft.com/office/drawing/2014/main" id="{7A02A453-44D3-4341-A904-A430636365C9}"/>
              </a:ext>
            </a:extLst>
          </p:cNvPr>
          <p:cNvSpPr txBox="1"/>
          <p:nvPr/>
        </p:nvSpPr>
        <p:spPr>
          <a:xfrm>
            <a:off x="914399" y="880411"/>
            <a:ext cx="10411402" cy="461665"/>
          </a:xfrm>
          <a:prstGeom prst="rect">
            <a:avLst/>
          </a:prstGeom>
          <a:noFill/>
        </p:spPr>
        <p:txBody>
          <a:bodyPr wrap="square">
            <a:spAutoFit/>
          </a:bodyPr>
          <a:lstStyle/>
          <a:p>
            <a:pPr algn="ctr"/>
            <a:r>
              <a:rPr lang="en-US" sz="2400" dirty="0"/>
              <a:t>Question: Must types be </a:t>
            </a:r>
            <a:r>
              <a:rPr lang="en-US" sz="2400" dirty="0">
                <a:solidFill>
                  <a:srgbClr val="FF0000"/>
                </a:solidFill>
              </a:rPr>
              <a:t>explicitly annotated </a:t>
            </a:r>
            <a:r>
              <a:rPr lang="en-US" sz="2400" dirty="0"/>
              <a:t>for static typing?</a:t>
            </a:r>
          </a:p>
        </p:txBody>
      </p:sp>
      <p:sp>
        <p:nvSpPr>
          <p:cNvPr id="13" name="TextBox 12">
            <a:extLst>
              <a:ext uri="{FF2B5EF4-FFF2-40B4-BE49-F238E27FC236}">
                <a16:creationId xmlns:a16="http://schemas.microsoft.com/office/drawing/2014/main" id="{DA3BF41D-AA59-4481-9D00-E29AC29662E3}"/>
              </a:ext>
            </a:extLst>
          </p:cNvPr>
          <p:cNvSpPr txBox="1"/>
          <p:nvPr/>
        </p:nvSpPr>
        <p:spPr>
          <a:xfrm>
            <a:off x="842434" y="1491152"/>
            <a:ext cx="10651066" cy="461665"/>
          </a:xfrm>
          <a:prstGeom prst="rect">
            <a:avLst/>
          </a:prstGeom>
          <a:noFill/>
        </p:spPr>
        <p:txBody>
          <a:bodyPr wrap="square" rtlCol="0">
            <a:spAutoFit/>
          </a:bodyPr>
          <a:lstStyle/>
          <a:p>
            <a:pPr algn="ctr"/>
            <a:r>
              <a:rPr lang="en-US" sz="2400" dirty="0"/>
              <a:t>Answer: </a:t>
            </a:r>
            <a:r>
              <a:rPr lang="en-US" sz="2400" dirty="0">
                <a:solidFill>
                  <a:srgbClr val="FF0000"/>
                </a:solidFill>
              </a:rPr>
              <a:t>No! </a:t>
            </a:r>
            <a:r>
              <a:rPr lang="en-US" sz="2400" dirty="0"/>
              <a:t>Types can often be </a:t>
            </a:r>
            <a:r>
              <a:rPr lang="en-US" sz="2400" dirty="0">
                <a:solidFill>
                  <a:srgbClr val="FF0000"/>
                </a:solidFill>
              </a:rPr>
              <a:t>inferred</a:t>
            </a:r>
            <a:r>
              <a:rPr lang="en-US" sz="2400" dirty="0"/>
              <a:t>!</a:t>
            </a:r>
          </a:p>
        </p:txBody>
      </p:sp>
      <p:sp>
        <p:nvSpPr>
          <p:cNvPr id="14" name="Rectangle 13">
            <a:extLst>
              <a:ext uri="{FF2B5EF4-FFF2-40B4-BE49-F238E27FC236}">
                <a16:creationId xmlns:a16="http://schemas.microsoft.com/office/drawing/2014/main" id="{75B9D82E-4786-4B38-942A-123BA488D886}"/>
              </a:ext>
            </a:extLst>
          </p:cNvPr>
          <p:cNvSpPr/>
          <p:nvPr/>
        </p:nvSpPr>
        <p:spPr>
          <a:xfrm>
            <a:off x="3601510" y="3281594"/>
            <a:ext cx="4893246" cy="253500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void</a:t>
            </a:r>
            <a:r>
              <a:rPr kumimoji="0" lang="en-US" sz="2000" b="0" i="0" u="none" strike="noStrike" kern="1200" cap="none" spc="0" normalizeH="0" noProof="0" dirty="0">
                <a:ln>
                  <a:noFill/>
                </a:ln>
                <a:solidFill>
                  <a:prstClr val="black"/>
                </a:solidFill>
                <a:effectLst/>
                <a:uLnTx/>
                <a:uFillTx/>
                <a:latin typeface="Consolas" panose="020B0609020204030204" pitchFamily="49" charset="0"/>
                <a:cs typeface="Courier New" panose="02070309020205020404" pitchFamily="49" charset="0"/>
              </a:rPr>
              <a:t> foo(</a:t>
            </a:r>
            <a:r>
              <a:rPr kumimoji="0" lang="en-US" sz="2000" b="0" i="0" u="none" strike="noStrike" kern="1200" cap="none" spc="0" normalizeH="0" noProof="0" dirty="0">
                <a:ln>
                  <a:noFill/>
                </a:ln>
                <a:solidFill>
                  <a:srgbClr val="FF0000"/>
                </a:solidFill>
                <a:effectLst/>
                <a:uLnTx/>
                <a:uFillTx/>
                <a:latin typeface="Consolas" panose="020B0609020204030204" pitchFamily="49" charset="0"/>
                <a:cs typeface="Courier New" panose="02070309020205020404" pitchFamily="49" charset="0"/>
              </a:rPr>
              <a:t>int</a:t>
            </a:r>
            <a:r>
              <a:rPr kumimoji="0" lang="en-US" sz="2000" b="0" i="0" u="none" strike="noStrike" kern="1200" cap="none" spc="0" normalizeH="0" noProof="0" dirty="0">
                <a:ln>
                  <a:noFill/>
                </a:ln>
                <a:solidFill>
                  <a:prstClr val="black"/>
                </a:solidFill>
                <a:effectLst/>
                <a:uLnTx/>
                <a:uFillTx/>
                <a:latin typeface="Consolas" panose="020B0609020204030204" pitchFamily="49" charset="0"/>
                <a:cs typeface="Courier New" panose="02070309020205020404" pitchFamily="49" charset="0"/>
              </a:rPr>
              <a:t>    x, </a:t>
            </a:r>
            <a:r>
              <a:rPr kumimoji="0" lang="en-US" sz="2000" b="0" i="0" u="none" strike="noStrike" kern="1200" cap="none" spc="0" normalizeH="0" noProof="0" dirty="0">
                <a:ln>
                  <a:noFill/>
                </a:ln>
                <a:solidFill>
                  <a:srgbClr val="00B0F0"/>
                </a:solidFill>
                <a:effectLst/>
                <a:uLnTx/>
                <a:uFillTx/>
                <a:latin typeface="Consolas" panose="020B0609020204030204" pitchFamily="49" charset="0"/>
                <a:cs typeface="Courier New" panose="02070309020205020404" pitchFamily="49" charset="0"/>
              </a:rPr>
              <a:t>string</a:t>
            </a:r>
            <a:r>
              <a:rPr kumimoji="0" lang="en-US" sz="2000" b="0" i="0" u="none" strike="noStrike" kern="1200" cap="none" spc="0" normalizeH="0" noProof="0" dirty="0">
                <a:ln>
                  <a:noFill/>
                </a:ln>
                <a:solidFill>
                  <a:prstClr val="black"/>
                </a:solidFill>
                <a:effectLst/>
                <a:uLnTx/>
                <a:uFillTx/>
                <a:latin typeface="Consolas" panose="020B0609020204030204" pitchFamily="49" charset="0"/>
                <a:cs typeface="Courier New" panose="02070309020205020404" pitchFamily="49" charset="0"/>
              </a:rPr>
              <a:t> y)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black"/>
                </a:solidFill>
                <a:effectLst/>
                <a:uLnTx/>
                <a:uFillTx/>
                <a:latin typeface="Consolas" panose="020B0609020204030204" pitchFamily="49" charset="0"/>
                <a:cs typeface="Courier New" panose="02070309020205020404" pitchFamily="49" charset="0"/>
              </a:rPr>
              <a:t>  </a:t>
            </a:r>
            <a:r>
              <a:rPr kumimoji="0" lang="en-US" sz="2000" b="0" i="0" u="none" strike="noStrike" kern="1200" cap="none" spc="0" normalizeH="0" noProof="0" dirty="0" err="1">
                <a:ln>
                  <a:noFill/>
                </a:ln>
                <a:solidFill>
                  <a:prstClr val="black"/>
                </a:solidFill>
                <a:effectLst/>
                <a:uLnTx/>
                <a:uFillTx/>
                <a:latin typeface="Consolas" panose="020B0609020204030204" pitchFamily="49" charset="0"/>
                <a:cs typeface="Courier New" panose="02070309020205020404" pitchFamily="49" charset="0"/>
              </a:rPr>
              <a:t>cout</a:t>
            </a:r>
            <a:r>
              <a:rPr kumimoji="0" lang="en-US" sz="2000" b="0" i="0" u="none" strike="noStrike" kern="1200" cap="none" spc="0" normalizeH="0" noProof="0" dirty="0">
                <a:ln>
                  <a:noFill/>
                </a:ln>
                <a:solidFill>
                  <a:prstClr val="black"/>
                </a:solidFill>
                <a:effectLst/>
                <a:uLnTx/>
                <a:uFillTx/>
                <a:latin typeface="Consolas" panose="020B0609020204030204" pitchFamily="49" charset="0"/>
                <a:cs typeface="Courier New" panose="02070309020205020404" pitchFamily="49" charset="0"/>
              </a:rPr>
              <a:t> &lt;&lt; x + 10;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y + " is a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54B6158D-EEDA-45A0-AC32-D5945BDD687D}"/>
              </a:ext>
            </a:extLst>
          </p:cNvPr>
          <p:cNvSpPr txBox="1"/>
          <p:nvPr/>
        </p:nvSpPr>
        <p:spPr>
          <a:xfrm>
            <a:off x="1155700" y="2155345"/>
            <a:ext cx="9880600" cy="830997"/>
          </a:xfrm>
          <a:prstGeom prst="rect">
            <a:avLst/>
          </a:prstGeom>
          <a:noFill/>
        </p:spPr>
        <p:txBody>
          <a:bodyPr wrap="square" rtlCol="0">
            <a:spAutoFit/>
          </a:bodyPr>
          <a:lstStyle/>
          <a:p>
            <a:pPr algn="ctr"/>
            <a:r>
              <a:rPr lang="en-US" sz="2400" dirty="0"/>
              <a:t>Consider the following program - if we omitted the parameter types, could a compiler infer the types of </a:t>
            </a:r>
            <a:r>
              <a:rPr lang="en-US" sz="2400" dirty="0">
                <a:solidFill>
                  <a:srgbClr val="FF0000"/>
                </a:solidFill>
              </a:rPr>
              <a:t>x</a:t>
            </a:r>
            <a:r>
              <a:rPr lang="en-US" sz="2400" dirty="0"/>
              <a:t> and </a:t>
            </a:r>
            <a:r>
              <a:rPr lang="en-US" sz="2400" dirty="0">
                <a:solidFill>
                  <a:srgbClr val="FF0000"/>
                </a:solidFill>
              </a:rPr>
              <a:t>y</a:t>
            </a:r>
            <a:r>
              <a:rPr lang="en-US" sz="2400" dirty="0"/>
              <a:t>?</a:t>
            </a:r>
          </a:p>
        </p:txBody>
      </p:sp>
      <p:grpSp>
        <p:nvGrpSpPr>
          <p:cNvPr id="8" name="Group 7">
            <a:extLst>
              <a:ext uri="{FF2B5EF4-FFF2-40B4-BE49-F238E27FC236}">
                <a16:creationId xmlns:a16="http://schemas.microsoft.com/office/drawing/2014/main" id="{FB942A40-7D7E-41C4-9417-556FF99080FC}"/>
              </a:ext>
            </a:extLst>
          </p:cNvPr>
          <p:cNvGrpSpPr/>
          <p:nvPr/>
        </p:nvGrpSpPr>
        <p:grpSpPr>
          <a:xfrm>
            <a:off x="4921249" y="3322041"/>
            <a:ext cx="1056218" cy="369332"/>
            <a:chOff x="5035549" y="3662156"/>
            <a:chExt cx="1056218" cy="369332"/>
          </a:xfrm>
        </p:grpSpPr>
        <p:sp>
          <p:nvSpPr>
            <p:cNvPr id="3" name="Rectangle 2">
              <a:extLst>
                <a:ext uri="{FF2B5EF4-FFF2-40B4-BE49-F238E27FC236}">
                  <a16:creationId xmlns:a16="http://schemas.microsoft.com/office/drawing/2014/main" id="{33E03DDD-8112-4E7F-A968-EB20FCAF8E9E}"/>
                </a:ext>
              </a:extLst>
            </p:cNvPr>
            <p:cNvSpPr/>
            <p:nvPr/>
          </p:nvSpPr>
          <p:spPr>
            <a:xfrm>
              <a:off x="5054600" y="3714082"/>
              <a:ext cx="524933" cy="278042"/>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 name="TextBox 5">
              <a:extLst>
                <a:ext uri="{FF2B5EF4-FFF2-40B4-BE49-F238E27FC236}">
                  <a16:creationId xmlns:a16="http://schemas.microsoft.com/office/drawing/2014/main" id="{8ADFF751-8ECC-42DB-A3BE-DD86896A2C89}"/>
                </a:ext>
              </a:extLst>
            </p:cNvPr>
            <p:cNvSpPr txBox="1"/>
            <p:nvPr/>
          </p:nvSpPr>
          <p:spPr>
            <a:xfrm>
              <a:off x="5035549" y="3662156"/>
              <a:ext cx="1056218" cy="369332"/>
            </a:xfrm>
            <a:prstGeom prst="rect">
              <a:avLst/>
            </a:prstGeom>
            <a:noFill/>
          </p:spPr>
          <p:txBody>
            <a:bodyPr wrap="square" rtlCol="0">
              <a:spAutoFit/>
            </a:bodyPr>
            <a:lstStyle/>
            <a:p>
              <a:r>
                <a:rPr lang="en-US" dirty="0">
                  <a:solidFill>
                    <a:srgbClr val="00B050"/>
                  </a:solidFill>
                </a:rPr>
                <a:t>_______</a:t>
              </a:r>
            </a:p>
          </p:txBody>
        </p:sp>
      </p:grpSp>
      <p:grpSp>
        <p:nvGrpSpPr>
          <p:cNvPr id="19" name="Group 18">
            <a:extLst>
              <a:ext uri="{FF2B5EF4-FFF2-40B4-BE49-F238E27FC236}">
                <a16:creationId xmlns:a16="http://schemas.microsoft.com/office/drawing/2014/main" id="{52947B1E-A762-42A6-BAB5-ED2053B3ACC4}"/>
              </a:ext>
            </a:extLst>
          </p:cNvPr>
          <p:cNvGrpSpPr/>
          <p:nvPr/>
        </p:nvGrpSpPr>
        <p:grpSpPr>
          <a:xfrm>
            <a:off x="6275915" y="3322041"/>
            <a:ext cx="1005418" cy="369332"/>
            <a:chOff x="5035549" y="3662156"/>
            <a:chExt cx="607484" cy="369332"/>
          </a:xfrm>
        </p:grpSpPr>
        <p:sp>
          <p:nvSpPr>
            <p:cNvPr id="20" name="Rectangle 19">
              <a:extLst>
                <a:ext uri="{FF2B5EF4-FFF2-40B4-BE49-F238E27FC236}">
                  <a16:creationId xmlns:a16="http://schemas.microsoft.com/office/drawing/2014/main" id="{5A8C55E3-3C9A-46E0-9933-E40F792E97D3}"/>
                </a:ext>
              </a:extLst>
            </p:cNvPr>
            <p:cNvSpPr/>
            <p:nvPr/>
          </p:nvSpPr>
          <p:spPr>
            <a:xfrm>
              <a:off x="5054600" y="3735064"/>
              <a:ext cx="524933" cy="257060"/>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1" name="TextBox 20">
              <a:extLst>
                <a:ext uri="{FF2B5EF4-FFF2-40B4-BE49-F238E27FC236}">
                  <a16:creationId xmlns:a16="http://schemas.microsoft.com/office/drawing/2014/main" id="{5E05B9F1-FC24-4722-9FF3-67E760A90AD0}"/>
                </a:ext>
              </a:extLst>
            </p:cNvPr>
            <p:cNvSpPr txBox="1"/>
            <p:nvPr/>
          </p:nvSpPr>
          <p:spPr>
            <a:xfrm>
              <a:off x="5035549" y="3662156"/>
              <a:ext cx="607484" cy="369332"/>
            </a:xfrm>
            <a:prstGeom prst="rect">
              <a:avLst/>
            </a:prstGeom>
            <a:noFill/>
          </p:spPr>
          <p:txBody>
            <a:bodyPr wrap="square" rtlCol="0">
              <a:spAutoFit/>
            </a:bodyPr>
            <a:lstStyle/>
            <a:p>
              <a:r>
                <a:rPr lang="en-US" dirty="0">
                  <a:solidFill>
                    <a:srgbClr val="00B050"/>
                  </a:solidFill>
                </a:rPr>
                <a:t>_______</a:t>
              </a:r>
            </a:p>
          </p:txBody>
        </p:sp>
      </p:grpSp>
      <p:sp>
        <p:nvSpPr>
          <p:cNvPr id="22" name="Speech Bubble: Rectangle with Corners Rounded 21">
            <a:extLst>
              <a:ext uri="{FF2B5EF4-FFF2-40B4-BE49-F238E27FC236}">
                <a16:creationId xmlns:a16="http://schemas.microsoft.com/office/drawing/2014/main" id="{F5A31060-964F-4B3B-A608-7C02181DD318}"/>
              </a:ext>
            </a:extLst>
          </p:cNvPr>
          <p:cNvSpPr/>
          <p:nvPr/>
        </p:nvSpPr>
        <p:spPr>
          <a:xfrm>
            <a:off x="6343908" y="4643968"/>
            <a:ext cx="2668859" cy="943642"/>
          </a:xfrm>
          <a:prstGeom prst="wedgeRoundRectCallout">
            <a:avLst>
              <a:gd name="adj1" fmla="val -71400"/>
              <a:gd name="adj2" fmla="val -1243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the compiler knows 10 is an integer.</a:t>
            </a:r>
          </a:p>
        </p:txBody>
      </p:sp>
      <p:sp>
        <p:nvSpPr>
          <p:cNvPr id="23" name="Speech Bubble: Rectangle with Corners Rounded 22">
            <a:extLst>
              <a:ext uri="{FF2B5EF4-FFF2-40B4-BE49-F238E27FC236}">
                <a16:creationId xmlns:a16="http://schemas.microsoft.com/office/drawing/2014/main" id="{573B7347-8EAA-4CFC-8BAD-8DC863363259}"/>
              </a:ext>
            </a:extLst>
          </p:cNvPr>
          <p:cNvSpPr/>
          <p:nvPr/>
        </p:nvSpPr>
        <p:spPr>
          <a:xfrm>
            <a:off x="2714652" y="4616727"/>
            <a:ext cx="2258057" cy="943642"/>
          </a:xfrm>
          <a:prstGeom prst="wedgeRoundRectCallout">
            <a:avLst>
              <a:gd name="adj1" fmla="val 56474"/>
              <a:gd name="adj2" fmla="val -1217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can infer that </a:t>
            </a:r>
            <a:r>
              <a:rPr lang="en-US" sz="2000" dirty="0">
                <a:solidFill>
                  <a:srgbClr val="FFCDCD"/>
                </a:solidFill>
                <a:latin typeface="Corbel" panose="020B0503020204020204" pitchFamily="34" charset="0"/>
              </a:rPr>
              <a:t>x</a:t>
            </a:r>
            <a:r>
              <a:rPr lang="en-US" sz="2000" dirty="0">
                <a:latin typeface="Corbel" panose="020B0503020204020204" pitchFamily="34" charset="0"/>
              </a:rPr>
              <a:t> is an </a:t>
            </a:r>
            <a:r>
              <a:rPr lang="en-US" sz="2000" dirty="0">
                <a:solidFill>
                  <a:srgbClr val="FFCDCD"/>
                </a:solidFill>
                <a:latin typeface="Corbel" panose="020B0503020204020204" pitchFamily="34" charset="0"/>
              </a:rPr>
              <a:t>integer</a:t>
            </a:r>
            <a:r>
              <a:rPr lang="en-US" sz="2000" dirty="0">
                <a:latin typeface="Corbel" panose="020B0503020204020204" pitchFamily="34" charset="0"/>
              </a:rPr>
              <a:t> too.</a:t>
            </a:r>
          </a:p>
        </p:txBody>
      </p:sp>
      <p:sp>
        <p:nvSpPr>
          <p:cNvPr id="26" name="Speech Bubble: Rectangle with Corners Rounded 25">
            <a:extLst>
              <a:ext uri="{FF2B5EF4-FFF2-40B4-BE49-F238E27FC236}">
                <a16:creationId xmlns:a16="http://schemas.microsoft.com/office/drawing/2014/main" id="{537EF64A-BAD1-4D91-932B-4EB5FFC49726}"/>
              </a:ext>
            </a:extLst>
          </p:cNvPr>
          <p:cNvSpPr/>
          <p:nvPr/>
        </p:nvSpPr>
        <p:spPr>
          <a:xfrm>
            <a:off x="6593675" y="4985257"/>
            <a:ext cx="2668859" cy="943642"/>
          </a:xfrm>
          <a:prstGeom prst="wedgeRoundRectCallout">
            <a:avLst>
              <a:gd name="adj1" fmla="val -71400"/>
              <a:gd name="adj2" fmla="val -1243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the compiler knows this is a string.</a:t>
            </a:r>
          </a:p>
        </p:txBody>
      </p:sp>
      <p:sp>
        <p:nvSpPr>
          <p:cNvPr id="27" name="Speech Bubble: Rectangle with Corners Rounded 26">
            <a:extLst>
              <a:ext uri="{FF2B5EF4-FFF2-40B4-BE49-F238E27FC236}">
                <a16:creationId xmlns:a16="http://schemas.microsoft.com/office/drawing/2014/main" id="{FF9A91B1-456B-4A4A-AE00-085ED0728D8C}"/>
              </a:ext>
            </a:extLst>
          </p:cNvPr>
          <p:cNvSpPr/>
          <p:nvPr/>
        </p:nvSpPr>
        <p:spPr>
          <a:xfrm>
            <a:off x="2506133" y="4956152"/>
            <a:ext cx="2470809" cy="943642"/>
          </a:xfrm>
          <a:prstGeom prst="wedgeRoundRectCallout">
            <a:avLst>
              <a:gd name="adj1" fmla="val 56474"/>
              <a:gd name="adj2" fmla="val -1217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can infer that </a:t>
            </a:r>
            <a:r>
              <a:rPr lang="en-US" sz="2000" dirty="0">
                <a:solidFill>
                  <a:srgbClr val="FFCDCD"/>
                </a:solidFill>
                <a:latin typeface="Corbel" panose="020B0503020204020204" pitchFamily="34" charset="0"/>
              </a:rPr>
              <a:t>y</a:t>
            </a:r>
            <a:r>
              <a:rPr lang="en-US" sz="2000" dirty="0">
                <a:latin typeface="Corbel" panose="020B0503020204020204" pitchFamily="34" charset="0"/>
              </a:rPr>
              <a:t> must be a </a:t>
            </a:r>
            <a:r>
              <a:rPr lang="en-US" sz="2000" dirty="0">
                <a:solidFill>
                  <a:srgbClr val="FFCDCD"/>
                </a:solidFill>
                <a:latin typeface="Corbel" panose="020B0503020204020204" pitchFamily="34" charset="0"/>
              </a:rPr>
              <a:t>string</a:t>
            </a:r>
            <a:r>
              <a:rPr lang="en-US" sz="2000" dirty="0">
                <a:latin typeface="Corbel" panose="020B0503020204020204" pitchFamily="34" charset="0"/>
              </a:rPr>
              <a:t> too.</a:t>
            </a:r>
          </a:p>
        </p:txBody>
      </p:sp>
      <p:sp>
        <p:nvSpPr>
          <p:cNvPr id="29" name="TextBox 28">
            <a:extLst>
              <a:ext uri="{FF2B5EF4-FFF2-40B4-BE49-F238E27FC236}">
                <a16:creationId xmlns:a16="http://schemas.microsoft.com/office/drawing/2014/main" id="{33F29DF4-1516-4F59-A0E4-F4EA9E975097}"/>
              </a:ext>
            </a:extLst>
          </p:cNvPr>
          <p:cNvSpPr txBox="1"/>
          <p:nvPr/>
        </p:nvSpPr>
        <p:spPr>
          <a:xfrm>
            <a:off x="1797867" y="5977589"/>
            <a:ext cx="8680934" cy="830997"/>
          </a:xfrm>
          <a:prstGeom prst="rect">
            <a:avLst/>
          </a:prstGeom>
          <a:noFill/>
        </p:spPr>
        <p:txBody>
          <a:bodyPr wrap="square" rtlCol="0">
            <a:spAutoFit/>
          </a:bodyPr>
          <a:lstStyle/>
          <a:p>
            <a:pPr algn="ctr"/>
            <a:r>
              <a:rPr lang="en-US" sz="2400" dirty="0"/>
              <a:t>Languages like </a:t>
            </a:r>
            <a:r>
              <a:rPr lang="en-US" sz="2400" dirty="0">
                <a:solidFill>
                  <a:srgbClr val="FF0000"/>
                </a:solidFill>
              </a:rPr>
              <a:t>Haskell</a:t>
            </a:r>
            <a:r>
              <a:rPr lang="en-US" sz="2400" dirty="0"/>
              <a:t>, </a:t>
            </a:r>
            <a:r>
              <a:rPr lang="en-US" sz="2400" dirty="0">
                <a:solidFill>
                  <a:srgbClr val="FF0000"/>
                </a:solidFill>
              </a:rPr>
              <a:t>Go</a:t>
            </a:r>
            <a:r>
              <a:rPr lang="en-US" sz="2400" dirty="0"/>
              <a:t>, and now even </a:t>
            </a:r>
            <a:r>
              <a:rPr lang="en-US" sz="2400" dirty="0">
                <a:solidFill>
                  <a:srgbClr val="FF0000"/>
                </a:solidFill>
              </a:rPr>
              <a:t>C++ </a:t>
            </a:r>
            <a:r>
              <a:rPr lang="en-US" sz="2400" dirty="0"/>
              <a:t>offer some form of </a:t>
            </a:r>
            <a:r>
              <a:rPr lang="en-US" sz="2400" dirty="0">
                <a:solidFill>
                  <a:srgbClr val="FF0000"/>
                </a:solidFill>
              </a:rPr>
              <a:t>type inference</a:t>
            </a:r>
            <a:r>
              <a:rPr lang="en-US" sz="2400" dirty="0"/>
              <a:t>, yet are all </a:t>
            </a:r>
            <a:r>
              <a:rPr lang="en-US" sz="2400" dirty="0">
                <a:solidFill>
                  <a:srgbClr val="FF0000"/>
                </a:solidFill>
              </a:rPr>
              <a:t>statically typed</a:t>
            </a:r>
            <a:r>
              <a:rPr lang="en-US" sz="2400" dirty="0"/>
              <a:t>!</a:t>
            </a:r>
          </a:p>
        </p:txBody>
      </p:sp>
      <p:sp>
        <p:nvSpPr>
          <p:cNvPr id="32" name="TextBox 31">
            <a:extLst>
              <a:ext uri="{FF2B5EF4-FFF2-40B4-BE49-F238E27FC236}">
                <a16:creationId xmlns:a16="http://schemas.microsoft.com/office/drawing/2014/main" id="{E76D013B-5D45-4EEB-8C76-F7E52E7F83C1}"/>
              </a:ext>
            </a:extLst>
          </p:cNvPr>
          <p:cNvSpPr txBox="1"/>
          <p:nvPr/>
        </p:nvSpPr>
        <p:spPr>
          <a:xfrm>
            <a:off x="571501" y="3798332"/>
            <a:ext cx="2628900" cy="830997"/>
          </a:xfrm>
          <a:prstGeom prst="rect">
            <a:avLst/>
          </a:prstGeom>
          <a:noFill/>
        </p:spPr>
        <p:txBody>
          <a:bodyPr wrap="square" rtlCol="0">
            <a:spAutoFit/>
          </a:bodyPr>
          <a:lstStyle/>
          <a:p>
            <a:pPr algn="ctr"/>
            <a:r>
              <a:rPr lang="en-US" sz="2400" dirty="0"/>
              <a:t>Of course, it's never so simple!</a:t>
            </a:r>
          </a:p>
        </p:txBody>
      </p:sp>
      <p:sp>
        <p:nvSpPr>
          <p:cNvPr id="34" name="TextBox 33">
            <a:extLst>
              <a:ext uri="{FF2B5EF4-FFF2-40B4-BE49-F238E27FC236}">
                <a16:creationId xmlns:a16="http://schemas.microsoft.com/office/drawing/2014/main" id="{E3FF20F5-0F60-4D71-913B-7E3E778AEAB6}"/>
              </a:ext>
            </a:extLst>
          </p:cNvPr>
          <p:cNvSpPr txBox="1"/>
          <p:nvPr/>
        </p:nvSpPr>
        <p:spPr>
          <a:xfrm>
            <a:off x="3601510" y="4532058"/>
            <a:ext cx="305223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void bar()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double d = 3.14;</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foo(</a:t>
            </a:r>
            <a:r>
              <a:rPr lang="en-US" sz="2000" dirty="0" err="1">
                <a:solidFill>
                  <a:prstClr val="black"/>
                </a:solidFill>
                <a:latin typeface="Consolas" panose="020B0609020204030204" pitchFamily="49" charset="0"/>
                <a:cs typeface="Courier New" panose="02070309020205020404" pitchFamily="49" charset="0"/>
              </a:rPr>
              <a:t>d,"barf</a:t>
            </a:r>
            <a:r>
              <a:rPr lang="en-US" sz="200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p:txBody>
      </p:sp>
      <p:sp>
        <p:nvSpPr>
          <p:cNvPr id="35" name="Speech Bubble: Rectangle with Corners Rounded 34">
            <a:extLst>
              <a:ext uri="{FF2B5EF4-FFF2-40B4-BE49-F238E27FC236}">
                <a16:creationId xmlns:a16="http://schemas.microsoft.com/office/drawing/2014/main" id="{C1EDA407-A502-4BE0-A885-C634E0551148}"/>
              </a:ext>
            </a:extLst>
          </p:cNvPr>
          <p:cNvSpPr/>
          <p:nvPr/>
        </p:nvSpPr>
        <p:spPr>
          <a:xfrm>
            <a:off x="5945975" y="5871266"/>
            <a:ext cx="3159925" cy="943642"/>
          </a:xfrm>
          <a:prstGeom prst="wedgeRoundRectCallout">
            <a:avLst>
              <a:gd name="adj1" fmla="val -92995"/>
              <a:gd name="adj2" fmla="val -925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Because we may discover conflicting evidence!</a:t>
            </a:r>
          </a:p>
        </p:txBody>
      </p:sp>
      <p:sp>
        <p:nvSpPr>
          <p:cNvPr id="37" name="Speech Bubble: Rectangle with Corners Rounded 36">
            <a:extLst>
              <a:ext uri="{FF2B5EF4-FFF2-40B4-BE49-F238E27FC236}">
                <a16:creationId xmlns:a16="http://schemas.microsoft.com/office/drawing/2014/main" id="{217E1FC2-B895-4122-8290-A4BB89ABC5B8}"/>
              </a:ext>
            </a:extLst>
          </p:cNvPr>
          <p:cNvSpPr/>
          <p:nvPr/>
        </p:nvSpPr>
        <p:spPr>
          <a:xfrm>
            <a:off x="6441275" y="2230773"/>
            <a:ext cx="3159925" cy="943642"/>
          </a:xfrm>
          <a:prstGeom prst="wedgeRoundRectCallout">
            <a:avLst>
              <a:gd name="adj1" fmla="val -90985"/>
              <a:gd name="adj2" fmla="val 738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instance, that x should be a </a:t>
            </a:r>
            <a:r>
              <a:rPr lang="en-US" sz="2000" dirty="0">
                <a:solidFill>
                  <a:srgbClr val="FFCDCD"/>
                </a:solidFill>
                <a:latin typeface="Corbel" panose="020B0503020204020204" pitchFamily="34" charset="0"/>
              </a:rPr>
              <a:t>double</a:t>
            </a:r>
            <a:r>
              <a:rPr lang="en-US" sz="2000" dirty="0">
                <a:latin typeface="Corbel" panose="020B0503020204020204" pitchFamily="34" charset="0"/>
              </a:rPr>
              <a:t> and not an </a:t>
            </a:r>
            <a:r>
              <a:rPr lang="en-US" sz="2000" dirty="0">
                <a:solidFill>
                  <a:srgbClr val="FFCDCD"/>
                </a:solidFill>
                <a:latin typeface="Corbel" panose="020B0503020204020204" pitchFamily="34" charset="0"/>
              </a:rPr>
              <a:t>int</a:t>
            </a:r>
            <a:r>
              <a:rPr lang="en-US" sz="2000" dirty="0">
                <a:latin typeface="Corbel" panose="020B0503020204020204" pitchFamily="34" charset="0"/>
              </a:rPr>
              <a:t>.</a:t>
            </a:r>
          </a:p>
        </p:txBody>
      </p:sp>
      <p:sp>
        <p:nvSpPr>
          <p:cNvPr id="38" name="TextBox 37">
            <a:extLst>
              <a:ext uri="{FF2B5EF4-FFF2-40B4-BE49-F238E27FC236}">
                <a16:creationId xmlns:a16="http://schemas.microsoft.com/office/drawing/2014/main" id="{C79ABD81-A7B2-47D6-B6A2-BE513DB69C24}"/>
              </a:ext>
            </a:extLst>
          </p:cNvPr>
          <p:cNvSpPr txBox="1"/>
          <p:nvPr/>
        </p:nvSpPr>
        <p:spPr>
          <a:xfrm>
            <a:off x="8707966" y="3429000"/>
            <a:ext cx="3429002" cy="1569660"/>
          </a:xfrm>
          <a:prstGeom prst="rect">
            <a:avLst/>
          </a:prstGeom>
          <a:noFill/>
        </p:spPr>
        <p:txBody>
          <a:bodyPr wrap="square" rtlCol="0">
            <a:spAutoFit/>
          </a:bodyPr>
          <a:lstStyle/>
          <a:p>
            <a:pPr algn="ctr"/>
            <a:r>
              <a:rPr lang="en-US" sz="2400" dirty="0"/>
              <a:t>So type inference is actually a complex </a:t>
            </a:r>
            <a:r>
              <a:rPr lang="en-US" sz="2400" dirty="0">
                <a:solidFill>
                  <a:srgbClr val="FF0000"/>
                </a:solidFill>
              </a:rPr>
              <a:t>"constraint satisfaction" </a:t>
            </a:r>
            <a:r>
              <a:rPr lang="en-US" sz="2400" dirty="0"/>
              <a:t>programming problem! </a:t>
            </a:r>
          </a:p>
        </p:txBody>
      </p:sp>
      <p:grpSp>
        <p:nvGrpSpPr>
          <p:cNvPr id="39" name="Group 38">
            <a:extLst>
              <a:ext uri="{FF2B5EF4-FFF2-40B4-BE49-F238E27FC236}">
                <a16:creationId xmlns:a16="http://schemas.microsoft.com/office/drawing/2014/main" id="{50D0BC55-18EE-4C2A-98F8-A8F5BFA640CE}"/>
              </a:ext>
            </a:extLst>
          </p:cNvPr>
          <p:cNvGrpSpPr/>
          <p:nvPr/>
        </p:nvGrpSpPr>
        <p:grpSpPr>
          <a:xfrm>
            <a:off x="4889757" y="3295803"/>
            <a:ext cx="1056218" cy="400110"/>
            <a:chOff x="5028638" y="3669581"/>
            <a:chExt cx="1056218" cy="400110"/>
          </a:xfrm>
        </p:grpSpPr>
        <p:sp>
          <p:nvSpPr>
            <p:cNvPr id="40" name="Rectangle 39">
              <a:extLst>
                <a:ext uri="{FF2B5EF4-FFF2-40B4-BE49-F238E27FC236}">
                  <a16:creationId xmlns:a16="http://schemas.microsoft.com/office/drawing/2014/main" id="{1B12ABBA-43C3-4988-9769-CEBCAA3C0304}"/>
                </a:ext>
              </a:extLst>
            </p:cNvPr>
            <p:cNvSpPr/>
            <p:nvPr/>
          </p:nvSpPr>
          <p:spPr>
            <a:xfrm>
              <a:off x="5054600" y="3714082"/>
              <a:ext cx="920282" cy="278042"/>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B050"/>
                </a:solidFill>
              </a:endParaRPr>
            </a:p>
          </p:txBody>
        </p:sp>
        <p:sp>
          <p:nvSpPr>
            <p:cNvPr id="42" name="TextBox 41">
              <a:extLst>
                <a:ext uri="{FF2B5EF4-FFF2-40B4-BE49-F238E27FC236}">
                  <a16:creationId xmlns:a16="http://schemas.microsoft.com/office/drawing/2014/main" id="{85CF7967-CCF8-40E9-8C79-75553E55A057}"/>
                </a:ext>
              </a:extLst>
            </p:cNvPr>
            <p:cNvSpPr txBox="1"/>
            <p:nvPr/>
          </p:nvSpPr>
          <p:spPr>
            <a:xfrm>
              <a:off x="5028638" y="3669581"/>
              <a:ext cx="1056218" cy="400110"/>
            </a:xfrm>
            <a:prstGeom prst="rect">
              <a:avLst/>
            </a:prstGeom>
            <a:noFill/>
          </p:spPr>
          <p:txBody>
            <a:bodyPr wrap="square" rtlCol="0">
              <a:spAutoFit/>
            </a:bodyPr>
            <a:lstStyle/>
            <a:p>
              <a:r>
                <a:rPr lang="en-US" sz="2000" dirty="0">
                  <a:solidFill>
                    <a:srgbClr val="00B050"/>
                  </a:solidFill>
                </a:rPr>
                <a:t>double</a:t>
              </a:r>
            </a:p>
          </p:txBody>
        </p:sp>
      </p:grpSp>
    </p:spTree>
    <p:extLst>
      <p:ext uri="{BB962C8B-B14F-4D97-AF65-F5344CB8AC3E}">
        <p14:creationId xmlns:p14="http://schemas.microsoft.com/office/powerpoint/2010/main" val="34627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2"/>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up)">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wipe(down)">
                                      <p:cBhvr>
                                        <p:cTn id="78" dur="50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down)">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wipe(left)">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 grpId="0"/>
      <p:bldP spid="14" grpId="0" animBg="1"/>
      <p:bldP spid="15" grpId="0"/>
      <p:bldP spid="22" grpId="0" animBg="1"/>
      <p:bldP spid="22" grpId="1" animBg="1"/>
      <p:bldP spid="23" grpId="0" animBg="1"/>
      <p:bldP spid="23" grpId="1" animBg="1"/>
      <p:bldP spid="26" grpId="0" animBg="1"/>
      <p:bldP spid="26" grpId="1" animBg="1"/>
      <p:bldP spid="27" grpId="0" animBg="1"/>
      <p:bldP spid="27" grpId="1" animBg="1"/>
      <p:bldP spid="29" grpId="0"/>
      <p:bldP spid="32" grpId="0"/>
      <p:bldP spid="34" grpId="0"/>
      <p:bldP spid="35" grpId="0" animBg="1"/>
      <p:bldP spid="35" grpId="1" animBg="1"/>
      <p:bldP spid="37" grpId="0" animBg="1"/>
      <p:bldP spid="37" grpId="1" animBg="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54C5-B278-42A2-AF29-31C6CFCE2F6E}"/>
              </a:ext>
            </a:extLst>
          </p:cNvPr>
          <p:cNvSpPr>
            <a:spLocks noGrp="1"/>
          </p:cNvSpPr>
          <p:nvPr>
            <p:ph type="title"/>
          </p:nvPr>
        </p:nvSpPr>
        <p:spPr/>
        <p:txBody>
          <a:bodyPr/>
          <a:lstStyle/>
          <a:p>
            <a:r>
              <a:rPr lang="en-US" dirty="0"/>
              <a:t>Type Inference: A Few Examples</a:t>
            </a:r>
          </a:p>
        </p:txBody>
      </p:sp>
      <p:sp>
        <p:nvSpPr>
          <p:cNvPr id="14" name="Rectangle 13">
            <a:extLst>
              <a:ext uri="{FF2B5EF4-FFF2-40B4-BE49-F238E27FC236}">
                <a16:creationId xmlns:a16="http://schemas.microsoft.com/office/drawing/2014/main" id="{75B9D82E-4786-4B38-942A-123BA488D886}"/>
              </a:ext>
            </a:extLst>
          </p:cNvPr>
          <p:cNvSpPr/>
          <p:nvPr/>
        </p:nvSpPr>
        <p:spPr>
          <a:xfrm>
            <a:off x="125022" y="1550504"/>
            <a:ext cx="4893246" cy="506674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prstClr val="black"/>
                </a:solidFill>
                <a:latin typeface="Consolas" panose="020B0609020204030204" pitchFamily="49" charset="0"/>
                <a:cs typeface="Courier New" panose="02070309020205020404" pitchFamily="49" charset="0"/>
              </a:rPr>
              <a:t>// C++ type inference with </a:t>
            </a:r>
            <a:r>
              <a:rPr lang="en-US" sz="2000" dirty="0">
                <a:solidFill>
                  <a:srgbClr val="FF0000"/>
                </a:solidFill>
                <a:latin typeface="Consolas" panose="020B0609020204030204" pitchFamily="49" charset="0"/>
                <a:cs typeface="Courier New" panose="02070309020205020404" pitchFamily="49" charset="0"/>
              </a:rPr>
              <a:t>auto</a:t>
            </a:r>
          </a:p>
          <a:p>
            <a:pPr lvl="0">
              <a:defRPr/>
            </a:pPr>
            <a:r>
              <a:rPr lang="en-US" sz="2000" dirty="0">
                <a:solidFill>
                  <a:prstClr val="black"/>
                </a:solidFill>
                <a:latin typeface="Consolas" panose="020B0609020204030204" pitchFamily="49" charset="0"/>
                <a:cs typeface="Courier New" panose="02070309020205020404" pitchFamily="49" charset="0"/>
              </a:rPr>
              <a:t>int main() {</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auto</a:t>
            </a: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x</a:t>
            </a:r>
            <a:r>
              <a:rPr lang="en-US" sz="2000" dirty="0">
                <a:solidFill>
                  <a:prstClr val="black"/>
                </a:solidFill>
                <a:latin typeface="Consolas" panose="020B0609020204030204" pitchFamily="49" charset="0"/>
                <a:cs typeface="Courier New" panose="02070309020205020404" pitchFamily="49" charset="0"/>
              </a:rPr>
              <a:t> = </a:t>
            </a:r>
            <a:r>
              <a:rPr lang="en-US" sz="2000" dirty="0">
                <a:solidFill>
                  <a:srgbClr val="00B0F0"/>
                </a:solidFill>
                <a:latin typeface="Consolas" panose="020B0609020204030204" pitchFamily="49" charset="0"/>
                <a:cs typeface="Courier New" panose="02070309020205020404" pitchFamily="49" charset="0"/>
              </a:rPr>
              <a:t>3.14159</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vector&lt;int&gt; v;</a:t>
            </a:r>
          </a:p>
          <a:p>
            <a:pPr lvl="0">
              <a:defRPr/>
            </a:pPr>
            <a:r>
              <a:rPr lang="en-US" sz="2000" dirty="0">
                <a:solidFill>
                  <a:prstClr val="black"/>
                </a:solidFill>
                <a:latin typeface="Consolas" panose="020B0609020204030204" pitchFamily="49" charset="0"/>
                <a:cs typeface="Courier New" panose="02070309020205020404" pitchFamily="49" charset="0"/>
              </a:rPr>
              <a:t>  ...</a:t>
            </a:r>
          </a:p>
          <a:p>
            <a:pPr lvl="0">
              <a:defRPr/>
            </a:pPr>
            <a:endParaRPr lang="en-US" sz="20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  for (</a:t>
            </a:r>
            <a:r>
              <a:rPr lang="en-US" sz="2000" dirty="0">
                <a:solidFill>
                  <a:srgbClr val="FF0000"/>
                </a:solidFill>
                <a:latin typeface="Consolas" panose="020B0609020204030204" pitchFamily="49" charset="0"/>
                <a:cs typeface="Courier New" panose="02070309020205020404" pitchFamily="49" charset="0"/>
              </a:rPr>
              <a:t>auto</a:t>
            </a:r>
            <a:r>
              <a:rPr lang="en-US" sz="2000" dirty="0">
                <a:solidFill>
                  <a:prstClr val="black"/>
                </a:solidFill>
                <a:latin typeface="Consolas" panose="020B0609020204030204" pitchFamily="49" charset="0"/>
                <a:cs typeface="Courier New" panose="02070309020205020404" pitchFamily="49" charset="0"/>
              </a:rPr>
              <a:t> item: v) {</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item &lt;&lt; </a:t>
            </a:r>
            <a:r>
              <a:rPr lang="en-US" sz="2000" dirty="0" err="1">
                <a:solidFill>
                  <a:prstClr val="black"/>
                </a:solidFill>
                <a:latin typeface="Consolas" panose="020B0609020204030204" pitchFamily="49" charset="0"/>
                <a:cs typeface="Courier New" panose="02070309020205020404" pitchFamily="49" charset="0"/>
              </a:rPr>
              <a:t>endl</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a:t>
            </a:r>
          </a:p>
          <a:p>
            <a:pPr lvl="0">
              <a:defRPr/>
            </a:pPr>
            <a:endParaRPr lang="en-US" sz="20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auto</a:t>
            </a:r>
            <a:r>
              <a:rPr lang="en-US" sz="2000" dirty="0">
                <a:solidFill>
                  <a:prstClr val="black"/>
                </a:solidFill>
                <a:latin typeface="Consolas" panose="020B0609020204030204" pitchFamily="49" charset="0"/>
                <a:cs typeface="Courier New" panose="02070309020205020404" pitchFamily="49" charset="0"/>
              </a:rPr>
              <a:t> it = </a:t>
            </a:r>
            <a:r>
              <a:rPr lang="en-US" sz="2000" dirty="0" err="1">
                <a:solidFill>
                  <a:prstClr val="black"/>
                </a:solidFill>
                <a:latin typeface="Consolas" panose="020B0609020204030204" pitchFamily="49" charset="0"/>
                <a:cs typeface="Courier New" panose="02070309020205020404" pitchFamily="49" charset="0"/>
              </a:rPr>
              <a:t>v.begin</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while(it != </a:t>
            </a:r>
            <a:r>
              <a:rPr lang="en-US" sz="2000" dirty="0" err="1">
                <a:solidFill>
                  <a:prstClr val="black"/>
                </a:solidFill>
                <a:latin typeface="Consolas" panose="020B0609020204030204" pitchFamily="49" charset="0"/>
                <a:cs typeface="Courier New" panose="02070309020205020404" pitchFamily="49" charset="0"/>
              </a:rPr>
              <a:t>v.end</a:t>
            </a: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*it &lt;&lt; </a:t>
            </a:r>
            <a:r>
              <a:rPr lang="en-US" sz="2000" dirty="0" err="1">
                <a:solidFill>
                  <a:prstClr val="black"/>
                </a:solidFill>
                <a:latin typeface="Consolas" panose="020B0609020204030204" pitchFamily="49" charset="0"/>
                <a:cs typeface="Courier New" panose="02070309020205020404" pitchFamily="49" charset="0"/>
              </a:rPr>
              <a:t>endl</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++it;</a:t>
            </a:r>
          </a:p>
          <a:p>
            <a:pPr lvl="0">
              <a:defRPr/>
            </a:pP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p:txBody>
      </p:sp>
      <p:sp>
        <p:nvSpPr>
          <p:cNvPr id="22" name="Speech Bubble: Rectangle with Corners Rounded 21">
            <a:extLst>
              <a:ext uri="{FF2B5EF4-FFF2-40B4-BE49-F238E27FC236}">
                <a16:creationId xmlns:a16="http://schemas.microsoft.com/office/drawing/2014/main" id="{F5A31060-964F-4B3B-A608-7C02181DD318}"/>
              </a:ext>
            </a:extLst>
          </p:cNvPr>
          <p:cNvSpPr/>
          <p:nvPr/>
        </p:nvSpPr>
        <p:spPr>
          <a:xfrm>
            <a:off x="1758655" y="303696"/>
            <a:ext cx="3842596" cy="1104347"/>
          </a:xfrm>
          <a:prstGeom prst="wedgeRoundRectCallout">
            <a:avLst>
              <a:gd name="adj1" fmla="val -74545"/>
              <a:gd name="adj2" fmla="val 1297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a:solidFill>
                  <a:srgbClr val="FFC9C9"/>
                </a:solidFill>
                <a:latin typeface="Corbel" panose="020B0503020204020204" pitchFamily="34" charset="0"/>
              </a:rPr>
              <a:t>auto</a:t>
            </a:r>
            <a:r>
              <a:rPr lang="en-US" sz="2000" dirty="0">
                <a:latin typeface="Corbel" panose="020B0503020204020204" pitchFamily="34" charset="0"/>
              </a:rPr>
              <a:t> keyword can be used to infer the </a:t>
            </a:r>
            <a:r>
              <a:rPr lang="en-US" sz="2000" dirty="0">
                <a:solidFill>
                  <a:schemeClr val="accent6">
                    <a:lumMod val="40000"/>
                    <a:lumOff val="60000"/>
                  </a:schemeClr>
                </a:solidFill>
                <a:latin typeface="Corbel" panose="020B0503020204020204" pitchFamily="34" charset="0"/>
              </a:rPr>
              <a:t>variable's</a:t>
            </a:r>
            <a:r>
              <a:rPr lang="en-US" sz="2000" dirty="0">
                <a:latin typeface="Corbel" panose="020B0503020204020204" pitchFamily="34" charset="0"/>
              </a:rPr>
              <a:t> type from the </a:t>
            </a:r>
            <a:r>
              <a:rPr lang="en-US" sz="2000" dirty="0">
                <a:solidFill>
                  <a:srgbClr val="00FFFF"/>
                </a:solidFill>
                <a:latin typeface="Corbel" panose="020B0503020204020204" pitchFamily="34" charset="0"/>
              </a:rPr>
              <a:t>right-hand-side expression</a:t>
            </a:r>
            <a:r>
              <a:rPr lang="en-US" sz="2000" dirty="0">
                <a:latin typeface="Corbel" panose="020B0503020204020204" pitchFamily="34" charset="0"/>
              </a:rPr>
              <a:t>.</a:t>
            </a:r>
          </a:p>
        </p:txBody>
      </p:sp>
      <p:sp>
        <p:nvSpPr>
          <p:cNvPr id="30" name="Rectangle 29">
            <a:extLst>
              <a:ext uri="{FF2B5EF4-FFF2-40B4-BE49-F238E27FC236}">
                <a16:creationId xmlns:a16="http://schemas.microsoft.com/office/drawing/2014/main" id="{F798B935-1E58-4877-82F4-6FA3A0A1F3CE}"/>
              </a:ext>
            </a:extLst>
          </p:cNvPr>
          <p:cNvSpPr/>
          <p:nvPr/>
        </p:nvSpPr>
        <p:spPr>
          <a:xfrm>
            <a:off x="5679547" y="1199848"/>
            <a:ext cx="4893246" cy="2538291"/>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GoLang</a:t>
            </a:r>
            <a:r>
              <a:rPr lang="en-US" sz="2000" dirty="0">
                <a:solidFill>
                  <a:prstClr val="black"/>
                </a:solidFill>
                <a:latin typeface="Consolas" panose="020B0609020204030204" pitchFamily="49" charset="0"/>
                <a:cs typeface="Courier New" panose="02070309020205020404" pitchFamily="49" charset="0"/>
              </a:rPr>
              <a:t> type inference</a:t>
            </a:r>
          </a:p>
          <a:p>
            <a:pPr lvl="0">
              <a:defRPr/>
            </a:pPr>
            <a:r>
              <a:rPr lang="en-US" sz="2000" dirty="0" err="1">
                <a:solidFill>
                  <a:prstClr val="black"/>
                </a:solidFill>
                <a:latin typeface="Consolas" panose="020B0609020204030204" pitchFamily="49" charset="0"/>
                <a:cs typeface="Courier New" panose="02070309020205020404" pitchFamily="49" charset="0"/>
              </a:rPr>
              <a:t>func</a:t>
            </a:r>
            <a:r>
              <a:rPr lang="en-US" sz="2000" dirty="0">
                <a:solidFill>
                  <a:prstClr val="black"/>
                </a:solidFill>
                <a:latin typeface="Consolas" panose="020B0609020204030204" pitchFamily="49" charset="0"/>
                <a:cs typeface="Courier New" panose="02070309020205020404" pitchFamily="49" charset="0"/>
              </a:rPr>
              <a:t> main() {</a:t>
            </a:r>
          </a:p>
          <a:p>
            <a:pPr lvl="0">
              <a:defRPr/>
            </a:pPr>
            <a:r>
              <a:rPr lang="en-US" sz="2000" dirty="0">
                <a:solidFill>
                  <a:prstClr val="black"/>
                </a:solidFill>
                <a:latin typeface="Consolas" panose="020B0609020204030204" pitchFamily="49" charset="0"/>
                <a:cs typeface="Courier New" panose="02070309020205020404" pitchFamily="49" charset="0"/>
              </a:rPr>
              <a:t>  msg </a:t>
            </a:r>
            <a:r>
              <a:rPr lang="en-US" sz="2000" dirty="0">
                <a:solidFill>
                  <a:srgbClr val="FF000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"I like languages";</a:t>
            </a:r>
          </a:p>
          <a:p>
            <a:pPr>
              <a:defRPr/>
            </a:pPr>
            <a:r>
              <a:rPr lang="en-US" sz="2000" dirty="0">
                <a:solidFill>
                  <a:srgbClr val="00B0F0"/>
                </a:solidFill>
                <a:latin typeface="Consolas" panose="020B0609020204030204" pitchFamily="49" charset="0"/>
                <a:cs typeface="Courier New" panose="02070309020205020404" pitchFamily="49" charset="0"/>
              </a:rPr>
              <a:t>  </a:t>
            </a:r>
            <a:r>
              <a:rPr lang="en-US" sz="2000" dirty="0">
                <a:solidFill>
                  <a:prstClr val="black"/>
                </a:solidFill>
                <a:latin typeface="Consolas" panose="020B0609020204030204" pitchFamily="49" charset="0"/>
                <a:cs typeface="Courier New" panose="02070309020205020404" pitchFamily="49" charset="0"/>
              </a:rPr>
              <a:t>n </a:t>
            </a:r>
            <a:r>
              <a:rPr lang="en-US" sz="2000" dirty="0">
                <a:solidFill>
                  <a:srgbClr val="FF000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5</a:t>
            </a:r>
          </a:p>
          <a:p>
            <a:pPr lvl="0">
              <a:defRPr/>
            </a:pPr>
            <a:r>
              <a:rPr lang="en-US" sz="2000" dirty="0">
                <a:solidFill>
                  <a:prstClr val="black"/>
                </a:solidFill>
                <a:latin typeface="Consolas" panose="020B0609020204030204" pitchFamily="49" charset="0"/>
                <a:cs typeface="Courier New" panose="02070309020205020404" pitchFamily="49" charset="0"/>
              </a:rPr>
              <a:t>  for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n</a:t>
            </a: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&gt; 0;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fmt.Println</a:t>
            </a:r>
            <a:r>
              <a:rPr lang="en-US" sz="2000" dirty="0">
                <a:solidFill>
                  <a:prstClr val="black"/>
                </a:solidFill>
                <a:latin typeface="Consolas" panose="020B0609020204030204" pitchFamily="49" charset="0"/>
                <a:cs typeface="Courier New" panose="02070309020205020404" pitchFamily="49" charset="0"/>
              </a:rPr>
              <a:t>(msg);</a:t>
            </a:r>
          </a:p>
          <a:p>
            <a:pPr lvl="0">
              <a:defRPr/>
            </a:pP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p:txBody>
      </p:sp>
      <p:sp>
        <p:nvSpPr>
          <p:cNvPr id="31" name="Speech Bubble: Rectangle with Corners Rounded 30">
            <a:extLst>
              <a:ext uri="{FF2B5EF4-FFF2-40B4-BE49-F238E27FC236}">
                <a16:creationId xmlns:a16="http://schemas.microsoft.com/office/drawing/2014/main" id="{64592510-BD13-4F45-9D6D-408489F09092}"/>
              </a:ext>
            </a:extLst>
          </p:cNvPr>
          <p:cNvSpPr/>
          <p:nvPr/>
        </p:nvSpPr>
        <p:spPr>
          <a:xfrm>
            <a:off x="8126170" y="133074"/>
            <a:ext cx="3842596" cy="1104347"/>
          </a:xfrm>
          <a:prstGeom prst="wedgeRoundRectCallout">
            <a:avLst>
              <a:gd name="adj1" fmla="val -62962"/>
              <a:gd name="adj2" fmla="val 11095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using </a:t>
            </a:r>
            <a:r>
              <a:rPr lang="en-US" sz="2000" dirty="0">
                <a:solidFill>
                  <a:schemeClr val="accent2">
                    <a:lumMod val="40000"/>
                    <a:lumOff val="60000"/>
                  </a:schemeClr>
                </a:solidFill>
                <a:latin typeface="Corbel" panose="020B0503020204020204" pitchFamily="34" charset="0"/>
              </a:rPr>
              <a:t>:=</a:t>
            </a:r>
            <a:r>
              <a:rPr lang="en-US" sz="2000" dirty="0">
                <a:latin typeface="Corbel" panose="020B0503020204020204" pitchFamily="34" charset="0"/>
              </a:rPr>
              <a:t>, Go infers the type of variables from the </a:t>
            </a:r>
            <a:r>
              <a:rPr lang="en-US" sz="2000" dirty="0">
                <a:solidFill>
                  <a:srgbClr val="00FFFF"/>
                </a:solidFill>
                <a:latin typeface="Corbel" panose="020B0503020204020204" pitchFamily="34" charset="0"/>
              </a:rPr>
              <a:t>right-hand-side expression</a:t>
            </a:r>
            <a:r>
              <a:rPr lang="en-US" sz="2000" dirty="0">
                <a:latin typeface="Corbel" panose="020B0503020204020204" pitchFamily="34" charset="0"/>
              </a:rPr>
              <a:t>! </a:t>
            </a:r>
          </a:p>
        </p:txBody>
      </p:sp>
      <p:sp>
        <p:nvSpPr>
          <p:cNvPr id="33" name="Rectangle 32">
            <a:extLst>
              <a:ext uri="{FF2B5EF4-FFF2-40B4-BE49-F238E27FC236}">
                <a16:creationId xmlns:a16="http://schemas.microsoft.com/office/drawing/2014/main" id="{7E300CC4-5817-49C0-9F95-B9A1CE01BAD6}"/>
              </a:ext>
            </a:extLst>
          </p:cNvPr>
          <p:cNvSpPr/>
          <p:nvPr/>
        </p:nvSpPr>
        <p:spPr>
          <a:xfrm>
            <a:off x="5243019" y="3978782"/>
            <a:ext cx="6216457" cy="274614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prstClr val="black"/>
                </a:solidFill>
                <a:latin typeface="Consolas" panose="020B0609020204030204" pitchFamily="49" charset="0"/>
                <a:cs typeface="Courier New" panose="02070309020205020404" pitchFamily="49" charset="0"/>
              </a:rPr>
              <a:t>// Java type inference</a:t>
            </a:r>
          </a:p>
          <a:p>
            <a:pPr lvl="0">
              <a:defRPr/>
            </a:pPr>
            <a:r>
              <a:rPr lang="en-US" sz="2000" dirty="0">
                <a:solidFill>
                  <a:prstClr val="black"/>
                </a:solidFill>
                <a:latin typeface="Consolas" panose="020B0609020204030204" pitchFamily="49" charset="0"/>
                <a:cs typeface="Courier New" panose="02070309020205020404" pitchFamily="49" charset="0"/>
              </a:rPr>
              <a:t>public class </a:t>
            </a:r>
            <a:r>
              <a:rPr lang="en-US" sz="2000" dirty="0" err="1">
                <a:solidFill>
                  <a:prstClr val="black"/>
                </a:solidFill>
                <a:latin typeface="Consolas" panose="020B0609020204030204" pitchFamily="49" charset="0"/>
                <a:cs typeface="Courier New" panose="02070309020205020404" pitchFamily="49" charset="0"/>
              </a:rPr>
              <a:t>MyClass</a:t>
            </a: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  public static void main(String </a:t>
            </a:r>
            <a:r>
              <a:rPr lang="en-US" sz="2000" dirty="0" err="1">
                <a:solidFill>
                  <a:prstClr val="black"/>
                </a:solidFill>
                <a:latin typeface="Consolas" panose="020B0609020204030204" pitchFamily="49" charset="0"/>
                <a:cs typeface="Courier New" panose="02070309020205020404" pitchFamily="49" charset="0"/>
              </a:rPr>
              <a:t>args</a:t>
            </a: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      int x=10, y=25;</a:t>
            </a:r>
          </a:p>
          <a:p>
            <a:pPr lvl="0">
              <a:defRPr/>
            </a:pPr>
            <a:endParaRPr lang="en-US" sz="20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var</a:t>
            </a:r>
            <a:r>
              <a:rPr lang="en-US" sz="2000" dirty="0">
                <a:solidFill>
                  <a:prstClr val="black"/>
                </a:solidFill>
                <a:latin typeface="Consolas" panose="020B0609020204030204" pitchFamily="49" charset="0"/>
                <a:cs typeface="Courier New" panose="02070309020205020404" pitchFamily="49" charset="0"/>
              </a:rPr>
              <a:t> s = "</a:t>
            </a:r>
            <a:r>
              <a:rPr lang="en-US" sz="2000" dirty="0" err="1">
                <a:solidFill>
                  <a:prstClr val="black"/>
                </a:solidFill>
                <a:latin typeface="Consolas" panose="020B0609020204030204" pitchFamily="49" charset="0"/>
                <a:cs typeface="Courier New" panose="02070309020205020404" pitchFamily="49" charset="0"/>
              </a:rPr>
              <a:t>abc</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var</a:t>
            </a:r>
            <a:r>
              <a:rPr lang="en-US" sz="2000" dirty="0">
                <a:solidFill>
                  <a:prstClr val="black"/>
                </a:solidFill>
                <a:latin typeface="Consolas" panose="020B0609020204030204" pitchFamily="49" charset="0"/>
                <a:cs typeface="Courier New" panose="02070309020205020404" pitchFamily="49" charset="0"/>
              </a:rPr>
              <a:t> sum = x + y;</a:t>
            </a:r>
          </a:p>
          <a:p>
            <a:pPr lvl="0">
              <a:defRPr/>
            </a:pP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p:txBody>
      </p:sp>
      <p:sp>
        <p:nvSpPr>
          <p:cNvPr id="36" name="Speech Bubble: Rectangle with Corners Rounded 35">
            <a:extLst>
              <a:ext uri="{FF2B5EF4-FFF2-40B4-BE49-F238E27FC236}">
                <a16:creationId xmlns:a16="http://schemas.microsoft.com/office/drawing/2014/main" id="{8A1EB341-7114-4FA5-BC35-8BC827AC05CD}"/>
              </a:ext>
            </a:extLst>
          </p:cNvPr>
          <p:cNvSpPr/>
          <p:nvPr/>
        </p:nvSpPr>
        <p:spPr>
          <a:xfrm>
            <a:off x="8349404" y="4609168"/>
            <a:ext cx="3717574" cy="895153"/>
          </a:xfrm>
          <a:prstGeom prst="wedgeRoundRectCallout">
            <a:avLst>
              <a:gd name="adj1" fmla="val -103224"/>
              <a:gd name="adj2" fmla="val 5914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you use the </a:t>
            </a:r>
            <a:r>
              <a:rPr lang="en-US" sz="2000" dirty="0">
                <a:solidFill>
                  <a:srgbClr val="FFC9C9"/>
                </a:solidFill>
                <a:latin typeface="Corbel" panose="020B0503020204020204" pitchFamily="34" charset="0"/>
              </a:rPr>
              <a:t>var</a:t>
            </a:r>
            <a:r>
              <a:rPr lang="en-US" sz="2000" dirty="0">
                <a:latin typeface="Corbel" panose="020B0503020204020204" pitchFamily="34" charset="0"/>
              </a:rPr>
              <a:t> keyword, Java also infers the type of variables! </a:t>
            </a:r>
          </a:p>
        </p:txBody>
      </p:sp>
      <p:sp>
        <p:nvSpPr>
          <p:cNvPr id="41" name="Speech Bubble: Rectangle with Corners Rounded 40">
            <a:extLst>
              <a:ext uri="{FF2B5EF4-FFF2-40B4-BE49-F238E27FC236}">
                <a16:creationId xmlns:a16="http://schemas.microsoft.com/office/drawing/2014/main" id="{B46838DD-AAD3-4F3F-A78E-9136BDD2E6F9}"/>
              </a:ext>
            </a:extLst>
          </p:cNvPr>
          <p:cNvSpPr/>
          <p:nvPr/>
        </p:nvSpPr>
        <p:spPr>
          <a:xfrm>
            <a:off x="2152660" y="2909455"/>
            <a:ext cx="5434891" cy="1104347"/>
          </a:xfrm>
          <a:prstGeom prst="wedgeRoundRectCallout">
            <a:avLst>
              <a:gd name="adj1" fmla="val -73589"/>
              <a:gd name="adj2" fmla="val 11520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Wow – that simplifies things! It'd otherwise be:</a:t>
            </a:r>
          </a:p>
          <a:p>
            <a:pPr algn="ctr"/>
            <a:endParaRPr lang="en-US" sz="1200" dirty="0">
              <a:latin typeface="Corbel" panose="020B0503020204020204" pitchFamily="34" charset="0"/>
            </a:endParaRPr>
          </a:p>
          <a:p>
            <a:pPr algn="ctr"/>
            <a:r>
              <a:rPr lang="en-US" sz="2000" dirty="0">
                <a:solidFill>
                  <a:srgbClr val="FFC9C9"/>
                </a:solidFill>
                <a:latin typeface="Corbel" panose="020B0503020204020204" pitchFamily="34" charset="0"/>
              </a:rPr>
              <a:t>std::vector&lt;int&gt;::iterator </a:t>
            </a:r>
            <a:r>
              <a:rPr lang="en-US" sz="2000" dirty="0">
                <a:latin typeface="Corbel" panose="020B0503020204020204" pitchFamily="34" charset="0"/>
              </a:rPr>
              <a:t>it =  </a:t>
            </a:r>
            <a:r>
              <a:rPr lang="en-US" sz="2000" dirty="0" err="1">
                <a:latin typeface="Corbel" panose="020B0503020204020204" pitchFamily="34" charset="0"/>
              </a:rPr>
              <a:t>v.begin</a:t>
            </a:r>
            <a:r>
              <a:rPr lang="en-US" sz="2000" dirty="0">
                <a:latin typeface="Corbel" panose="020B0503020204020204" pitchFamily="34" charset="0"/>
              </a:rPr>
              <a:t>();</a:t>
            </a:r>
          </a:p>
        </p:txBody>
      </p:sp>
      <p:sp>
        <p:nvSpPr>
          <p:cNvPr id="43" name="Speech Bubble: Rectangle with Corners Rounded 42">
            <a:extLst>
              <a:ext uri="{FF2B5EF4-FFF2-40B4-BE49-F238E27FC236}">
                <a16:creationId xmlns:a16="http://schemas.microsoft.com/office/drawing/2014/main" id="{83C48395-1E8B-44B5-AEED-AF46079490F2}"/>
              </a:ext>
            </a:extLst>
          </p:cNvPr>
          <p:cNvSpPr/>
          <p:nvPr/>
        </p:nvSpPr>
        <p:spPr>
          <a:xfrm>
            <a:off x="2635604" y="1520017"/>
            <a:ext cx="2300993" cy="1104347"/>
          </a:xfrm>
          <a:prstGeom prst="wedgeRoundRectCallout">
            <a:avLst>
              <a:gd name="adj1" fmla="val -74545"/>
              <a:gd name="adj2" fmla="val 12979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9C9"/>
                </a:solidFill>
                <a:latin typeface="Corbel" panose="020B0503020204020204" pitchFamily="34" charset="0"/>
              </a:rPr>
              <a:t>item</a:t>
            </a:r>
            <a:r>
              <a:rPr lang="en-US" sz="2000" dirty="0">
                <a:latin typeface="Corbel" panose="020B0503020204020204" pitchFamily="34" charset="0"/>
              </a:rPr>
              <a:t> will be inferred to be </a:t>
            </a:r>
            <a:r>
              <a:rPr lang="en-US" sz="2000" dirty="0">
                <a:solidFill>
                  <a:srgbClr val="FFC9C9"/>
                </a:solidFill>
                <a:latin typeface="Corbel" panose="020B0503020204020204" pitchFamily="34" charset="0"/>
              </a:rPr>
              <a:t>int</a:t>
            </a:r>
            <a:r>
              <a:rPr lang="en-US" sz="2000" dirty="0">
                <a:latin typeface="Corbel" panose="020B0503020204020204" pitchFamily="34" charset="0"/>
              </a:rPr>
              <a:t>.</a:t>
            </a:r>
          </a:p>
        </p:txBody>
      </p:sp>
    </p:spTree>
    <p:extLst>
      <p:ext uri="{BB962C8B-B14F-4D97-AF65-F5344CB8AC3E}">
        <p14:creationId xmlns:p14="http://schemas.microsoft.com/office/powerpoint/2010/main" val="318241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2" nodeType="clickEffect">
                                  <p:stCondLst>
                                    <p:cond delay="0"/>
                                  </p:stCondLst>
                                  <p:childTnLst>
                                    <p:animMotion origin="layout" path="M -2.91667E-6 1.48148E-6 L 0.12826 0.00092 " pathEditMode="relative" rAng="0" ptsTypes="AA">
                                      <p:cBhvr>
                                        <p:cTn id="15" dur="2000" fill="hold"/>
                                        <p:tgtEl>
                                          <p:spTgt spid="22"/>
                                        </p:tgtEl>
                                        <p:attrNameLst>
                                          <p:attrName>ppt_x</p:attrName>
                                          <p:attrName>ppt_y</p:attrName>
                                        </p:attrNameLst>
                                      </p:cBhvr>
                                      <p:rCtr x="6406" y="46"/>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down)">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2" grpId="1" animBg="1"/>
      <p:bldP spid="22" grpId="2" animBg="1"/>
      <p:bldP spid="30" grpId="0" animBg="1"/>
      <p:bldP spid="31" grpId="0" animBg="1"/>
      <p:bldP spid="31" grpId="1" animBg="1"/>
      <p:bldP spid="33" grpId="0" animBg="1"/>
      <p:bldP spid="36" grpId="0" animBg="1"/>
      <p:bldP spid="36" grpId="1" animBg="1"/>
      <p:bldP spid="41" grpId="0" animBg="1"/>
      <p:bldP spid="41" grpId="1" animBg="1"/>
      <p:bldP spid="43" grpId="0" animBg="1"/>
      <p:bldP spid="4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BD95BB8-9E18-4CDF-9461-9C6333B75A1C}"/>
              </a:ext>
            </a:extLst>
          </p:cNvPr>
          <p:cNvSpPr/>
          <p:nvPr/>
        </p:nvSpPr>
        <p:spPr>
          <a:xfrm>
            <a:off x="7090843" y="4861241"/>
            <a:ext cx="4586583" cy="1929261"/>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prstClr val="black"/>
                </a:solidFill>
                <a:latin typeface="Consolas" panose="020B0609020204030204" pitchFamily="49" charset="0"/>
                <a:cs typeface="Courier New" panose="02070309020205020404" pitchFamily="49" charset="0"/>
              </a:rPr>
              <a:t>int main() {</a:t>
            </a:r>
          </a:p>
          <a:p>
            <a:pPr lvl="0">
              <a:defRPr/>
            </a:pPr>
            <a:r>
              <a:rPr lang="en-US" dirty="0">
                <a:solidFill>
                  <a:srgbClr val="7030A0"/>
                </a:solidFill>
                <a:latin typeface="Consolas" panose="020B0609020204030204" pitchFamily="49" charset="0"/>
                <a:cs typeface="Courier New" panose="02070309020205020404" pitchFamily="49" charset="0"/>
              </a:rPr>
              <a:t> Dog spot</a:t>
            </a:r>
            <a:r>
              <a:rPr lang="en-US" dirty="0">
                <a:solidFill>
                  <a:prstClr val="black"/>
                </a:solidFill>
                <a:latin typeface="Consolas" panose="020B0609020204030204" pitchFamily="49" charset="0"/>
                <a:cs typeface="Courier New" panose="02070309020205020404" pitchFamily="49" charset="0"/>
              </a:rPr>
              <a:t>;</a:t>
            </a:r>
          </a:p>
          <a:p>
            <a:pPr>
              <a:defRPr/>
            </a:pPr>
            <a:r>
              <a:rPr lang="en-US" dirty="0">
                <a:solidFill>
                  <a:prstClr val="black"/>
                </a:solidFill>
                <a:latin typeface="Consolas" panose="020B0609020204030204" pitchFamily="49" charset="0"/>
                <a:cs typeface="Courier New" panose="02070309020205020404" pitchFamily="49" charset="0"/>
              </a:rPr>
              <a:t> </a:t>
            </a:r>
            <a:r>
              <a:rPr lang="en-US" dirty="0">
                <a:solidFill>
                  <a:srgbClr val="00B050"/>
                </a:solidFill>
                <a:latin typeface="Consolas" panose="020B0609020204030204" pitchFamily="49" charset="0"/>
                <a:cs typeface="Courier New" panose="02070309020205020404" pitchFamily="49" charset="0"/>
              </a:rPr>
              <a:t>Cat </a:t>
            </a:r>
            <a:r>
              <a:rPr lang="en-US" dirty="0" err="1">
                <a:solidFill>
                  <a:srgbClr val="00B050"/>
                </a:solidFill>
                <a:latin typeface="Consolas" panose="020B0609020204030204" pitchFamily="49" charset="0"/>
                <a:cs typeface="Courier New" panose="02070309020205020404" pitchFamily="49" charset="0"/>
              </a:rPr>
              <a:t>meowmer</a:t>
            </a:r>
            <a:r>
              <a:rPr lang="en-US" dirty="0">
                <a:solidFill>
                  <a:prstClr val="black"/>
                </a:solidFill>
                <a:latin typeface="Consolas" panose="020B0609020204030204" pitchFamily="49" charset="0"/>
                <a:cs typeface="Courier New" panose="02070309020205020404" pitchFamily="49" charset="0"/>
              </a:rPr>
              <a:t>;</a:t>
            </a:r>
          </a:p>
          <a:p>
            <a:pPr lvl="0">
              <a:defRPr/>
            </a:pPr>
            <a:r>
              <a:rPr lang="en-US" dirty="0">
                <a:solidFill>
                  <a:prstClr val="black"/>
                </a:solidFill>
                <a:latin typeface="Consolas" panose="020B0609020204030204" pitchFamily="49" charset="0"/>
                <a:cs typeface="Courier New" panose="02070309020205020404" pitchFamily="49" charset="0"/>
              </a:rPr>
              <a:t> </a:t>
            </a:r>
            <a:r>
              <a:rPr lang="en-US" dirty="0" err="1">
                <a:solidFill>
                  <a:prstClr val="black"/>
                </a:solidFill>
                <a:latin typeface="Consolas" panose="020B0609020204030204" pitchFamily="49" charset="0"/>
                <a:cs typeface="Courier New" panose="02070309020205020404" pitchFamily="49" charset="0"/>
              </a:rPr>
              <a:t>handlePet</a:t>
            </a:r>
            <a:r>
              <a:rPr lang="en-US" dirty="0">
                <a:solidFill>
                  <a:prstClr val="black"/>
                </a:solidFill>
                <a:latin typeface="Consolas" panose="020B0609020204030204" pitchFamily="49" charset="0"/>
                <a:cs typeface="Courier New" panose="02070309020205020404" pitchFamily="49" charset="0"/>
              </a:rPr>
              <a:t>(</a:t>
            </a:r>
            <a:r>
              <a:rPr lang="en-US" dirty="0">
                <a:solidFill>
                  <a:srgbClr val="7030A0"/>
                </a:solidFill>
                <a:latin typeface="Consolas" panose="020B0609020204030204" pitchFamily="49" charset="0"/>
                <a:cs typeface="Courier New" panose="02070309020205020404" pitchFamily="49" charset="0"/>
              </a:rPr>
              <a:t>spot</a:t>
            </a:r>
            <a:r>
              <a:rPr lang="en-US" dirty="0">
                <a:solidFill>
                  <a:schemeClr val="tx1"/>
                </a:solidFill>
                <a:latin typeface="Consolas" panose="020B0609020204030204" pitchFamily="49" charset="0"/>
                <a:cs typeface="Courier New" panose="02070309020205020404" pitchFamily="49" charset="0"/>
              </a:rPr>
              <a:t>,</a:t>
            </a:r>
            <a:r>
              <a:rPr lang="en-US" dirty="0">
                <a:solidFill>
                  <a:srgbClr val="7030A0"/>
                </a:solidFill>
                <a:latin typeface="Consolas" panose="020B0609020204030204" pitchFamily="49" charset="0"/>
                <a:cs typeface="Courier New" panose="02070309020205020404" pitchFamily="49" charset="0"/>
              </a:rPr>
              <a:t> </a:t>
            </a:r>
            <a:r>
              <a:rPr lang="en-US" dirty="0">
                <a:solidFill>
                  <a:srgbClr val="C00000"/>
                </a:solidFill>
                <a:latin typeface="Consolas" panose="020B0609020204030204" pitchFamily="49" charset="0"/>
                <a:cs typeface="Courier New" panose="02070309020205020404" pitchFamily="49" charset="0"/>
              </a:rPr>
              <a:t>true</a:t>
            </a:r>
            <a:r>
              <a:rPr lang="en-US" dirty="0">
                <a:solidFill>
                  <a:schemeClr val="tx1"/>
                </a:solidFill>
                <a:latin typeface="Consolas" panose="020B0609020204030204" pitchFamily="49" charset="0"/>
                <a:cs typeface="Courier New" panose="02070309020205020404" pitchFamily="49" charset="0"/>
              </a:rPr>
              <a:t>, </a:t>
            </a:r>
            <a:r>
              <a:rPr lang="en-US" dirty="0">
                <a:solidFill>
                  <a:schemeClr val="accent4">
                    <a:lumMod val="50000"/>
                  </a:schemeClr>
                </a:solidFill>
                <a:latin typeface="Consolas" panose="020B0609020204030204" pitchFamily="49" charset="0"/>
                <a:cs typeface="Courier New" panose="02070309020205020404" pitchFamily="49" charset="0"/>
              </a:rPr>
              <a:t>false</a:t>
            </a:r>
            <a:r>
              <a:rPr lang="en-US" dirty="0">
                <a:solidFill>
                  <a:prstClr val="black"/>
                </a:solidFill>
                <a:latin typeface="Consolas" panose="020B0609020204030204" pitchFamily="49" charset="0"/>
                <a:cs typeface="Courier New" panose="02070309020205020404" pitchFamily="49" charset="0"/>
              </a:rPr>
              <a:t>);</a:t>
            </a:r>
          </a:p>
          <a:p>
            <a:pPr>
              <a:defRPr/>
            </a:pPr>
            <a:r>
              <a:rPr lang="en-US" dirty="0">
                <a:solidFill>
                  <a:prstClr val="black"/>
                </a:solidFill>
                <a:latin typeface="Consolas" panose="020B0609020204030204" pitchFamily="49" charset="0"/>
                <a:cs typeface="Courier New" panose="02070309020205020404" pitchFamily="49" charset="0"/>
              </a:rPr>
              <a:t> </a:t>
            </a:r>
            <a:r>
              <a:rPr lang="en-US" dirty="0" err="1">
                <a:solidFill>
                  <a:prstClr val="black"/>
                </a:solidFill>
                <a:latin typeface="Consolas" panose="020B0609020204030204" pitchFamily="49" charset="0"/>
                <a:cs typeface="Courier New" panose="02070309020205020404" pitchFamily="49" charset="0"/>
              </a:rPr>
              <a:t>handlePet</a:t>
            </a:r>
            <a:r>
              <a:rPr lang="en-US" dirty="0">
                <a:solidFill>
                  <a:prstClr val="black"/>
                </a:solidFill>
                <a:latin typeface="Consolas" panose="020B0609020204030204" pitchFamily="49" charset="0"/>
                <a:cs typeface="Courier New" panose="02070309020205020404" pitchFamily="49" charset="0"/>
              </a:rPr>
              <a:t>(</a:t>
            </a:r>
            <a:r>
              <a:rPr lang="en-US" dirty="0" err="1">
                <a:solidFill>
                  <a:srgbClr val="00B050"/>
                </a:solidFill>
                <a:latin typeface="Consolas" panose="020B0609020204030204" pitchFamily="49" charset="0"/>
                <a:cs typeface="Courier New" panose="02070309020205020404" pitchFamily="49" charset="0"/>
              </a:rPr>
              <a:t>meowmer</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 </a:t>
            </a:r>
            <a:r>
              <a:rPr lang="en-US" dirty="0">
                <a:solidFill>
                  <a:srgbClr val="C00000"/>
                </a:solidFill>
                <a:latin typeface="Consolas" panose="020B0609020204030204" pitchFamily="49" charset="0"/>
                <a:cs typeface="Courier New" panose="02070309020205020404" pitchFamily="49" charset="0"/>
              </a:rPr>
              <a:t>false</a:t>
            </a:r>
            <a:r>
              <a:rPr lang="en-US" dirty="0">
                <a:solidFill>
                  <a:schemeClr val="tx1"/>
                </a:solidFill>
                <a:latin typeface="Consolas" panose="020B0609020204030204" pitchFamily="49" charset="0"/>
                <a:cs typeface="Courier New" panose="02070309020205020404" pitchFamily="49" charset="0"/>
              </a:rPr>
              <a:t>, </a:t>
            </a:r>
            <a:r>
              <a:rPr lang="en-US" dirty="0">
                <a:solidFill>
                  <a:schemeClr val="accent4">
                    <a:lumMod val="50000"/>
                  </a:schemeClr>
                </a:solidFill>
                <a:latin typeface="Consolas" panose="020B0609020204030204" pitchFamily="49" charset="0"/>
                <a:cs typeface="Courier New" panose="02070309020205020404" pitchFamily="49" charset="0"/>
              </a:rPr>
              <a:t>true</a:t>
            </a:r>
            <a:r>
              <a:rPr lang="en-US" dirty="0">
                <a:solidFill>
                  <a:prstClr val="black"/>
                </a:solidFill>
                <a:latin typeface="Consolas" panose="020B0609020204030204" pitchFamily="49" charset="0"/>
                <a:cs typeface="Courier New" panose="02070309020205020404" pitchFamily="49" charset="0"/>
              </a:rPr>
              <a:t>);</a:t>
            </a:r>
          </a:p>
          <a:p>
            <a:pPr lvl="0">
              <a:defRPr/>
            </a:pPr>
            <a:r>
              <a:rPr lang="en-US" dirty="0">
                <a:solidFill>
                  <a:prstClr val="black"/>
                </a:solidFill>
                <a:latin typeface="Consolas" panose="020B0609020204030204" pitchFamily="49" charset="0"/>
                <a:cs typeface="Courier New" panose="02070309020205020404" pitchFamily="49" charset="0"/>
              </a:rPr>
              <a:t>}</a:t>
            </a:r>
            <a:endParaRPr kumimoji="0" lang="en-US"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06C54C5-B278-42A2-AF29-31C6CFCE2F6E}"/>
              </a:ext>
            </a:extLst>
          </p:cNvPr>
          <p:cNvSpPr>
            <a:spLocks noGrp="1"/>
          </p:cNvSpPr>
          <p:nvPr>
            <p:ph type="title"/>
          </p:nvPr>
        </p:nvSpPr>
        <p:spPr>
          <a:xfrm>
            <a:off x="914400" y="-133346"/>
            <a:ext cx="10363200" cy="1143000"/>
          </a:xfrm>
        </p:spPr>
        <p:txBody>
          <a:bodyPr/>
          <a:lstStyle/>
          <a:p>
            <a:r>
              <a:rPr lang="en-US" dirty="0"/>
              <a:t>Static Type Checking is Conservative</a:t>
            </a:r>
          </a:p>
        </p:txBody>
      </p:sp>
      <p:sp>
        <p:nvSpPr>
          <p:cNvPr id="55" name="TextBox 54">
            <a:extLst>
              <a:ext uri="{FF2B5EF4-FFF2-40B4-BE49-F238E27FC236}">
                <a16:creationId xmlns:a16="http://schemas.microsoft.com/office/drawing/2014/main" id="{7A02A453-44D3-4341-A904-A430636365C9}"/>
              </a:ext>
            </a:extLst>
          </p:cNvPr>
          <p:cNvSpPr txBox="1"/>
          <p:nvPr/>
        </p:nvSpPr>
        <p:spPr>
          <a:xfrm>
            <a:off x="7090843" y="1092150"/>
            <a:ext cx="4992282" cy="707886"/>
          </a:xfrm>
          <a:prstGeom prst="rect">
            <a:avLst/>
          </a:prstGeom>
          <a:noFill/>
        </p:spPr>
        <p:txBody>
          <a:bodyPr wrap="square">
            <a:spAutoFit/>
          </a:bodyPr>
          <a:lstStyle/>
          <a:p>
            <a:pPr algn="ctr"/>
            <a:r>
              <a:rPr lang="en-US" sz="2000" dirty="0"/>
              <a:t>Static type checking can prevent technically correct programs from compiling!</a:t>
            </a:r>
          </a:p>
        </p:txBody>
      </p:sp>
      <p:sp>
        <p:nvSpPr>
          <p:cNvPr id="14" name="Rectangle 13">
            <a:extLst>
              <a:ext uri="{FF2B5EF4-FFF2-40B4-BE49-F238E27FC236}">
                <a16:creationId xmlns:a16="http://schemas.microsoft.com/office/drawing/2014/main" id="{75B9D82E-4786-4B38-942A-123BA488D886}"/>
              </a:ext>
            </a:extLst>
          </p:cNvPr>
          <p:cNvSpPr/>
          <p:nvPr/>
        </p:nvSpPr>
        <p:spPr>
          <a:xfrm>
            <a:off x="197644" y="691000"/>
            <a:ext cx="6762554" cy="612693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solidFill>
                  <a:srgbClr val="00B0F0"/>
                </a:solidFill>
                <a:latin typeface="Consolas" panose="020B0609020204030204" pitchFamily="49" charset="0"/>
                <a:cs typeface="Courier New" panose="02070309020205020404" pitchFamily="49" charset="0"/>
              </a:rPr>
              <a:t>class Mammal {</a:t>
            </a:r>
          </a:p>
          <a:p>
            <a:pPr lvl="0">
              <a:defRPr/>
            </a:pPr>
            <a:r>
              <a:rPr lang="en-US" dirty="0">
                <a:solidFill>
                  <a:srgbClr val="00B0F0"/>
                </a:solidFill>
                <a:latin typeface="Consolas" panose="020B0609020204030204" pitchFamily="49" charset="0"/>
                <a:cs typeface="Courier New" panose="02070309020205020404" pitchFamily="49" charset="0"/>
              </a:rPr>
              <a:t>public:</a:t>
            </a:r>
          </a:p>
          <a:p>
            <a:pPr lvl="0">
              <a:defRPr/>
            </a:pPr>
            <a:r>
              <a:rPr lang="en-US" dirty="0">
                <a:solidFill>
                  <a:srgbClr val="00B0F0"/>
                </a:solidFill>
                <a:latin typeface="Consolas" panose="020B0609020204030204" pitchFamily="49" charset="0"/>
                <a:cs typeface="Courier New" panose="02070309020205020404" pitchFamily="49" charset="0"/>
              </a:rPr>
              <a:t> virtual void </a:t>
            </a:r>
            <a:r>
              <a:rPr lang="en-US" dirty="0" err="1">
                <a:solidFill>
                  <a:srgbClr val="00B0F0"/>
                </a:solidFill>
                <a:latin typeface="Consolas" panose="020B0609020204030204" pitchFamily="49" charset="0"/>
                <a:cs typeface="Courier New" panose="02070309020205020404" pitchFamily="49" charset="0"/>
              </a:rPr>
              <a:t>makeNoise</a:t>
            </a:r>
            <a:r>
              <a:rPr lang="en-US" dirty="0">
                <a:solidFill>
                  <a:srgbClr val="00B0F0"/>
                </a:solidFill>
                <a:latin typeface="Consolas" panose="020B0609020204030204" pitchFamily="49" charset="0"/>
                <a:cs typeface="Courier New" panose="02070309020205020404" pitchFamily="49" charset="0"/>
              </a:rPr>
              <a:t>() { </a:t>
            </a:r>
            <a:r>
              <a:rPr lang="en-US" dirty="0" err="1">
                <a:solidFill>
                  <a:srgbClr val="00B0F0"/>
                </a:solidFill>
                <a:latin typeface="Consolas" panose="020B0609020204030204" pitchFamily="49" charset="0"/>
                <a:cs typeface="Courier New" panose="02070309020205020404" pitchFamily="49" charset="0"/>
              </a:rPr>
              <a:t>cout</a:t>
            </a:r>
            <a:r>
              <a:rPr lang="en-US" dirty="0">
                <a:solidFill>
                  <a:srgbClr val="00B0F0"/>
                </a:solidFill>
                <a:latin typeface="Consolas" panose="020B0609020204030204" pitchFamily="49" charset="0"/>
                <a:cs typeface="Courier New" panose="02070309020205020404" pitchFamily="49" charset="0"/>
              </a:rPr>
              <a:t> &lt;&lt; "Breathe\n"; }</a:t>
            </a:r>
          </a:p>
          <a:p>
            <a:pPr lvl="0">
              <a:defRPr/>
            </a:pPr>
            <a:r>
              <a:rPr lang="en-US" dirty="0">
                <a:solidFill>
                  <a:srgbClr val="00B0F0"/>
                </a:solidFill>
                <a:latin typeface="Consolas" panose="020B0609020204030204" pitchFamily="49" charset="0"/>
                <a:cs typeface="Courier New" panose="02070309020205020404" pitchFamily="49" charset="0"/>
              </a:rPr>
              <a:t>};</a:t>
            </a:r>
          </a:p>
          <a:p>
            <a:pPr lvl="0">
              <a:defRPr/>
            </a:pPr>
            <a:r>
              <a:rPr lang="en-US" dirty="0">
                <a:solidFill>
                  <a:srgbClr val="7030A0"/>
                </a:solidFill>
                <a:latin typeface="Consolas" panose="020B0609020204030204" pitchFamily="49" charset="0"/>
                <a:cs typeface="Courier New" panose="02070309020205020404" pitchFamily="49" charset="0"/>
              </a:rPr>
              <a:t>class Dog: public Mammal {</a:t>
            </a:r>
          </a:p>
          <a:p>
            <a:pPr lvl="0">
              <a:defRPr/>
            </a:pPr>
            <a:r>
              <a:rPr lang="en-US" dirty="0">
                <a:solidFill>
                  <a:srgbClr val="7030A0"/>
                </a:solidFill>
                <a:latin typeface="Consolas" panose="020B0609020204030204" pitchFamily="49" charset="0"/>
                <a:cs typeface="Courier New" panose="02070309020205020404" pitchFamily="49" charset="0"/>
              </a:rPr>
              <a:t>public:</a:t>
            </a:r>
          </a:p>
          <a:p>
            <a:pPr lvl="0">
              <a:defRPr/>
            </a:pPr>
            <a:r>
              <a:rPr lang="en-US" dirty="0">
                <a:solidFill>
                  <a:srgbClr val="7030A0"/>
                </a:solidFill>
                <a:latin typeface="Consolas" panose="020B0609020204030204" pitchFamily="49" charset="0"/>
                <a:cs typeface="Courier New" panose="02070309020205020404" pitchFamily="49" charset="0"/>
              </a:rPr>
              <a:t> void </a:t>
            </a:r>
            <a:r>
              <a:rPr lang="en-US" dirty="0" err="1">
                <a:solidFill>
                  <a:srgbClr val="7030A0"/>
                </a:solidFill>
                <a:latin typeface="Consolas" panose="020B0609020204030204" pitchFamily="49" charset="0"/>
                <a:cs typeface="Courier New" panose="02070309020205020404" pitchFamily="49" charset="0"/>
              </a:rPr>
              <a:t>makeNoise</a:t>
            </a:r>
            <a:r>
              <a:rPr lang="en-US" dirty="0">
                <a:solidFill>
                  <a:srgbClr val="7030A0"/>
                </a:solidFill>
                <a:latin typeface="Consolas" panose="020B0609020204030204" pitchFamily="49" charset="0"/>
                <a:cs typeface="Courier New" panose="02070309020205020404" pitchFamily="49" charset="0"/>
              </a:rPr>
              <a:t>() override { </a:t>
            </a:r>
            <a:r>
              <a:rPr lang="en-US" dirty="0" err="1">
                <a:solidFill>
                  <a:srgbClr val="7030A0"/>
                </a:solidFill>
                <a:latin typeface="Consolas" panose="020B0609020204030204" pitchFamily="49" charset="0"/>
                <a:cs typeface="Courier New" panose="02070309020205020404" pitchFamily="49" charset="0"/>
              </a:rPr>
              <a:t>cout</a:t>
            </a:r>
            <a:r>
              <a:rPr lang="en-US" dirty="0">
                <a:solidFill>
                  <a:srgbClr val="7030A0"/>
                </a:solidFill>
                <a:latin typeface="Consolas" panose="020B0609020204030204" pitchFamily="49" charset="0"/>
                <a:cs typeface="Courier New" panose="02070309020205020404" pitchFamily="49" charset="0"/>
              </a:rPr>
              <a:t> &lt;&lt; "Ruff\n"; }</a:t>
            </a:r>
          </a:p>
          <a:p>
            <a:pPr lvl="0">
              <a:defRPr/>
            </a:pPr>
            <a:r>
              <a:rPr lang="en-US" dirty="0">
                <a:solidFill>
                  <a:srgbClr val="7030A0"/>
                </a:solidFill>
                <a:latin typeface="Consolas" panose="020B0609020204030204" pitchFamily="49" charset="0"/>
                <a:cs typeface="Courier New" panose="02070309020205020404" pitchFamily="49" charset="0"/>
              </a:rPr>
              <a:t> void bite() { </a:t>
            </a:r>
            <a:r>
              <a:rPr lang="en-US" dirty="0" err="1">
                <a:solidFill>
                  <a:srgbClr val="7030A0"/>
                </a:solidFill>
                <a:latin typeface="Consolas" panose="020B0609020204030204" pitchFamily="49" charset="0"/>
                <a:cs typeface="Courier New" panose="02070309020205020404" pitchFamily="49" charset="0"/>
              </a:rPr>
              <a:t>cout</a:t>
            </a:r>
            <a:r>
              <a:rPr lang="en-US" dirty="0">
                <a:solidFill>
                  <a:srgbClr val="7030A0"/>
                </a:solidFill>
                <a:latin typeface="Consolas" panose="020B0609020204030204" pitchFamily="49" charset="0"/>
                <a:cs typeface="Courier New" panose="02070309020205020404" pitchFamily="49" charset="0"/>
              </a:rPr>
              <a:t> &lt;&lt; "Chomp\n"; }</a:t>
            </a:r>
          </a:p>
          <a:p>
            <a:pPr lvl="0">
              <a:defRPr/>
            </a:pPr>
            <a:r>
              <a:rPr lang="en-US" dirty="0">
                <a:solidFill>
                  <a:srgbClr val="7030A0"/>
                </a:solidFill>
                <a:latin typeface="Consolas" panose="020B0609020204030204" pitchFamily="49" charset="0"/>
                <a:cs typeface="Courier New" panose="02070309020205020404" pitchFamily="49" charset="0"/>
              </a:rPr>
              <a:t>};</a:t>
            </a:r>
          </a:p>
          <a:p>
            <a:pPr lvl="0">
              <a:defRPr/>
            </a:pPr>
            <a:r>
              <a:rPr lang="en-US" dirty="0">
                <a:solidFill>
                  <a:srgbClr val="00B050"/>
                </a:solidFill>
                <a:latin typeface="Consolas" panose="020B0609020204030204" pitchFamily="49" charset="0"/>
                <a:cs typeface="Courier New" panose="02070309020205020404" pitchFamily="49" charset="0"/>
              </a:rPr>
              <a:t>class Cat: public Mammal {</a:t>
            </a:r>
          </a:p>
          <a:p>
            <a:pPr lvl="0">
              <a:defRPr/>
            </a:pPr>
            <a:r>
              <a:rPr lang="en-US" dirty="0">
                <a:solidFill>
                  <a:srgbClr val="00B050"/>
                </a:solidFill>
                <a:latin typeface="Consolas" panose="020B0609020204030204" pitchFamily="49" charset="0"/>
                <a:cs typeface="Courier New" panose="02070309020205020404" pitchFamily="49" charset="0"/>
              </a:rPr>
              <a:t>public:</a:t>
            </a:r>
          </a:p>
          <a:p>
            <a:pPr lvl="0">
              <a:defRPr/>
            </a:pPr>
            <a:r>
              <a:rPr lang="en-US" dirty="0">
                <a:solidFill>
                  <a:srgbClr val="00B050"/>
                </a:solidFill>
                <a:latin typeface="Consolas" panose="020B0609020204030204" pitchFamily="49" charset="0"/>
                <a:cs typeface="Courier New" panose="02070309020205020404" pitchFamily="49" charset="0"/>
              </a:rPr>
              <a:t> void </a:t>
            </a:r>
            <a:r>
              <a:rPr lang="en-US" dirty="0" err="1">
                <a:solidFill>
                  <a:srgbClr val="00B050"/>
                </a:solidFill>
                <a:latin typeface="Consolas" panose="020B0609020204030204" pitchFamily="49" charset="0"/>
                <a:cs typeface="Courier New" panose="02070309020205020404" pitchFamily="49" charset="0"/>
              </a:rPr>
              <a:t>makeNoise</a:t>
            </a:r>
            <a:r>
              <a:rPr lang="en-US" dirty="0">
                <a:solidFill>
                  <a:srgbClr val="00B050"/>
                </a:solidFill>
                <a:latin typeface="Consolas" panose="020B0609020204030204" pitchFamily="49" charset="0"/>
                <a:cs typeface="Courier New" panose="02070309020205020404" pitchFamily="49" charset="0"/>
              </a:rPr>
              <a:t>() override { </a:t>
            </a:r>
            <a:r>
              <a:rPr lang="en-US" dirty="0" err="1">
                <a:solidFill>
                  <a:srgbClr val="00B050"/>
                </a:solidFill>
                <a:latin typeface="Consolas" panose="020B0609020204030204" pitchFamily="49" charset="0"/>
                <a:cs typeface="Courier New" panose="02070309020205020404" pitchFamily="49" charset="0"/>
              </a:rPr>
              <a:t>cout</a:t>
            </a:r>
            <a:r>
              <a:rPr lang="en-US" dirty="0">
                <a:solidFill>
                  <a:srgbClr val="00B050"/>
                </a:solidFill>
                <a:latin typeface="Consolas" panose="020B0609020204030204" pitchFamily="49" charset="0"/>
                <a:cs typeface="Courier New" panose="02070309020205020404" pitchFamily="49" charset="0"/>
              </a:rPr>
              <a:t> &lt;&lt; "Meow!\n"; }</a:t>
            </a:r>
          </a:p>
          <a:p>
            <a:pPr lvl="0">
              <a:defRPr/>
            </a:pPr>
            <a:r>
              <a:rPr lang="en-US" dirty="0">
                <a:solidFill>
                  <a:srgbClr val="00B050"/>
                </a:solidFill>
                <a:latin typeface="Consolas" panose="020B0609020204030204" pitchFamily="49" charset="0"/>
                <a:cs typeface="Courier New" panose="02070309020205020404" pitchFamily="49" charset="0"/>
              </a:rPr>
              <a:t> void scratch() { </a:t>
            </a:r>
            <a:r>
              <a:rPr lang="en-US" dirty="0" err="1">
                <a:solidFill>
                  <a:srgbClr val="00B050"/>
                </a:solidFill>
                <a:latin typeface="Consolas" panose="020B0609020204030204" pitchFamily="49" charset="0"/>
                <a:cs typeface="Courier New" panose="02070309020205020404" pitchFamily="49" charset="0"/>
              </a:rPr>
              <a:t>cout</a:t>
            </a:r>
            <a:r>
              <a:rPr lang="en-US" dirty="0">
                <a:solidFill>
                  <a:srgbClr val="00B050"/>
                </a:solidFill>
                <a:latin typeface="Consolas" panose="020B0609020204030204" pitchFamily="49" charset="0"/>
                <a:cs typeface="Courier New" panose="02070309020205020404" pitchFamily="49" charset="0"/>
              </a:rPr>
              <a:t> &lt;&lt; "Scrape!\n"; }</a:t>
            </a:r>
          </a:p>
          <a:p>
            <a:pPr lvl="0">
              <a:defRPr/>
            </a:pPr>
            <a:r>
              <a:rPr lang="en-US" dirty="0">
                <a:solidFill>
                  <a:srgbClr val="00B050"/>
                </a:solidFill>
                <a:latin typeface="Consolas" panose="020B0609020204030204" pitchFamily="49" charset="0"/>
                <a:cs typeface="Courier New" panose="02070309020205020404" pitchFamily="49" charset="0"/>
              </a:rPr>
              <a:t>};</a:t>
            </a:r>
          </a:p>
          <a:p>
            <a:pPr lvl="0">
              <a:defRPr/>
            </a:pPr>
            <a:endParaRPr lang="en-US" dirty="0">
              <a:solidFill>
                <a:prstClr val="black"/>
              </a:solidFill>
              <a:latin typeface="Consolas" panose="020B0609020204030204" pitchFamily="49" charset="0"/>
              <a:cs typeface="Courier New" panose="02070309020205020404" pitchFamily="49" charset="0"/>
            </a:endParaRPr>
          </a:p>
          <a:p>
            <a:pPr lvl="0">
              <a:defRPr/>
            </a:pPr>
            <a:r>
              <a:rPr lang="en-US" dirty="0">
                <a:solidFill>
                  <a:prstClr val="black"/>
                </a:solidFill>
                <a:latin typeface="Consolas" panose="020B0609020204030204" pitchFamily="49" charset="0"/>
                <a:cs typeface="Courier New" panose="02070309020205020404" pitchFamily="49" charset="0"/>
              </a:rPr>
              <a:t>void </a:t>
            </a:r>
            <a:r>
              <a:rPr lang="en-US" dirty="0" err="1">
                <a:solidFill>
                  <a:prstClr val="black"/>
                </a:solidFill>
                <a:latin typeface="Consolas" panose="020B0609020204030204" pitchFamily="49" charset="0"/>
                <a:cs typeface="Courier New" panose="02070309020205020404" pitchFamily="49" charset="0"/>
              </a:rPr>
              <a:t>handlePet</a:t>
            </a:r>
            <a:r>
              <a:rPr lang="en-US" dirty="0">
                <a:solidFill>
                  <a:prstClr val="black"/>
                </a:solidFill>
                <a:latin typeface="Consolas" panose="020B0609020204030204" pitchFamily="49" charset="0"/>
                <a:cs typeface="Courier New" panose="02070309020205020404" pitchFamily="49" charset="0"/>
              </a:rPr>
              <a:t>(</a:t>
            </a:r>
            <a:r>
              <a:rPr lang="en-US" dirty="0">
                <a:solidFill>
                  <a:srgbClr val="00B0F0"/>
                </a:solidFill>
                <a:latin typeface="Consolas" panose="020B0609020204030204" pitchFamily="49" charset="0"/>
                <a:cs typeface="Courier New" panose="02070309020205020404" pitchFamily="49" charset="0"/>
              </a:rPr>
              <a:t>Mammal&amp; m</a:t>
            </a:r>
            <a:r>
              <a:rPr lang="en-US" dirty="0">
                <a:solidFill>
                  <a:prstClr val="black"/>
                </a:solidFill>
                <a:latin typeface="Consolas" panose="020B0609020204030204" pitchFamily="49" charset="0"/>
                <a:cs typeface="Courier New" panose="02070309020205020404" pitchFamily="49" charset="0"/>
              </a:rPr>
              <a:t>, bool </a:t>
            </a:r>
            <a:r>
              <a:rPr lang="en-US" dirty="0">
                <a:solidFill>
                  <a:srgbClr val="C00000"/>
                </a:solidFill>
                <a:latin typeface="Consolas" panose="020B0609020204030204" pitchFamily="49" charset="0"/>
                <a:cs typeface="Courier New" panose="02070309020205020404" pitchFamily="49" charset="0"/>
              </a:rPr>
              <a:t>bite</a:t>
            </a:r>
            <a:r>
              <a:rPr lang="en-US" dirty="0">
                <a:solidFill>
                  <a:prstClr val="black"/>
                </a:solidFill>
                <a:latin typeface="Consolas" panose="020B0609020204030204" pitchFamily="49" charset="0"/>
                <a:cs typeface="Courier New" panose="02070309020205020404" pitchFamily="49" charset="0"/>
              </a:rPr>
              <a:t>, bool </a:t>
            </a:r>
            <a:r>
              <a:rPr lang="en-US" dirty="0">
                <a:solidFill>
                  <a:schemeClr val="accent4">
                    <a:lumMod val="50000"/>
                  </a:schemeClr>
                </a:solidFill>
                <a:latin typeface="Consolas" panose="020B0609020204030204" pitchFamily="49" charset="0"/>
                <a:cs typeface="Courier New" panose="02070309020205020404" pitchFamily="49" charset="0"/>
              </a:rPr>
              <a:t>scratch</a:t>
            </a:r>
            <a:r>
              <a:rPr lang="en-US" dirty="0">
                <a:solidFill>
                  <a:prstClr val="black"/>
                </a:solidFill>
                <a:latin typeface="Consolas" panose="020B0609020204030204" pitchFamily="49" charset="0"/>
                <a:cs typeface="Courier New" panose="02070309020205020404" pitchFamily="49" charset="0"/>
              </a:rPr>
              <a:t>) {</a:t>
            </a:r>
          </a:p>
          <a:p>
            <a:pPr lvl="0">
              <a:defRPr/>
            </a:pPr>
            <a:r>
              <a:rPr lang="en-US" dirty="0">
                <a:solidFill>
                  <a:prstClr val="black"/>
                </a:solidFill>
                <a:latin typeface="Consolas" panose="020B0609020204030204" pitchFamily="49" charset="0"/>
                <a:cs typeface="Courier New" panose="02070309020205020404" pitchFamily="49" charset="0"/>
              </a:rPr>
              <a:t> </a:t>
            </a:r>
            <a:r>
              <a:rPr lang="en-US" dirty="0" err="1">
                <a:solidFill>
                  <a:srgbClr val="00B0F0"/>
                </a:solidFill>
                <a:latin typeface="Consolas" panose="020B0609020204030204" pitchFamily="49" charset="0"/>
                <a:cs typeface="Courier New" panose="02070309020205020404" pitchFamily="49" charset="0"/>
              </a:rPr>
              <a:t>m</a:t>
            </a:r>
            <a:r>
              <a:rPr lang="en-US" dirty="0" err="1">
                <a:solidFill>
                  <a:prstClr val="black"/>
                </a:solidFill>
                <a:latin typeface="Consolas" panose="020B0609020204030204" pitchFamily="49" charset="0"/>
                <a:cs typeface="Courier New" panose="02070309020205020404" pitchFamily="49" charset="0"/>
              </a:rPr>
              <a:t>.</a:t>
            </a:r>
            <a:r>
              <a:rPr lang="en-US" dirty="0" err="1">
                <a:solidFill>
                  <a:srgbClr val="00B0F0"/>
                </a:solidFill>
                <a:latin typeface="Consolas" panose="020B0609020204030204" pitchFamily="49" charset="0"/>
                <a:cs typeface="Courier New" panose="02070309020205020404" pitchFamily="49" charset="0"/>
              </a:rPr>
              <a:t>makeNoise</a:t>
            </a:r>
            <a:r>
              <a:rPr lang="en-US" dirty="0">
                <a:solidFill>
                  <a:prstClr val="black"/>
                </a:solidFill>
                <a:latin typeface="Consolas" panose="020B0609020204030204" pitchFamily="49" charset="0"/>
                <a:cs typeface="Courier New" panose="02070309020205020404" pitchFamily="49" charset="0"/>
              </a:rPr>
              <a:t>();</a:t>
            </a:r>
          </a:p>
          <a:p>
            <a:pPr lvl="0">
              <a:defRPr/>
            </a:pPr>
            <a:r>
              <a:rPr lang="en-US" dirty="0">
                <a:solidFill>
                  <a:prstClr val="black"/>
                </a:solidFill>
                <a:latin typeface="Consolas" panose="020B0609020204030204" pitchFamily="49" charset="0"/>
                <a:cs typeface="Courier New" panose="02070309020205020404" pitchFamily="49" charset="0"/>
              </a:rPr>
              <a:t> if (</a:t>
            </a:r>
            <a:r>
              <a:rPr lang="en-US" dirty="0">
                <a:solidFill>
                  <a:srgbClr val="C00000"/>
                </a:solidFill>
                <a:latin typeface="Consolas" panose="020B0609020204030204" pitchFamily="49" charset="0"/>
                <a:cs typeface="Courier New" panose="02070309020205020404" pitchFamily="49" charset="0"/>
              </a:rPr>
              <a:t>bite</a:t>
            </a:r>
            <a:r>
              <a:rPr lang="en-US" dirty="0">
                <a:solidFill>
                  <a:prstClr val="black"/>
                </a:solidFill>
                <a:latin typeface="Consolas" panose="020B0609020204030204" pitchFamily="49" charset="0"/>
                <a:cs typeface="Courier New" panose="02070309020205020404" pitchFamily="49" charset="0"/>
              </a:rPr>
              <a:t>)</a:t>
            </a:r>
          </a:p>
          <a:p>
            <a:pPr lvl="0">
              <a:defRPr/>
            </a:pPr>
            <a:r>
              <a:rPr lang="en-US" dirty="0">
                <a:solidFill>
                  <a:prstClr val="black"/>
                </a:solidFill>
                <a:latin typeface="Consolas" panose="020B0609020204030204" pitchFamily="49" charset="0"/>
                <a:cs typeface="Courier New" panose="02070309020205020404" pitchFamily="49" charset="0"/>
              </a:rPr>
              <a:t>   </a:t>
            </a:r>
            <a:r>
              <a:rPr lang="en-US" dirty="0" err="1">
                <a:solidFill>
                  <a:srgbClr val="00B0F0"/>
                </a:solidFill>
                <a:latin typeface="Consolas" panose="020B0609020204030204" pitchFamily="49" charset="0"/>
                <a:cs typeface="Courier New" panose="02070309020205020404" pitchFamily="49" charset="0"/>
              </a:rPr>
              <a:t>m</a:t>
            </a:r>
            <a:r>
              <a:rPr lang="en-US" dirty="0" err="1">
                <a:solidFill>
                  <a:prstClr val="black"/>
                </a:solidFill>
                <a:latin typeface="Consolas" panose="020B0609020204030204" pitchFamily="49" charset="0"/>
                <a:cs typeface="Courier New" panose="02070309020205020404" pitchFamily="49" charset="0"/>
              </a:rPr>
              <a:t>.</a:t>
            </a:r>
            <a:r>
              <a:rPr lang="en-US" dirty="0" err="1">
                <a:solidFill>
                  <a:srgbClr val="7030A0"/>
                </a:solidFill>
                <a:latin typeface="Consolas" panose="020B0609020204030204" pitchFamily="49" charset="0"/>
                <a:cs typeface="Courier New" panose="02070309020205020404" pitchFamily="49" charset="0"/>
              </a:rPr>
              <a:t>bite</a:t>
            </a:r>
            <a:r>
              <a:rPr lang="en-US" dirty="0">
                <a:solidFill>
                  <a:prstClr val="black"/>
                </a:solidFill>
                <a:latin typeface="Consolas" panose="020B0609020204030204" pitchFamily="49" charset="0"/>
                <a:cs typeface="Courier New" panose="02070309020205020404" pitchFamily="49" charset="0"/>
              </a:rPr>
              <a:t>();</a:t>
            </a:r>
          </a:p>
          <a:p>
            <a:pPr lvl="0">
              <a:defRPr/>
            </a:pPr>
            <a:r>
              <a:rPr lang="en-US" dirty="0">
                <a:solidFill>
                  <a:prstClr val="black"/>
                </a:solidFill>
                <a:latin typeface="Consolas" panose="020B0609020204030204" pitchFamily="49" charset="0"/>
                <a:cs typeface="Courier New" panose="02070309020205020404" pitchFamily="49" charset="0"/>
              </a:rPr>
              <a:t> if (</a:t>
            </a:r>
            <a:r>
              <a:rPr lang="en-US" dirty="0">
                <a:solidFill>
                  <a:schemeClr val="accent4">
                    <a:lumMod val="50000"/>
                  </a:schemeClr>
                </a:solidFill>
                <a:latin typeface="Consolas" panose="020B0609020204030204" pitchFamily="49" charset="0"/>
                <a:cs typeface="Courier New" panose="02070309020205020404" pitchFamily="49" charset="0"/>
              </a:rPr>
              <a:t>scratch</a:t>
            </a:r>
            <a:r>
              <a:rPr lang="en-US" dirty="0">
                <a:solidFill>
                  <a:prstClr val="black"/>
                </a:solidFill>
                <a:latin typeface="Consolas" panose="020B0609020204030204" pitchFamily="49" charset="0"/>
                <a:cs typeface="Courier New" panose="02070309020205020404" pitchFamily="49" charset="0"/>
              </a:rPr>
              <a:t>)  </a:t>
            </a:r>
          </a:p>
          <a:p>
            <a:pPr lvl="0">
              <a:defRPr/>
            </a:pPr>
            <a:r>
              <a:rPr lang="en-US" dirty="0">
                <a:solidFill>
                  <a:prstClr val="black"/>
                </a:solidFill>
                <a:latin typeface="Consolas" panose="020B0609020204030204" pitchFamily="49" charset="0"/>
                <a:cs typeface="Courier New" panose="02070309020205020404" pitchFamily="49" charset="0"/>
              </a:rPr>
              <a:t>   </a:t>
            </a:r>
            <a:r>
              <a:rPr lang="en-US" dirty="0" err="1">
                <a:solidFill>
                  <a:srgbClr val="00B0F0"/>
                </a:solidFill>
                <a:latin typeface="Consolas" panose="020B0609020204030204" pitchFamily="49" charset="0"/>
                <a:cs typeface="Courier New" panose="02070309020205020404" pitchFamily="49" charset="0"/>
              </a:rPr>
              <a:t>m</a:t>
            </a:r>
            <a:r>
              <a:rPr lang="en-US" dirty="0" err="1">
                <a:solidFill>
                  <a:prstClr val="black"/>
                </a:solidFill>
                <a:latin typeface="Consolas" panose="020B0609020204030204" pitchFamily="49" charset="0"/>
                <a:cs typeface="Courier New" panose="02070309020205020404" pitchFamily="49" charset="0"/>
              </a:rPr>
              <a:t>.</a:t>
            </a:r>
            <a:r>
              <a:rPr lang="en-US" dirty="0" err="1">
                <a:solidFill>
                  <a:srgbClr val="00B050"/>
                </a:solidFill>
                <a:latin typeface="Consolas" panose="020B0609020204030204" pitchFamily="49" charset="0"/>
                <a:cs typeface="Courier New" panose="02070309020205020404" pitchFamily="49" charset="0"/>
              </a:rPr>
              <a:t>scratch</a:t>
            </a:r>
            <a:r>
              <a:rPr lang="en-US" dirty="0">
                <a:solidFill>
                  <a:prstClr val="black"/>
                </a:solidFill>
                <a:latin typeface="Consolas" panose="020B0609020204030204" pitchFamily="49" charset="0"/>
                <a:cs typeface="Courier New" panose="02070309020205020404" pitchFamily="49" charset="0"/>
              </a:rPr>
              <a:t>();</a:t>
            </a:r>
          </a:p>
          <a:p>
            <a:pPr lvl="0">
              <a:defRPr/>
            </a:pPr>
            <a:r>
              <a:rPr lang="en-US" dirty="0">
                <a:solidFill>
                  <a:prstClr val="black"/>
                </a:solidFill>
                <a:latin typeface="Consolas" panose="020B0609020204030204" pitchFamily="49" charset="0"/>
                <a:cs typeface="Courier New" panose="02070309020205020404" pitchFamily="49" charset="0"/>
              </a:rPr>
              <a:t>}</a:t>
            </a:r>
            <a:endParaRPr kumimoji="0" lang="en-US" b="0" i="0" u="none" strike="noStrike" kern="120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C1991AED-8F09-4E3C-B2B7-C49CBA7AE44E}"/>
              </a:ext>
            </a:extLst>
          </p:cNvPr>
          <p:cNvSpPr txBox="1"/>
          <p:nvPr/>
        </p:nvSpPr>
        <p:spPr>
          <a:xfrm>
            <a:off x="7090843" y="2566626"/>
            <a:ext cx="4992282" cy="1015663"/>
          </a:xfrm>
          <a:prstGeom prst="rect">
            <a:avLst/>
          </a:prstGeom>
          <a:noFill/>
        </p:spPr>
        <p:txBody>
          <a:bodyPr wrap="square">
            <a:spAutoFit/>
          </a:bodyPr>
          <a:lstStyle/>
          <a:p>
            <a:pPr algn="ctr"/>
            <a:r>
              <a:rPr lang="en-US" sz="2000" dirty="0"/>
              <a:t>Why? Because in order to guarantee type safety the type checker must be overly conservative.</a:t>
            </a:r>
          </a:p>
        </p:txBody>
      </p:sp>
      <p:sp>
        <p:nvSpPr>
          <p:cNvPr id="30" name="TextBox 29">
            <a:extLst>
              <a:ext uri="{FF2B5EF4-FFF2-40B4-BE49-F238E27FC236}">
                <a16:creationId xmlns:a16="http://schemas.microsoft.com/office/drawing/2014/main" id="{190D3574-C65C-47C1-A0A2-9283701CBC78}"/>
              </a:ext>
            </a:extLst>
          </p:cNvPr>
          <p:cNvSpPr txBox="1"/>
          <p:nvPr/>
        </p:nvSpPr>
        <p:spPr>
          <a:xfrm>
            <a:off x="7713338" y="4131811"/>
            <a:ext cx="3747292" cy="400110"/>
          </a:xfrm>
          <a:prstGeom prst="rect">
            <a:avLst/>
          </a:prstGeom>
          <a:noFill/>
        </p:spPr>
        <p:txBody>
          <a:bodyPr wrap="square">
            <a:spAutoFit/>
          </a:bodyPr>
          <a:lstStyle/>
          <a:p>
            <a:pPr algn="ctr"/>
            <a:r>
              <a:rPr lang="en-US" sz="2000" dirty="0"/>
              <a:t>Let's see!</a:t>
            </a:r>
          </a:p>
        </p:txBody>
      </p:sp>
      <p:grpSp>
        <p:nvGrpSpPr>
          <p:cNvPr id="41" name="Group 40">
            <a:extLst>
              <a:ext uri="{FF2B5EF4-FFF2-40B4-BE49-F238E27FC236}">
                <a16:creationId xmlns:a16="http://schemas.microsoft.com/office/drawing/2014/main" id="{06BA5B94-843C-42A0-9261-9C0F7F13E7D8}"/>
              </a:ext>
            </a:extLst>
          </p:cNvPr>
          <p:cNvGrpSpPr/>
          <p:nvPr/>
        </p:nvGrpSpPr>
        <p:grpSpPr>
          <a:xfrm>
            <a:off x="1334341" y="4329419"/>
            <a:ext cx="1909031" cy="1705457"/>
            <a:chOff x="4764881" y="970011"/>
            <a:chExt cx="1909031" cy="1705457"/>
          </a:xfrm>
        </p:grpSpPr>
        <p:sp>
          <p:nvSpPr>
            <p:cNvPr id="43" name="TextBox 42">
              <a:extLst>
                <a:ext uri="{FF2B5EF4-FFF2-40B4-BE49-F238E27FC236}">
                  <a16:creationId xmlns:a16="http://schemas.microsoft.com/office/drawing/2014/main" id="{821E6860-A964-4F89-AB4B-6118FB1B01A8}"/>
                </a:ext>
              </a:extLst>
            </p:cNvPr>
            <p:cNvSpPr txBox="1"/>
            <p:nvPr/>
          </p:nvSpPr>
          <p:spPr>
            <a:xfrm>
              <a:off x="4764881" y="970011"/>
              <a:ext cx="1909031" cy="923330"/>
            </a:xfrm>
            <a:prstGeom prst="rect">
              <a:avLst/>
            </a:prstGeom>
            <a:solidFill>
              <a:schemeClr val="accent1">
                <a:lumMod val="40000"/>
                <a:lumOff val="60000"/>
              </a:schemeClr>
            </a:solidFill>
            <a:ln>
              <a:solidFill>
                <a:schemeClr val="tx1"/>
              </a:solidFill>
            </a:ln>
          </p:spPr>
          <p:txBody>
            <a:bodyPr wrap="square">
              <a:spAutoFit/>
            </a:bodyPr>
            <a:lstStyle/>
            <a:p>
              <a:pPr algn="ctr"/>
              <a:r>
                <a:rPr lang="en-US" sz="1800" dirty="0">
                  <a:solidFill>
                    <a:srgbClr val="CA3323"/>
                  </a:solidFill>
                  <a:latin typeface="+mj-lt"/>
                </a:rPr>
                <a:t>error: </a:t>
              </a:r>
              <a:r>
                <a:rPr lang="en-US" sz="1800" dirty="0">
                  <a:solidFill>
                    <a:srgbClr val="000000"/>
                  </a:solidFill>
                  <a:latin typeface="+mj-lt"/>
                </a:rPr>
                <a:t>no member named 'bite' in 'Mammal'</a:t>
              </a:r>
              <a:endParaRPr lang="en-US" dirty="0">
                <a:latin typeface="+mj-lt"/>
              </a:endParaRPr>
            </a:p>
          </p:txBody>
        </p:sp>
        <p:pic>
          <p:nvPicPr>
            <p:cNvPr id="44" name="Picture 43" descr="Icon&#10;&#10;Description automatically generated with low confidence">
              <a:extLst>
                <a:ext uri="{FF2B5EF4-FFF2-40B4-BE49-F238E27FC236}">
                  <a16:creationId xmlns:a16="http://schemas.microsoft.com/office/drawing/2014/main" id="{DB456210-30C0-465F-AB12-F73D1E84F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grpSp>
        <p:nvGrpSpPr>
          <p:cNvPr id="48" name="Group 47">
            <a:extLst>
              <a:ext uri="{FF2B5EF4-FFF2-40B4-BE49-F238E27FC236}">
                <a16:creationId xmlns:a16="http://schemas.microsoft.com/office/drawing/2014/main" id="{73E5F03D-CAC0-45CE-A68D-22E72E7D37A5}"/>
              </a:ext>
            </a:extLst>
          </p:cNvPr>
          <p:cNvGrpSpPr/>
          <p:nvPr/>
        </p:nvGrpSpPr>
        <p:grpSpPr>
          <a:xfrm>
            <a:off x="1881312" y="4973142"/>
            <a:ext cx="1909031" cy="1705457"/>
            <a:chOff x="4764881" y="970011"/>
            <a:chExt cx="1909031" cy="1705457"/>
          </a:xfrm>
        </p:grpSpPr>
        <p:sp>
          <p:nvSpPr>
            <p:cNvPr id="49" name="TextBox 48">
              <a:extLst>
                <a:ext uri="{FF2B5EF4-FFF2-40B4-BE49-F238E27FC236}">
                  <a16:creationId xmlns:a16="http://schemas.microsoft.com/office/drawing/2014/main" id="{0CA40767-6019-4D81-BF97-22F51DF0B5B1}"/>
                </a:ext>
              </a:extLst>
            </p:cNvPr>
            <p:cNvSpPr txBox="1"/>
            <p:nvPr/>
          </p:nvSpPr>
          <p:spPr>
            <a:xfrm>
              <a:off x="4764881" y="970011"/>
              <a:ext cx="1909031" cy="923330"/>
            </a:xfrm>
            <a:prstGeom prst="rect">
              <a:avLst/>
            </a:prstGeom>
            <a:solidFill>
              <a:schemeClr val="accent1">
                <a:lumMod val="40000"/>
                <a:lumOff val="60000"/>
              </a:schemeClr>
            </a:solidFill>
            <a:ln>
              <a:solidFill>
                <a:schemeClr val="tx1"/>
              </a:solidFill>
            </a:ln>
          </p:spPr>
          <p:txBody>
            <a:bodyPr wrap="square">
              <a:spAutoFit/>
            </a:bodyPr>
            <a:lstStyle/>
            <a:p>
              <a:pPr algn="ctr"/>
              <a:r>
                <a:rPr lang="en-US" sz="1800" dirty="0">
                  <a:solidFill>
                    <a:srgbClr val="CA3323"/>
                  </a:solidFill>
                  <a:latin typeface="+mj-lt"/>
                </a:rPr>
                <a:t>error: </a:t>
              </a:r>
              <a:r>
                <a:rPr lang="en-US" sz="1800" dirty="0">
                  <a:solidFill>
                    <a:srgbClr val="000000"/>
                  </a:solidFill>
                  <a:latin typeface="+mj-lt"/>
                </a:rPr>
                <a:t>no member named scratch' in 'Mammal'</a:t>
              </a:r>
              <a:endParaRPr lang="en-US" dirty="0">
                <a:latin typeface="+mj-lt"/>
              </a:endParaRPr>
            </a:p>
          </p:txBody>
        </p:sp>
        <p:pic>
          <p:nvPicPr>
            <p:cNvPr id="50" name="Picture 49" descr="Icon&#10;&#10;Description automatically generated with low confidence">
              <a:extLst>
                <a:ext uri="{FF2B5EF4-FFF2-40B4-BE49-F238E27FC236}">
                  <a16:creationId xmlns:a16="http://schemas.microsoft.com/office/drawing/2014/main" id="{5D574635-55B2-4323-B6D7-A35359F07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
        <p:nvSpPr>
          <p:cNvPr id="23" name="Speech Bubble: Rectangle with Corners Rounded 22">
            <a:extLst>
              <a:ext uri="{FF2B5EF4-FFF2-40B4-BE49-F238E27FC236}">
                <a16:creationId xmlns:a16="http://schemas.microsoft.com/office/drawing/2014/main" id="{573B7347-8EAA-4CFC-8BAD-8DC863363259}"/>
              </a:ext>
            </a:extLst>
          </p:cNvPr>
          <p:cNvSpPr/>
          <p:nvPr/>
        </p:nvSpPr>
        <p:spPr>
          <a:xfrm>
            <a:off x="9736299" y="4477206"/>
            <a:ext cx="2258057" cy="943642"/>
          </a:xfrm>
          <a:prstGeom prst="wedgeRoundRectCallout">
            <a:avLst>
              <a:gd name="adj1" fmla="val -60453"/>
              <a:gd name="adj2" fmla="val 956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code will only ask Dogs to bite.</a:t>
            </a:r>
          </a:p>
        </p:txBody>
      </p:sp>
      <p:sp>
        <p:nvSpPr>
          <p:cNvPr id="19" name="Speech Bubble: Rectangle with Corners Rounded 18">
            <a:extLst>
              <a:ext uri="{FF2B5EF4-FFF2-40B4-BE49-F238E27FC236}">
                <a16:creationId xmlns:a16="http://schemas.microsoft.com/office/drawing/2014/main" id="{EA1656CA-E9E3-414B-BEDC-0E2F2F78657E}"/>
              </a:ext>
            </a:extLst>
          </p:cNvPr>
          <p:cNvSpPr/>
          <p:nvPr/>
        </p:nvSpPr>
        <p:spPr>
          <a:xfrm>
            <a:off x="9825068" y="4690212"/>
            <a:ext cx="2258057" cy="943642"/>
          </a:xfrm>
          <a:prstGeom prst="wedgeRoundRectCallout">
            <a:avLst>
              <a:gd name="adj1" fmla="val -46161"/>
              <a:gd name="adj2" fmla="val 1019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only ask Cats to scratch!</a:t>
            </a:r>
          </a:p>
        </p:txBody>
      </p:sp>
    </p:spTree>
    <p:extLst>
      <p:ext uri="{BB962C8B-B14F-4D97-AF65-F5344CB8AC3E}">
        <p14:creationId xmlns:p14="http://schemas.microsoft.com/office/powerpoint/2010/main" val="358786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xEl>
                                              <p:pRg st="12" end="1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xEl>
                                              <p:pRg st="15" end="15"/>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xEl>
                                              <p:pRg st="21" end="2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xEl>
                                              <p:pRg st="17" end="17"/>
                                            </p:txEl>
                                          </p:spTgt>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14">
                                            <p:txEl>
                                              <p:pRg st="18" end="18"/>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xEl>
                                              <p:pRg st="19" end="19"/>
                                            </p:tx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4">
                                            <p:txEl>
                                              <p:pRg st="20" end="20"/>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down)">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2" nodeType="clickEffect">
                                  <p:stCondLst>
                                    <p:cond delay="0"/>
                                  </p:stCondLst>
                                  <p:childTnLst>
                                    <p:animMotion origin="layout" path="M 4.16667E-6 2.22222E-6 L -0.65209 -0.02894 " pathEditMode="relative" rAng="0" ptsTypes="AA">
                                      <p:cBhvr>
                                        <p:cTn id="88" dur="2000" fill="hold"/>
                                        <p:tgtEl>
                                          <p:spTgt spid="23"/>
                                        </p:tgtEl>
                                        <p:attrNameLst>
                                          <p:attrName>ppt_x</p:attrName>
                                          <p:attrName>ppt_y</p:attrName>
                                        </p:attrNameLst>
                                      </p:cBhvr>
                                      <p:rCtr x="-32604" y="-1458"/>
                                    </p:animMotion>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500"/>
                                        <p:tgtEl>
                                          <p:spTgt spid="41"/>
                                        </p:tgtEl>
                                      </p:cBhvr>
                                    </p:animEffect>
                                    <p:set>
                                      <p:cBhvr>
                                        <p:cTn id="101" dur="1" fill="hold">
                                          <p:stCondLst>
                                            <p:cond delay="499"/>
                                          </p:stCondLst>
                                        </p:cTn>
                                        <p:tgtEl>
                                          <p:spTgt spid="41"/>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down)">
                                      <p:cBhvr>
                                        <p:cTn id="106" dur="500"/>
                                        <p:tgtEl>
                                          <p:spTgt spid="19"/>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grpId="2" nodeType="clickEffect">
                                  <p:stCondLst>
                                    <p:cond delay="0"/>
                                  </p:stCondLst>
                                  <p:childTnLst>
                                    <p:animMotion origin="layout" path="M 2.5E-6 3.7037E-6 L -0.65443 0.01342 " pathEditMode="relative" rAng="0" ptsTypes="AA">
                                      <p:cBhvr>
                                        <p:cTn id="110" dur="2000" fill="hold"/>
                                        <p:tgtEl>
                                          <p:spTgt spid="19"/>
                                        </p:tgtEl>
                                        <p:attrNameLst>
                                          <p:attrName>ppt_x</p:attrName>
                                          <p:attrName>ppt_y</p:attrName>
                                        </p:attrNameLst>
                                      </p:cBhvr>
                                      <p:rCtr x="-32721" y="671"/>
                                    </p:animMotion>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9"/>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48"/>
                                        </p:tgtEl>
                                      </p:cBhvr>
                                    </p:animEffect>
                                    <p:set>
                                      <p:cBhvr>
                                        <p:cTn id="123"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animBg="1"/>
      <p:bldP spid="55" grpId="0"/>
      <p:bldP spid="14" grpId="0" uiExpand="1" build="p" animBg="1"/>
      <p:bldP spid="28" grpId="0"/>
      <p:bldP spid="30" grpId="0"/>
      <p:bldP spid="23" grpId="0" animBg="1"/>
      <p:bldP spid="23" grpId="1" animBg="1"/>
      <p:bldP spid="23" grpId="2" animBg="1"/>
      <p:bldP spid="19" grpId="0" animBg="1"/>
      <p:bldP spid="19" grpId="1" animBg="1"/>
      <p:bldP spid="19"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E91-359D-46EF-9E61-DCDC6CEB3565}"/>
              </a:ext>
            </a:extLst>
          </p:cNvPr>
          <p:cNvSpPr>
            <a:spLocks noGrp="1"/>
          </p:cNvSpPr>
          <p:nvPr>
            <p:ph type="title"/>
          </p:nvPr>
        </p:nvSpPr>
        <p:spPr/>
        <p:txBody>
          <a:bodyPr/>
          <a:lstStyle/>
          <a:p>
            <a:r>
              <a:rPr lang="en-US" dirty="0"/>
              <a:t>Static Type Checking Pros and Cons</a:t>
            </a:r>
          </a:p>
        </p:txBody>
      </p:sp>
      <p:sp>
        <p:nvSpPr>
          <p:cNvPr id="10" name="Rectangle 9">
            <a:extLst>
              <a:ext uri="{FF2B5EF4-FFF2-40B4-BE49-F238E27FC236}">
                <a16:creationId xmlns:a16="http://schemas.microsoft.com/office/drawing/2014/main" id="{6C59886B-2466-400E-B50B-91E36D2CA7EB}"/>
              </a:ext>
            </a:extLst>
          </p:cNvPr>
          <p:cNvSpPr/>
          <p:nvPr/>
        </p:nvSpPr>
        <p:spPr>
          <a:xfrm>
            <a:off x="2742437" y="1891538"/>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Produces faster code</a:t>
            </a:r>
          </a:p>
          <a:p>
            <a:pPr algn="ctr"/>
            <a:r>
              <a:rPr lang="en-US" dirty="0">
                <a:solidFill>
                  <a:srgbClr val="00FFFF"/>
                </a:solidFill>
              </a:rPr>
              <a:t>(no type checks at runtime, optimizations possible)</a:t>
            </a:r>
          </a:p>
        </p:txBody>
      </p:sp>
      <p:sp>
        <p:nvSpPr>
          <p:cNvPr id="11" name="Rectangle 10">
            <a:extLst>
              <a:ext uri="{FF2B5EF4-FFF2-40B4-BE49-F238E27FC236}">
                <a16:creationId xmlns:a16="http://schemas.microsoft.com/office/drawing/2014/main" id="{5C9D18A4-5BB9-433B-82ED-3A176417C75D}"/>
              </a:ext>
            </a:extLst>
          </p:cNvPr>
          <p:cNvSpPr/>
          <p:nvPr/>
        </p:nvSpPr>
        <p:spPr>
          <a:xfrm>
            <a:off x="5090224" y="1891538"/>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Detects bugs earlier in development</a:t>
            </a:r>
            <a:endParaRPr lang="en-US" sz="2400" dirty="0"/>
          </a:p>
        </p:txBody>
      </p:sp>
      <p:sp>
        <p:nvSpPr>
          <p:cNvPr id="12" name="Rectangle 11">
            <a:extLst>
              <a:ext uri="{FF2B5EF4-FFF2-40B4-BE49-F238E27FC236}">
                <a16:creationId xmlns:a16="http://schemas.microsoft.com/office/drawing/2014/main" id="{9F28FD70-5369-4451-BB3C-7E60F0460742}"/>
              </a:ext>
            </a:extLst>
          </p:cNvPr>
          <p:cNvSpPr/>
          <p:nvPr/>
        </p:nvSpPr>
        <p:spPr>
          <a:xfrm>
            <a:off x="7429056" y="1891538"/>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N0 need to write custom code to check types</a:t>
            </a:r>
          </a:p>
        </p:txBody>
      </p:sp>
      <p:grpSp>
        <p:nvGrpSpPr>
          <p:cNvPr id="13" name="Group 12">
            <a:extLst>
              <a:ext uri="{FF2B5EF4-FFF2-40B4-BE49-F238E27FC236}">
                <a16:creationId xmlns:a16="http://schemas.microsoft.com/office/drawing/2014/main" id="{939B723D-C40B-4B1B-A2E4-B60DDBCE1586}"/>
              </a:ext>
            </a:extLst>
          </p:cNvPr>
          <p:cNvGrpSpPr/>
          <p:nvPr/>
        </p:nvGrpSpPr>
        <p:grpSpPr>
          <a:xfrm>
            <a:off x="2742437" y="1891538"/>
            <a:ext cx="2046638" cy="1954764"/>
            <a:chOff x="3208115" y="1562826"/>
            <a:chExt cx="2046638" cy="1954764"/>
          </a:xfrm>
        </p:grpSpPr>
        <p:sp>
          <p:nvSpPr>
            <p:cNvPr id="14" name="Rectangle 13">
              <a:extLst>
                <a:ext uri="{FF2B5EF4-FFF2-40B4-BE49-F238E27FC236}">
                  <a16:creationId xmlns:a16="http://schemas.microsoft.com/office/drawing/2014/main" id="{AFAE980E-C227-46F9-8E21-2B9AB61FE95E}"/>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15" name="Picture 14" descr="A close-up of some jellyfish&#10;&#10;Description automatically generated with medium confidence">
              <a:extLst>
                <a:ext uri="{FF2B5EF4-FFF2-40B4-BE49-F238E27FC236}">
                  <a16:creationId xmlns:a16="http://schemas.microsoft.com/office/drawing/2014/main" id="{B7832986-CFA5-4290-B257-42B6091FD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16" name="Group 15">
            <a:extLst>
              <a:ext uri="{FF2B5EF4-FFF2-40B4-BE49-F238E27FC236}">
                <a16:creationId xmlns:a16="http://schemas.microsoft.com/office/drawing/2014/main" id="{7A275E4C-CFE1-4FF3-B607-27FBBC09780C}"/>
              </a:ext>
            </a:extLst>
          </p:cNvPr>
          <p:cNvGrpSpPr/>
          <p:nvPr/>
        </p:nvGrpSpPr>
        <p:grpSpPr>
          <a:xfrm>
            <a:off x="5090224" y="1891538"/>
            <a:ext cx="2046638" cy="1954764"/>
            <a:chOff x="3208115" y="1562826"/>
            <a:chExt cx="2046638" cy="1954764"/>
          </a:xfrm>
        </p:grpSpPr>
        <p:sp>
          <p:nvSpPr>
            <p:cNvPr id="17" name="Rectangle 16">
              <a:extLst>
                <a:ext uri="{FF2B5EF4-FFF2-40B4-BE49-F238E27FC236}">
                  <a16:creationId xmlns:a16="http://schemas.microsoft.com/office/drawing/2014/main" id="{A29DC85B-7756-45E6-B812-5EE03783667E}"/>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18" name="Picture 17" descr="A close-up of some jellyfish&#10;&#10;Description automatically generated with medium confidence">
              <a:extLst>
                <a:ext uri="{FF2B5EF4-FFF2-40B4-BE49-F238E27FC236}">
                  <a16:creationId xmlns:a16="http://schemas.microsoft.com/office/drawing/2014/main" id="{9CB087E8-AB64-42FC-8CD3-DD0D11A82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19" name="Group 18">
            <a:extLst>
              <a:ext uri="{FF2B5EF4-FFF2-40B4-BE49-F238E27FC236}">
                <a16:creationId xmlns:a16="http://schemas.microsoft.com/office/drawing/2014/main" id="{DA64056A-2CA7-42DA-8425-24FCC4B0B0FF}"/>
              </a:ext>
            </a:extLst>
          </p:cNvPr>
          <p:cNvGrpSpPr/>
          <p:nvPr/>
        </p:nvGrpSpPr>
        <p:grpSpPr>
          <a:xfrm>
            <a:off x="7429056" y="1891538"/>
            <a:ext cx="2046638" cy="1954764"/>
            <a:chOff x="3208115" y="1562826"/>
            <a:chExt cx="2046638" cy="1954764"/>
          </a:xfrm>
        </p:grpSpPr>
        <p:sp>
          <p:nvSpPr>
            <p:cNvPr id="20" name="Rectangle 19">
              <a:extLst>
                <a:ext uri="{FF2B5EF4-FFF2-40B4-BE49-F238E27FC236}">
                  <a16:creationId xmlns:a16="http://schemas.microsoft.com/office/drawing/2014/main" id="{2A02B264-24A8-40A5-A1A7-4BD40111857E}"/>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21" name="Picture 20" descr="A close-up of some jellyfish&#10;&#10;Description automatically generated with medium confidence">
              <a:extLst>
                <a:ext uri="{FF2B5EF4-FFF2-40B4-BE49-F238E27FC236}">
                  <a16:creationId xmlns:a16="http://schemas.microsoft.com/office/drawing/2014/main" id="{3D99E8C2-D4B0-40B7-85F1-BF0A717A7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sp>
        <p:nvSpPr>
          <p:cNvPr id="9" name="TextBox 8">
            <a:extLst>
              <a:ext uri="{FF2B5EF4-FFF2-40B4-BE49-F238E27FC236}">
                <a16:creationId xmlns:a16="http://schemas.microsoft.com/office/drawing/2014/main" id="{291516F8-B930-4CC9-919A-EC6596DAEF49}"/>
              </a:ext>
            </a:extLst>
          </p:cNvPr>
          <p:cNvSpPr txBox="1"/>
          <p:nvPr/>
        </p:nvSpPr>
        <p:spPr>
          <a:xfrm>
            <a:off x="1282640" y="1061849"/>
            <a:ext cx="10322559" cy="523220"/>
          </a:xfrm>
          <a:prstGeom prst="rect">
            <a:avLst/>
          </a:prstGeom>
          <a:noFill/>
        </p:spPr>
        <p:txBody>
          <a:bodyPr wrap="square" rtlCol="0">
            <a:spAutoFit/>
          </a:bodyPr>
          <a:lstStyle/>
          <a:p>
            <a:pPr algn="ctr"/>
            <a:r>
              <a:rPr lang="en-US" sz="2800" dirty="0"/>
              <a:t>What are the pros of static type checking?</a:t>
            </a:r>
          </a:p>
        </p:txBody>
      </p:sp>
      <p:sp>
        <p:nvSpPr>
          <p:cNvPr id="35" name="TextBox 34">
            <a:extLst>
              <a:ext uri="{FF2B5EF4-FFF2-40B4-BE49-F238E27FC236}">
                <a16:creationId xmlns:a16="http://schemas.microsoft.com/office/drawing/2014/main" id="{3970C83A-3D1C-497F-9419-6E00901B1328}"/>
              </a:ext>
            </a:extLst>
          </p:cNvPr>
          <p:cNvSpPr txBox="1"/>
          <p:nvPr/>
        </p:nvSpPr>
        <p:spPr>
          <a:xfrm>
            <a:off x="1282640" y="4083377"/>
            <a:ext cx="10322559" cy="523220"/>
          </a:xfrm>
          <a:prstGeom prst="rect">
            <a:avLst/>
          </a:prstGeom>
          <a:noFill/>
        </p:spPr>
        <p:txBody>
          <a:bodyPr wrap="square" rtlCol="0">
            <a:spAutoFit/>
          </a:bodyPr>
          <a:lstStyle/>
          <a:p>
            <a:pPr algn="ctr"/>
            <a:r>
              <a:rPr lang="en-US" sz="2800" dirty="0"/>
              <a:t>What are the cons of static type checking?</a:t>
            </a:r>
          </a:p>
        </p:txBody>
      </p:sp>
      <p:sp>
        <p:nvSpPr>
          <p:cNvPr id="5" name="Rectangle 4">
            <a:extLst>
              <a:ext uri="{FF2B5EF4-FFF2-40B4-BE49-F238E27FC236}">
                <a16:creationId xmlns:a16="http://schemas.microsoft.com/office/drawing/2014/main" id="{5D84D5AD-F91B-46A9-8FC4-3BB92646E0C5}"/>
              </a:ext>
            </a:extLst>
          </p:cNvPr>
          <p:cNvSpPr/>
          <p:nvPr/>
        </p:nvSpPr>
        <p:spPr>
          <a:xfrm>
            <a:off x="423746" y="1761893"/>
            <a:ext cx="10593659" cy="232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F4B002-0542-4507-8A1B-F37C24A7CF70}"/>
              </a:ext>
            </a:extLst>
          </p:cNvPr>
          <p:cNvSpPr/>
          <p:nvPr/>
        </p:nvSpPr>
        <p:spPr>
          <a:xfrm>
            <a:off x="3807191" y="4786733"/>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Static type checking is conservative and may error-out on perfectly valid code</a:t>
            </a:r>
          </a:p>
        </p:txBody>
      </p:sp>
      <p:grpSp>
        <p:nvGrpSpPr>
          <p:cNvPr id="24" name="Group 23">
            <a:extLst>
              <a:ext uri="{FF2B5EF4-FFF2-40B4-BE49-F238E27FC236}">
                <a16:creationId xmlns:a16="http://schemas.microsoft.com/office/drawing/2014/main" id="{AB6904AB-DA8F-4B41-9CB7-EA9DE769289B}"/>
              </a:ext>
            </a:extLst>
          </p:cNvPr>
          <p:cNvGrpSpPr/>
          <p:nvPr/>
        </p:nvGrpSpPr>
        <p:grpSpPr>
          <a:xfrm>
            <a:off x="3807415" y="4784001"/>
            <a:ext cx="2046638" cy="1954764"/>
            <a:chOff x="3208115" y="1562826"/>
            <a:chExt cx="2046638" cy="1954764"/>
          </a:xfrm>
        </p:grpSpPr>
        <p:sp>
          <p:nvSpPr>
            <p:cNvPr id="25" name="Rectangle 24">
              <a:extLst>
                <a:ext uri="{FF2B5EF4-FFF2-40B4-BE49-F238E27FC236}">
                  <a16:creationId xmlns:a16="http://schemas.microsoft.com/office/drawing/2014/main" id="{9808BAF2-8C96-49B0-9261-8F2111376F9B}"/>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26" name="Picture 25" descr="A close-up of some jellyfish&#10;&#10;Description automatically generated with medium confidence">
              <a:extLst>
                <a:ext uri="{FF2B5EF4-FFF2-40B4-BE49-F238E27FC236}">
                  <a16:creationId xmlns:a16="http://schemas.microsoft.com/office/drawing/2014/main" id="{48F54BAD-C88C-4C2D-B3A4-EDB7C44CE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sp>
        <p:nvSpPr>
          <p:cNvPr id="28" name="Rectangle 27">
            <a:extLst>
              <a:ext uri="{FF2B5EF4-FFF2-40B4-BE49-F238E27FC236}">
                <a16:creationId xmlns:a16="http://schemas.microsoft.com/office/drawing/2014/main" id="{5A0F2E66-E9F0-475C-B90B-DBACAA122ECA}"/>
              </a:ext>
            </a:extLst>
          </p:cNvPr>
          <p:cNvSpPr/>
          <p:nvPr/>
        </p:nvSpPr>
        <p:spPr>
          <a:xfrm>
            <a:off x="6096000" y="4784001"/>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Static typing requires a type checking phase before execution, which can slow development</a:t>
            </a:r>
          </a:p>
        </p:txBody>
      </p:sp>
      <p:grpSp>
        <p:nvGrpSpPr>
          <p:cNvPr id="29" name="Group 28">
            <a:extLst>
              <a:ext uri="{FF2B5EF4-FFF2-40B4-BE49-F238E27FC236}">
                <a16:creationId xmlns:a16="http://schemas.microsoft.com/office/drawing/2014/main" id="{92BCB5DB-D53F-4EEA-82C2-405119E1330B}"/>
              </a:ext>
            </a:extLst>
          </p:cNvPr>
          <p:cNvGrpSpPr/>
          <p:nvPr/>
        </p:nvGrpSpPr>
        <p:grpSpPr>
          <a:xfrm>
            <a:off x="6096224" y="4781269"/>
            <a:ext cx="2046638" cy="1954764"/>
            <a:chOff x="3208115" y="1562826"/>
            <a:chExt cx="2046638" cy="1954764"/>
          </a:xfrm>
        </p:grpSpPr>
        <p:sp>
          <p:nvSpPr>
            <p:cNvPr id="30" name="Rectangle 29">
              <a:extLst>
                <a:ext uri="{FF2B5EF4-FFF2-40B4-BE49-F238E27FC236}">
                  <a16:creationId xmlns:a16="http://schemas.microsoft.com/office/drawing/2014/main" id="{3B8EFF15-EE20-4BAA-BA1B-8217D3E79BD9}"/>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31" name="Picture 30" descr="A close-up of some jellyfish&#10;&#10;Description automatically generated with medium confidence">
              <a:extLst>
                <a:ext uri="{FF2B5EF4-FFF2-40B4-BE49-F238E27FC236}">
                  <a16:creationId xmlns:a16="http://schemas.microsoft.com/office/drawing/2014/main" id="{F1A4E746-6832-4F36-BF11-4C18965C5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sp>
        <p:nvSpPr>
          <p:cNvPr id="27" name="Rectangle 26">
            <a:extLst>
              <a:ext uri="{FF2B5EF4-FFF2-40B4-BE49-F238E27FC236}">
                <a16:creationId xmlns:a16="http://schemas.microsoft.com/office/drawing/2014/main" id="{A614DA89-90CC-4F65-BA47-F0D51D088C19}"/>
              </a:ext>
            </a:extLst>
          </p:cNvPr>
          <p:cNvSpPr/>
          <p:nvPr/>
        </p:nvSpPr>
        <p:spPr>
          <a:xfrm>
            <a:off x="847080" y="4686526"/>
            <a:ext cx="10593659" cy="232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003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13"/>
                    </p:tgtEl>
                  </p:cond>
                </p:stCondLst>
                <p:endSync evt="end" delay="0">
                  <p:rtn val="all"/>
                </p:endSync>
                <p:childTnLst>
                  <p:par>
                    <p:cTn id="32" fill="hold">
                      <p:stCondLst>
                        <p:cond delay="0"/>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37" restart="whenNotActive" fill="hold" evtFilter="cancelBubble" nodeType="interactiveSeq">
                <p:stCondLst>
                  <p:cond evt="onClick" delay="0">
                    <p:tgtEl>
                      <p:spTgt spid="16"/>
                    </p:tgtEl>
                  </p:cond>
                </p:stCondLst>
                <p:endSync evt="end" delay="0">
                  <p:rtn val="all"/>
                </p:endSync>
                <p:childTnLst>
                  <p:par>
                    <p:cTn id="38" fill="hold">
                      <p:stCondLst>
                        <p:cond delay="0"/>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43" restart="whenNotActive" fill="hold" evtFilter="cancelBubble" nodeType="interactiveSeq">
                <p:stCondLst>
                  <p:cond evt="onClick" delay="0">
                    <p:tgtEl>
                      <p:spTgt spid="19"/>
                    </p:tgtEl>
                  </p:cond>
                </p:stCondLst>
                <p:endSync evt="end" delay="0">
                  <p:rtn val="all"/>
                </p:endSync>
                <p:childTnLst>
                  <p:par>
                    <p:cTn id="44" fill="hold">
                      <p:stCondLst>
                        <p:cond delay="0"/>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49" restart="whenNotActive" fill="hold" evtFilter="cancelBubble" nodeType="interactiveSeq">
                <p:stCondLst>
                  <p:cond evt="onClick" delay="0">
                    <p:tgtEl>
                      <p:spTgt spid="24"/>
                    </p:tgtEl>
                  </p:cond>
                </p:stCondLst>
                <p:endSync evt="end" delay="0">
                  <p:rtn val="all"/>
                </p:endSync>
                <p:childTnLst>
                  <p:par>
                    <p:cTn id="50" fill="hold">
                      <p:stCondLst>
                        <p:cond delay="0"/>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55" restart="whenNotActive" fill="hold" evtFilter="cancelBubble" nodeType="interactiveSeq">
                <p:stCondLst>
                  <p:cond evt="onClick" delay="0">
                    <p:tgtEl>
                      <p:spTgt spid="29"/>
                    </p:tgtEl>
                  </p:cond>
                </p:stCondLst>
                <p:endSync evt="end" delay="0">
                  <p:rtn val="all"/>
                </p:endSync>
                <p:childTnLst>
                  <p:par>
                    <p:cTn id="56" fill="hold">
                      <p:stCondLst>
                        <p:cond delay="0"/>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9"/>
                                        </p:tgtEl>
                                      </p:cBhvr>
                                    </p:animEffect>
                                    <p:set>
                                      <p:cBhvr>
                                        <p:cTn id="60" dur="1" fill="hold">
                                          <p:stCondLst>
                                            <p:cond delay="4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childTnLst>
        </p:cTn>
      </p:par>
    </p:tnLst>
    <p:bldLst>
      <p:bldP spid="10" grpId="0" animBg="1"/>
      <p:bldP spid="11" grpId="0" animBg="1"/>
      <p:bldP spid="12" grpId="0" animBg="1"/>
      <p:bldP spid="9" grpId="0"/>
      <p:bldP spid="35" grpId="0"/>
      <p:bldP spid="5" grpId="0" animBg="1"/>
      <p:bldP spid="23" grpId="0" animBg="1"/>
      <p:bldP spid="28"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6A30B50-56C6-4956-A4C9-D1AFB060EB3B}"/>
              </a:ext>
            </a:extLst>
          </p:cNvPr>
          <p:cNvGrpSpPr/>
          <p:nvPr/>
        </p:nvGrpSpPr>
        <p:grpSpPr>
          <a:xfrm>
            <a:off x="2947097" y="1952233"/>
            <a:ext cx="1161131" cy="4080238"/>
            <a:chOff x="2947097" y="1952233"/>
            <a:chExt cx="1161131" cy="4080238"/>
          </a:xfrm>
        </p:grpSpPr>
        <p:sp>
          <p:nvSpPr>
            <p:cNvPr id="37" name="TextBox 36">
              <a:extLst>
                <a:ext uri="{FF2B5EF4-FFF2-40B4-BE49-F238E27FC236}">
                  <a16:creationId xmlns:a16="http://schemas.microsoft.com/office/drawing/2014/main" id="{7FD7BE4D-9DD3-4BE1-9D8E-C04897A053A4}"/>
                </a:ext>
              </a:extLst>
            </p:cNvPr>
            <p:cNvSpPr txBox="1"/>
            <p:nvPr/>
          </p:nvSpPr>
          <p:spPr>
            <a:xfrm rot="16200000">
              <a:off x="1799356" y="3790668"/>
              <a:ext cx="2818701" cy="523220"/>
            </a:xfrm>
            <a:prstGeom prst="rect">
              <a:avLst/>
            </a:prstGeom>
            <a:noFill/>
          </p:spPr>
          <p:txBody>
            <a:bodyPr wrap="square" rtlCol="0">
              <a:spAutoFit/>
            </a:bodyPr>
            <a:lstStyle/>
            <a:p>
              <a:pPr algn="ctr"/>
              <a:r>
                <a:rPr lang="en-US" sz="2800" dirty="0">
                  <a:solidFill>
                    <a:srgbClr val="7030A0"/>
                  </a:solidFill>
                </a:rPr>
                <a:t>Strictness</a:t>
              </a:r>
            </a:p>
          </p:txBody>
        </p:sp>
        <p:grpSp>
          <p:nvGrpSpPr>
            <p:cNvPr id="38" name="Group 37">
              <a:extLst>
                <a:ext uri="{FF2B5EF4-FFF2-40B4-BE49-F238E27FC236}">
                  <a16:creationId xmlns:a16="http://schemas.microsoft.com/office/drawing/2014/main" id="{1930DA82-4753-49C4-91BA-36BCA1F09378}"/>
                </a:ext>
              </a:extLst>
            </p:cNvPr>
            <p:cNvGrpSpPr/>
            <p:nvPr/>
          </p:nvGrpSpPr>
          <p:grpSpPr>
            <a:xfrm>
              <a:off x="3646562" y="1952233"/>
              <a:ext cx="461666" cy="4080238"/>
              <a:chOff x="3646561" y="1952233"/>
              <a:chExt cx="461666" cy="4080238"/>
            </a:xfrm>
          </p:grpSpPr>
          <p:sp>
            <p:nvSpPr>
              <p:cNvPr id="39" name="TextBox 38">
                <a:extLst>
                  <a:ext uri="{FF2B5EF4-FFF2-40B4-BE49-F238E27FC236}">
                    <a16:creationId xmlns:a16="http://schemas.microsoft.com/office/drawing/2014/main" id="{0267F726-B7BD-46C3-9EC4-8F5D08BA9044}"/>
                  </a:ext>
                </a:extLst>
              </p:cNvPr>
              <p:cNvSpPr txBox="1"/>
              <p:nvPr/>
            </p:nvSpPr>
            <p:spPr>
              <a:xfrm rot="16200000">
                <a:off x="3074345" y="2524449"/>
                <a:ext cx="1606098" cy="461665"/>
              </a:xfrm>
              <a:prstGeom prst="rect">
                <a:avLst/>
              </a:prstGeom>
              <a:noFill/>
            </p:spPr>
            <p:txBody>
              <a:bodyPr wrap="square" rtlCol="0">
                <a:spAutoFit/>
              </a:bodyPr>
              <a:lstStyle/>
              <a:p>
                <a:pPr algn="ctr"/>
                <a:r>
                  <a:rPr lang="en-US" sz="2400" dirty="0"/>
                  <a:t>Strong</a:t>
                </a:r>
              </a:p>
            </p:txBody>
          </p:sp>
          <p:sp>
            <p:nvSpPr>
              <p:cNvPr id="40" name="TextBox 39">
                <a:extLst>
                  <a:ext uri="{FF2B5EF4-FFF2-40B4-BE49-F238E27FC236}">
                    <a16:creationId xmlns:a16="http://schemas.microsoft.com/office/drawing/2014/main" id="{97E575D5-DE5A-4108-95CF-6F12DA260C2D}"/>
                  </a:ext>
                </a:extLst>
              </p:cNvPr>
              <p:cNvSpPr txBox="1"/>
              <p:nvPr/>
            </p:nvSpPr>
            <p:spPr>
              <a:xfrm rot="16200000">
                <a:off x="3074346" y="4998589"/>
                <a:ext cx="1606098" cy="461665"/>
              </a:xfrm>
              <a:prstGeom prst="rect">
                <a:avLst/>
              </a:prstGeom>
              <a:noFill/>
            </p:spPr>
            <p:txBody>
              <a:bodyPr wrap="square" rtlCol="0">
                <a:spAutoFit/>
              </a:bodyPr>
              <a:lstStyle/>
              <a:p>
                <a:pPr algn="ctr"/>
                <a:r>
                  <a:rPr lang="en-US" sz="2400" dirty="0"/>
                  <a:t>Weak</a:t>
                </a:r>
              </a:p>
            </p:txBody>
          </p:sp>
        </p:grpSp>
      </p:grpSp>
      <p:grpSp>
        <p:nvGrpSpPr>
          <p:cNvPr id="41" name="Group 40">
            <a:extLst>
              <a:ext uri="{FF2B5EF4-FFF2-40B4-BE49-F238E27FC236}">
                <a16:creationId xmlns:a16="http://schemas.microsoft.com/office/drawing/2014/main" id="{6F7AE9C6-D0BF-4463-B192-736CE7B2CD70}"/>
              </a:ext>
            </a:extLst>
          </p:cNvPr>
          <p:cNvGrpSpPr/>
          <p:nvPr/>
        </p:nvGrpSpPr>
        <p:grpSpPr>
          <a:xfrm>
            <a:off x="3016621" y="692181"/>
            <a:ext cx="6833472" cy="993647"/>
            <a:chOff x="3146669" y="721014"/>
            <a:chExt cx="6833472" cy="993647"/>
          </a:xfrm>
        </p:grpSpPr>
        <p:sp>
          <p:nvSpPr>
            <p:cNvPr id="42" name="TextBox 41">
              <a:extLst>
                <a:ext uri="{FF2B5EF4-FFF2-40B4-BE49-F238E27FC236}">
                  <a16:creationId xmlns:a16="http://schemas.microsoft.com/office/drawing/2014/main" id="{F384781C-9F5D-47DF-87C3-9A997D198C86}"/>
                </a:ext>
              </a:extLst>
            </p:cNvPr>
            <p:cNvSpPr txBox="1"/>
            <p:nvPr/>
          </p:nvSpPr>
          <p:spPr>
            <a:xfrm>
              <a:off x="3146669" y="721014"/>
              <a:ext cx="6833472" cy="523220"/>
            </a:xfrm>
            <a:prstGeom prst="rect">
              <a:avLst/>
            </a:prstGeom>
            <a:noFill/>
          </p:spPr>
          <p:txBody>
            <a:bodyPr wrap="square" rtlCol="0">
              <a:spAutoFit/>
            </a:bodyPr>
            <a:lstStyle/>
            <a:p>
              <a:pPr algn="ctr"/>
              <a:r>
                <a:rPr lang="en-US" sz="2800" dirty="0">
                  <a:solidFill>
                    <a:srgbClr val="4472C4"/>
                  </a:solidFill>
                </a:rPr>
                <a:t>Compile-time vs. Run-time</a:t>
              </a:r>
            </a:p>
          </p:txBody>
        </p:sp>
        <p:sp>
          <p:nvSpPr>
            <p:cNvPr id="43" name="TextBox 42">
              <a:extLst>
                <a:ext uri="{FF2B5EF4-FFF2-40B4-BE49-F238E27FC236}">
                  <a16:creationId xmlns:a16="http://schemas.microsoft.com/office/drawing/2014/main" id="{FAE34DFE-BB34-4BE2-B7B0-F2699BBE17D5}"/>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44" name="TextBox 43">
              <a:extLst>
                <a:ext uri="{FF2B5EF4-FFF2-40B4-BE49-F238E27FC236}">
                  <a16:creationId xmlns:a16="http://schemas.microsoft.com/office/drawing/2014/main" id="{705797D7-E7F3-44B2-8872-53ACB73272C6}"/>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sp>
        <p:nvSpPr>
          <p:cNvPr id="45" name="Rectangle 44">
            <a:extLst>
              <a:ext uri="{FF2B5EF4-FFF2-40B4-BE49-F238E27FC236}">
                <a16:creationId xmlns:a16="http://schemas.microsoft.com/office/drawing/2014/main" id="{6243A03B-D5DB-40EE-8844-2DE7018DE8FB}"/>
              </a:ext>
            </a:extLst>
          </p:cNvPr>
          <p:cNvSpPr/>
          <p:nvPr/>
        </p:nvSpPr>
        <p:spPr>
          <a:xfrm>
            <a:off x="4113379"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Assembly Language, C, C++</a:t>
            </a:r>
          </a:p>
        </p:txBody>
      </p:sp>
      <p:sp>
        <p:nvSpPr>
          <p:cNvPr id="46" name="Rectangle 45">
            <a:extLst>
              <a:ext uri="{FF2B5EF4-FFF2-40B4-BE49-F238E27FC236}">
                <a16:creationId xmlns:a16="http://schemas.microsoft.com/office/drawing/2014/main" id="{1F1B0815-F721-4C53-9ADF-1AA681527DEA}"/>
              </a:ext>
            </a:extLst>
          </p:cNvPr>
          <p:cNvSpPr/>
          <p:nvPr/>
        </p:nvSpPr>
        <p:spPr>
          <a:xfrm>
            <a:off x="6524478"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7" name="Rectangle 46">
            <a:extLst>
              <a:ext uri="{FF2B5EF4-FFF2-40B4-BE49-F238E27FC236}">
                <a16:creationId xmlns:a16="http://schemas.microsoft.com/office/drawing/2014/main" id="{B2F3BC1C-1409-4483-AE7C-1E071220CC52}"/>
              </a:ext>
            </a:extLst>
          </p:cNvPr>
          <p:cNvSpPr/>
          <p:nvPr/>
        </p:nvSpPr>
        <p:spPr>
          <a:xfrm>
            <a:off x="4113380" y="1589866"/>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 Go, Haskell, Java, Scala</a:t>
            </a:r>
          </a:p>
        </p:txBody>
      </p:sp>
      <p:sp>
        <p:nvSpPr>
          <p:cNvPr id="48" name="Rectangle 47">
            <a:extLst>
              <a:ext uri="{FF2B5EF4-FFF2-40B4-BE49-F238E27FC236}">
                <a16:creationId xmlns:a16="http://schemas.microsoft.com/office/drawing/2014/main" id="{7AB3522F-B77C-45D0-B500-4C9A078004F9}"/>
              </a:ext>
            </a:extLst>
          </p:cNvPr>
          <p:cNvSpPr/>
          <p:nvPr/>
        </p:nvSpPr>
        <p:spPr>
          <a:xfrm>
            <a:off x="6524479" y="1596602"/>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Javascript</a:t>
            </a:r>
            <a:r>
              <a:rPr lang="en-US" sz="2400" dirty="0">
                <a:solidFill>
                  <a:schemeClr val="tx1"/>
                </a:solidFill>
              </a:rPr>
              <a:t>, Perl, PHP, Ruby, Python, Smalltalk</a:t>
            </a:r>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lstStyle/>
          <a:p>
            <a:r>
              <a:rPr lang="en-US" dirty="0"/>
              <a:t>Type Checking Approaches</a:t>
            </a:r>
          </a:p>
        </p:txBody>
      </p:sp>
      <p:grpSp>
        <p:nvGrpSpPr>
          <p:cNvPr id="4" name="Group 3">
            <a:extLst>
              <a:ext uri="{FF2B5EF4-FFF2-40B4-BE49-F238E27FC236}">
                <a16:creationId xmlns:a16="http://schemas.microsoft.com/office/drawing/2014/main" id="{F79852B7-E7E0-4A6F-B4B4-495B3390D89E}"/>
              </a:ext>
            </a:extLst>
          </p:cNvPr>
          <p:cNvGrpSpPr/>
          <p:nvPr/>
        </p:nvGrpSpPr>
        <p:grpSpPr>
          <a:xfrm>
            <a:off x="3016621" y="692181"/>
            <a:ext cx="6833472" cy="993647"/>
            <a:chOff x="3146669" y="721014"/>
            <a:chExt cx="6833472" cy="993647"/>
          </a:xfrm>
        </p:grpSpPr>
        <p:sp>
          <p:nvSpPr>
            <p:cNvPr id="20" name="TextBox 19">
              <a:extLst>
                <a:ext uri="{FF2B5EF4-FFF2-40B4-BE49-F238E27FC236}">
                  <a16:creationId xmlns:a16="http://schemas.microsoft.com/office/drawing/2014/main" id="{91A929DD-0B52-4344-B7CC-C08F31F45724}"/>
                </a:ext>
              </a:extLst>
            </p:cNvPr>
            <p:cNvSpPr txBox="1"/>
            <p:nvPr/>
          </p:nvSpPr>
          <p:spPr>
            <a:xfrm>
              <a:off x="3146669" y="721014"/>
              <a:ext cx="6833472" cy="523220"/>
            </a:xfrm>
            <a:prstGeom prst="rect">
              <a:avLst/>
            </a:prstGeom>
            <a:noFill/>
          </p:spPr>
          <p:txBody>
            <a:bodyPr wrap="square" rtlCol="0">
              <a:spAutoFit/>
            </a:bodyPr>
            <a:lstStyle/>
            <a:p>
              <a:pPr algn="ctr"/>
              <a:r>
                <a:rPr lang="en-US" sz="2800" dirty="0">
                  <a:solidFill>
                    <a:srgbClr val="4472C4"/>
                  </a:solidFill>
                </a:rPr>
                <a:t>Compile-time vs. Run-time</a:t>
              </a:r>
            </a:p>
          </p:txBody>
        </p:sp>
        <p:sp>
          <p:nvSpPr>
            <p:cNvPr id="21" name="TextBox 20">
              <a:extLst>
                <a:ext uri="{FF2B5EF4-FFF2-40B4-BE49-F238E27FC236}">
                  <a16:creationId xmlns:a16="http://schemas.microsoft.com/office/drawing/2014/main" id="{F0C9901B-C02A-4D9E-98EE-B97899392DF2}"/>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22" name="TextBox 21">
              <a:extLst>
                <a:ext uri="{FF2B5EF4-FFF2-40B4-BE49-F238E27FC236}">
                  <a16:creationId xmlns:a16="http://schemas.microsoft.com/office/drawing/2014/main" id="{9006D783-DA41-4429-BFA5-4FC1018D72C1}"/>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grpSp>
        <p:nvGrpSpPr>
          <p:cNvPr id="16" name="Group 15">
            <a:extLst>
              <a:ext uri="{FF2B5EF4-FFF2-40B4-BE49-F238E27FC236}">
                <a16:creationId xmlns:a16="http://schemas.microsoft.com/office/drawing/2014/main" id="{4EB12394-98EA-45DA-A464-A743CE1F0766}"/>
              </a:ext>
            </a:extLst>
          </p:cNvPr>
          <p:cNvGrpSpPr/>
          <p:nvPr/>
        </p:nvGrpSpPr>
        <p:grpSpPr>
          <a:xfrm>
            <a:off x="4416873" y="1224163"/>
            <a:ext cx="4080238" cy="461665"/>
            <a:chOff x="4546921" y="1252996"/>
            <a:chExt cx="4080238" cy="461665"/>
          </a:xfrm>
        </p:grpSpPr>
        <p:sp>
          <p:nvSpPr>
            <p:cNvPr id="18" name="TextBox 17">
              <a:extLst>
                <a:ext uri="{FF2B5EF4-FFF2-40B4-BE49-F238E27FC236}">
                  <a16:creationId xmlns:a16="http://schemas.microsoft.com/office/drawing/2014/main" id="{58783B39-F8C9-4C10-B1D6-BCB4F8CFFF6C}"/>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19" name="TextBox 18">
              <a:extLst>
                <a:ext uri="{FF2B5EF4-FFF2-40B4-BE49-F238E27FC236}">
                  <a16:creationId xmlns:a16="http://schemas.microsoft.com/office/drawing/2014/main" id="{D5BFEDC9-4F07-40C0-A056-CFA310536388}"/>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sp>
        <p:nvSpPr>
          <p:cNvPr id="24" name="Rectangle 23">
            <a:extLst>
              <a:ext uri="{FF2B5EF4-FFF2-40B4-BE49-F238E27FC236}">
                <a16:creationId xmlns:a16="http://schemas.microsoft.com/office/drawing/2014/main" id="{6E0EC745-FA4F-495F-8CB5-77CD9D0F6790}"/>
              </a:ext>
            </a:extLst>
          </p:cNvPr>
          <p:cNvSpPr/>
          <p:nvPr/>
        </p:nvSpPr>
        <p:spPr>
          <a:xfrm>
            <a:off x="6519325" y="1603295"/>
            <a:ext cx="2340814" cy="4764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Dynamic typing</a:t>
            </a:r>
          </a:p>
          <a:p>
            <a:endParaRPr lang="en-US" sz="2400" dirty="0"/>
          </a:p>
          <a:p>
            <a:r>
              <a:rPr lang="en-US" sz="2000" dirty="0"/>
              <a:t>As the program executes, the type checker ensures that each primitive operation is invoked with values of the right types, and raises an exception otherwise</a:t>
            </a:r>
          </a:p>
          <a:p>
            <a:endParaRPr lang="en-US" sz="2000" dirty="0"/>
          </a:p>
        </p:txBody>
      </p:sp>
    </p:spTree>
    <p:extLst>
      <p:ext uri="{BB962C8B-B14F-4D97-AF65-F5344CB8AC3E}">
        <p14:creationId xmlns:p14="http://schemas.microsoft.com/office/powerpoint/2010/main" val="197240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What is Dynamic Typing?</a:t>
            </a:r>
          </a:p>
        </p:txBody>
      </p:sp>
      <p:sp>
        <p:nvSpPr>
          <p:cNvPr id="13" name="TextBox 12">
            <a:extLst>
              <a:ext uri="{FF2B5EF4-FFF2-40B4-BE49-F238E27FC236}">
                <a16:creationId xmlns:a16="http://schemas.microsoft.com/office/drawing/2014/main" id="{1E51894C-37E3-4B09-AB20-73846A3C29EC}"/>
              </a:ext>
            </a:extLst>
          </p:cNvPr>
          <p:cNvSpPr txBox="1"/>
          <p:nvPr/>
        </p:nvSpPr>
        <p:spPr>
          <a:xfrm>
            <a:off x="914400" y="1228075"/>
            <a:ext cx="10395802" cy="830997"/>
          </a:xfrm>
          <a:prstGeom prst="rect">
            <a:avLst/>
          </a:prstGeom>
          <a:noFill/>
        </p:spPr>
        <p:txBody>
          <a:bodyPr wrap="square" rtlCol="0">
            <a:spAutoFit/>
          </a:bodyPr>
          <a:lstStyle/>
          <a:p>
            <a:pPr algn="ctr"/>
            <a:r>
              <a:rPr lang="en-US" sz="2400" dirty="0"/>
              <a:t>In a </a:t>
            </a:r>
            <a:r>
              <a:rPr lang="en-US" sz="2400" dirty="0">
                <a:solidFill>
                  <a:srgbClr val="FF0000"/>
                </a:solidFill>
              </a:rPr>
              <a:t>dynamically-typed language</a:t>
            </a:r>
            <a:r>
              <a:rPr lang="en-US" sz="2400" dirty="0"/>
              <a:t>, the </a:t>
            </a:r>
            <a:r>
              <a:rPr lang="en-US" sz="2400" dirty="0">
                <a:solidFill>
                  <a:srgbClr val="FF0000"/>
                </a:solidFill>
              </a:rPr>
              <a:t>safety of operations </a:t>
            </a:r>
            <a:r>
              <a:rPr lang="en-US" sz="2400" dirty="0"/>
              <a:t>on variables/values is </a:t>
            </a:r>
            <a:r>
              <a:rPr lang="en-US" sz="2400" dirty="0">
                <a:solidFill>
                  <a:srgbClr val="FF0000"/>
                </a:solidFill>
              </a:rPr>
              <a:t>checked as the program runs </a:t>
            </a:r>
            <a:r>
              <a:rPr lang="en-US" sz="2400" dirty="0"/>
              <a:t>(rather than compile time).</a:t>
            </a:r>
          </a:p>
        </p:txBody>
      </p:sp>
      <p:sp>
        <p:nvSpPr>
          <p:cNvPr id="14" name="TextBox 13">
            <a:extLst>
              <a:ext uri="{FF2B5EF4-FFF2-40B4-BE49-F238E27FC236}">
                <a16:creationId xmlns:a16="http://schemas.microsoft.com/office/drawing/2014/main" id="{9A06FA78-09AC-4057-9680-182371D2241F}"/>
              </a:ext>
            </a:extLst>
          </p:cNvPr>
          <p:cNvSpPr txBox="1"/>
          <p:nvPr/>
        </p:nvSpPr>
        <p:spPr>
          <a:xfrm>
            <a:off x="1459780" y="2488639"/>
            <a:ext cx="8940710" cy="830997"/>
          </a:xfrm>
          <a:prstGeom prst="rect">
            <a:avLst/>
          </a:prstGeom>
          <a:noFill/>
        </p:spPr>
        <p:txBody>
          <a:bodyPr wrap="square" rtlCol="0">
            <a:spAutoFit/>
          </a:bodyPr>
          <a:lstStyle/>
          <a:p>
            <a:pPr algn="ctr"/>
            <a:r>
              <a:rPr lang="en-US" sz="2400" dirty="0"/>
              <a:t>If the code is attempting an illegal operation on a value, an exception is generated or the program crashes.</a:t>
            </a:r>
          </a:p>
        </p:txBody>
      </p:sp>
      <p:sp>
        <p:nvSpPr>
          <p:cNvPr id="17" name="Rectangle 16">
            <a:extLst>
              <a:ext uri="{FF2B5EF4-FFF2-40B4-BE49-F238E27FC236}">
                <a16:creationId xmlns:a16="http://schemas.microsoft.com/office/drawing/2014/main" id="{B38B61AA-3B23-4B9A-9841-83B3AB618AE4}"/>
              </a:ext>
            </a:extLst>
          </p:cNvPr>
          <p:cNvSpPr/>
          <p:nvPr/>
        </p:nvSpPr>
        <p:spPr>
          <a:xfrm>
            <a:off x="1049141" y="4180432"/>
            <a:ext cx="2062480" cy="1951098"/>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def add(</a:t>
            </a:r>
            <a:r>
              <a:rPr lang="en-US" dirty="0" err="1">
                <a:solidFill>
                  <a:schemeClr val="tx1"/>
                </a:solidFill>
                <a:latin typeface="Consolas" panose="020B0609020204030204" pitchFamily="49" charset="0"/>
              </a:rPr>
              <a:t>x,y</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print(x + y)</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def foo():</a:t>
            </a:r>
          </a:p>
          <a:p>
            <a:r>
              <a:rPr lang="en-US" dirty="0">
                <a:solidFill>
                  <a:schemeClr val="tx1"/>
                </a:solidFill>
                <a:latin typeface="Consolas" panose="020B0609020204030204" pitchFamily="49" charset="0"/>
              </a:rPr>
              <a:t> a = 10</a:t>
            </a:r>
          </a:p>
          <a:p>
            <a:r>
              <a:rPr lang="en-US" dirty="0">
                <a:solidFill>
                  <a:schemeClr val="tx1"/>
                </a:solidFill>
                <a:latin typeface="Consolas" panose="020B0609020204030204" pitchFamily="49" charset="0"/>
              </a:rPr>
              <a:t> b = "cooties"</a:t>
            </a:r>
          </a:p>
          <a:p>
            <a:r>
              <a:rPr lang="en-US" dirty="0">
                <a:solidFill>
                  <a:schemeClr val="tx1"/>
                </a:solidFill>
                <a:latin typeface="Consolas" panose="020B0609020204030204" pitchFamily="49" charset="0"/>
              </a:rPr>
              <a:t> add(</a:t>
            </a:r>
            <a:r>
              <a:rPr lang="en-US" dirty="0" err="1">
                <a:solidFill>
                  <a:schemeClr val="tx1"/>
                </a:solidFill>
                <a:latin typeface="Consolas" panose="020B0609020204030204" pitchFamily="49" charset="0"/>
              </a:rPr>
              <a:t>a,b</a:t>
            </a:r>
            <a:r>
              <a:rPr lang="en-US" dirty="0">
                <a:solidFill>
                  <a:schemeClr val="tx1"/>
                </a:solidFill>
                <a:latin typeface="Consolas" panose="020B0609020204030204" pitchFamily="49" charset="0"/>
              </a:rPr>
              <a:t>)</a:t>
            </a:r>
          </a:p>
        </p:txBody>
      </p:sp>
      <p:cxnSp>
        <p:nvCxnSpPr>
          <p:cNvPr id="20" name="Straight Arrow Connector 19">
            <a:extLst>
              <a:ext uri="{FF2B5EF4-FFF2-40B4-BE49-F238E27FC236}">
                <a16:creationId xmlns:a16="http://schemas.microsoft.com/office/drawing/2014/main" id="{F9E0A9CE-A516-4226-A875-1AD24A0A9572}"/>
              </a:ext>
            </a:extLst>
          </p:cNvPr>
          <p:cNvCxnSpPr/>
          <p:nvPr/>
        </p:nvCxnSpPr>
        <p:spPr>
          <a:xfrm>
            <a:off x="812911" y="51636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C58A96B-BBC6-4A00-B31D-C108B29D2EC7}"/>
              </a:ext>
            </a:extLst>
          </p:cNvPr>
          <p:cNvCxnSpPr/>
          <p:nvPr/>
        </p:nvCxnSpPr>
        <p:spPr>
          <a:xfrm>
            <a:off x="944991" y="545018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0591E4-E840-4A67-BC2E-A026AA06F0DE}"/>
              </a:ext>
            </a:extLst>
          </p:cNvPr>
          <p:cNvCxnSpPr/>
          <p:nvPr/>
        </p:nvCxnSpPr>
        <p:spPr>
          <a:xfrm>
            <a:off x="938895" y="569605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427FF7-4CA1-429C-B0F5-EF48AEA484CE}"/>
              </a:ext>
            </a:extLst>
          </p:cNvPr>
          <p:cNvCxnSpPr/>
          <p:nvPr/>
        </p:nvCxnSpPr>
        <p:spPr>
          <a:xfrm>
            <a:off x="936863" y="59866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EF2360E-9F67-4AD3-8774-7CD1DB392C93}"/>
              </a:ext>
            </a:extLst>
          </p:cNvPr>
          <p:cNvCxnSpPr/>
          <p:nvPr/>
        </p:nvCxnSpPr>
        <p:spPr>
          <a:xfrm>
            <a:off x="812911" y="43508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857341-8989-4F72-86CF-2C1897554E50}"/>
              </a:ext>
            </a:extLst>
          </p:cNvPr>
          <p:cNvCxnSpPr/>
          <p:nvPr/>
        </p:nvCxnSpPr>
        <p:spPr>
          <a:xfrm>
            <a:off x="936863" y="461706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3E864BD-DBFB-4F8F-BC74-7FA4A3ACD760}"/>
              </a:ext>
            </a:extLst>
          </p:cNvPr>
          <p:cNvGrpSpPr/>
          <p:nvPr/>
        </p:nvGrpSpPr>
        <p:grpSpPr>
          <a:xfrm>
            <a:off x="2665020" y="4121635"/>
            <a:ext cx="4190143" cy="1099475"/>
            <a:chOff x="4950437" y="1814329"/>
            <a:chExt cx="4190143" cy="1099475"/>
          </a:xfrm>
        </p:grpSpPr>
        <p:sp>
          <p:nvSpPr>
            <p:cNvPr id="31" name="TextBox 30">
              <a:extLst>
                <a:ext uri="{FF2B5EF4-FFF2-40B4-BE49-F238E27FC236}">
                  <a16:creationId xmlns:a16="http://schemas.microsoft.com/office/drawing/2014/main" id="{46C6C8E3-3429-4172-AC61-A8ED375F1FA4}"/>
                </a:ext>
              </a:extLst>
            </p:cNvPr>
            <p:cNvSpPr txBox="1"/>
            <p:nvPr/>
          </p:nvSpPr>
          <p:spPr>
            <a:xfrm>
              <a:off x="5815584" y="1990474"/>
              <a:ext cx="3324996" cy="923330"/>
            </a:xfrm>
            <a:prstGeom prst="rect">
              <a:avLst/>
            </a:prstGeom>
            <a:solidFill>
              <a:schemeClr val="accent1">
                <a:lumMod val="40000"/>
                <a:lumOff val="60000"/>
              </a:schemeClr>
            </a:solidFill>
            <a:ln>
              <a:solidFill>
                <a:schemeClr val="tx1"/>
              </a:solidFill>
            </a:ln>
          </p:spPr>
          <p:txBody>
            <a:bodyPr wrap="square">
              <a:spAutoFit/>
            </a:bodyPr>
            <a:lstStyle/>
            <a:p>
              <a:r>
                <a:rPr lang="en-US" sz="1800" dirty="0" err="1">
                  <a:solidFill>
                    <a:srgbClr val="000000"/>
                  </a:solidFill>
                  <a:latin typeface="Menlo-Regular"/>
                </a:rPr>
                <a:t>TypeError</a:t>
              </a:r>
              <a:r>
                <a:rPr lang="en-US" sz="1800" dirty="0">
                  <a:solidFill>
                    <a:srgbClr val="000000"/>
                  </a:solidFill>
                  <a:latin typeface="Menlo-Regular"/>
                </a:rPr>
                <a:t>: unsupported operand type(s) for +: 'int' and 'str'</a:t>
              </a:r>
              <a:endParaRPr lang="en-US" dirty="0"/>
            </a:p>
          </p:txBody>
        </p:sp>
        <p:pic>
          <p:nvPicPr>
            <p:cNvPr id="5" name="Picture 4" descr="Icon&#10;&#10;Description automatically generated with low confidence">
              <a:extLst>
                <a:ext uri="{FF2B5EF4-FFF2-40B4-BE49-F238E27FC236}">
                  <a16:creationId xmlns:a16="http://schemas.microsoft.com/office/drawing/2014/main" id="{21B4FD20-F59E-4D2C-AC8B-331C7E213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437" y="1814329"/>
              <a:ext cx="905256" cy="905256"/>
            </a:xfrm>
            <a:prstGeom prst="rect">
              <a:avLst/>
            </a:prstGeom>
          </p:spPr>
        </p:pic>
      </p:grpSp>
      <p:sp>
        <p:nvSpPr>
          <p:cNvPr id="18" name="Rectangle 17">
            <a:extLst>
              <a:ext uri="{FF2B5EF4-FFF2-40B4-BE49-F238E27FC236}">
                <a16:creationId xmlns:a16="http://schemas.microsoft.com/office/drawing/2014/main" id="{27FA0CC1-C23B-4DFC-8338-9379911E423A}"/>
              </a:ext>
            </a:extLst>
          </p:cNvPr>
          <p:cNvSpPr/>
          <p:nvPr/>
        </p:nvSpPr>
        <p:spPr>
          <a:xfrm>
            <a:off x="7057038" y="4226507"/>
            <a:ext cx="2831095" cy="1951098"/>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def </a:t>
            </a:r>
            <a:r>
              <a:rPr lang="en-US" dirty="0" err="1">
                <a:solidFill>
                  <a:schemeClr val="tx1"/>
                </a:solidFill>
                <a:latin typeface="Consolas" panose="020B0609020204030204" pitchFamily="49" charset="0"/>
              </a:rPr>
              <a:t>do_something</a:t>
            </a:r>
            <a:r>
              <a:rPr lang="en-US" dirty="0">
                <a:solidFill>
                  <a:schemeClr val="tx1"/>
                </a:solidFill>
                <a:latin typeface="Consolas" panose="020B0609020204030204" pitchFamily="49" charset="0"/>
              </a:rPr>
              <a:t>(x):</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x.quack</a:t>
            </a:r>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def main():</a:t>
            </a:r>
          </a:p>
          <a:p>
            <a:r>
              <a:rPr lang="en-US" dirty="0">
                <a:solidFill>
                  <a:schemeClr val="tx1"/>
                </a:solidFill>
                <a:latin typeface="Consolas" panose="020B0609020204030204" pitchFamily="49" charset="0"/>
              </a:rPr>
              <a:t> a = Lion("Leo")</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do_something</a:t>
            </a:r>
            <a:r>
              <a:rPr lang="en-US" dirty="0">
                <a:solidFill>
                  <a:schemeClr val="tx1"/>
                </a:solidFill>
                <a:latin typeface="Consolas" panose="020B0609020204030204" pitchFamily="49" charset="0"/>
              </a:rPr>
              <a:t>(a)</a:t>
            </a:r>
          </a:p>
        </p:txBody>
      </p:sp>
      <p:grpSp>
        <p:nvGrpSpPr>
          <p:cNvPr id="4" name="Group 3">
            <a:extLst>
              <a:ext uri="{FF2B5EF4-FFF2-40B4-BE49-F238E27FC236}">
                <a16:creationId xmlns:a16="http://schemas.microsoft.com/office/drawing/2014/main" id="{B6CEDCF6-1DC9-4560-A06D-47DDAD2870ED}"/>
              </a:ext>
            </a:extLst>
          </p:cNvPr>
          <p:cNvGrpSpPr/>
          <p:nvPr/>
        </p:nvGrpSpPr>
        <p:grpSpPr>
          <a:xfrm>
            <a:off x="7653988" y="3283619"/>
            <a:ext cx="4285697" cy="1099475"/>
            <a:chOff x="5040981" y="5159959"/>
            <a:chExt cx="4285697" cy="1099475"/>
          </a:xfrm>
        </p:grpSpPr>
        <p:sp>
          <p:nvSpPr>
            <p:cNvPr id="22" name="TextBox 21">
              <a:extLst>
                <a:ext uri="{FF2B5EF4-FFF2-40B4-BE49-F238E27FC236}">
                  <a16:creationId xmlns:a16="http://schemas.microsoft.com/office/drawing/2014/main" id="{5C1FAB2A-CDA7-4DEF-AD9E-038DF78F6A2B}"/>
                </a:ext>
              </a:extLst>
            </p:cNvPr>
            <p:cNvSpPr txBox="1"/>
            <p:nvPr/>
          </p:nvSpPr>
          <p:spPr>
            <a:xfrm>
              <a:off x="5906128" y="5336104"/>
              <a:ext cx="3420550" cy="923330"/>
            </a:xfrm>
            <a:prstGeom prst="rect">
              <a:avLst/>
            </a:prstGeom>
            <a:solidFill>
              <a:schemeClr val="accent1">
                <a:lumMod val="40000"/>
                <a:lumOff val="60000"/>
              </a:schemeClr>
            </a:solidFill>
            <a:ln>
              <a:solidFill>
                <a:schemeClr val="tx1"/>
              </a:solidFill>
            </a:ln>
          </p:spPr>
          <p:txBody>
            <a:bodyPr wrap="square">
              <a:spAutoFit/>
            </a:bodyPr>
            <a:lstStyle/>
            <a:p>
              <a:r>
                <a:rPr lang="en-US" dirty="0" err="1">
                  <a:solidFill>
                    <a:srgbClr val="000000"/>
                  </a:solidFill>
                  <a:latin typeface="Menlo-Regular"/>
                </a:rPr>
                <a:t>AttributeError</a:t>
              </a:r>
              <a:r>
                <a:rPr lang="en-US" dirty="0">
                  <a:solidFill>
                    <a:srgbClr val="000000"/>
                  </a:solidFill>
                  <a:latin typeface="Menlo-Regular"/>
                </a:rPr>
                <a:t>: 'Lion' object has no attribute 'quack'</a:t>
              </a:r>
              <a:endParaRPr lang="en-US" dirty="0"/>
            </a:p>
          </p:txBody>
        </p:sp>
        <p:pic>
          <p:nvPicPr>
            <p:cNvPr id="25" name="Picture 24" descr="Icon&#10;&#10;Description automatically generated with low confidence">
              <a:extLst>
                <a:ext uri="{FF2B5EF4-FFF2-40B4-BE49-F238E27FC236}">
                  <a16:creationId xmlns:a16="http://schemas.microsoft.com/office/drawing/2014/main" id="{EAEE95E7-442D-428D-9D68-8AFE09683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981" y="5159959"/>
              <a:ext cx="905256" cy="905256"/>
            </a:xfrm>
            <a:prstGeom prst="rect">
              <a:avLst/>
            </a:prstGeom>
          </p:spPr>
        </p:pic>
      </p:grpSp>
      <p:cxnSp>
        <p:nvCxnSpPr>
          <p:cNvPr id="27" name="Straight Arrow Connector 26">
            <a:extLst>
              <a:ext uri="{FF2B5EF4-FFF2-40B4-BE49-F238E27FC236}">
                <a16:creationId xmlns:a16="http://schemas.microsoft.com/office/drawing/2014/main" id="{F6A885F9-3F26-43EE-AC05-64FDD2B8E8FB}"/>
              </a:ext>
            </a:extLst>
          </p:cNvPr>
          <p:cNvCxnSpPr/>
          <p:nvPr/>
        </p:nvCxnSpPr>
        <p:spPr>
          <a:xfrm>
            <a:off x="6826480" y="533774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FDAE2F2-390F-469B-999C-35F2C7C88CDD}"/>
              </a:ext>
            </a:extLst>
          </p:cNvPr>
          <p:cNvCxnSpPr/>
          <p:nvPr/>
        </p:nvCxnSpPr>
        <p:spPr>
          <a:xfrm>
            <a:off x="6961868" y="56262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6B702A-090C-4BD1-95F3-F3DEE7F9ED22}"/>
              </a:ext>
            </a:extLst>
          </p:cNvPr>
          <p:cNvCxnSpPr/>
          <p:nvPr/>
        </p:nvCxnSpPr>
        <p:spPr>
          <a:xfrm>
            <a:off x="6952653" y="58934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6CAF8D5-699B-4948-921E-B86E961CAAEA}"/>
              </a:ext>
            </a:extLst>
          </p:cNvPr>
          <p:cNvCxnSpPr/>
          <p:nvPr/>
        </p:nvCxnSpPr>
        <p:spPr>
          <a:xfrm>
            <a:off x="6807341" y="454030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BE5C11-EDAE-4702-9B36-239ED7C8712D}"/>
              </a:ext>
            </a:extLst>
          </p:cNvPr>
          <p:cNvCxnSpPr/>
          <p:nvPr/>
        </p:nvCxnSpPr>
        <p:spPr>
          <a:xfrm>
            <a:off x="6938476" y="480328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48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3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135742"/>
            <a:ext cx="10363200" cy="1143000"/>
          </a:xfrm>
        </p:spPr>
        <p:txBody>
          <a:bodyPr/>
          <a:lstStyle/>
          <a:p>
            <a:r>
              <a:rPr lang="en-US" dirty="0"/>
              <a:t>Dynamic Typing: Types Associated with Values!</a:t>
            </a:r>
          </a:p>
        </p:txBody>
      </p:sp>
      <p:sp>
        <p:nvSpPr>
          <p:cNvPr id="17" name="Rectangle 16">
            <a:extLst>
              <a:ext uri="{FF2B5EF4-FFF2-40B4-BE49-F238E27FC236}">
                <a16:creationId xmlns:a16="http://schemas.microsoft.com/office/drawing/2014/main" id="{B38B61AA-3B23-4B9A-9841-83B3AB618AE4}"/>
              </a:ext>
            </a:extLst>
          </p:cNvPr>
          <p:cNvSpPr/>
          <p:nvPr/>
        </p:nvSpPr>
        <p:spPr>
          <a:xfrm>
            <a:off x="1354043" y="4485044"/>
            <a:ext cx="5044541" cy="2237090"/>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def </a:t>
            </a:r>
            <a:r>
              <a:rPr lang="en-US" dirty="0" err="1">
                <a:solidFill>
                  <a:schemeClr val="tx1"/>
                </a:solidFill>
                <a:latin typeface="Consolas" panose="020B0609020204030204" pitchFamily="49" charset="0"/>
              </a:rPr>
              <a:t>guess_my_number</a:t>
            </a:r>
            <a:r>
              <a:rPr lang="en-US" dirty="0">
                <a:solidFill>
                  <a:schemeClr val="tx1"/>
                </a:solidFill>
                <a:latin typeface="Consolas" panose="020B0609020204030204" pitchFamily="49" charset="0"/>
              </a:rPr>
              <a:t>(</a:t>
            </a:r>
            <a:r>
              <a:rPr lang="en-US" dirty="0" err="1">
                <a:solidFill>
                  <a:schemeClr val="tx1"/>
                </a:solidFill>
                <a:latin typeface="Consolas" panose="020B0609020204030204" pitchFamily="49" charset="0"/>
              </a:rPr>
              <a:t>secret_value</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val</a:t>
            </a:r>
            <a:r>
              <a:rPr lang="en-US" dirty="0">
                <a:solidFill>
                  <a:schemeClr val="tx1"/>
                </a:solidFill>
                <a:latin typeface="Consolas" panose="020B0609020204030204" pitchFamily="49" charset="0"/>
              </a:rPr>
              <a:t> = </a:t>
            </a:r>
            <a:r>
              <a:rPr lang="en-US" dirty="0" err="1">
                <a:solidFill>
                  <a:schemeClr val="tx1"/>
                </a:solidFill>
                <a:latin typeface="Consolas" panose="020B0609020204030204" pitchFamily="49" charset="0"/>
              </a:rPr>
              <a:t>get_number_from_user</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if </a:t>
            </a:r>
            <a:r>
              <a:rPr lang="en-US" dirty="0" err="1">
                <a:solidFill>
                  <a:schemeClr val="tx1"/>
                </a:solidFill>
                <a:latin typeface="Consolas" panose="020B0609020204030204" pitchFamily="49" charset="0"/>
              </a:rPr>
              <a:t>val</a:t>
            </a:r>
            <a:r>
              <a:rPr lang="en-US" dirty="0">
                <a:solidFill>
                  <a:schemeClr val="tx1"/>
                </a:solidFill>
                <a:latin typeface="Consolas" panose="020B0609020204030204" pitchFamily="49" charset="0"/>
              </a:rPr>
              <a:t> &gt; 100:</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val</a:t>
            </a:r>
            <a:r>
              <a:rPr lang="en-US" dirty="0">
                <a:solidFill>
                  <a:schemeClr val="tx1"/>
                </a:solidFill>
                <a:latin typeface="Consolas" panose="020B0609020204030204" pitchFamily="49" charset="0"/>
              </a:rPr>
              <a:t> = "Your guess is too large!"</a:t>
            </a:r>
          </a:p>
          <a:p>
            <a:r>
              <a:rPr lang="en-US" dirty="0">
                <a:solidFill>
                  <a:schemeClr val="tx1"/>
                </a:solidFill>
                <a:latin typeface="Consolas" panose="020B0609020204030204" pitchFamily="49" charset="0"/>
              </a:rPr>
              <a:t> else:</a:t>
            </a:r>
          </a:p>
          <a:p>
            <a:r>
              <a:rPr lang="en-US" dirty="0">
                <a:solidFill>
                  <a:schemeClr val="tx1"/>
                </a:solidFill>
                <a:latin typeface="Consolas" panose="020B0609020204030204" pitchFamily="49" charset="0"/>
              </a:rPr>
              <a:t>   ...</a:t>
            </a:r>
          </a:p>
        </p:txBody>
      </p:sp>
      <p:sp>
        <p:nvSpPr>
          <p:cNvPr id="35" name="TextBox 34">
            <a:extLst>
              <a:ext uri="{FF2B5EF4-FFF2-40B4-BE49-F238E27FC236}">
                <a16:creationId xmlns:a16="http://schemas.microsoft.com/office/drawing/2014/main" id="{561F14E1-F0FF-45D3-9DF6-2E8BABCCB1D5}"/>
              </a:ext>
            </a:extLst>
          </p:cNvPr>
          <p:cNvSpPr txBox="1"/>
          <p:nvPr/>
        </p:nvSpPr>
        <p:spPr>
          <a:xfrm>
            <a:off x="173866" y="1060282"/>
            <a:ext cx="11921732" cy="461665"/>
          </a:xfrm>
          <a:prstGeom prst="rect">
            <a:avLst/>
          </a:prstGeom>
          <a:noFill/>
        </p:spPr>
        <p:txBody>
          <a:bodyPr wrap="square" rtlCol="0">
            <a:spAutoFit/>
          </a:bodyPr>
          <a:lstStyle/>
          <a:p>
            <a:pPr algn="ctr"/>
            <a:r>
              <a:rPr lang="en-US" sz="2400" dirty="0"/>
              <a:t>In dynamically-typed languages, variables </a:t>
            </a:r>
            <a:r>
              <a:rPr lang="en-US" sz="2400" dirty="0">
                <a:solidFill>
                  <a:srgbClr val="FF0000"/>
                </a:solidFill>
              </a:rPr>
              <a:t>don't have types</a:t>
            </a:r>
            <a:r>
              <a:rPr lang="en-US" sz="2400" dirty="0"/>
              <a:t>. </a:t>
            </a:r>
          </a:p>
        </p:txBody>
      </p:sp>
      <p:sp>
        <p:nvSpPr>
          <p:cNvPr id="38" name="TextBox 37">
            <a:extLst>
              <a:ext uri="{FF2B5EF4-FFF2-40B4-BE49-F238E27FC236}">
                <a16:creationId xmlns:a16="http://schemas.microsoft.com/office/drawing/2014/main" id="{6C3948FA-0AC8-4A69-AFB5-8FCE2390D963}"/>
              </a:ext>
            </a:extLst>
          </p:cNvPr>
          <p:cNvSpPr txBox="1"/>
          <p:nvPr/>
        </p:nvSpPr>
        <p:spPr>
          <a:xfrm>
            <a:off x="1282778" y="1927586"/>
            <a:ext cx="9646310" cy="830997"/>
          </a:xfrm>
          <a:prstGeom prst="rect">
            <a:avLst/>
          </a:prstGeom>
          <a:noFill/>
        </p:spPr>
        <p:txBody>
          <a:bodyPr wrap="square" rtlCol="0">
            <a:spAutoFit/>
          </a:bodyPr>
          <a:lstStyle/>
          <a:p>
            <a:pPr algn="ctr"/>
            <a:r>
              <a:rPr lang="en-US" sz="2400" dirty="0"/>
              <a:t>So a given </a:t>
            </a:r>
            <a:r>
              <a:rPr lang="en-US" sz="2400" dirty="0">
                <a:solidFill>
                  <a:srgbClr val="FF0000"/>
                </a:solidFill>
              </a:rPr>
              <a:t>variable name </a:t>
            </a:r>
            <a:r>
              <a:rPr lang="en-US" sz="2400" dirty="0"/>
              <a:t>could refer to </a:t>
            </a:r>
            <a:r>
              <a:rPr lang="en-US" sz="2400" dirty="0">
                <a:solidFill>
                  <a:srgbClr val="FF0000"/>
                </a:solidFill>
              </a:rPr>
              <a:t>multiple values of different types </a:t>
            </a:r>
            <a:r>
              <a:rPr lang="en-US" sz="2400" dirty="0"/>
              <a:t>over the course of execution.</a:t>
            </a:r>
          </a:p>
        </p:txBody>
      </p:sp>
      <p:sp>
        <p:nvSpPr>
          <p:cNvPr id="39" name="Speech Bubble: Rectangle with Corners Rounded 38">
            <a:extLst>
              <a:ext uri="{FF2B5EF4-FFF2-40B4-BE49-F238E27FC236}">
                <a16:creationId xmlns:a16="http://schemas.microsoft.com/office/drawing/2014/main" id="{0581CA53-DBA7-41BC-8C06-CAC6B104DF6A}"/>
              </a:ext>
            </a:extLst>
          </p:cNvPr>
          <p:cNvSpPr/>
          <p:nvPr/>
        </p:nvSpPr>
        <p:spPr>
          <a:xfrm>
            <a:off x="5637857" y="3175001"/>
            <a:ext cx="2687346" cy="1173630"/>
          </a:xfrm>
          <a:prstGeom prst="wedgeRoundRectCallout">
            <a:avLst>
              <a:gd name="adj1" fmla="val -71063"/>
              <a:gd name="adj2" fmla="val 759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For example, Python variables don't have types!</a:t>
            </a:r>
          </a:p>
        </p:txBody>
      </p:sp>
      <p:sp>
        <p:nvSpPr>
          <p:cNvPr id="41" name="Speech Bubble: Rectangle with Corners Rounded 40">
            <a:extLst>
              <a:ext uri="{FF2B5EF4-FFF2-40B4-BE49-F238E27FC236}">
                <a16:creationId xmlns:a16="http://schemas.microsoft.com/office/drawing/2014/main" id="{02BB6020-70D2-484A-887B-8B29146B9161}"/>
              </a:ext>
            </a:extLst>
          </p:cNvPr>
          <p:cNvSpPr/>
          <p:nvPr/>
        </p:nvSpPr>
        <p:spPr>
          <a:xfrm>
            <a:off x="3062928" y="3515067"/>
            <a:ext cx="2687346" cy="1173630"/>
          </a:xfrm>
          <a:prstGeom prst="wedgeRoundRectCallout">
            <a:avLst>
              <a:gd name="adj1" fmla="val -71063"/>
              <a:gd name="adj2" fmla="val 759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variable name can refer to values of different types!</a:t>
            </a:r>
          </a:p>
        </p:txBody>
      </p:sp>
      <p:sp>
        <p:nvSpPr>
          <p:cNvPr id="40" name="TextBox 39">
            <a:extLst>
              <a:ext uri="{FF2B5EF4-FFF2-40B4-BE49-F238E27FC236}">
                <a16:creationId xmlns:a16="http://schemas.microsoft.com/office/drawing/2014/main" id="{A45E484F-2157-4DB2-BDD5-5C4B701C3518}"/>
              </a:ext>
            </a:extLst>
          </p:cNvPr>
          <p:cNvSpPr txBox="1"/>
          <p:nvPr/>
        </p:nvSpPr>
        <p:spPr>
          <a:xfrm>
            <a:off x="1213758" y="2976688"/>
            <a:ext cx="9646310" cy="830997"/>
          </a:xfrm>
          <a:prstGeom prst="rect">
            <a:avLst/>
          </a:prstGeom>
          <a:noFill/>
        </p:spPr>
        <p:txBody>
          <a:bodyPr wrap="square" rtlCol="0">
            <a:spAutoFit/>
          </a:bodyPr>
          <a:lstStyle/>
          <a:p>
            <a:pPr algn="ctr"/>
            <a:r>
              <a:rPr lang="en-US" sz="2400" dirty="0"/>
              <a:t>Because of this we say that with dynamic typing:</a:t>
            </a:r>
          </a:p>
          <a:p>
            <a:pPr algn="ctr"/>
            <a:r>
              <a:rPr lang="en-US" sz="2400" dirty="0">
                <a:solidFill>
                  <a:srgbClr val="FF0000"/>
                </a:solidFill>
              </a:rPr>
              <a:t> "types are associated with values and not variables"</a:t>
            </a:r>
          </a:p>
        </p:txBody>
      </p:sp>
      <p:cxnSp>
        <p:nvCxnSpPr>
          <p:cNvPr id="42" name="Straight Arrow Connector 41">
            <a:extLst>
              <a:ext uri="{FF2B5EF4-FFF2-40B4-BE49-F238E27FC236}">
                <a16:creationId xmlns:a16="http://schemas.microsoft.com/office/drawing/2014/main" id="{68CCC56E-E30B-4E36-B507-04E9361DC70D}"/>
              </a:ext>
            </a:extLst>
          </p:cNvPr>
          <p:cNvCxnSpPr/>
          <p:nvPr/>
        </p:nvCxnSpPr>
        <p:spPr>
          <a:xfrm>
            <a:off x="1126321" y="47865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3E6A14C-E50C-406E-89D2-5D9780C766F0}"/>
              </a:ext>
            </a:extLst>
          </p:cNvPr>
          <p:cNvCxnSpPr/>
          <p:nvPr/>
        </p:nvCxnSpPr>
        <p:spPr>
          <a:xfrm>
            <a:off x="1248950" y="505804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6919CAD-C1C9-4CC3-8D56-0A08A4457CF6}"/>
              </a:ext>
            </a:extLst>
          </p:cNvPr>
          <p:cNvCxnSpPr/>
          <p:nvPr/>
        </p:nvCxnSpPr>
        <p:spPr>
          <a:xfrm>
            <a:off x="1235482" y="559746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27C2A32-58E2-4E57-843B-C7997F621475}"/>
              </a:ext>
            </a:extLst>
          </p:cNvPr>
          <p:cNvCxnSpPr/>
          <p:nvPr/>
        </p:nvCxnSpPr>
        <p:spPr>
          <a:xfrm>
            <a:off x="1511220" y="588596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635186B-034B-41BE-83EC-5AE2DDA2E770}"/>
              </a:ext>
            </a:extLst>
          </p:cNvPr>
          <p:cNvGrpSpPr/>
          <p:nvPr/>
        </p:nvGrpSpPr>
        <p:grpSpPr>
          <a:xfrm>
            <a:off x="6887038" y="4658394"/>
            <a:ext cx="3205315" cy="469660"/>
            <a:chOff x="6984857" y="4471261"/>
            <a:chExt cx="3205315" cy="469660"/>
          </a:xfrm>
        </p:grpSpPr>
        <p:grpSp>
          <p:nvGrpSpPr>
            <p:cNvPr id="44" name="Group 43">
              <a:extLst>
                <a:ext uri="{FF2B5EF4-FFF2-40B4-BE49-F238E27FC236}">
                  <a16:creationId xmlns:a16="http://schemas.microsoft.com/office/drawing/2014/main" id="{76C00B28-DD02-4F76-A91A-1A2D8CF34E41}"/>
                </a:ext>
              </a:extLst>
            </p:cNvPr>
            <p:cNvGrpSpPr/>
            <p:nvPr/>
          </p:nvGrpSpPr>
          <p:grpSpPr>
            <a:xfrm>
              <a:off x="6984857" y="4471261"/>
              <a:ext cx="2460042" cy="432799"/>
              <a:chOff x="5365667" y="6131337"/>
              <a:chExt cx="2460042" cy="432799"/>
            </a:xfrm>
          </p:grpSpPr>
          <p:grpSp>
            <p:nvGrpSpPr>
              <p:cNvPr id="49" name="Group 48">
                <a:extLst>
                  <a:ext uri="{FF2B5EF4-FFF2-40B4-BE49-F238E27FC236}">
                    <a16:creationId xmlns:a16="http://schemas.microsoft.com/office/drawing/2014/main" id="{828B3915-2E1E-4F9B-BD5E-4E7512E91756}"/>
                  </a:ext>
                </a:extLst>
              </p:cNvPr>
              <p:cNvGrpSpPr/>
              <p:nvPr/>
            </p:nvGrpSpPr>
            <p:grpSpPr>
              <a:xfrm>
                <a:off x="5365667" y="6131337"/>
                <a:ext cx="2207580" cy="432799"/>
                <a:chOff x="7006759" y="-746755"/>
                <a:chExt cx="2207580" cy="432799"/>
              </a:xfrm>
            </p:grpSpPr>
            <p:sp>
              <p:nvSpPr>
                <p:cNvPr id="52" name="TextBox 51">
                  <a:extLst>
                    <a:ext uri="{FF2B5EF4-FFF2-40B4-BE49-F238E27FC236}">
                      <a16:creationId xmlns:a16="http://schemas.microsoft.com/office/drawing/2014/main" id="{2ACCE168-64AF-456B-ACD7-584277B27C82}"/>
                    </a:ext>
                  </a:extLst>
                </p:cNvPr>
                <p:cNvSpPr txBox="1"/>
                <p:nvPr/>
              </p:nvSpPr>
              <p:spPr>
                <a:xfrm>
                  <a:off x="7006759" y="-746755"/>
                  <a:ext cx="1523174" cy="400110"/>
                </a:xfrm>
                <a:prstGeom prst="rect">
                  <a:avLst/>
                </a:prstGeom>
                <a:noFill/>
              </p:spPr>
              <p:txBody>
                <a:bodyPr wrap="none" rtlCol="0">
                  <a:spAutoFit/>
                </a:bodyPr>
                <a:lstStyle/>
                <a:p>
                  <a:r>
                    <a:rPr lang="en-US" sz="2000" dirty="0" err="1">
                      <a:solidFill>
                        <a:srgbClr val="00B0F0"/>
                      </a:solidFill>
                    </a:rPr>
                    <a:t>secret_value</a:t>
                  </a:r>
                  <a:endParaRPr lang="en-US" sz="2000" dirty="0">
                    <a:solidFill>
                      <a:srgbClr val="00B0F0"/>
                    </a:solidFill>
                  </a:endParaRPr>
                </a:p>
              </p:txBody>
            </p:sp>
            <p:sp>
              <p:nvSpPr>
                <p:cNvPr id="53" name="Rectangle 52">
                  <a:extLst>
                    <a:ext uri="{FF2B5EF4-FFF2-40B4-BE49-F238E27FC236}">
                      <a16:creationId xmlns:a16="http://schemas.microsoft.com/office/drawing/2014/main" id="{D4537AAC-D09D-45A5-9CC8-C0DCEB86452B}"/>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1" name="Straight Arrow Connector 50">
                <a:extLst>
                  <a:ext uri="{FF2B5EF4-FFF2-40B4-BE49-F238E27FC236}">
                    <a16:creationId xmlns:a16="http://schemas.microsoft.com/office/drawing/2014/main" id="{645192A9-8117-4ACF-8422-08029932CC32}"/>
                  </a:ext>
                </a:extLst>
              </p:cNvPr>
              <p:cNvCxnSpPr>
                <a:cxnSpLocks/>
              </p:cNvCxnSpPr>
              <p:nvPr/>
            </p:nvCxnSpPr>
            <p:spPr>
              <a:xfrm flipV="1">
                <a:off x="7188451" y="6169789"/>
                <a:ext cx="637258" cy="197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12E4A8D-2E5B-4E19-9D1F-70386EF0E342}"/>
                </a:ext>
              </a:extLst>
            </p:cNvPr>
            <p:cNvGrpSpPr/>
            <p:nvPr/>
          </p:nvGrpSpPr>
          <p:grpSpPr>
            <a:xfrm>
              <a:off x="9426497" y="4479256"/>
              <a:ext cx="763675" cy="461665"/>
              <a:chOff x="4627793" y="1686974"/>
              <a:chExt cx="763675" cy="461665"/>
            </a:xfrm>
            <a:solidFill>
              <a:srgbClr val="7030A0"/>
            </a:solidFill>
          </p:grpSpPr>
          <p:sp>
            <p:nvSpPr>
              <p:cNvPr id="72" name="Rectangle 71">
                <a:extLst>
                  <a:ext uri="{FF2B5EF4-FFF2-40B4-BE49-F238E27FC236}">
                    <a16:creationId xmlns:a16="http://schemas.microsoft.com/office/drawing/2014/main" id="{7D5C2611-8FB2-4C95-A34C-40D158A91858}"/>
                  </a:ext>
                </a:extLst>
              </p:cNvPr>
              <p:cNvSpPr/>
              <p:nvPr/>
            </p:nvSpPr>
            <p:spPr>
              <a:xfrm>
                <a:off x="4627793"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5BA2508D-68D2-4AFC-8A72-9BDD113EDC7B}"/>
                  </a:ext>
                </a:extLst>
              </p:cNvPr>
              <p:cNvSpPr txBox="1"/>
              <p:nvPr/>
            </p:nvSpPr>
            <p:spPr>
              <a:xfrm>
                <a:off x="4779506" y="1686974"/>
                <a:ext cx="524503"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42</a:t>
                </a:r>
              </a:p>
            </p:txBody>
          </p:sp>
        </p:grpSp>
      </p:grpSp>
      <p:grpSp>
        <p:nvGrpSpPr>
          <p:cNvPr id="81" name="Group 80">
            <a:extLst>
              <a:ext uri="{FF2B5EF4-FFF2-40B4-BE49-F238E27FC236}">
                <a16:creationId xmlns:a16="http://schemas.microsoft.com/office/drawing/2014/main" id="{35F93C46-EDEE-4C29-8BEA-1FD8A467078B}"/>
              </a:ext>
            </a:extLst>
          </p:cNvPr>
          <p:cNvGrpSpPr/>
          <p:nvPr/>
        </p:nvGrpSpPr>
        <p:grpSpPr>
          <a:xfrm>
            <a:off x="7888401" y="5199340"/>
            <a:ext cx="1206217" cy="434782"/>
            <a:chOff x="8008122" y="-748738"/>
            <a:chExt cx="1206217" cy="434782"/>
          </a:xfrm>
        </p:grpSpPr>
        <p:sp>
          <p:nvSpPr>
            <p:cNvPr id="83" name="TextBox 82">
              <a:extLst>
                <a:ext uri="{FF2B5EF4-FFF2-40B4-BE49-F238E27FC236}">
                  <a16:creationId xmlns:a16="http://schemas.microsoft.com/office/drawing/2014/main" id="{20772985-B723-4231-8BDA-8AB26E75D5E8}"/>
                </a:ext>
              </a:extLst>
            </p:cNvPr>
            <p:cNvSpPr txBox="1"/>
            <p:nvPr/>
          </p:nvSpPr>
          <p:spPr>
            <a:xfrm>
              <a:off x="8008122" y="-748738"/>
              <a:ext cx="487634" cy="400110"/>
            </a:xfrm>
            <a:prstGeom prst="rect">
              <a:avLst/>
            </a:prstGeom>
            <a:noFill/>
          </p:spPr>
          <p:txBody>
            <a:bodyPr wrap="none" rtlCol="0">
              <a:spAutoFit/>
            </a:bodyPr>
            <a:lstStyle/>
            <a:p>
              <a:r>
                <a:rPr lang="en-US" sz="2000">
                  <a:solidFill>
                    <a:srgbClr val="00B0F0"/>
                  </a:solidFill>
                </a:rPr>
                <a:t>val</a:t>
              </a:r>
              <a:endParaRPr lang="en-US" sz="2000" dirty="0">
                <a:solidFill>
                  <a:srgbClr val="00B0F0"/>
                </a:solidFill>
              </a:endParaRPr>
            </a:p>
          </p:txBody>
        </p:sp>
        <p:sp>
          <p:nvSpPr>
            <p:cNvPr id="84" name="Rectangle 83">
              <a:extLst>
                <a:ext uri="{FF2B5EF4-FFF2-40B4-BE49-F238E27FC236}">
                  <a16:creationId xmlns:a16="http://schemas.microsoft.com/office/drawing/2014/main" id="{1EDD4139-4007-4491-BF11-7943D6DE3F7A}"/>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F00FAAAD-795A-4D2A-97FE-C4FF45C5F491}"/>
              </a:ext>
            </a:extLst>
          </p:cNvPr>
          <p:cNvGrpSpPr/>
          <p:nvPr/>
        </p:nvGrpSpPr>
        <p:grpSpPr>
          <a:xfrm>
            <a:off x="9353517" y="5142823"/>
            <a:ext cx="778086" cy="461665"/>
            <a:chOff x="10195933" y="5022185"/>
            <a:chExt cx="778086" cy="461665"/>
          </a:xfrm>
        </p:grpSpPr>
        <p:sp>
          <p:nvSpPr>
            <p:cNvPr id="89" name="Rectangle 88">
              <a:extLst>
                <a:ext uri="{FF2B5EF4-FFF2-40B4-BE49-F238E27FC236}">
                  <a16:creationId xmlns:a16="http://schemas.microsoft.com/office/drawing/2014/main" id="{B1E6EFB4-17E5-4F05-8741-7AABCE1117BE}"/>
                </a:ext>
              </a:extLst>
            </p:cNvPr>
            <p:cNvSpPr/>
            <p:nvPr/>
          </p:nvSpPr>
          <p:spPr>
            <a:xfrm>
              <a:off x="10195933" y="5046886"/>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0" name="TextBox 89">
              <a:extLst>
                <a:ext uri="{FF2B5EF4-FFF2-40B4-BE49-F238E27FC236}">
                  <a16:creationId xmlns:a16="http://schemas.microsoft.com/office/drawing/2014/main" id="{B870137F-CD34-4798-8438-CE3468F2A57C}"/>
                </a:ext>
              </a:extLst>
            </p:cNvPr>
            <p:cNvSpPr txBox="1"/>
            <p:nvPr/>
          </p:nvSpPr>
          <p:spPr>
            <a:xfrm>
              <a:off x="10279598" y="5022185"/>
              <a:ext cx="694421" cy="461665"/>
            </a:xfrm>
            <a:prstGeom prst="rect">
              <a:avLst/>
            </a:prstGeom>
            <a:noFill/>
          </p:spPr>
          <p:txBody>
            <a:bodyPr wrap="none" rtlCol="0">
              <a:spAutoFit/>
            </a:bodyPr>
            <a:lstStyle/>
            <a:p>
              <a:r>
                <a:rPr lang="en-US" sz="2400" b="1" dirty="0">
                  <a:solidFill>
                    <a:schemeClr val="bg1"/>
                  </a:solidFill>
                  <a:latin typeface="Consolas" panose="020B0609020204030204" pitchFamily="49" charset="0"/>
                </a:rPr>
                <a:t>173</a:t>
              </a:r>
            </a:p>
          </p:txBody>
        </p:sp>
      </p:grpSp>
      <p:grpSp>
        <p:nvGrpSpPr>
          <p:cNvPr id="92" name="Group 91">
            <a:extLst>
              <a:ext uri="{FF2B5EF4-FFF2-40B4-BE49-F238E27FC236}">
                <a16:creationId xmlns:a16="http://schemas.microsoft.com/office/drawing/2014/main" id="{90517724-101F-4A77-8259-724D65C2C5CF}"/>
              </a:ext>
            </a:extLst>
          </p:cNvPr>
          <p:cNvGrpSpPr/>
          <p:nvPr/>
        </p:nvGrpSpPr>
        <p:grpSpPr>
          <a:xfrm>
            <a:off x="9347080" y="5736943"/>
            <a:ext cx="1997484" cy="394346"/>
            <a:chOff x="10195933" y="5046886"/>
            <a:chExt cx="1997484" cy="394346"/>
          </a:xfrm>
        </p:grpSpPr>
        <p:sp>
          <p:nvSpPr>
            <p:cNvPr id="93" name="Rectangle 92">
              <a:extLst>
                <a:ext uri="{FF2B5EF4-FFF2-40B4-BE49-F238E27FC236}">
                  <a16:creationId xmlns:a16="http://schemas.microsoft.com/office/drawing/2014/main" id="{3E02AC17-C2C0-4E78-88AF-CB74B71C3A6F}"/>
                </a:ext>
              </a:extLst>
            </p:cNvPr>
            <p:cNvSpPr/>
            <p:nvPr/>
          </p:nvSpPr>
          <p:spPr>
            <a:xfrm>
              <a:off x="10195933" y="5046886"/>
              <a:ext cx="1953440"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4" name="TextBox 93">
              <a:extLst>
                <a:ext uri="{FF2B5EF4-FFF2-40B4-BE49-F238E27FC236}">
                  <a16:creationId xmlns:a16="http://schemas.microsoft.com/office/drawing/2014/main" id="{3089C4D0-0A91-4555-B014-2BD1CF0EE71C}"/>
                </a:ext>
              </a:extLst>
            </p:cNvPr>
            <p:cNvSpPr txBox="1"/>
            <p:nvPr/>
          </p:nvSpPr>
          <p:spPr>
            <a:xfrm>
              <a:off x="10207296" y="5077474"/>
              <a:ext cx="1986121" cy="307777"/>
            </a:xfrm>
            <a:prstGeom prst="rect">
              <a:avLst/>
            </a:prstGeom>
            <a:noFill/>
          </p:spPr>
          <p:txBody>
            <a:bodyPr wrap="square" rtlCol="0">
              <a:spAutoFit/>
            </a:bodyPr>
            <a:lstStyle/>
            <a:p>
              <a:r>
                <a:rPr lang="en-US" sz="1400" b="1" dirty="0">
                  <a:solidFill>
                    <a:schemeClr val="bg1"/>
                  </a:solidFill>
                  <a:latin typeface="Consolas" panose="020B0609020204030204" pitchFamily="49" charset="0"/>
                </a:rPr>
                <a:t>"Your guess is..."</a:t>
              </a:r>
            </a:p>
          </p:txBody>
        </p:sp>
      </p:grpSp>
      <p:cxnSp>
        <p:nvCxnSpPr>
          <p:cNvPr id="96" name="Straight Arrow Connector 95">
            <a:extLst>
              <a:ext uri="{FF2B5EF4-FFF2-40B4-BE49-F238E27FC236}">
                <a16:creationId xmlns:a16="http://schemas.microsoft.com/office/drawing/2014/main" id="{5DD1B324-7E1A-455A-AD51-FD61222870DE}"/>
              </a:ext>
            </a:extLst>
          </p:cNvPr>
          <p:cNvCxnSpPr>
            <a:cxnSpLocks/>
          </p:cNvCxnSpPr>
          <p:nvPr/>
        </p:nvCxnSpPr>
        <p:spPr>
          <a:xfrm>
            <a:off x="8704092" y="5445180"/>
            <a:ext cx="665319" cy="3134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CD4DC12-13DE-40D2-A141-D04E451CB7DE}"/>
              </a:ext>
            </a:extLst>
          </p:cNvPr>
          <p:cNvCxnSpPr>
            <a:cxnSpLocks/>
          </p:cNvCxnSpPr>
          <p:nvPr/>
        </p:nvCxnSpPr>
        <p:spPr>
          <a:xfrm flipV="1">
            <a:off x="8709822" y="5239775"/>
            <a:ext cx="637258" cy="197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Speech Bubble: Rectangle with Corners Rounded 67">
            <a:extLst>
              <a:ext uri="{FF2B5EF4-FFF2-40B4-BE49-F238E27FC236}">
                <a16:creationId xmlns:a16="http://schemas.microsoft.com/office/drawing/2014/main" id="{3E54CC6B-3F85-4008-952E-70830E9312CC}"/>
              </a:ext>
            </a:extLst>
          </p:cNvPr>
          <p:cNvSpPr/>
          <p:nvPr/>
        </p:nvSpPr>
        <p:spPr>
          <a:xfrm>
            <a:off x="9237665" y="4175559"/>
            <a:ext cx="2811610" cy="776256"/>
          </a:xfrm>
          <a:prstGeom prst="wedgeRoundRectCallout">
            <a:avLst>
              <a:gd name="adj1" fmla="val -38316"/>
              <a:gd name="adj2" fmla="val 936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the value it refers to has a type of </a:t>
            </a:r>
            <a:r>
              <a:rPr lang="en-US" sz="2000" dirty="0">
                <a:solidFill>
                  <a:srgbClr val="FFCDCD"/>
                </a:solidFill>
                <a:latin typeface="Corbel" panose="020B0503020204020204" pitchFamily="34" charset="0"/>
              </a:rPr>
              <a:t>int</a:t>
            </a:r>
            <a:r>
              <a:rPr lang="en-US" sz="2000" dirty="0">
                <a:latin typeface="Corbel" panose="020B0503020204020204" pitchFamily="34" charset="0"/>
              </a:rPr>
              <a:t>. </a:t>
            </a:r>
          </a:p>
        </p:txBody>
      </p:sp>
      <p:sp>
        <p:nvSpPr>
          <p:cNvPr id="98" name="Speech Bubble: Rectangle with Corners Rounded 97">
            <a:extLst>
              <a:ext uri="{FF2B5EF4-FFF2-40B4-BE49-F238E27FC236}">
                <a16:creationId xmlns:a16="http://schemas.microsoft.com/office/drawing/2014/main" id="{D7CF93B8-8948-4F31-853A-E0F965611023}"/>
              </a:ext>
            </a:extLst>
          </p:cNvPr>
          <p:cNvSpPr/>
          <p:nvPr/>
        </p:nvSpPr>
        <p:spPr>
          <a:xfrm>
            <a:off x="9017046" y="3375318"/>
            <a:ext cx="3174953" cy="1736740"/>
          </a:xfrm>
          <a:prstGeom prst="wedgeRoundRectCallout">
            <a:avLst>
              <a:gd name="adj1" fmla="val -38316"/>
              <a:gd name="adj2" fmla="val 936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Now </a:t>
            </a:r>
            <a:r>
              <a:rPr lang="en-US" sz="2000" dirty="0" err="1">
                <a:solidFill>
                  <a:srgbClr val="FFCDCD"/>
                </a:solidFill>
                <a:latin typeface="Corbel" panose="020B0503020204020204" pitchFamily="34" charset="0"/>
              </a:rPr>
              <a:t>val</a:t>
            </a:r>
            <a:r>
              <a:rPr lang="en-US" sz="2000" dirty="0">
                <a:latin typeface="Corbel" panose="020B0503020204020204" pitchFamily="34" charset="0"/>
              </a:rPr>
              <a:t> refers to a </a:t>
            </a:r>
            <a:r>
              <a:rPr lang="en-US" sz="2000" dirty="0">
                <a:solidFill>
                  <a:srgbClr val="FFCDCD"/>
                </a:solidFill>
                <a:latin typeface="Corbel" panose="020B0503020204020204" pitchFamily="34" charset="0"/>
              </a:rPr>
              <a:t>value </a:t>
            </a:r>
            <a:r>
              <a:rPr lang="en-US" sz="2000" dirty="0">
                <a:solidFill>
                  <a:schemeClr val="bg1"/>
                </a:solidFill>
                <a:latin typeface="Corbel" panose="020B0503020204020204" pitchFamily="34" charset="0"/>
              </a:rPr>
              <a:t>of</a:t>
            </a:r>
            <a:r>
              <a:rPr lang="en-US" sz="2000" dirty="0">
                <a:solidFill>
                  <a:srgbClr val="FFCDCD"/>
                </a:solidFill>
                <a:latin typeface="Corbel" panose="020B0503020204020204" pitchFamily="34" charset="0"/>
              </a:rPr>
              <a:t> type string</a:t>
            </a:r>
            <a:r>
              <a:rPr lang="en-US" sz="2000" dirty="0">
                <a:latin typeface="Corbel" panose="020B0503020204020204" pitchFamily="34" charset="0"/>
              </a:rPr>
              <a:t>.</a:t>
            </a:r>
          </a:p>
          <a:p>
            <a:pPr algn="ctr"/>
            <a:endParaRPr lang="en-US" sz="500" dirty="0">
              <a:latin typeface="Corbel" panose="020B0503020204020204" pitchFamily="34" charset="0"/>
            </a:endParaRPr>
          </a:p>
          <a:p>
            <a:pPr algn="ctr"/>
            <a:r>
              <a:rPr lang="en-US" sz="2000" dirty="0">
                <a:solidFill>
                  <a:srgbClr val="00FFFF"/>
                </a:solidFill>
                <a:latin typeface="Corbel" panose="020B0503020204020204" pitchFamily="34" charset="0"/>
              </a:rPr>
              <a:t>Moral: The "type is associated with the value." </a:t>
            </a:r>
          </a:p>
        </p:txBody>
      </p:sp>
      <p:sp>
        <p:nvSpPr>
          <p:cNvPr id="99" name="Speech Bubble: Rectangle with Corners Rounded 98">
            <a:extLst>
              <a:ext uri="{FF2B5EF4-FFF2-40B4-BE49-F238E27FC236}">
                <a16:creationId xmlns:a16="http://schemas.microsoft.com/office/drawing/2014/main" id="{1B52C473-DE00-432B-94CA-BF5FD64E3C3B}"/>
              </a:ext>
            </a:extLst>
          </p:cNvPr>
          <p:cNvSpPr/>
          <p:nvPr/>
        </p:nvSpPr>
        <p:spPr>
          <a:xfrm>
            <a:off x="5544312" y="4071210"/>
            <a:ext cx="2668090" cy="951468"/>
          </a:xfrm>
          <a:prstGeom prst="wedgeRoundRectCallout">
            <a:avLst>
              <a:gd name="adj1" fmla="val 56774"/>
              <a:gd name="adj2" fmla="val 779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 the variable (name).</a:t>
            </a:r>
          </a:p>
        </p:txBody>
      </p:sp>
      <p:sp>
        <p:nvSpPr>
          <p:cNvPr id="100" name="Speech Bubble: Rectangle with Corners Rounded 99">
            <a:extLst>
              <a:ext uri="{FF2B5EF4-FFF2-40B4-BE49-F238E27FC236}">
                <a16:creationId xmlns:a16="http://schemas.microsoft.com/office/drawing/2014/main" id="{5555A2B2-BB42-4DDD-B7E4-927FFEAC99C7}"/>
              </a:ext>
            </a:extLst>
          </p:cNvPr>
          <p:cNvSpPr/>
          <p:nvPr/>
        </p:nvSpPr>
        <p:spPr>
          <a:xfrm>
            <a:off x="5868371" y="3768855"/>
            <a:ext cx="3174954" cy="951468"/>
          </a:xfrm>
          <a:prstGeom prst="wedgeRoundRectCallout">
            <a:avLst>
              <a:gd name="adj1" fmla="val 36873"/>
              <a:gd name="adj2" fmla="val 11296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the </a:t>
            </a:r>
            <a:r>
              <a:rPr lang="en-US" sz="2000" dirty="0" err="1">
                <a:solidFill>
                  <a:srgbClr val="FFCDCD"/>
                </a:solidFill>
                <a:latin typeface="Corbel" panose="020B0503020204020204" pitchFamily="34" charset="0"/>
              </a:rPr>
              <a:t>val</a:t>
            </a:r>
            <a:r>
              <a:rPr lang="en-US" sz="2000" dirty="0">
                <a:latin typeface="Corbel" panose="020B0503020204020204" pitchFamily="34" charset="0"/>
              </a:rPr>
              <a:t> variable doesn't technically have a type!</a:t>
            </a:r>
          </a:p>
        </p:txBody>
      </p:sp>
    </p:spTree>
    <p:extLst>
      <p:ext uri="{BB962C8B-B14F-4D97-AF65-F5344CB8AC3E}">
        <p14:creationId xmlns:p14="http://schemas.microsoft.com/office/powerpoint/2010/main" val="43521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2" nodeType="clickEffect">
                                  <p:stCondLst>
                                    <p:cond delay="0"/>
                                  </p:stCondLst>
                                  <p:childTnLst>
                                    <p:animMotion origin="layout" path="M 3.95833E-6 3.7037E-7 L -0.27852 0.04537 " pathEditMode="relative" rAng="0" ptsTypes="AA">
                                      <p:cBhvr>
                                        <p:cTn id="23" dur="2000" fill="hold"/>
                                        <p:tgtEl>
                                          <p:spTgt spid="39"/>
                                        </p:tgtEl>
                                        <p:attrNameLst>
                                          <p:attrName>ppt_x</p:attrName>
                                          <p:attrName>ppt_y</p:attrName>
                                        </p:attrNameLst>
                                      </p:cBhvr>
                                      <p:rCtr x="-13932" y="2269"/>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3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down)">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1.875E-6 1.85185E-6 L 0.01341 0.12245 " pathEditMode="relative" rAng="0" ptsTypes="AA">
                                      <p:cBhvr>
                                        <p:cTn id="36" dur="2000" fill="hold"/>
                                        <p:tgtEl>
                                          <p:spTgt spid="41"/>
                                        </p:tgtEl>
                                        <p:attrNameLst>
                                          <p:attrName>ppt_x</p:attrName>
                                          <p:attrName>ppt_y</p:attrName>
                                        </p:attrNameLst>
                                      </p:cBhvr>
                                      <p:rCtr x="664" y="6111"/>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4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00"/>
                                        </p:tgtEl>
                                        <p:attrNameLst>
                                          <p:attrName>style.visibility</p:attrName>
                                        </p:attrNameLst>
                                      </p:cBhvr>
                                      <p:to>
                                        <p:strVal val="visible"/>
                                      </p:to>
                                    </p:set>
                                    <p:animEffect transition="in" filter="wipe(down)">
                                      <p:cBhvr>
                                        <p:cTn id="73" dur="500"/>
                                        <p:tgtEl>
                                          <p:spTgt spid="10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down)">
                                      <p:cBhvr>
                                        <p:cTn id="78" dur="500"/>
                                        <p:tgtEl>
                                          <p:spTgt spid="68"/>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68"/>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0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54"/>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6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par>
                                <p:cTn id="105" presetID="10" presetClass="exit" presetSubtype="0" fill="hold" nodeType="withEffect">
                                  <p:stCondLst>
                                    <p:cond delay="0"/>
                                  </p:stCondLst>
                                  <p:childTnLst>
                                    <p:animEffect transition="out" filter="fade">
                                      <p:cBhvr>
                                        <p:cTn id="106" dur="500"/>
                                        <p:tgtEl>
                                          <p:spTgt spid="8"/>
                                        </p:tgtEl>
                                      </p:cBhvr>
                                    </p:animEffect>
                                    <p:set>
                                      <p:cBhvr>
                                        <p:cTn id="107" dur="1" fill="hold">
                                          <p:stCondLst>
                                            <p:cond delay="499"/>
                                          </p:stCondLst>
                                        </p:cTn>
                                        <p:tgtEl>
                                          <p:spTgt spid="8"/>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97"/>
                                        </p:tgtEl>
                                      </p:cBhvr>
                                    </p:animEffect>
                                    <p:set>
                                      <p:cBhvr>
                                        <p:cTn id="110" dur="1" fill="hold">
                                          <p:stCondLst>
                                            <p:cond delay="499"/>
                                          </p:stCondLst>
                                        </p:cTn>
                                        <p:tgtEl>
                                          <p:spTgt spid="97"/>
                                        </p:tgtEl>
                                        <p:attrNameLst>
                                          <p:attrName>style.visibility</p:attrName>
                                        </p:attrNameLst>
                                      </p:cBhvr>
                                      <p:to>
                                        <p:strVal val="hidden"/>
                                      </p:to>
                                    </p:set>
                                  </p:childTnLst>
                                </p:cTn>
                              </p:par>
                              <p:par>
                                <p:cTn id="111" presetID="22" presetClass="entr" presetSubtype="8" fill="hold" nodeType="withEffect">
                                  <p:stCondLst>
                                    <p:cond delay="0"/>
                                  </p:stCondLst>
                                  <p:childTnLst>
                                    <p:set>
                                      <p:cBhvr>
                                        <p:cTn id="112" dur="1" fill="hold">
                                          <p:stCondLst>
                                            <p:cond delay="0"/>
                                          </p:stCondLst>
                                        </p:cTn>
                                        <p:tgtEl>
                                          <p:spTgt spid="96"/>
                                        </p:tgtEl>
                                        <p:attrNameLst>
                                          <p:attrName>style.visibility</p:attrName>
                                        </p:attrNameLst>
                                      </p:cBhvr>
                                      <p:to>
                                        <p:strVal val="visible"/>
                                      </p:to>
                                    </p:set>
                                    <p:animEffect transition="in" filter="wipe(left)">
                                      <p:cBhvr>
                                        <p:cTn id="113" dur="500"/>
                                        <p:tgtEl>
                                          <p:spTgt spid="9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98">
                                            <p:bg/>
                                          </p:spTgt>
                                        </p:tgtEl>
                                        <p:attrNameLst>
                                          <p:attrName>style.visibility</p:attrName>
                                        </p:attrNameLst>
                                      </p:cBhvr>
                                      <p:to>
                                        <p:strVal val="visible"/>
                                      </p:to>
                                    </p:set>
                                    <p:animEffect transition="in" filter="wipe(down)">
                                      <p:cBhvr>
                                        <p:cTn id="118" dur="500"/>
                                        <p:tgtEl>
                                          <p:spTgt spid="98">
                                            <p:bg/>
                                          </p:spTgt>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99"/>
                                        </p:tgtEl>
                                        <p:attrNameLst>
                                          <p:attrName>style.visibility</p:attrName>
                                        </p:attrNameLst>
                                      </p:cBhvr>
                                      <p:to>
                                        <p:strVal val="visible"/>
                                      </p:to>
                                    </p:set>
                                    <p:animEffect transition="in" filter="wipe(down)">
                                      <p:cBhvr>
                                        <p:cTn id="131" dur="500"/>
                                        <p:tgtEl>
                                          <p:spTgt spid="99"/>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99"/>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98">
                                            <p:txEl>
                                              <p:pRg st="0" end="0"/>
                                            </p:txEl>
                                          </p:spTgt>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98">
                                            <p:txEl>
                                              <p:pRg st="2" end="2"/>
                                            </p:txEl>
                                          </p:spTgt>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98">
                                            <p:bg/>
                                          </p:spTgt>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p:bldP spid="38" grpId="0"/>
      <p:bldP spid="39" grpId="0" animBg="1"/>
      <p:bldP spid="39" grpId="1" animBg="1"/>
      <p:bldP spid="39" grpId="2" animBg="1"/>
      <p:bldP spid="41" grpId="0" animBg="1"/>
      <p:bldP spid="41" grpId="1" animBg="1"/>
      <p:bldP spid="41" grpId="2" animBg="1"/>
      <p:bldP spid="40" grpId="0"/>
      <p:bldP spid="68" grpId="0" animBg="1"/>
      <p:bldP spid="68" grpId="1" animBg="1"/>
      <p:bldP spid="98" grpId="0" uiExpand="1" build="p" animBg="1"/>
      <p:bldP spid="98" grpId="1" build="allAtOnce" animBg="1"/>
      <p:bldP spid="99" grpId="0" animBg="1"/>
      <p:bldP spid="99" grpId="1" animBg="1"/>
      <p:bldP spid="100" grpId="0" animBg="1"/>
      <p:bldP spid="10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E91-359D-46EF-9E61-DCDC6CEB3565}"/>
              </a:ext>
            </a:extLst>
          </p:cNvPr>
          <p:cNvSpPr>
            <a:spLocks noGrp="1"/>
          </p:cNvSpPr>
          <p:nvPr>
            <p:ph type="title"/>
          </p:nvPr>
        </p:nvSpPr>
        <p:spPr>
          <a:xfrm>
            <a:off x="914400" y="-241014"/>
            <a:ext cx="10363200" cy="1143000"/>
          </a:xfrm>
        </p:spPr>
        <p:txBody>
          <a:bodyPr/>
          <a:lstStyle/>
          <a:p>
            <a:r>
              <a:rPr lang="en-US" dirty="0"/>
              <a:t>How is Dynamic Type Checking Performed?</a:t>
            </a:r>
          </a:p>
        </p:txBody>
      </p:sp>
      <p:sp>
        <p:nvSpPr>
          <p:cNvPr id="23" name="TextBox 22">
            <a:extLst>
              <a:ext uri="{FF2B5EF4-FFF2-40B4-BE49-F238E27FC236}">
                <a16:creationId xmlns:a16="http://schemas.microsoft.com/office/drawing/2014/main" id="{AC8917C5-633B-453A-A099-AEC6581427A5}"/>
              </a:ext>
            </a:extLst>
          </p:cNvPr>
          <p:cNvSpPr txBox="1"/>
          <p:nvPr/>
        </p:nvSpPr>
        <p:spPr>
          <a:xfrm>
            <a:off x="1425494" y="1830144"/>
            <a:ext cx="9534054" cy="523220"/>
          </a:xfrm>
          <a:prstGeom prst="rect">
            <a:avLst/>
          </a:prstGeom>
          <a:noFill/>
        </p:spPr>
        <p:txBody>
          <a:bodyPr wrap="square" rtlCol="0">
            <a:spAutoFit/>
          </a:bodyPr>
          <a:lstStyle/>
          <a:p>
            <a:pPr algn="ctr"/>
            <a:r>
              <a:rPr lang="en-US" sz="2800" dirty="0"/>
              <a:t>Answer: The compiler/interpreter uses </a:t>
            </a:r>
            <a:r>
              <a:rPr lang="en-US" sz="2800" dirty="0">
                <a:solidFill>
                  <a:srgbClr val="FF0000"/>
                </a:solidFill>
              </a:rPr>
              <a:t>"type tags"</a:t>
            </a:r>
          </a:p>
        </p:txBody>
      </p:sp>
      <p:sp>
        <p:nvSpPr>
          <p:cNvPr id="24" name="TextBox 23">
            <a:extLst>
              <a:ext uri="{FF2B5EF4-FFF2-40B4-BE49-F238E27FC236}">
                <a16:creationId xmlns:a16="http://schemas.microsoft.com/office/drawing/2014/main" id="{9338C17E-B265-49EB-BE7A-3427527D96D4}"/>
              </a:ext>
            </a:extLst>
          </p:cNvPr>
          <p:cNvSpPr txBox="1"/>
          <p:nvPr/>
        </p:nvSpPr>
        <p:spPr>
          <a:xfrm>
            <a:off x="1505802" y="2596683"/>
            <a:ext cx="9534054" cy="954107"/>
          </a:xfrm>
          <a:prstGeom prst="rect">
            <a:avLst/>
          </a:prstGeom>
          <a:noFill/>
        </p:spPr>
        <p:txBody>
          <a:bodyPr wrap="square" rtlCol="0">
            <a:spAutoFit/>
          </a:bodyPr>
          <a:lstStyle/>
          <a:p>
            <a:pPr algn="ctr"/>
            <a:r>
              <a:rPr lang="en-US" sz="2800" dirty="0"/>
              <a:t>Type tags are an extra piece of data stored along with each value/object that indicates what </a:t>
            </a:r>
            <a:r>
              <a:rPr lang="en-US" sz="2800"/>
              <a:t>type it is.</a:t>
            </a:r>
            <a:endParaRPr lang="en-US" sz="2800" dirty="0"/>
          </a:p>
        </p:txBody>
      </p:sp>
      <p:grpSp>
        <p:nvGrpSpPr>
          <p:cNvPr id="3" name="Group 2">
            <a:extLst>
              <a:ext uri="{FF2B5EF4-FFF2-40B4-BE49-F238E27FC236}">
                <a16:creationId xmlns:a16="http://schemas.microsoft.com/office/drawing/2014/main" id="{7A2BB75D-D32A-4744-9DC7-C7BE6EDCDEA2}"/>
              </a:ext>
            </a:extLst>
          </p:cNvPr>
          <p:cNvGrpSpPr/>
          <p:nvPr/>
        </p:nvGrpSpPr>
        <p:grpSpPr>
          <a:xfrm>
            <a:off x="1664013" y="745990"/>
            <a:ext cx="8754494" cy="954107"/>
            <a:chOff x="1636714" y="839113"/>
            <a:chExt cx="8754494" cy="954107"/>
          </a:xfrm>
        </p:grpSpPr>
        <p:sp>
          <p:nvSpPr>
            <p:cNvPr id="22" name="TextBox 21">
              <a:extLst>
                <a:ext uri="{FF2B5EF4-FFF2-40B4-BE49-F238E27FC236}">
                  <a16:creationId xmlns:a16="http://schemas.microsoft.com/office/drawing/2014/main" id="{EA832FDB-FB84-4983-8945-A27180B2AF82}"/>
                </a:ext>
              </a:extLst>
            </p:cNvPr>
            <p:cNvSpPr txBox="1"/>
            <p:nvPr/>
          </p:nvSpPr>
          <p:spPr>
            <a:xfrm>
              <a:off x="2223538" y="839113"/>
              <a:ext cx="8167670" cy="954107"/>
            </a:xfrm>
            <a:prstGeom prst="rect">
              <a:avLst/>
            </a:prstGeom>
            <a:noFill/>
          </p:spPr>
          <p:txBody>
            <a:bodyPr wrap="square" rtlCol="0">
              <a:spAutoFit/>
            </a:bodyPr>
            <a:lstStyle/>
            <a:p>
              <a:pPr algn="ctr"/>
              <a:r>
                <a:rPr lang="en-US" sz="2800" dirty="0"/>
                <a:t>How does a program written in a dynamically-typed language detect type violations at runtime?</a:t>
              </a:r>
            </a:p>
          </p:txBody>
        </p:sp>
        <p:pic>
          <p:nvPicPr>
            <p:cNvPr id="25" name="Picture 24" descr="Shape&#10;&#10;Description automatically generated with low confidence">
              <a:extLst>
                <a:ext uri="{FF2B5EF4-FFF2-40B4-BE49-F238E27FC236}">
                  <a16:creationId xmlns:a16="http://schemas.microsoft.com/office/drawing/2014/main" id="{4662A24F-D237-41E0-A382-927C936A8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714" y="891930"/>
              <a:ext cx="754050" cy="754052"/>
            </a:xfrm>
            <a:prstGeom prst="rect">
              <a:avLst/>
            </a:prstGeom>
            <a:ln>
              <a:noFill/>
            </a:ln>
            <a:effectLst>
              <a:outerShdw blurRad="292100" dist="139700" dir="2700000" algn="tl" rotWithShape="0">
                <a:srgbClr val="333333">
                  <a:alpha val="65000"/>
                </a:srgbClr>
              </a:outerShdw>
            </a:effectLst>
          </p:spPr>
        </p:pic>
      </p:grpSp>
      <p:sp>
        <p:nvSpPr>
          <p:cNvPr id="26" name="Rectangle 25">
            <a:extLst>
              <a:ext uri="{FF2B5EF4-FFF2-40B4-BE49-F238E27FC236}">
                <a16:creationId xmlns:a16="http://schemas.microsoft.com/office/drawing/2014/main" id="{D65EA76B-C31F-49DB-BA7D-71EDD2F1E1F7}"/>
              </a:ext>
            </a:extLst>
          </p:cNvPr>
          <p:cNvSpPr/>
          <p:nvPr/>
        </p:nvSpPr>
        <p:spPr>
          <a:xfrm>
            <a:off x="4557777" y="4062187"/>
            <a:ext cx="2229104" cy="1951098"/>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def add(</a:t>
            </a:r>
            <a:r>
              <a:rPr lang="en-US" dirty="0" err="1">
                <a:solidFill>
                  <a:schemeClr val="tx1"/>
                </a:solidFill>
                <a:latin typeface="Consolas" panose="020B0609020204030204" pitchFamily="49" charset="0"/>
              </a:rPr>
              <a:t>x,y</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print(x + y)</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def foo():</a:t>
            </a:r>
          </a:p>
          <a:p>
            <a:r>
              <a:rPr lang="en-US" dirty="0">
                <a:solidFill>
                  <a:schemeClr val="tx1"/>
                </a:solidFill>
                <a:latin typeface="Consolas" panose="020B0609020204030204" pitchFamily="49" charset="0"/>
              </a:rPr>
              <a:t> a = 10</a:t>
            </a:r>
          </a:p>
          <a:p>
            <a:r>
              <a:rPr lang="en-US" dirty="0">
                <a:solidFill>
                  <a:schemeClr val="tx1"/>
                </a:solidFill>
                <a:latin typeface="Consolas" panose="020B0609020204030204" pitchFamily="49" charset="0"/>
              </a:rPr>
              <a:t> b = "nerd"</a:t>
            </a:r>
          </a:p>
          <a:p>
            <a:r>
              <a:rPr lang="en-US" dirty="0">
                <a:solidFill>
                  <a:schemeClr val="tx1"/>
                </a:solidFill>
                <a:latin typeface="Consolas" panose="020B0609020204030204" pitchFamily="49" charset="0"/>
              </a:rPr>
              <a:t> add(</a:t>
            </a:r>
            <a:r>
              <a:rPr lang="en-US" dirty="0" err="1">
                <a:solidFill>
                  <a:schemeClr val="tx1"/>
                </a:solidFill>
                <a:latin typeface="Consolas" panose="020B0609020204030204" pitchFamily="49" charset="0"/>
              </a:rPr>
              <a:t>a,b</a:t>
            </a:r>
            <a:r>
              <a:rPr lang="en-US" dirty="0">
                <a:solidFill>
                  <a:schemeClr val="tx1"/>
                </a:solidFill>
                <a:latin typeface="Consolas" panose="020B0609020204030204" pitchFamily="49" charset="0"/>
              </a:rPr>
              <a:t>)</a:t>
            </a:r>
          </a:p>
        </p:txBody>
      </p:sp>
      <p:cxnSp>
        <p:nvCxnSpPr>
          <p:cNvPr id="27" name="Straight Arrow Connector 26">
            <a:extLst>
              <a:ext uri="{FF2B5EF4-FFF2-40B4-BE49-F238E27FC236}">
                <a16:creationId xmlns:a16="http://schemas.microsoft.com/office/drawing/2014/main" id="{E5344F49-FCAC-4D59-B457-CE2E20EBA149}"/>
              </a:ext>
            </a:extLst>
          </p:cNvPr>
          <p:cNvCxnSpPr/>
          <p:nvPr/>
        </p:nvCxnSpPr>
        <p:spPr>
          <a:xfrm>
            <a:off x="4321547" y="504542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1C97997-97AB-47A7-9032-2E6BA9A14527}"/>
              </a:ext>
            </a:extLst>
          </p:cNvPr>
          <p:cNvCxnSpPr/>
          <p:nvPr/>
        </p:nvCxnSpPr>
        <p:spPr>
          <a:xfrm>
            <a:off x="4453627" y="533194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7D82496-DEE1-4336-B9C2-7959600F9E4B}"/>
              </a:ext>
            </a:extLst>
          </p:cNvPr>
          <p:cNvCxnSpPr/>
          <p:nvPr/>
        </p:nvCxnSpPr>
        <p:spPr>
          <a:xfrm>
            <a:off x="4447531" y="557781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E986EE1-9455-4F0D-AB46-B2AB08B281AD}"/>
              </a:ext>
            </a:extLst>
          </p:cNvPr>
          <p:cNvCxnSpPr/>
          <p:nvPr/>
        </p:nvCxnSpPr>
        <p:spPr>
          <a:xfrm>
            <a:off x="4445499" y="586838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B5CE20-0385-4DD3-B82C-F8EF19A744E1}"/>
              </a:ext>
            </a:extLst>
          </p:cNvPr>
          <p:cNvCxnSpPr/>
          <p:nvPr/>
        </p:nvCxnSpPr>
        <p:spPr>
          <a:xfrm>
            <a:off x="4321547" y="423262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B17976D-31A9-4E4F-A3B6-FD1CC304EBCF}"/>
              </a:ext>
            </a:extLst>
          </p:cNvPr>
          <p:cNvGrpSpPr/>
          <p:nvPr/>
        </p:nvGrpSpPr>
        <p:grpSpPr>
          <a:xfrm>
            <a:off x="6838199" y="5025952"/>
            <a:ext cx="1033630" cy="408046"/>
            <a:chOff x="8180709" y="-722002"/>
            <a:chExt cx="1033630" cy="408046"/>
          </a:xfrm>
        </p:grpSpPr>
        <p:sp>
          <p:nvSpPr>
            <p:cNvPr id="41" name="TextBox 40">
              <a:extLst>
                <a:ext uri="{FF2B5EF4-FFF2-40B4-BE49-F238E27FC236}">
                  <a16:creationId xmlns:a16="http://schemas.microsoft.com/office/drawing/2014/main" id="{8FB42387-B9E4-4117-AAC7-57A8E376F352}"/>
                </a:ext>
              </a:extLst>
            </p:cNvPr>
            <p:cNvSpPr txBox="1"/>
            <p:nvPr/>
          </p:nvSpPr>
          <p:spPr>
            <a:xfrm>
              <a:off x="8180709" y="-722002"/>
              <a:ext cx="309700" cy="400110"/>
            </a:xfrm>
            <a:prstGeom prst="rect">
              <a:avLst/>
            </a:prstGeom>
            <a:noFill/>
          </p:spPr>
          <p:txBody>
            <a:bodyPr wrap="none" rtlCol="0">
              <a:spAutoFit/>
            </a:bodyPr>
            <a:lstStyle/>
            <a:p>
              <a:r>
                <a:rPr lang="en-US" sz="2000" dirty="0">
                  <a:solidFill>
                    <a:srgbClr val="7030A0"/>
                  </a:solidFill>
                </a:rPr>
                <a:t>a</a:t>
              </a:r>
            </a:p>
          </p:txBody>
        </p:sp>
        <p:sp>
          <p:nvSpPr>
            <p:cNvPr id="42" name="Rectangle 41">
              <a:extLst>
                <a:ext uri="{FF2B5EF4-FFF2-40B4-BE49-F238E27FC236}">
                  <a16:creationId xmlns:a16="http://schemas.microsoft.com/office/drawing/2014/main" id="{F1679855-6793-424B-82CE-A5B434820D2B}"/>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6" name="Straight Arrow Connector 45">
            <a:extLst>
              <a:ext uri="{FF2B5EF4-FFF2-40B4-BE49-F238E27FC236}">
                <a16:creationId xmlns:a16="http://schemas.microsoft.com/office/drawing/2014/main" id="{BFF28CDD-5486-4B7B-A211-59288CEA5C1F}"/>
              </a:ext>
            </a:extLst>
          </p:cNvPr>
          <p:cNvCxnSpPr>
            <a:cxnSpLocks/>
            <a:endCxn id="60" idx="1"/>
          </p:cNvCxnSpPr>
          <p:nvPr/>
        </p:nvCxnSpPr>
        <p:spPr>
          <a:xfrm>
            <a:off x="7465684" y="5238109"/>
            <a:ext cx="1117345" cy="16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3D569C5-FA0E-4F52-BD11-0B7F48B8F8FD}"/>
              </a:ext>
            </a:extLst>
          </p:cNvPr>
          <p:cNvGrpSpPr/>
          <p:nvPr/>
        </p:nvGrpSpPr>
        <p:grpSpPr>
          <a:xfrm>
            <a:off x="8583029" y="5032255"/>
            <a:ext cx="1506028" cy="461665"/>
            <a:chOff x="6518656" y="5912026"/>
            <a:chExt cx="1506028" cy="461665"/>
          </a:xfrm>
        </p:grpSpPr>
        <p:grpSp>
          <p:nvGrpSpPr>
            <p:cNvPr id="43" name="Group 42">
              <a:extLst>
                <a:ext uri="{FF2B5EF4-FFF2-40B4-BE49-F238E27FC236}">
                  <a16:creationId xmlns:a16="http://schemas.microsoft.com/office/drawing/2014/main" id="{A2DC8C3F-1F73-49AB-A7F0-95AD8A764E9F}"/>
                </a:ext>
              </a:extLst>
            </p:cNvPr>
            <p:cNvGrpSpPr/>
            <p:nvPr/>
          </p:nvGrpSpPr>
          <p:grpSpPr>
            <a:xfrm>
              <a:off x="7261009" y="5912026"/>
              <a:ext cx="763675" cy="461665"/>
              <a:chOff x="5397229" y="1686974"/>
              <a:chExt cx="763675" cy="461665"/>
            </a:xfrm>
            <a:solidFill>
              <a:srgbClr val="7030A0"/>
            </a:solidFill>
          </p:grpSpPr>
          <p:sp>
            <p:nvSpPr>
              <p:cNvPr id="44" name="Rectangle 43">
                <a:extLst>
                  <a:ext uri="{FF2B5EF4-FFF2-40B4-BE49-F238E27FC236}">
                    <a16:creationId xmlns:a16="http://schemas.microsoft.com/office/drawing/2014/main" id="{45A93DF0-CC78-4856-B665-BA6CA8A4900B}"/>
                  </a:ext>
                </a:extLst>
              </p:cNvPr>
              <p:cNvSpPr/>
              <p:nvPr/>
            </p:nvSpPr>
            <p:spPr>
              <a:xfrm>
                <a:off x="5397229"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FFAA5D75-F3B2-4B15-90A7-2AD52F6CBCB3}"/>
                  </a:ext>
                </a:extLst>
              </p:cNvPr>
              <p:cNvSpPr txBox="1"/>
              <p:nvPr/>
            </p:nvSpPr>
            <p:spPr>
              <a:xfrm>
                <a:off x="5548942" y="1686974"/>
                <a:ext cx="524503"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10</a:t>
                </a:r>
              </a:p>
            </p:txBody>
          </p:sp>
        </p:grpSp>
        <p:sp>
          <p:nvSpPr>
            <p:cNvPr id="60" name="Rectangle 59">
              <a:extLst>
                <a:ext uri="{FF2B5EF4-FFF2-40B4-BE49-F238E27FC236}">
                  <a16:creationId xmlns:a16="http://schemas.microsoft.com/office/drawing/2014/main" id="{1C4EF7F8-540E-4225-B713-E45736178AB3}"/>
                </a:ext>
              </a:extLst>
            </p:cNvPr>
            <p:cNvSpPr/>
            <p:nvPr/>
          </p:nvSpPr>
          <p:spPr>
            <a:xfrm>
              <a:off x="6518656" y="5936727"/>
              <a:ext cx="742353" cy="394346"/>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int</a:t>
              </a:r>
            </a:p>
          </p:txBody>
        </p:sp>
      </p:grpSp>
      <p:grpSp>
        <p:nvGrpSpPr>
          <p:cNvPr id="70" name="Group 69">
            <a:extLst>
              <a:ext uri="{FF2B5EF4-FFF2-40B4-BE49-F238E27FC236}">
                <a16:creationId xmlns:a16="http://schemas.microsoft.com/office/drawing/2014/main" id="{4EC1D228-C6E5-4A6A-BFE8-A196A075D614}"/>
              </a:ext>
            </a:extLst>
          </p:cNvPr>
          <p:cNvGrpSpPr/>
          <p:nvPr/>
        </p:nvGrpSpPr>
        <p:grpSpPr>
          <a:xfrm>
            <a:off x="6838199" y="5553378"/>
            <a:ext cx="1033630" cy="408046"/>
            <a:chOff x="8180709" y="-722002"/>
            <a:chExt cx="1033630" cy="408046"/>
          </a:xfrm>
        </p:grpSpPr>
        <p:sp>
          <p:nvSpPr>
            <p:cNvPr id="71" name="TextBox 70">
              <a:extLst>
                <a:ext uri="{FF2B5EF4-FFF2-40B4-BE49-F238E27FC236}">
                  <a16:creationId xmlns:a16="http://schemas.microsoft.com/office/drawing/2014/main" id="{1B4C0F47-3CEB-4B0C-A5B2-F4C9989CAAFE}"/>
                </a:ext>
              </a:extLst>
            </p:cNvPr>
            <p:cNvSpPr txBox="1"/>
            <p:nvPr/>
          </p:nvSpPr>
          <p:spPr>
            <a:xfrm>
              <a:off x="8180709" y="-722002"/>
              <a:ext cx="322524" cy="400110"/>
            </a:xfrm>
            <a:prstGeom prst="rect">
              <a:avLst/>
            </a:prstGeom>
            <a:noFill/>
          </p:spPr>
          <p:txBody>
            <a:bodyPr wrap="none" rtlCol="0">
              <a:spAutoFit/>
            </a:bodyPr>
            <a:lstStyle/>
            <a:p>
              <a:r>
                <a:rPr lang="en-US" sz="2000" dirty="0">
                  <a:solidFill>
                    <a:srgbClr val="7030A0"/>
                  </a:solidFill>
                </a:rPr>
                <a:t>b</a:t>
              </a:r>
            </a:p>
          </p:txBody>
        </p:sp>
        <p:sp>
          <p:nvSpPr>
            <p:cNvPr id="72" name="Rectangle 71">
              <a:extLst>
                <a:ext uri="{FF2B5EF4-FFF2-40B4-BE49-F238E27FC236}">
                  <a16:creationId xmlns:a16="http://schemas.microsoft.com/office/drawing/2014/main" id="{03BBF1E0-6D43-4E66-A11F-842E601D583B}"/>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3" name="Straight Arrow Connector 72">
            <a:extLst>
              <a:ext uri="{FF2B5EF4-FFF2-40B4-BE49-F238E27FC236}">
                <a16:creationId xmlns:a16="http://schemas.microsoft.com/office/drawing/2014/main" id="{CD6186BD-9E09-4C05-9BE4-259B4C12EC2A}"/>
              </a:ext>
            </a:extLst>
          </p:cNvPr>
          <p:cNvCxnSpPr>
            <a:cxnSpLocks/>
          </p:cNvCxnSpPr>
          <p:nvPr/>
        </p:nvCxnSpPr>
        <p:spPr>
          <a:xfrm flipV="1">
            <a:off x="7465684" y="5758688"/>
            <a:ext cx="1121548" cy="68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1FA221B3-DCE1-4E8E-B961-FE8E4CCB3A09}"/>
              </a:ext>
            </a:extLst>
          </p:cNvPr>
          <p:cNvGrpSpPr/>
          <p:nvPr/>
        </p:nvGrpSpPr>
        <p:grpSpPr>
          <a:xfrm>
            <a:off x="8583029" y="5584382"/>
            <a:ext cx="1598779" cy="394346"/>
            <a:chOff x="6518656" y="5936727"/>
            <a:chExt cx="1598779" cy="394346"/>
          </a:xfrm>
        </p:grpSpPr>
        <p:grpSp>
          <p:nvGrpSpPr>
            <p:cNvPr id="75" name="Group 74">
              <a:extLst>
                <a:ext uri="{FF2B5EF4-FFF2-40B4-BE49-F238E27FC236}">
                  <a16:creationId xmlns:a16="http://schemas.microsoft.com/office/drawing/2014/main" id="{38080B8B-810D-4025-8262-3FB95DC40099}"/>
                </a:ext>
              </a:extLst>
            </p:cNvPr>
            <p:cNvGrpSpPr/>
            <p:nvPr/>
          </p:nvGrpSpPr>
          <p:grpSpPr>
            <a:xfrm>
              <a:off x="7172946" y="5936727"/>
              <a:ext cx="944489" cy="394346"/>
              <a:chOff x="5309166" y="1711675"/>
              <a:chExt cx="944489" cy="394346"/>
            </a:xfrm>
            <a:solidFill>
              <a:srgbClr val="7030A0"/>
            </a:solidFill>
          </p:grpSpPr>
          <p:sp>
            <p:nvSpPr>
              <p:cNvPr id="77" name="Rectangle 76">
                <a:extLst>
                  <a:ext uri="{FF2B5EF4-FFF2-40B4-BE49-F238E27FC236}">
                    <a16:creationId xmlns:a16="http://schemas.microsoft.com/office/drawing/2014/main" id="{118E8938-08DD-440D-B449-32CF5D9285E6}"/>
                  </a:ext>
                </a:extLst>
              </p:cNvPr>
              <p:cNvSpPr/>
              <p:nvPr/>
            </p:nvSpPr>
            <p:spPr>
              <a:xfrm>
                <a:off x="5397229" y="1711675"/>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02272273-D70C-440E-BFC1-051D24BEFAEF}"/>
                  </a:ext>
                </a:extLst>
              </p:cNvPr>
              <p:cNvSpPr txBox="1"/>
              <p:nvPr/>
            </p:nvSpPr>
            <p:spPr>
              <a:xfrm>
                <a:off x="5309166" y="1727614"/>
                <a:ext cx="944489" cy="369332"/>
              </a:xfrm>
              <a:prstGeom prst="rect">
                <a:avLst/>
              </a:prstGeom>
              <a:noFill/>
            </p:spPr>
            <p:txBody>
              <a:bodyPr wrap="none" rtlCol="0">
                <a:spAutoFit/>
              </a:bodyPr>
              <a:lstStyle/>
              <a:p>
                <a:r>
                  <a:rPr lang="en-US" dirty="0">
                    <a:solidFill>
                      <a:schemeClr val="bg1"/>
                    </a:solidFill>
                    <a:latin typeface="Consolas" panose="020B0609020204030204" pitchFamily="49" charset="0"/>
                  </a:rPr>
                  <a:t>"nerd"</a:t>
                </a:r>
              </a:p>
            </p:txBody>
          </p:sp>
        </p:grpSp>
        <p:sp>
          <p:nvSpPr>
            <p:cNvPr id="76" name="Rectangle 75">
              <a:extLst>
                <a:ext uri="{FF2B5EF4-FFF2-40B4-BE49-F238E27FC236}">
                  <a16:creationId xmlns:a16="http://schemas.microsoft.com/office/drawing/2014/main" id="{000D0F32-6FBD-472B-97D6-BD958C1BDB80}"/>
                </a:ext>
              </a:extLst>
            </p:cNvPr>
            <p:cNvSpPr/>
            <p:nvPr/>
          </p:nvSpPr>
          <p:spPr>
            <a:xfrm>
              <a:off x="6518656" y="5936727"/>
              <a:ext cx="742353" cy="394346"/>
            </a:xfrm>
            <a:prstGeom prst="rect">
              <a:avLst/>
            </a:prstGeom>
            <a:solidFill>
              <a:srgbClr val="DAC2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string</a:t>
              </a:r>
            </a:p>
          </p:txBody>
        </p:sp>
      </p:grpSp>
      <p:grpSp>
        <p:nvGrpSpPr>
          <p:cNvPr id="79" name="Group 78">
            <a:extLst>
              <a:ext uri="{FF2B5EF4-FFF2-40B4-BE49-F238E27FC236}">
                <a16:creationId xmlns:a16="http://schemas.microsoft.com/office/drawing/2014/main" id="{BFAC20B9-48E2-450A-A506-2E1F0337A05E}"/>
              </a:ext>
            </a:extLst>
          </p:cNvPr>
          <p:cNvGrpSpPr/>
          <p:nvPr/>
        </p:nvGrpSpPr>
        <p:grpSpPr>
          <a:xfrm>
            <a:off x="6838199" y="3996665"/>
            <a:ext cx="1033630" cy="408046"/>
            <a:chOff x="8180709" y="-722002"/>
            <a:chExt cx="1033630" cy="408046"/>
          </a:xfrm>
        </p:grpSpPr>
        <p:sp>
          <p:nvSpPr>
            <p:cNvPr id="80" name="TextBox 79">
              <a:extLst>
                <a:ext uri="{FF2B5EF4-FFF2-40B4-BE49-F238E27FC236}">
                  <a16:creationId xmlns:a16="http://schemas.microsoft.com/office/drawing/2014/main" id="{C3048030-01F4-484E-BB21-08A6B3E18975}"/>
                </a:ext>
              </a:extLst>
            </p:cNvPr>
            <p:cNvSpPr txBox="1"/>
            <p:nvPr/>
          </p:nvSpPr>
          <p:spPr>
            <a:xfrm>
              <a:off x="8180709" y="-722002"/>
              <a:ext cx="309700" cy="400110"/>
            </a:xfrm>
            <a:prstGeom prst="rect">
              <a:avLst/>
            </a:prstGeom>
            <a:noFill/>
          </p:spPr>
          <p:txBody>
            <a:bodyPr wrap="none" rtlCol="0">
              <a:spAutoFit/>
            </a:bodyPr>
            <a:lstStyle/>
            <a:p>
              <a:r>
                <a:rPr lang="en-US" sz="2000" dirty="0">
                  <a:solidFill>
                    <a:srgbClr val="7030A0"/>
                  </a:solidFill>
                </a:rPr>
                <a:t>x</a:t>
              </a:r>
            </a:p>
          </p:txBody>
        </p:sp>
        <p:sp>
          <p:nvSpPr>
            <p:cNvPr id="81" name="Rectangle 80">
              <a:extLst>
                <a:ext uri="{FF2B5EF4-FFF2-40B4-BE49-F238E27FC236}">
                  <a16:creationId xmlns:a16="http://schemas.microsoft.com/office/drawing/2014/main" id="{4974E7F0-5550-410D-A0BB-3E6AD46F1B08}"/>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2" name="Straight Arrow Connector 81">
            <a:extLst>
              <a:ext uri="{FF2B5EF4-FFF2-40B4-BE49-F238E27FC236}">
                <a16:creationId xmlns:a16="http://schemas.microsoft.com/office/drawing/2014/main" id="{4A3AF5EB-354E-4E17-B9AC-8E8F66229136}"/>
              </a:ext>
            </a:extLst>
          </p:cNvPr>
          <p:cNvCxnSpPr>
            <a:cxnSpLocks/>
          </p:cNvCxnSpPr>
          <p:nvPr/>
        </p:nvCxnSpPr>
        <p:spPr>
          <a:xfrm>
            <a:off x="7465684" y="4208822"/>
            <a:ext cx="1125612" cy="8549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52518D2-785C-4AE8-BFA9-D90B160600E8}"/>
              </a:ext>
            </a:extLst>
          </p:cNvPr>
          <p:cNvGrpSpPr/>
          <p:nvPr/>
        </p:nvGrpSpPr>
        <p:grpSpPr>
          <a:xfrm>
            <a:off x="6838199" y="4524091"/>
            <a:ext cx="1033630" cy="408046"/>
            <a:chOff x="8180709" y="-722002"/>
            <a:chExt cx="1033630" cy="408046"/>
          </a:xfrm>
        </p:grpSpPr>
        <p:sp>
          <p:nvSpPr>
            <p:cNvPr id="84" name="TextBox 83">
              <a:extLst>
                <a:ext uri="{FF2B5EF4-FFF2-40B4-BE49-F238E27FC236}">
                  <a16:creationId xmlns:a16="http://schemas.microsoft.com/office/drawing/2014/main" id="{4E3A93C8-CAB5-41CB-BB3B-AD8FCF780DB7}"/>
                </a:ext>
              </a:extLst>
            </p:cNvPr>
            <p:cNvSpPr txBox="1"/>
            <p:nvPr/>
          </p:nvSpPr>
          <p:spPr>
            <a:xfrm>
              <a:off x="8180709" y="-722002"/>
              <a:ext cx="308098" cy="400110"/>
            </a:xfrm>
            <a:prstGeom prst="rect">
              <a:avLst/>
            </a:prstGeom>
            <a:noFill/>
          </p:spPr>
          <p:txBody>
            <a:bodyPr wrap="none" rtlCol="0">
              <a:spAutoFit/>
            </a:bodyPr>
            <a:lstStyle/>
            <a:p>
              <a:r>
                <a:rPr lang="en-US" sz="2000" dirty="0">
                  <a:solidFill>
                    <a:srgbClr val="7030A0"/>
                  </a:solidFill>
                </a:rPr>
                <a:t>y</a:t>
              </a:r>
            </a:p>
          </p:txBody>
        </p:sp>
        <p:sp>
          <p:nvSpPr>
            <p:cNvPr id="85" name="Rectangle 84">
              <a:extLst>
                <a:ext uri="{FF2B5EF4-FFF2-40B4-BE49-F238E27FC236}">
                  <a16:creationId xmlns:a16="http://schemas.microsoft.com/office/drawing/2014/main" id="{5774D06E-1518-4464-861C-90A0DC42733E}"/>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6" name="Straight Arrow Connector 85">
            <a:extLst>
              <a:ext uri="{FF2B5EF4-FFF2-40B4-BE49-F238E27FC236}">
                <a16:creationId xmlns:a16="http://schemas.microsoft.com/office/drawing/2014/main" id="{3F8C6EB8-C689-4E16-9DDE-7D927D9816FE}"/>
              </a:ext>
            </a:extLst>
          </p:cNvPr>
          <p:cNvCxnSpPr>
            <a:cxnSpLocks/>
          </p:cNvCxnSpPr>
          <p:nvPr/>
        </p:nvCxnSpPr>
        <p:spPr>
          <a:xfrm>
            <a:off x="7465684" y="4736248"/>
            <a:ext cx="1121548" cy="859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75A1418-3B31-4702-BA11-C2BF346D626C}"/>
              </a:ext>
            </a:extLst>
          </p:cNvPr>
          <p:cNvCxnSpPr/>
          <p:nvPr/>
        </p:nvCxnSpPr>
        <p:spPr>
          <a:xfrm>
            <a:off x="4449563" y="450694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Speech Bubble: Rectangle with Corners Rounded 90">
            <a:extLst>
              <a:ext uri="{FF2B5EF4-FFF2-40B4-BE49-F238E27FC236}">
                <a16:creationId xmlns:a16="http://schemas.microsoft.com/office/drawing/2014/main" id="{D28BBB86-9B4E-42D9-AE2C-CDEFBF1A5C14}"/>
              </a:ext>
            </a:extLst>
          </p:cNvPr>
          <p:cNvSpPr/>
          <p:nvPr/>
        </p:nvSpPr>
        <p:spPr>
          <a:xfrm>
            <a:off x="7057655" y="2784620"/>
            <a:ext cx="3531571" cy="1513489"/>
          </a:xfrm>
          <a:prstGeom prst="wedgeRoundRectCallout">
            <a:avLst>
              <a:gd name="adj1" fmla="val -83794"/>
              <a:gd name="adj2" fmla="val 549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Interpreter: "The </a:t>
            </a:r>
            <a:r>
              <a:rPr lang="en-US" sz="2000" dirty="0">
                <a:solidFill>
                  <a:srgbClr val="FFCDCD"/>
                </a:solidFill>
                <a:latin typeface="Corbel" panose="020B0503020204020204" pitchFamily="34" charset="0"/>
              </a:rPr>
              <a:t>plus operator </a:t>
            </a:r>
            <a:r>
              <a:rPr lang="en-US" sz="2000" dirty="0">
                <a:latin typeface="Corbel" panose="020B0503020204020204" pitchFamily="34" charset="0"/>
              </a:rPr>
              <a:t>accepts </a:t>
            </a:r>
            <a:r>
              <a:rPr lang="en-US" sz="2000" dirty="0">
                <a:solidFill>
                  <a:srgbClr val="FFCDCD"/>
                </a:solidFill>
                <a:latin typeface="Corbel" panose="020B0503020204020204" pitchFamily="34" charset="0"/>
              </a:rPr>
              <a:t>two numbers</a:t>
            </a:r>
            <a:r>
              <a:rPr lang="en-US" sz="2000" dirty="0">
                <a:latin typeface="Corbel" panose="020B0503020204020204" pitchFamily="34" charset="0"/>
              </a:rPr>
              <a:t>, or </a:t>
            </a:r>
            <a:r>
              <a:rPr lang="en-US" sz="2000" dirty="0">
                <a:solidFill>
                  <a:srgbClr val="FFCDCD"/>
                </a:solidFill>
                <a:latin typeface="Corbel" panose="020B0503020204020204" pitchFamily="34" charset="0"/>
              </a:rPr>
              <a:t>two strings</a:t>
            </a:r>
            <a:r>
              <a:rPr lang="en-US" sz="2000" dirty="0">
                <a:latin typeface="Corbel" panose="020B0503020204020204" pitchFamily="34" charset="0"/>
              </a:rPr>
              <a:t>... </a:t>
            </a:r>
          </a:p>
          <a:p>
            <a:pPr algn="ctr"/>
            <a:endParaRPr lang="en-US" sz="1000" dirty="0">
              <a:latin typeface="Corbel" panose="020B0503020204020204" pitchFamily="34" charset="0"/>
            </a:endParaRPr>
          </a:p>
          <a:p>
            <a:pPr algn="ctr"/>
            <a:r>
              <a:rPr lang="en-US" sz="2000" dirty="0">
                <a:latin typeface="Corbel" panose="020B0503020204020204" pitchFamily="34" charset="0"/>
              </a:rPr>
              <a:t>But this is neither! Error!"</a:t>
            </a:r>
          </a:p>
        </p:txBody>
      </p:sp>
      <p:grpSp>
        <p:nvGrpSpPr>
          <p:cNvPr id="47" name="Group 46">
            <a:extLst>
              <a:ext uri="{FF2B5EF4-FFF2-40B4-BE49-F238E27FC236}">
                <a16:creationId xmlns:a16="http://schemas.microsoft.com/office/drawing/2014/main" id="{5042DF77-7BDA-44D3-A58D-EB813674D7DC}"/>
              </a:ext>
            </a:extLst>
          </p:cNvPr>
          <p:cNvGrpSpPr/>
          <p:nvPr/>
        </p:nvGrpSpPr>
        <p:grpSpPr>
          <a:xfrm>
            <a:off x="126378" y="3621968"/>
            <a:ext cx="4313284" cy="1099475"/>
            <a:chOff x="4950437" y="1814329"/>
            <a:chExt cx="4313284" cy="1099475"/>
          </a:xfrm>
        </p:grpSpPr>
        <p:sp>
          <p:nvSpPr>
            <p:cNvPr id="48" name="TextBox 47">
              <a:extLst>
                <a:ext uri="{FF2B5EF4-FFF2-40B4-BE49-F238E27FC236}">
                  <a16:creationId xmlns:a16="http://schemas.microsoft.com/office/drawing/2014/main" id="{C2BE0906-072F-44B1-B5DA-597BC738B6B4}"/>
                </a:ext>
              </a:extLst>
            </p:cNvPr>
            <p:cNvSpPr txBox="1"/>
            <p:nvPr/>
          </p:nvSpPr>
          <p:spPr>
            <a:xfrm>
              <a:off x="5815584" y="1990474"/>
              <a:ext cx="3448137" cy="923330"/>
            </a:xfrm>
            <a:prstGeom prst="rect">
              <a:avLst/>
            </a:prstGeom>
            <a:solidFill>
              <a:schemeClr val="accent1">
                <a:lumMod val="40000"/>
                <a:lumOff val="60000"/>
              </a:schemeClr>
            </a:solidFill>
            <a:ln>
              <a:solidFill>
                <a:schemeClr val="tx1"/>
              </a:solidFill>
            </a:ln>
          </p:spPr>
          <p:txBody>
            <a:bodyPr wrap="square">
              <a:spAutoFit/>
            </a:bodyPr>
            <a:lstStyle/>
            <a:p>
              <a:r>
                <a:rPr lang="en-US" sz="1800" dirty="0" err="1">
                  <a:solidFill>
                    <a:srgbClr val="000000"/>
                  </a:solidFill>
                  <a:latin typeface="Menlo-Regular"/>
                </a:rPr>
                <a:t>TypeError</a:t>
              </a:r>
              <a:r>
                <a:rPr lang="en-US" sz="1800" dirty="0">
                  <a:solidFill>
                    <a:srgbClr val="000000"/>
                  </a:solidFill>
                  <a:latin typeface="Menlo-Regular"/>
                </a:rPr>
                <a:t>: unsupported operand type(s) for +: 'int' and 'str'</a:t>
              </a:r>
              <a:endParaRPr lang="en-US" dirty="0"/>
            </a:p>
          </p:txBody>
        </p:sp>
        <p:pic>
          <p:nvPicPr>
            <p:cNvPr id="49" name="Picture 48" descr="Icon&#10;&#10;Description automatically generated with low confidence">
              <a:extLst>
                <a:ext uri="{FF2B5EF4-FFF2-40B4-BE49-F238E27FC236}">
                  <a16:creationId xmlns:a16="http://schemas.microsoft.com/office/drawing/2014/main" id="{7300172A-7DAA-47DC-83F4-CB3DC9D0C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437" y="1814329"/>
              <a:ext cx="905256" cy="905256"/>
            </a:xfrm>
            <a:prstGeom prst="rect">
              <a:avLst/>
            </a:prstGeom>
          </p:spPr>
        </p:pic>
      </p:grpSp>
      <p:sp>
        <p:nvSpPr>
          <p:cNvPr id="50" name="Speech Bubble: Rectangle with Corners Rounded 49">
            <a:extLst>
              <a:ext uri="{FF2B5EF4-FFF2-40B4-BE49-F238E27FC236}">
                <a16:creationId xmlns:a16="http://schemas.microsoft.com/office/drawing/2014/main" id="{A421D80A-4EC1-4681-8A75-5BCCDE3C57E0}"/>
              </a:ext>
            </a:extLst>
          </p:cNvPr>
          <p:cNvSpPr/>
          <p:nvPr/>
        </p:nvSpPr>
        <p:spPr>
          <a:xfrm>
            <a:off x="8810668" y="3487187"/>
            <a:ext cx="2556778" cy="1100508"/>
          </a:xfrm>
          <a:prstGeom prst="wedgeRoundRectCallout">
            <a:avLst>
              <a:gd name="adj1" fmla="val -42959"/>
              <a:gd name="adj2" fmla="val 974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a type tag – it's secretly stored along with the value.</a:t>
            </a:r>
          </a:p>
        </p:txBody>
      </p:sp>
      <p:sp>
        <p:nvSpPr>
          <p:cNvPr id="51" name="Rectangle 50">
            <a:extLst>
              <a:ext uri="{FF2B5EF4-FFF2-40B4-BE49-F238E27FC236}">
                <a16:creationId xmlns:a16="http://schemas.microsoft.com/office/drawing/2014/main" id="{B0DF6B6A-A0C3-4CD0-813E-F78D5C3634DA}"/>
              </a:ext>
            </a:extLst>
          </p:cNvPr>
          <p:cNvSpPr/>
          <p:nvPr/>
        </p:nvSpPr>
        <p:spPr>
          <a:xfrm>
            <a:off x="4454290" y="1865196"/>
            <a:ext cx="356269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52" name="Rectangle 51">
            <a:extLst>
              <a:ext uri="{FF2B5EF4-FFF2-40B4-BE49-F238E27FC236}">
                <a16:creationId xmlns:a16="http://schemas.microsoft.com/office/drawing/2014/main" id="{5880698B-A363-4188-9BB6-6A9DDC068290}"/>
              </a:ext>
            </a:extLst>
          </p:cNvPr>
          <p:cNvSpPr/>
          <p:nvPr/>
        </p:nvSpPr>
        <p:spPr>
          <a:xfrm>
            <a:off x="4453627" y="1870765"/>
            <a:ext cx="3564021"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9285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90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52"/>
                                        </p:tgtEl>
                                      </p:cBhvr>
                                    </p:animEffect>
                                    <p:set>
                                      <p:cBhvr>
                                        <p:cTn id="21" dur="1" fill="hold">
                                          <p:stCondLst>
                                            <p:cond delay="499"/>
                                          </p:stCondLst>
                                        </p:cTn>
                                        <p:tgtEl>
                                          <p:spTgt spid="5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down)">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5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2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wipe(left)">
                                      <p:cBhvr>
                                        <p:cTn id="84" dur="500"/>
                                        <p:tgtEl>
                                          <p:spTgt spid="7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2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3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82"/>
                                        </p:tgtEl>
                                        <p:attrNameLst>
                                          <p:attrName>style.visibility</p:attrName>
                                        </p:attrNameLst>
                                      </p:cBhvr>
                                      <p:to>
                                        <p:strVal val="visible"/>
                                      </p:to>
                                    </p:set>
                                    <p:animEffect transition="in" filter="wipe(left)">
                                      <p:cBhvr>
                                        <p:cTn id="113" dur="500"/>
                                        <p:tgtEl>
                                          <p:spTgt spid="82"/>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83"/>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86"/>
                                        </p:tgtEl>
                                        <p:attrNameLst>
                                          <p:attrName>style.visibility</p:attrName>
                                        </p:attrNameLst>
                                      </p:cBhvr>
                                      <p:to>
                                        <p:strVal val="visible"/>
                                      </p:to>
                                    </p:set>
                                    <p:animEffect transition="in" filter="wipe(left)">
                                      <p:cBhvr>
                                        <p:cTn id="122" dur="500"/>
                                        <p:tgtEl>
                                          <p:spTgt spid="86"/>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3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9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91"/>
                                        </p:tgtEl>
                                        <p:attrNameLst>
                                          <p:attrName>style.visibility</p:attrName>
                                        </p:attrNameLst>
                                      </p:cBhvr>
                                      <p:to>
                                        <p:strVal val="visible"/>
                                      </p:to>
                                    </p:set>
                                    <p:animEffect transition="in" filter="wipe(down)">
                                      <p:cBhvr>
                                        <p:cTn id="135" dur="500"/>
                                        <p:tgtEl>
                                          <p:spTgt spid="91"/>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91"/>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animBg="1"/>
      <p:bldP spid="91" grpId="0" animBg="1"/>
      <p:bldP spid="91" grpId="1" animBg="1"/>
      <p:bldP spid="50" grpId="0" animBg="1"/>
      <p:bldP spid="50" grpId="1" animBg="1"/>
      <p:bldP spid="51" grpId="0" animBg="1"/>
      <p:bldP spid="51" grpId="1" animBg="1"/>
      <p:bldP spid="52" grpId="0" animBg="1"/>
      <p:bldP spid="52"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E91-359D-46EF-9E61-DCDC6CEB3565}"/>
              </a:ext>
            </a:extLst>
          </p:cNvPr>
          <p:cNvSpPr>
            <a:spLocks noGrp="1"/>
          </p:cNvSpPr>
          <p:nvPr>
            <p:ph type="title"/>
          </p:nvPr>
        </p:nvSpPr>
        <p:spPr>
          <a:xfrm>
            <a:off x="78259" y="-203258"/>
            <a:ext cx="12035482" cy="1143000"/>
          </a:xfrm>
        </p:spPr>
        <p:txBody>
          <a:bodyPr>
            <a:normAutofit/>
          </a:bodyPr>
          <a:lstStyle/>
          <a:p>
            <a:r>
              <a:rPr lang="en-US" dirty="0"/>
              <a:t>Dynamic Type Checking in Statically-typed Languages?</a:t>
            </a:r>
          </a:p>
        </p:txBody>
      </p:sp>
      <p:sp>
        <p:nvSpPr>
          <p:cNvPr id="23" name="TextBox 22">
            <a:extLst>
              <a:ext uri="{FF2B5EF4-FFF2-40B4-BE49-F238E27FC236}">
                <a16:creationId xmlns:a16="http://schemas.microsoft.com/office/drawing/2014/main" id="{AC8917C5-633B-453A-A099-AEC6581427A5}"/>
              </a:ext>
            </a:extLst>
          </p:cNvPr>
          <p:cNvSpPr txBox="1"/>
          <p:nvPr/>
        </p:nvSpPr>
        <p:spPr>
          <a:xfrm>
            <a:off x="1231437" y="1754409"/>
            <a:ext cx="9534054" cy="461665"/>
          </a:xfrm>
          <a:prstGeom prst="rect">
            <a:avLst/>
          </a:prstGeom>
          <a:noFill/>
        </p:spPr>
        <p:txBody>
          <a:bodyPr wrap="square" rtlCol="0">
            <a:spAutoFit/>
          </a:bodyPr>
          <a:lstStyle/>
          <a:p>
            <a:pPr algn="ctr"/>
            <a:r>
              <a:rPr lang="en-US" sz="2400" dirty="0"/>
              <a:t>Specifically, when we </a:t>
            </a:r>
            <a:r>
              <a:rPr lang="en-US" sz="2400" dirty="0">
                <a:solidFill>
                  <a:srgbClr val="FF0000"/>
                </a:solidFill>
              </a:rPr>
              <a:t>down-cast</a:t>
            </a:r>
            <a:r>
              <a:rPr lang="en-US" sz="2400" dirty="0"/>
              <a:t>!</a:t>
            </a:r>
          </a:p>
        </p:txBody>
      </p:sp>
      <p:sp>
        <p:nvSpPr>
          <p:cNvPr id="22" name="TextBox 21">
            <a:extLst>
              <a:ext uri="{FF2B5EF4-FFF2-40B4-BE49-F238E27FC236}">
                <a16:creationId xmlns:a16="http://schemas.microsoft.com/office/drawing/2014/main" id="{EA832FDB-FB84-4983-8945-A27180B2AF82}"/>
              </a:ext>
            </a:extLst>
          </p:cNvPr>
          <p:cNvSpPr txBox="1"/>
          <p:nvPr/>
        </p:nvSpPr>
        <p:spPr>
          <a:xfrm>
            <a:off x="2354919" y="818052"/>
            <a:ext cx="7854310" cy="830997"/>
          </a:xfrm>
          <a:prstGeom prst="rect">
            <a:avLst/>
          </a:prstGeom>
          <a:noFill/>
        </p:spPr>
        <p:txBody>
          <a:bodyPr wrap="square" rtlCol="0">
            <a:spAutoFit/>
          </a:bodyPr>
          <a:lstStyle/>
          <a:p>
            <a:pPr algn="ctr"/>
            <a:r>
              <a:rPr lang="en-US" sz="2400" dirty="0"/>
              <a:t>While you might not expect it, sometimes we need dynamic type checking in statically-typed languages!</a:t>
            </a:r>
          </a:p>
        </p:txBody>
      </p:sp>
      <p:sp>
        <p:nvSpPr>
          <p:cNvPr id="8" name="Rectangle 7">
            <a:extLst>
              <a:ext uri="{FF2B5EF4-FFF2-40B4-BE49-F238E27FC236}">
                <a16:creationId xmlns:a16="http://schemas.microsoft.com/office/drawing/2014/main" id="{C70795D7-6E7C-405A-9CA0-1D41DB1E2EBD}"/>
              </a:ext>
            </a:extLst>
          </p:cNvPr>
          <p:cNvSpPr/>
          <p:nvPr/>
        </p:nvSpPr>
        <p:spPr>
          <a:xfrm>
            <a:off x="2950464" y="2446687"/>
            <a:ext cx="6096000" cy="434018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11" name="Speech Bubble: Rectangle with Corners Rounded 10">
            <a:extLst>
              <a:ext uri="{FF2B5EF4-FFF2-40B4-BE49-F238E27FC236}">
                <a16:creationId xmlns:a16="http://schemas.microsoft.com/office/drawing/2014/main" id="{F64698EE-5E74-470E-A2E3-1824B11C48E2}"/>
              </a:ext>
            </a:extLst>
          </p:cNvPr>
          <p:cNvSpPr/>
          <p:nvPr/>
        </p:nvSpPr>
        <p:spPr>
          <a:xfrm>
            <a:off x="8567949" y="4334658"/>
            <a:ext cx="3578352" cy="1559695"/>
          </a:xfrm>
          <a:prstGeom prst="wedgeRoundRectCallout">
            <a:avLst>
              <a:gd name="adj1" fmla="val -119145"/>
              <a:gd name="adj2" fmla="val -5356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When we do the downcast, C++ checks in real-time whether the object passed in is compatible with the downcast.</a:t>
            </a:r>
          </a:p>
        </p:txBody>
      </p:sp>
      <p:sp>
        <p:nvSpPr>
          <p:cNvPr id="17" name="TextBox 16">
            <a:extLst>
              <a:ext uri="{FF2B5EF4-FFF2-40B4-BE49-F238E27FC236}">
                <a16:creationId xmlns:a16="http://schemas.microsoft.com/office/drawing/2014/main" id="{BD520E9E-0AFD-4131-986C-4399B39D42A1}"/>
              </a:ext>
            </a:extLst>
          </p:cNvPr>
          <p:cNvSpPr txBox="1"/>
          <p:nvPr/>
        </p:nvSpPr>
        <p:spPr>
          <a:xfrm>
            <a:off x="2956684" y="5192976"/>
            <a:ext cx="6096000"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70C0"/>
                </a:solidFill>
                <a:latin typeface="Consolas" panose="020B0609020204030204" pitchFamily="49" charset="0"/>
                <a:cs typeface="Courier New" panose="02070309020205020404" pitchFamily="49" charset="0"/>
              </a:rPr>
              <a:t>Doctor</a:t>
            </a:r>
            <a:r>
              <a:rPr lang="en-US" sz="2000" dirty="0">
                <a:solidFill>
                  <a:prstClr val="black"/>
                </a:solidFill>
                <a:latin typeface="Consolas" panose="020B0609020204030204" pitchFamily="49" charset="0"/>
                <a:cs typeface="Courier New" panose="02070309020205020404" pitchFamily="49" charset="0"/>
              </a:rPr>
              <a:t> *d = new </a:t>
            </a:r>
            <a:r>
              <a:rPr lang="en-US" sz="2000" dirty="0">
                <a:solidFill>
                  <a:srgbClr val="0070C0"/>
                </a:solidFill>
                <a:latin typeface="Consolas" panose="020B0609020204030204" pitchFamily="49" charset="0"/>
                <a:cs typeface="Courier New" panose="02070309020205020404" pitchFamily="49" charset="0"/>
              </a:rPr>
              <a:t>Doctor</a:t>
            </a:r>
            <a:r>
              <a:rPr lang="en-US" sz="2000" dirty="0">
                <a:solidFill>
                  <a:prstClr val="black"/>
                </a:solidFill>
                <a:latin typeface="Consolas" panose="020B0609020204030204" pitchFamily="49" charset="0"/>
                <a:cs typeface="Courier New" panose="02070309020205020404" pitchFamily="49" charset="0"/>
              </a:rPr>
              <a:t>("Dr. Fauci");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err="1">
                <a:ln>
                  <a:noFill/>
                </a:ln>
                <a:solidFill>
                  <a:prstClr val="black"/>
                </a:solidFill>
                <a:effectLst/>
                <a:uLnTx/>
                <a:uFillTx/>
                <a:latin typeface="Consolas" panose="020B0609020204030204" pitchFamily="49" charset="0"/>
                <a:ea typeface="+mn-ea"/>
                <a:cs typeface="Courier New" panose="02070309020205020404" pitchFamily="49" charset="0"/>
              </a:rPr>
              <a:t>partay</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delete d;</a:t>
            </a:r>
            <a:endPar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prstClr val="black"/>
                </a:solidFill>
                <a:latin typeface="Consolas" panose="020B0609020204030204" pitchFamily="49" charset="0"/>
                <a:cs typeface="Courier New" panose="02070309020205020404" pitchFamily="49" charset="0"/>
              </a:rPr>
              <a:t>}</a:t>
            </a:r>
          </a:p>
        </p:txBody>
      </p:sp>
      <p:sp>
        <p:nvSpPr>
          <p:cNvPr id="18" name="TextBox 17">
            <a:extLst>
              <a:ext uri="{FF2B5EF4-FFF2-40B4-BE49-F238E27FC236}">
                <a16:creationId xmlns:a16="http://schemas.microsoft.com/office/drawing/2014/main" id="{E4E35198-6A45-40A1-9A7B-BF6D1EF7C8F2}"/>
              </a:ext>
            </a:extLst>
          </p:cNvPr>
          <p:cNvSpPr txBox="1"/>
          <p:nvPr/>
        </p:nvSpPr>
        <p:spPr>
          <a:xfrm>
            <a:off x="2957824" y="2525631"/>
            <a:ext cx="6283712"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class </a:t>
            </a:r>
            <a:r>
              <a:rPr kumimoji="0" lang="en-US" sz="2000" b="0" i="0" u="none" strike="noStrike" kern="1200" cap="none" spc="0" normalizeH="0" baseline="0" noProof="0" dirty="0">
                <a:ln>
                  <a:noFill/>
                </a:ln>
                <a:solidFill>
                  <a:srgbClr val="7030A0"/>
                </a:solidFill>
                <a:effectLst/>
                <a:uLnTx/>
                <a:uFillTx/>
                <a:latin typeface="Consolas" panose="020B0609020204030204" pitchFamily="49" charset="0"/>
                <a:ea typeface="+mn-ea"/>
                <a:cs typeface="Courier New" panose="02070309020205020404" pitchFamily="49" charset="0"/>
              </a:rPr>
              <a:t>Person</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 ... };</a:t>
            </a:r>
          </a:p>
          <a:p>
            <a:pPr lvl="0">
              <a:defRPr/>
            </a:pPr>
            <a:r>
              <a:rPr lang="en-US" sz="2000" baseline="0" dirty="0">
                <a:solidFill>
                  <a:prstClr val="black"/>
                </a:solidFill>
                <a:latin typeface="Consolas" panose="020B0609020204030204" pitchFamily="49" charset="0"/>
                <a:cs typeface="Courier New" panose="02070309020205020404" pitchFamily="49" charset="0"/>
              </a:rPr>
              <a:t>class </a:t>
            </a:r>
            <a:r>
              <a:rPr lang="en-US" sz="2000" baseline="0" dirty="0">
                <a:solidFill>
                  <a:srgbClr val="00B050"/>
                </a:solidFill>
                <a:latin typeface="Consolas" panose="020B0609020204030204" pitchFamily="49" charset="0"/>
                <a:cs typeface="Courier New" panose="02070309020205020404" pitchFamily="49" charset="0"/>
              </a:rPr>
              <a:t>Student</a:t>
            </a:r>
            <a:r>
              <a:rPr lang="en-US" sz="2000" dirty="0">
                <a:solidFill>
                  <a:prstClr val="black"/>
                </a:solidFill>
                <a:latin typeface="Consolas" panose="020B0609020204030204" pitchFamily="49" charset="0"/>
                <a:cs typeface="Courier New" panose="02070309020205020404" pitchFamily="49" charset="0"/>
              </a:rPr>
              <a:t> : public </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prstClr val="black"/>
                </a:solidFill>
                <a:latin typeface="Consolas" panose="020B0609020204030204" pitchFamily="49" charset="0"/>
                <a:cs typeface="Courier New" panose="02070309020205020404" pitchFamily="49" charset="0"/>
              </a:rPr>
              <a:t> {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a:defRPr/>
            </a:pPr>
            <a:r>
              <a:rPr lang="en-US" sz="2000" dirty="0">
                <a:solidFill>
                  <a:prstClr val="black"/>
                </a:solidFill>
                <a:latin typeface="Consolas" panose="020B0609020204030204" pitchFamily="49" charset="0"/>
                <a:cs typeface="Courier New" panose="02070309020205020404" pitchFamily="49" charset="0"/>
              </a:rPr>
              <a:t>class </a:t>
            </a:r>
            <a:r>
              <a:rPr lang="en-US" sz="2000" dirty="0">
                <a:solidFill>
                  <a:srgbClr val="0070C0"/>
                </a:solidFill>
                <a:latin typeface="Consolas" panose="020B0609020204030204" pitchFamily="49" charset="0"/>
                <a:cs typeface="Courier New" panose="02070309020205020404" pitchFamily="49" charset="0"/>
              </a:rPr>
              <a:t>Doctor</a:t>
            </a:r>
            <a:r>
              <a:rPr lang="en-US" sz="2000" dirty="0">
                <a:solidFill>
                  <a:prstClr val="black"/>
                </a:solidFill>
                <a:latin typeface="Consolas" panose="020B0609020204030204" pitchFamily="49" charset="0"/>
                <a:cs typeface="Courier New" panose="02070309020205020404" pitchFamily="49" charset="0"/>
              </a:rPr>
              <a:t> : public </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prstClr val="black"/>
                </a:solidFill>
                <a:latin typeface="Consolas" panose="020B0609020204030204" pitchFamily="49" charset="0"/>
                <a:cs typeface="Courier New" panose="02070309020205020404" pitchFamily="49" charset="0"/>
              </a:rPr>
              <a:t> { ... };</a:t>
            </a:r>
          </a:p>
        </p:txBody>
      </p:sp>
      <p:sp>
        <p:nvSpPr>
          <p:cNvPr id="19" name="TextBox 18">
            <a:extLst>
              <a:ext uri="{FF2B5EF4-FFF2-40B4-BE49-F238E27FC236}">
                <a16:creationId xmlns:a16="http://schemas.microsoft.com/office/drawing/2014/main" id="{F7AC113E-EDDD-4FF9-8D8C-587149B46CED}"/>
              </a:ext>
            </a:extLst>
          </p:cNvPr>
          <p:cNvSpPr txBox="1"/>
          <p:nvPr/>
        </p:nvSpPr>
        <p:spPr>
          <a:xfrm>
            <a:off x="2976485" y="3591236"/>
            <a:ext cx="6283712"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void </a:t>
            </a:r>
            <a:r>
              <a:rPr kumimoji="0" lang="en-US" sz="2000" b="0" i="0" u="none" strike="noStrike" kern="1200" cap="none" spc="0" normalizeH="0" noProof="0" dirty="0" err="1">
                <a:ln>
                  <a:noFill/>
                </a:ln>
                <a:solidFill>
                  <a:prstClr val="black"/>
                </a:solidFill>
                <a:effectLst/>
                <a:uLnTx/>
                <a:uFillTx/>
                <a:latin typeface="Consolas" panose="020B0609020204030204" pitchFamily="49" charset="0"/>
                <a:ea typeface="+mn-ea"/>
                <a:cs typeface="Courier New" panose="02070309020205020404" pitchFamily="49" charset="0"/>
              </a:rPr>
              <a:t>partay</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srgbClr val="7030A0"/>
                </a:solidFill>
                <a:effectLst/>
                <a:uLnTx/>
                <a:uFillTx/>
                <a:latin typeface="Consolas" panose="020B0609020204030204" pitchFamily="49" charset="0"/>
                <a:ea typeface="+mn-ea"/>
                <a:cs typeface="Courier New" panose="02070309020205020404" pitchFamily="49" charset="0"/>
              </a:rPr>
              <a:t>Person</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rgbClr val="7030A0"/>
                </a:solidFill>
                <a:effectLst/>
                <a:uLnTx/>
                <a:uFillTx/>
                <a:latin typeface="Consolas" panose="020B0609020204030204" pitchFamily="49" charset="0"/>
                <a:ea typeface="+mn-ea"/>
                <a:cs typeface="Courier New" panose="02070309020205020404" pitchFamily="49" charset="0"/>
              </a:rPr>
              <a:t>p</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Student</a:t>
            </a:r>
            <a:r>
              <a:rPr lang="en-US" sz="2000" dirty="0">
                <a:solidFill>
                  <a:prstClr val="black"/>
                </a:solidFill>
                <a:latin typeface="Consolas" panose="020B0609020204030204" pitchFamily="49" charset="0"/>
                <a:cs typeface="Courier New" panose="02070309020205020404" pitchFamily="49" charset="0"/>
              </a:rPr>
              <a:t> *s = </a:t>
            </a:r>
            <a:r>
              <a:rPr lang="en-US" sz="2000" dirty="0" err="1">
                <a:solidFill>
                  <a:prstClr val="black"/>
                </a:solidFill>
                <a:latin typeface="Consolas" panose="020B0609020204030204" pitchFamily="49" charset="0"/>
                <a:cs typeface="Courier New" panose="02070309020205020404" pitchFamily="49" charset="0"/>
              </a:rPr>
              <a:t>dynamic_cast</a:t>
            </a:r>
            <a:r>
              <a:rPr lang="en-US" sz="2000" dirty="0">
                <a:solidFill>
                  <a:prstClr val="black"/>
                </a:solidFill>
                <a:latin typeface="Consolas" panose="020B0609020204030204" pitchFamily="49" charset="0"/>
                <a:cs typeface="Courier New" panose="02070309020205020404" pitchFamily="49" charset="0"/>
              </a:rPr>
              <a:t>&lt;</a:t>
            </a:r>
            <a:r>
              <a:rPr lang="en-US" sz="2000" dirty="0">
                <a:solidFill>
                  <a:srgbClr val="00B050"/>
                </a:solidFill>
                <a:latin typeface="Consolas" panose="020B0609020204030204" pitchFamily="49" charset="0"/>
                <a:cs typeface="Courier New" panose="02070309020205020404" pitchFamily="49" charset="0"/>
              </a:rPr>
              <a:t>Student </a:t>
            </a:r>
            <a:r>
              <a:rPr lang="en-US" sz="2000" dirty="0">
                <a:solidFill>
                  <a:schemeClr val="tx1"/>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&gt;(</a:t>
            </a:r>
            <a:r>
              <a:rPr lang="en-US" sz="2000" dirty="0">
                <a:solidFill>
                  <a:srgbClr val="7030A0"/>
                </a:solidFill>
                <a:latin typeface="Consolas" panose="020B0609020204030204" pitchFamily="49" charset="0"/>
                <a:cs typeface="Courier New" panose="02070309020205020404" pitchFamily="49" charset="0"/>
              </a:rPr>
              <a:t>p</a:t>
            </a: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if (s != </a:t>
            </a:r>
            <a:r>
              <a:rPr lang="en-US" sz="2000" dirty="0" err="1">
                <a:solidFill>
                  <a:prstClr val="black"/>
                </a:solidFill>
                <a:latin typeface="Consolas" panose="020B0609020204030204" pitchFamily="49" charset="0"/>
                <a:cs typeface="Courier New" panose="02070309020205020404" pitchFamily="49" charset="0"/>
              </a:rPr>
              <a:t>nullptr</a:t>
            </a: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s-&gt;</a:t>
            </a:r>
            <a:r>
              <a:rPr kumimoji="0" lang="en-US" sz="2000" b="0" i="0" u="none" strike="noStrike" kern="1200" cap="none" spc="0" normalizeH="0" noProof="0" dirty="0" err="1">
                <a:ln>
                  <a:noFill/>
                </a:ln>
                <a:solidFill>
                  <a:prstClr val="black"/>
                </a:solidFill>
                <a:effectLst/>
                <a:uLnTx/>
                <a:uFillTx/>
                <a:latin typeface="Consolas" panose="020B0609020204030204" pitchFamily="49" charset="0"/>
                <a:ea typeface="+mn-ea"/>
                <a:cs typeface="Courier New" panose="02070309020205020404" pitchFamily="49" charset="0"/>
              </a:rPr>
              <a:t>getDrunkAtParty</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prstClr val="black"/>
                </a:solidFill>
                <a:latin typeface="Consolas" panose="020B0609020204030204" pitchFamily="49" charset="0"/>
                <a:cs typeface="Courier New" panose="02070309020205020404" pitchFamily="49" charset="0"/>
              </a:rPr>
              <a:t>}</a:t>
            </a:r>
          </a:p>
        </p:txBody>
      </p:sp>
      <p:sp>
        <p:nvSpPr>
          <p:cNvPr id="9" name="Speech Bubble: Rectangle with Corners Rounded 8">
            <a:extLst>
              <a:ext uri="{FF2B5EF4-FFF2-40B4-BE49-F238E27FC236}">
                <a16:creationId xmlns:a16="http://schemas.microsoft.com/office/drawing/2014/main" id="{F811D285-282C-4560-9A14-F6FB8C692369}"/>
              </a:ext>
            </a:extLst>
          </p:cNvPr>
          <p:cNvSpPr/>
          <p:nvPr/>
        </p:nvSpPr>
        <p:spPr>
          <a:xfrm>
            <a:off x="8742653" y="1911814"/>
            <a:ext cx="3371088" cy="1513489"/>
          </a:xfrm>
          <a:prstGeom prst="wedgeRoundRectCallout">
            <a:avLst>
              <a:gd name="adj1" fmla="val -90974"/>
              <a:gd name="adj2" fmla="val 8504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a </a:t>
            </a:r>
            <a:r>
              <a:rPr lang="en-US" sz="2000" dirty="0">
                <a:solidFill>
                  <a:srgbClr val="FFCDCD"/>
                </a:solidFill>
                <a:latin typeface="Corbel" panose="020B0503020204020204" pitchFamily="34" charset="0"/>
              </a:rPr>
              <a:t>downcast</a:t>
            </a:r>
            <a:r>
              <a:rPr lang="en-US" sz="2000" dirty="0">
                <a:latin typeface="Corbel" panose="020B0503020204020204" pitchFamily="34" charset="0"/>
              </a:rPr>
              <a:t> – we typecast from a </a:t>
            </a:r>
            <a:r>
              <a:rPr lang="en-US" sz="2000" dirty="0">
                <a:solidFill>
                  <a:srgbClr val="DAC2EC"/>
                </a:solidFill>
                <a:latin typeface="Corbel" panose="020B0503020204020204" pitchFamily="34" charset="0"/>
              </a:rPr>
              <a:t>super-class </a:t>
            </a:r>
            <a:r>
              <a:rPr lang="en-US" sz="2000" dirty="0">
                <a:latin typeface="Corbel" panose="020B0503020204020204" pitchFamily="34" charset="0"/>
              </a:rPr>
              <a:t>(e.g., Person) to a </a:t>
            </a:r>
            <a:r>
              <a:rPr lang="en-US" sz="2000" dirty="0">
                <a:solidFill>
                  <a:schemeClr val="accent6">
                    <a:lumMod val="40000"/>
                    <a:lumOff val="60000"/>
                  </a:schemeClr>
                </a:solidFill>
                <a:latin typeface="Corbel" panose="020B0503020204020204" pitchFamily="34" charset="0"/>
              </a:rPr>
              <a:t>sub-class</a:t>
            </a:r>
            <a:r>
              <a:rPr lang="en-US" sz="2000" dirty="0">
                <a:solidFill>
                  <a:srgbClr val="92D050"/>
                </a:solidFill>
                <a:latin typeface="Corbel" panose="020B0503020204020204" pitchFamily="34" charset="0"/>
              </a:rPr>
              <a:t> </a:t>
            </a:r>
            <a:r>
              <a:rPr lang="en-US" sz="2000" dirty="0">
                <a:latin typeface="Corbel" panose="020B0503020204020204" pitchFamily="34" charset="0"/>
              </a:rPr>
              <a:t>(e.g., Student).</a:t>
            </a:r>
          </a:p>
        </p:txBody>
      </p:sp>
      <p:sp>
        <p:nvSpPr>
          <p:cNvPr id="12" name="Speech Bubble: Rectangle with Corners Rounded 11">
            <a:extLst>
              <a:ext uri="{FF2B5EF4-FFF2-40B4-BE49-F238E27FC236}">
                <a16:creationId xmlns:a16="http://schemas.microsoft.com/office/drawing/2014/main" id="{9EE8CF63-A8DB-4356-B594-BA4BC6D66D75}"/>
              </a:ext>
            </a:extLst>
          </p:cNvPr>
          <p:cNvSpPr/>
          <p:nvPr/>
        </p:nvSpPr>
        <p:spPr>
          <a:xfrm>
            <a:off x="193038" y="4616925"/>
            <a:ext cx="2783447" cy="1310938"/>
          </a:xfrm>
          <a:prstGeom prst="wedgeRoundRectCallout">
            <a:avLst>
              <a:gd name="adj1" fmla="val 61573"/>
              <a:gd name="adj2" fmla="val -910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Doctors aren't Students, this will return </a:t>
            </a:r>
            <a:r>
              <a:rPr lang="en-US" sz="2000" dirty="0" err="1">
                <a:latin typeface="Corbel" panose="020B0503020204020204" pitchFamily="34" charset="0"/>
              </a:rPr>
              <a:t>nullptr</a:t>
            </a:r>
            <a:r>
              <a:rPr lang="en-US" sz="2000" dirty="0">
                <a:latin typeface="Corbel" panose="020B0503020204020204" pitchFamily="34" charset="0"/>
              </a:rPr>
              <a:t>.</a:t>
            </a:r>
          </a:p>
        </p:txBody>
      </p:sp>
    </p:spTree>
    <p:extLst>
      <p:ext uri="{BB962C8B-B14F-4D97-AF65-F5344CB8AC3E}">
        <p14:creationId xmlns:p14="http://schemas.microsoft.com/office/powerpoint/2010/main" val="400424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2" nodeType="clickEffect">
                                  <p:stCondLst>
                                    <p:cond delay="0"/>
                                  </p:stCondLst>
                                  <p:childTnLst>
                                    <p:animMotion origin="layout" path="M 2.08333E-6 1.11022E-16 L 0.12357 0.06597 " pathEditMode="relative" rAng="0" ptsTypes="AA">
                                      <p:cBhvr>
                                        <p:cTn id="53" dur="2000" fill="hold"/>
                                        <p:tgtEl>
                                          <p:spTgt spid="12"/>
                                        </p:tgtEl>
                                        <p:attrNameLst>
                                          <p:attrName>ppt_x</p:attrName>
                                          <p:attrName>ppt_y</p:attrName>
                                        </p:attrNameLst>
                                      </p:cBhvr>
                                      <p:rCtr x="6172" y="3287"/>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p:bldP spid="8" grpId="0" animBg="1"/>
      <p:bldP spid="11" grpId="0" animBg="1"/>
      <p:bldP spid="11" grpId="1" animBg="1"/>
      <p:bldP spid="17" grpId="0"/>
      <p:bldP spid="18" grpId="0"/>
      <p:bldP spid="19" grpId="0"/>
      <p:bldP spid="9" grpId="0" animBg="1"/>
      <p:bldP spid="9" grpId="1" animBg="1"/>
      <p:bldP spid="12" grpId="0" animBg="1"/>
      <p:bldP spid="12" grpId="1" animBg="1"/>
      <p:bldP spid="12"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BF0E0C-7D40-4E9B-99FC-D5C76A74C7DC}"/>
              </a:ext>
            </a:extLst>
          </p:cNvPr>
          <p:cNvSpPr txBox="1"/>
          <p:nvPr/>
        </p:nvSpPr>
        <p:spPr>
          <a:xfrm>
            <a:off x="962814" y="1349863"/>
            <a:ext cx="10356524" cy="1077218"/>
          </a:xfrm>
          <a:prstGeom prst="rect">
            <a:avLst/>
          </a:prstGeom>
          <a:noFill/>
        </p:spPr>
        <p:txBody>
          <a:bodyPr wrap="square">
            <a:spAutoFit/>
          </a:bodyPr>
          <a:lstStyle/>
          <a:p>
            <a:pPr algn="ctr"/>
            <a:r>
              <a:rPr lang="en-US" sz="3200" dirty="0"/>
              <a:t>A variable is a </a:t>
            </a:r>
            <a:r>
              <a:rPr lang="en-US" sz="3200" dirty="0">
                <a:solidFill>
                  <a:srgbClr val="00B0F0"/>
                </a:solidFill>
              </a:rPr>
              <a:t>symbolic name </a:t>
            </a:r>
            <a:r>
              <a:rPr lang="en-US" sz="3200" dirty="0"/>
              <a:t>associated with a storage location that contains a </a:t>
            </a:r>
            <a:r>
              <a:rPr lang="en-US" sz="3200" dirty="0">
                <a:solidFill>
                  <a:srgbClr val="00B050"/>
                </a:solidFill>
              </a:rPr>
              <a:t>value</a:t>
            </a:r>
            <a:r>
              <a:rPr lang="en-US" sz="3200" dirty="0"/>
              <a:t> or a </a:t>
            </a:r>
            <a:r>
              <a:rPr lang="en-US" sz="3200" dirty="0">
                <a:solidFill>
                  <a:srgbClr val="C00000"/>
                </a:solidFill>
              </a:rPr>
              <a:t>pointer</a:t>
            </a:r>
            <a:r>
              <a:rPr lang="en-US" sz="3200" dirty="0"/>
              <a:t> (to a </a:t>
            </a:r>
            <a:r>
              <a:rPr lang="en-US" sz="3200" dirty="0">
                <a:solidFill>
                  <a:srgbClr val="00B050"/>
                </a:solidFill>
              </a:rPr>
              <a:t>value)</a:t>
            </a:r>
            <a:r>
              <a:rPr lang="en-US" sz="3200" dirty="0"/>
              <a:t>.</a:t>
            </a:r>
          </a:p>
        </p:txBody>
      </p:sp>
      <p:sp>
        <p:nvSpPr>
          <p:cNvPr id="6" name="TextBox 5">
            <a:extLst>
              <a:ext uri="{FF2B5EF4-FFF2-40B4-BE49-F238E27FC236}">
                <a16:creationId xmlns:a16="http://schemas.microsoft.com/office/drawing/2014/main" id="{5CB30E1E-67DC-43D3-B1C0-1174AF31E4AB}"/>
              </a:ext>
            </a:extLst>
          </p:cNvPr>
          <p:cNvSpPr txBox="1"/>
          <p:nvPr/>
        </p:nvSpPr>
        <p:spPr>
          <a:xfrm>
            <a:off x="438912" y="5502996"/>
            <a:ext cx="11314176" cy="1077218"/>
          </a:xfrm>
          <a:prstGeom prst="rect">
            <a:avLst/>
          </a:prstGeom>
          <a:noFill/>
        </p:spPr>
        <p:txBody>
          <a:bodyPr wrap="square">
            <a:spAutoFit/>
          </a:bodyPr>
          <a:lstStyle/>
          <a:p>
            <a:pPr algn="ctr"/>
            <a:r>
              <a:rPr lang="en-US" sz="3200" dirty="0"/>
              <a:t>A value is a </a:t>
            </a:r>
            <a:r>
              <a:rPr lang="en-US" sz="3200" dirty="0">
                <a:solidFill>
                  <a:srgbClr val="00B050"/>
                </a:solidFill>
              </a:rPr>
              <a:t>piece of data </a:t>
            </a:r>
            <a:r>
              <a:rPr lang="en-US" sz="3200" dirty="0"/>
              <a:t>with a type, that is either referred to by a variable or computed by a program expression. </a:t>
            </a:r>
          </a:p>
        </p:txBody>
      </p:sp>
      <p:grpSp>
        <p:nvGrpSpPr>
          <p:cNvPr id="8" name="Group 7">
            <a:extLst>
              <a:ext uri="{FF2B5EF4-FFF2-40B4-BE49-F238E27FC236}">
                <a16:creationId xmlns:a16="http://schemas.microsoft.com/office/drawing/2014/main" id="{C26FB5FA-605A-4406-A583-79A088008CEF}"/>
              </a:ext>
            </a:extLst>
          </p:cNvPr>
          <p:cNvGrpSpPr/>
          <p:nvPr/>
        </p:nvGrpSpPr>
        <p:grpSpPr>
          <a:xfrm>
            <a:off x="1519903" y="207424"/>
            <a:ext cx="9844511" cy="987218"/>
            <a:chOff x="1173744" y="812643"/>
            <a:chExt cx="9844511" cy="987218"/>
          </a:xfrm>
        </p:grpSpPr>
        <p:sp>
          <p:nvSpPr>
            <p:cNvPr id="10" name="TextBox 9">
              <a:extLst>
                <a:ext uri="{FF2B5EF4-FFF2-40B4-BE49-F238E27FC236}">
                  <a16:creationId xmlns:a16="http://schemas.microsoft.com/office/drawing/2014/main" id="{69B6B7A8-C110-4305-87E5-4332863237AE}"/>
                </a:ext>
              </a:extLst>
            </p:cNvPr>
            <p:cNvSpPr txBox="1"/>
            <p:nvPr/>
          </p:nvSpPr>
          <p:spPr>
            <a:xfrm>
              <a:off x="1173744" y="921532"/>
              <a:ext cx="9844511" cy="769441"/>
            </a:xfrm>
            <a:prstGeom prst="rect">
              <a:avLst/>
            </a:prstGeom>
            <a:noFill/>
          </p:spPr>
          <p:txBody>
            <a:bodyPr wrap="square">
              <a:spAutoFit/>
            </a:bodyPr>
            <a:lstStyle/>
            <a:p>
              <a:pPr algn="ctr"/>
              <a:r>
                <a:rPr lang="en-US" sz="4400" dirty="0">
                  <a:latin typeface="+mj-lt"/>
                </a:rPr>
                <a:t>What's a variable?</a:t>
              </a:r>
            </a:p>
          </p:txBody>
        </p:sp>
        <p:pic>
          <p:nvPicPr>
            <p:cNvPr id="11" name="Picture 10" descr="Shape&#10;&#10;Description automatically generated with low confidence">
              <a:extLst>
                <a:ext uri="{FF2B5EF4-FFF2-40B4-BE49-F238E27FC236}">
                  <a16:creationId xmlns:a16="http://schemas.microsoft.com/office/drawing/2014/main" id="{848EB519-5091-46DD-B009-0AA54150A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255" y="812643"/>
              <a:ext cx="987218" cy="987218"/>
            </a:xfrm>
            <a:prstGeom prst="rect">
              <a:avLst/>
            </a:prstGeom>
            <a:ln>
              <a:noFill/>
            </a:ln>
            <a:effectLst>
              <a:outerShdw blurRad="292100" dist="139700" dir="2700000" algn="tl" rotWithShape="0">
                <a:srgbClr val="333333">
                  <a:alpha val="65000"/>
                </a:srgbClr>
              </a:outerShdw>
            </a:effectLst>
          </p:spPr>
        </p:pic>
      </p:grpSp>
      <p:grpSp>
        <p:nvGrpSpPr>
          <p:cNvPr id="12" name="Group 11">
            <a:extLst>
              <a:ext uri="{FF2B5EF4-FFF2-40B4-BE49-F238E27FC236}">
                <a16:creationId xmlns:a16="http://schemas.microsoft.com/office/drawing/2014/main" id="{7041655E-32FD-41C4-8A18-FCC2AB5B2EE0}"/>
              </a:ext>
            </a:extLst>
          </p:cNvPr>
          <p:cNvGrpSpPr/>
          <p:nvPr/>
        </p:nvGrpSpPr>
        <p:grpSpPr>
          <a:xfrm>
            <a:off x="1474827" y="4236254"/>
            <a:ext cx="9844511" cy="987218"/>
            <a:chOff x="1173744" y="812643"/>
            <a:chExt cx="9844511" cy="987218"/>
          </a:xfrm>
        </p:grpSpPr>
        <p:sp>
          <p:nvSpPr>
            <p:cNvPr id="13" name="TextBox 12">
              <a:extLst>
                <a:ext uri="{FF2B5EF4-FFF2-40B4-BE49-F238E27FC236}">
                  <a16:creationId xmlns:a16="http://schemas.microsoft.com/office/drawing/2014/main" id="{7E1AACB1-2D69-4547-B6DA-C243A46C0B23}"/>
                </a:ext>
              </a:extLst>
            </p:cNvPr>
            <p:cNvSpPr txBox="1"/>
            <p:nvPr/>
          </p:nvSpPr>
          <p:spPr>
            <a:xfrm>
              <a:off x="1173744" y="921532"/>
              <a:ext cx="9844511" cy="769441"/>
            </a:xfrm>
            <a:prstGeom prst="rect">
              <a:avLst/>
            </a:prstGeom>
            <a:noFill/>
          </p:spPr>
          <p:txBody>
            <a:bodyPr wrap="square">
              <a:spAutoFit/>
            </a:bodyPr>
            <a:lstStyle/>
            <a:p>
              <a:pPr algn="ctr"/>
              <a:r>
                <a:rPr lang="en-US" sz="4400" dirty="0">
                  <a:latin typeface="+mj-lt"/>
                </a:rPr>
                <a:t>What's a value?</a:t>
              </a:r>
            </a:p>
          </p:txBody>
        </p:sp>
        <p:pic>
          <p:nvPicPr>
            <p:cNvPr id="14" name="Picture 13" descr="Shape&#10;&#10;Description automatically generated with low confidence">
              <a:extLst>
                <a:ext uri="{FF2B5EF4-FFF2-40B4-BE49-F238E27FC236}">
                  <a16:creationId xmlns:a16="http://schemas.microsoft.com/office/drawing/2014/main" id="{765D8C2B-A337-468F-8107-E5386D6C8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255" y="812643"/>
              <a:ext cx="987218" cy="987218"/>
            </a:xfrm>
            <a:prstGeom prst="rect">
              <a:avLst/>
            </a:prstGeom>
            <a:ln>
              <a:noFill/>
            </a:ln>
            <a:effectLst>
              <a:outerShdw blurRad="292100" dist="139700" dir="2700000" algn="tl" rotWithShape="0">
                <a:srgbClr val="333333">
                  <a:alpha val="65000"/>
                </a:srgbClr>
              </a:outerShdw>
            </a:effectLst>
          </p:spPr>
        </p:pic>
      </p:grpSp>
      <p:grpSp>
        <p:nvGrpSpPr>
          <p:cNvPr id="4" name="Group 3">
            <a:extLst>
              <a:ext uri="{FF2B5EF4-FFF2-40B4-BE49-F238E27FC236}">
                <a16:creationId xmlns:a16="http://schemas.microsoft.com/office/drawing/2014/main" id="{CB76E5E5-4EE8-471B-B176-AC3DFDEC952D}"/>
              </a:ext>
            </a:extLst>
          </p:cNvPr>
          <p:cNvGrpSpPr/>
          <p:nvPr/>
        </p:nvGrpSpPr>
        <p:grpSpPr>
          <a:xfrm>
            <a:off x="6842314" y="3200143"/>
            <a:ext cx="2569131" cy="553420"/>
            <a:chOff x="6988389" y="3248634"/>
            <a:chExt cx="2569131" cy="553420"/>
          </a:xfrm>
        </p:grpSpPr>
        <p:grpSp>
          <p:nvGrpSpPr>
            <p:cNvPr id="16" name="Group 15">
              <a:extLst>
                <a:ext uri="{FF2B5EF4-FFF2-40B4-BE49-F238E27FC236}">
                  <a16:creationId xmlns:a16="http://schemas.microsoft.com/office/drawing/2014/main" id="{A3C3E73D-8ADF-43C5-9CA9-C3CF70167D36}"/>
                </a:ext>
              </a:extLst>
            </p:cNvPr>
            <p:cNvGrpSpPr/>
            <p:nvPr/>
          </p:nvGrpSpPr>
          <p:grpSpPr>
            <a:xfrm>
              <a:off x="6988389" y="3248634"/>
              <a:ext cx="1297121" cy="553420"/>
              <a:chOff x="6528588" y="6010716"/>
              <a:chExt cx="1297121" cy="553420"/>
            </a:xfrm>
          </p:grpSpPr>
          <p:grpSp>
            <p:nvGrpSpPr>
              <p:cNvPr id="17" name="Group 16">
                <a:extLst>
                  <a:ext uri="{FF2B5EF4-FFF2-40B4-BE49-F238E27FC236}">
                    <a16:creationId xmlns:a16="http://schemas.microsoft.com/office/drawing/2014/main" id="{DA21EAF5-BCB1-4515-8CCD-8C32E08DDF3A}"/>
                  </a:ext>
                </a:extLst>
              </p:cNvPr>
              <p:cNvGrpSpPr/>
              <p:nvPr/>
            </p:nvGrpSpPr>
            <p:grpSpPr>
              <a:xfrm>
                <a:off x="6528588" y="6010716"/>
                <a:ext cx="1044659" cy="553420"/>
                <a:chOff x="8169680" y="-867376"/>
                <a:chExt cx="1044659" cy="553420"/>
              </a:xfrm>
            </p:grpSpPr>
            <p:sp>
              <p:nvSpPr>
                <p:cNvPr id="19" name="TextBox 18">
                  <a:extLst>
                    <a:ext uri="{FF2B5EF4-FFF2-40B4-BE49-F238E27FC236}">
                      <a16:creationId xmlns:a16="http://schemas.microsoft.com/office/drawing/2014/main" id="{12035FEE-A2B3-4FAD-9A70-C1F10136C2CE}"/>
                    </a:ext>
                  </a:extLst>
                </p:cNvPr>
                <p:cNvSpPr txBox="1"/>
                <p:nvPr/>
              </p:nvSpPr>
              <p:spPr>
                <a:xfrm>
                  <a:off x="8169680" y="-867376"/>
                  <a:ext cx="335348" cy="461665"/>
                </a:xfrm>
                <a:prstGeom prst="rect">
                  <a:avLst/>
                </a:prstGeom>
                <a:noFill/>
              </p:spPr>
              <p:txBody>
                <a:bodyPr wrap="none" rtlCol="0">
                  <a:spAutoFit/>
                </a:bodyPr>
                <a:lstStyle/>
                <a:p>
                  <a:r>
                    <a:rPr lang="en-US" sz="2400" dirty="0">
                      <a:solidFill>
                        <a:srgbClr val="00B0F0"/>
                      </a:solidFill>
                    </a:rPr>
                    <a:t>a</a:t>
                  </a:r>
                </a:p>
              </p:txBody>
            </p:sp>
            <p:sp>
              <p:nvSpPr>
                <p:cNvPr id="20" name="Rectangle 19">
                  <a:extLst>
                    <a:ext uri="{FF2B5EF4-FFF2-40B4-BE49-F238E27FC236}">
                      <a16:creationId xmlns:a16="http://schemas.microsoft.com/office/drawing/2014/main" id="{30746876-19A0-4992-A4E5-FA9A12A53D52}"/>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 name="Straight Arrow Connector 17">
                <a:extLst>
                  <a:ext uri="{FF2B5EF4-FFF2-40B4-BE49-F238E27FC236}">
                    <a16:creationId xmlns:a16="http://schemas.microsoft.com/office/drawing/2014/main" id="{816B7D4C-ECAF-44FF-8043-227939ED560A}"/>
                  </a:ext>
                </a:extLst>
              </p:cNvPr>
              <p:cNvCxnSpPr>
                <a:cxnSpLocks/>
              </p:cNvCxnSpPr>
              <p:nvPr/>
            </p:nvCxnSpPr>
            <p:spPr>
              <a:xfrm flipV="1">
                <a:off x="7188451" y="6169789"/>
                <a:ext cx="637258" cy="197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C77627-0F72-4B99-B731-F9B0BCFD9C87}"/>
                </a:ext>
              </a:extLst>
            </p:cNvPr>
            <p:cNvGrpSpPr/>
            <p:nvPr/>
          </p:nvGrpSpPr>
          <p:grpSpPr>
            <a:xfrm>
              <a:off x="8245462" y="3402177"/>
              <a:ext cx="1312058" cy="394346"/>
              <a:chOff x="8129552" y="1980840"/>
              <a:chExt cx="1312058" cy="394346"/>
            </a:xfrm>
          </p:grpSpPr>
          <p:sp>
            <p:nvSpPr>
              <p:cNvPr id="22" name="Rectangle 21">
                <a:extLst>
                  <a:ext uri="{FF2B5EF4-FFF2-40B4-BE49-F238E27FC236}">
                    <a16:creationId xmlns:a16="http://schemas.microsoft.com/office/drawing/2014/main" id="{D47D332E-33CA-4E65-B62B-ABC3B50D0D01}"/>
                  </a:ext>
                </a:extLst>
              </p:cNvPr>
              <p:cNvSpPr/>
              <p:nvPr/>
            </p:nvSpPr>
            <p:spPr>
              <a:xfrm>
                <a:off x="8181067" y="1980840"/>
                <a:ext cx="11373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23" name="TextBox 22">
                <a:extLst>
                  <a:ext uri="{FF2B5EF4-FFF2-40B4-BE49-F238E27FC236}">
                    <a16:creationId xmlns:a16="http://schemas.microsoft.com/office/drawing/2014/main" id="{EDA65A29-47F4-42D5-B204-79B7AA097752}"/>
                  </a:ext>
                </a:extLst>
              </p:cNvPr>
              <p:cNvSpPr txBox="1"/>
              <p:nvPr/>
            </p:nvSpPr>
            <p:spPr>
              <a:xfrm>
                <a:off x="8129552" y="2001994"/>
                <a:ext cx="1312058" cy="338554"/>
              </a:xfrm>
              <a:prstGeom prst="rect">
                <a:avLst/>
              </a:prstGeom>
              <a:noFill/>
            </p:spPr>
            <p:txBody>
              <a:bodyPr wrap="square" rtlCol="0">
                <a:spAutoFit/>
              </a:bodyPr>
              <a:lstStyle/>
              <a:p>
                <a:endParaRPr lang="en-US" sz="1600" dirty="0">
                  <a:solidFill>
                    <a:schemeClr val="bg1"/>
                  </a:solidFill>
                </a:endParaRPr>
              </a:p>
            </p:txBody>
          </p:sp>
        </p:grpSp>
        <p:sp>
          <p:nvSpPr>
            <p:cNvPr id="25" name="TextBox 24">
              <a:extLst>
                <a:ext uri="{FF2B5EF4-FFF2-40B4-BE49-F238E27FC236}">
                  <a16:creationId xmlns:a16="http://schemas.microsoft.com/office/drawing/2014/main" id="{93DCEB46-1720-4162-BA5D-E6346534BAD9}"/>
                </a:ext>
              </a:extLst>
            </p:cNvPr>
            <p:cNvSpPr txBox="1"/>
            <p:nvPr/>
          </p:nvSpPr>
          <p:spPr>
            <a:xfrm>
              <a:off x="8314459" y="3426466"/>
              <a:ext cx="1114459" cy="353943"/>
            </a:xfrm>
            <a:prstGeom prst="rect">
              <a:avLst/>
            </a:prstGeom>
            <a:solidFill>
              <a:srgbClr val="00B050">
                <a:alpha val="89804"/>
              </a:srgbClr>
            </a:solidFill>
          </p:spPr>
          <p:txBody>
            <a:bodyPr wrap="square" rtlCol="0">
              <a:spAutoFit/>
            </a:bodyPr>
            <a:lstStyle/>
            <a:p>
              <a:pPr algn="ctr"/>
              <a:r>
                <a:rPr lang="en-US" sz="1700" dirty="0">
                  <a:solidFill>
                    <a:schemeClr val="bg1"/>
                  </a:solidFill>
                  <a:latin typeface="Menlo-Regular"/>
                </a:rPr>
                <a:t>3.14159</a:t>
              </a:r>
              <a:endParaRPr lang="en-US" sz="1700" dirty="0">
                <a:solidFill>
                  <a:schemeClr val="bg1"/>
                </a:solidFill>
              </a:endParaRPr>
            </a:p>
          </p:txBody>
        </p:sp>
      </p:grpSp>
      <p:grpSp>
        <p:nvGrpSpPr>
          <p:cNvPr id="2" name="Group 1">
            <a:extLst>
              <a:ext uri="{FF2B5EF4-FFF2-40B4-BE49-F238E27FC236}">
                <a16:creationId xmlns:a16="http://schemas.microsoft.com/office/drawing/2014/main" id="{E197AB6B-D0C5-4941-926D-EF80AFBADE86}"/>
              </a:ext>
            </a:extLst>
          </p:cNvPr>
          <p:cNvGrpSpPr/>
          <p:nvPr/>
        </p:nvGrpSpPr>
        <p:grpSpPr>
          <a:xfrm>
            <a:off x="3729774" y="3218109"/>
            <a:ext cx="1546549" cy="522714"/>
            <a:chOff x="4320816" y="3051543"/>
            <a:chExt cx="1546549" cy="522714"/>
          </a:xfrm>
        </p:grpSpPr>
        <p:sp>
          <p:nvSpPr>
            <p:cNvPr id="29" name="TextBox 28">
              <a:extLst>
                <a:ext uri="{FF2B5EF4-FFF2-40B4-BE49-F238E27FC236}">
                  <a16:creationId xmlns:a16="http://schemas.microsoft.com/office/drawing/2014/main" id="{1A0914D0-815B-49AC-8BD4-599A5949566E}"/>
                </a:ext>
              </a:extLst>
            </p:cNvPr>
            <p:cNvSpPr txBox="1"/>
            <p:nvPr/>
          </p:nvSpPr>
          <p:spPr>
            <a:xfrm>
              <a:off x="4320816" y="3051543"/>
              <a:ext cx="335348" cy="461665"/>
            </a:xfrm>
            <a:prstGeom prst="rect">
              <a:avLst/>
            </a:prstGeom>
            <a:noFill/>
          </p:spPr>
          <p:txBody>
            <a:bodyPr wrap="none" rtlCol="0">
              <a:spAutoFit/>
            </a:bodyPr>
            <a:lstStyle/>
            <a:p>
              <a:r>
                <a:rPr lang="en-US" sz="2400" dirty="0">
                  <a:solidFill>
                    <a:srgbClr val="00B0F0"/>
                  </a:solidFill>
                </a:rPr>
                <a:t>a</a:t>
              </a:r>
            </a:p>
          </p:txBody>
        </p:sp>
        <p:grpSp>
          <p:nvGrpSpPr>
            <p:cNvPr id="31" name="Group 30">
              <a:extLst>
                <a:ext uri="{FF2B5EF4-FFF2-40B4-BE49-F238E27FC236}">
                  <a16:creationId xmlns:a16="http://schemas.microsoft.com/office/drawing/2014/main" id="{FFD142FD-EF88-48F5-BFE7-FB3830D74A01}"/>
                </a:ext>
              </a:extLst>
            </p:cNvPr>
            <p:cNvGrpSpPr/>
            <p:nvPr/>
          </p:nvGrpSpPr>
          <p:grpSpPr>
            <a:xfrm>
              <a:off x="4555307" y="3179911"/>
              <a:ext cx="1312058" cy="394346"/>
              <a:chOff x="8129552" y="1980840"/>
              <a:chExt cx="1312058" cy="394346"/>
            </a:xfrm>
          </p:grpSpPr>
          <p:sp>
            <p:nvSpPr>
              <p:cNvPr id="33" name="Rectangle 32">
                <a:extLst>
                  <a:ext uri="{FF2B5EF4-FFF2-40B4-BE49-F238E27FC236}">
                    <a16:creationId xmlns:a16="http://schemas.microsoft.com/office/drawing/2014/main" id="{DA986587-58EA-4AE1-8E39-82A38A8DD38A}"/>
                  </a:ext>
                </a:extLst>
              </p:cNvPr>
              <p:cNvSpPr/>
              <p:nvPr/>
            </p:nvSpPr>
            <p:spPr>
              <a:xfrm>
                <a:off x="8181067" y="1980840"/>
                <a:ext cx="11373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DEEBF7"/>
                  </a:solidFill>
                </a:endParaRPr>
              </a:p>
            </p:txBody>
          </p:sp>
          <p:sp>
            <p:nvSpPr>
              <p:cNvPr id="34" name="TextBox 33">
                <a:extLst>
                  <a:ext uri="{FF2B5EF4-FFF2-40B4-BE49-F238E27FC236}">
                    <a16:creationId xmlns:a16="http://schemas.microsoft.com/office/drawing/2014/main" id="{797D6E27-B1E8-4AB0-A718-DB8975C2F223}"/>
                  </a:ext>
                </a:extLst>
              </p:cNvPr>
              <p:cNvSpPr txBox="1"/>
              <p:nvPr/>
            </p:nvSpPr>
            <p:spPr>
              <a:xfrm>
                <a:off x="8129552" y="2001994"/>
                <a:ext cx="1312058" cy="369332"/>
              </a:xfrm>
              <a:prstGeom prst="rect">
                <a:avLst/>
              </a:prstGeom>
              <a:noFill/>
            </p:spPr>
            <p:txBody>
              <a:bodyPr wrap="square" rtlCol="0">
                <a:spAutoFit/>
              </a:bodyPr>
              <a:lstStyle/>
              <a:p>
                <a:pPr algn="ctr"/>
                <a:r>
                  <a:rPr lang="en-US" dirty="0">
                    <a:solidFill>
                      <a:schemeClr val="bg1"/>
                    </a:solidFill>
                    <a:latin typeface="Menlo-Regular"/>
                  </a:rPr>
                  <a:t>3.14159</a:t>
                </a:r>
                <a:endParaRPr lang="en-US" dirty="0">
                  <a:solidFill>
                    <a:schemeClr val="bg1"/>
                  </a:solidFill>
                </a:endParaRPr>
              </a:p>
            </p:txBody>
          </p:sp>
        </p:grpSp>
      </p:grpSp>
      <p:sp>
        <p:nvSpPr>
          <p:cNvPr id="36" name="TextBox 35">
            <a:extLst>
              <a:ext uri="{FF2B5EF4-FFF2-40B4-BE49-F238E27FC236}">
                <a16:creationId xmlns:a16="http://schemas.microsoft.com/office/drawing/2014/main" id="{D6018D81-CA3F-4250-9FC0-1A613BB0D52B}"/>
              </a:ext>
            </a:extLst>
          </p:cNvPr>
          <p:cNvSpPr txBox="1"/>
          <p:nvPr/>
        </p:nvSpPr>
        <p:spPr>
          <a:xfrm>
            <a:off x="4723300" y="2555449"/>
            <a:ext cx="2745400" cy="523220"/>
          </a:xfrm>
          <a:prstGeom prst="rect">
            <a:avLst/>
          </a:prstGeom>
          <a:noFill/>
        </p:spPr>
        <p:txBody>
          <a:bodyPr wrap="square" rtlCol="0">
            <a:spAutoFit/>
          </a:bodyPr>
          <a:lstStyle/>
          <a:p>
            <a:pPr algn="ctr"/>
            <a:r>
              <a:rPr lang="en-US" sz="2800" dirty="0">
                <a:solidFill>
                  <a:srgbClr val="00B0F0"/>
                </a:solidFill>
              </a:rPr>
              <a:t>a</a:t>
            </a:r>
            <a:r>
              <a:rPr lang="en-US" sz="2800" dirty="0"/>
              <a:t> = </a:t>
            </a:r>
            <a:r>
              <a:rPr lang="en-US" sz="2800" dirty="0">
                <a:solidFill>
                  <a:srgbClr val="00B050"/>
                </a:solidFill>
              </a:rPr>
              <a:t>3.14159</a:t>
            </a:r>
          </a:p>
        </p:txBody>
      </p:sp>
      <p:sp>
        <p:nvSpPr>
          <p:cNvPr id="37" name="TextBox 36">
            <a:extLst>
              <a:ext uri="{FF2B5EF4-FFF2-40B4-BE49-F238E27FC236}">
                <a16:creationId xmlns:a16="http://schemas.microsoft.com/office/drawing/2014/main" id="{013AB459-D0A0-4685-9705-7878082C336E}"/>
              </a:ext>
            </a:extLst>
          </p:cNvPr>
          <p:cNvSpPr txBox="1"/>
          <p:nvPr/>
        </p:nvSpPr>
        <p:spPr>
          <a:xfrm>
            <a:off x="4672832" y="3320439"/>
            <a:ext cx="2745400" cy="461665"/>
          </a:xfrm>
          <a:prstGeom prst="rect">
            <a:avLst/>
          </a:prstGeom>
          <a:noFill/>
        </p:spPr>
        <p:txBody>
          <a:bodyPr wrap="square" rtlCol="0">
            <a:spAutoFit/>
          </a:bodyPr>
          <a:lstStyle/>
          <a:p>
            <a:pPr algn="ctr"/>
            <a:r>
              <a:rPr lang="en-US" sz="2400" dirty="0"/>
              <a:t>or...</a:t>
            </a:r>
          </a:p>
        </p:txBody>
      </p:sp>
      <p:sp>
        <p:nvSpPr>
          <p:cNvPr id="38" name="Rectangle 37">
            <a:extLst>
              <a:ext uri="{FF2B5EF4-FFF2-40B4-BE49-F238E27FC236}">
                <a16:creationId xmlns:a16="http://schemas.microsoft.com/office/drawing/2014/main" id="{3A8ADFDC-5D69-42C5-81DE-3710FAA277D3}"/>
              </a:ext>
            </a:extLst>
          </p:cNvPr>
          <p:cNvSpPr/>
          <p:nvPr/>
        </p:nvSpPr>
        <p:spPr>
          <a:xfrm>
            <a:off x="3649794" y="3174699"/>
            <a:ext cx="1752893" cy="734295"/>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Rectangle 39">
            <a:extLst>
              <a:ext uri="{FF2B5EF4-FFF2-40B4-BE49-F238E27FC236}">
                <a16:creationId xmlns:a16="http://schemas.microsoft.com/office/drawing/2014/main" id="{71FEEAFF-ED51-4A0E-BE2B-682465CD2F2B}"/>
              </a:ext>
            </a:extLst>
          </p:cNvPr>
          <p:cNvSpPr/>
          <p:nvPr/>
        </p:nvSpPr>
        <p:spPr>
          <a:xfrm>
            <a:off x="6828729" y="3172553"/>
            <a:ext cx="1220567" cy="734295"/>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Arrow: Up 4">
            <a:extLst>
              <a:ext uri="{FF2B5EF4-FFF2-40B4-BE49-F238E27FC236}">
                <a16:creationId xmlns:a16="http://schemas.microsoft.com/office/drawing/2014/main" id="{CCB9E89F-FA49-46EA-9DD6-50D3C752A2E5}"/>
              </a:ext>
            </a:extLst>
          </p:cNvPr>
          <p:cNvSpPr/>
          <p:nvPr/>
        </p:nvSpPr>
        <p:spPr>
          <a:xfrm>
            <a:off x="3228414" y="3947629"/>
            <a:ext cx="2631581" cy="15454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Variable!</a:t>
            </a:r>
          </a:p>
        </p:txBody>
      </p:sp>
      <p:sp>
        <p:nvSpPr>
          <p:cNvPr id="39" name="Arrow: Up 38">
            <a:extLst>
              <a:ext uri="{FF2B5EF4-FFF2-40B4-BE49-F238E27FC236}">
                <a16:creationId xmlns:a16="http://schemas.microsoft.com/office/drawing/2014/main" id="{842A3ED0-D7A5-4E9F-85CC-47D852674EB9}"/>
              </a:ext>
            </a:extLst>
          </p:cNvPr>
          <p:cNvSpPr/>
          <p:nvPr/>
        </p:nvSpPr>
        <p:spPr>
          <a:xfrm>
            <a:off x="6152909" y="3947629"/>
            <a:ext cx="2631581" cy="15454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Variable!</a:t>
            </a:r>
          </a:p>
        </p:txBody>
      </p:sp>
      <p:sp>
        <p:nvSpPr>
          <p:cNvPr id="7" name="Arrow: Left 6">
            <a:extLst>
              <a:ext uri="{FF2B5EF4-FFF2-40B4-BE49-F238E27FC236}">
                <a16:creationId xmlns:a16="http://schemas.microsoft.com/office/drawing/2014/main" id="{CB75C3AC-9259-4654-86AB-FA1B82278650}"/>
              </a:ext>
            </a:extLst>
          </p:cNvPr>
          <p:cNvSpPr/>
          <p:nvPr/>
        </p:nvSpPr>
        <p:spPr>
          <a:xfrm rot="20503085">
            <a:off x="9269133" y="2093744"/>
            <a:ext cx="2569335" cy="19698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9C9"/>
                </a:solidFill>
              </a:rPr>
              <a:t>NOT</a:t>
            </a:r>
            <a:r>
              <a:rPr lang="en-US" dirty="0"/>
              <a:t> part of the variable!!!</a:t>
            </a:r>
          </a:p>
        </p:txBody>
      </p:sp>
      <p:sp>
        <p:nvSpPr>
          <p:cNvPr id="41" name="Arrow: Up 40">
            <a:extLst>
              <a:ext uri="{FF2B5EF4-FFF2-40B4-BE49-F238E27FC236}">
                <a16:creationId xmlns:a16="http://schemas.microsoft.com/office/drawing/2014/main" id="{F6805F5C-5670-4100-B721-EFB57DC4ECE4}"/>
              </a:ext>
            </a:extLst>
          </p:cNvPr>
          <p:cNvSpPr/>
          <p:nvPr/>
        </p:nvSpPr>
        <p:spPr>
          <a:xfrm>
            <a:off x="3325024" y="3947874"/>
            <a:ext cx="2631581" cy="15454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Value!</a:t>
            </a:r>
          </a:p>
        </p:txBody>
      </p:sp>
      <p:sp>
        <p:nvSpPr>
          <p:cNvPr id="42" name="Arrow: Up 41">
            <a:extLst>
              <a:ext uri="{FF2B5EF4-FFF2-40B4-BE49-F238E27FC236}">
                <a16:creationId xmlns:a16="http://schemas.microsoft.com/office/drawing/2014/main" id="{42931B68-78FB-443B-95A6-08AB2696C353}"/>
              </a:ext>
            </a:extLst>
          </p:cNvPr>
          <p:cNvSpPr/>
          <p:nvPr/>
        </p:nvSpPr>
        <p:spPr>
          <a:xfrm>
            <a:off x="7470119" y="4000463"/>
            <a:ext cx="2631581" cy="15454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Value!</a:t>
            </a:r>
          </a:p>
        </p:txBody>
      </p:sp>
      <p:sp>
        <p:nvSpPr>
          <p:cNvPr id="43" name="Rectangle 42">
            <a:extLst>
              <a:ext uri="{FF2B5EF4-FFF2-40B4-BE49-F238E27FC236}">
                <a16:creationId xmlns:a16="http://schemas.microsoft.com/office/drawing/2014/main" id="{522671D4-5EA4-4418-A16C-EDC4455748AD}"/>
              </a:ext>
            </a:extLst>
          </p:cNvPr>
          <p:cNvSpPr/>
          <p:nvPr/>
        </p:nvSpPr>
        <p:spPr>
          <a:xfrm>
            <a:off x="3973132" y="3178992"/>
            <a:ext cx="1303191" cy="734295"/>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Rectangle 43">
            <a:extLst>
              <a:ext uri="{FF2B5EF4-FFF2-40B4-BE49-F238E27FC236}">
                <a16:creationId xmlns:a16="http://schemas.microsoft.com/office/drawing/2014/main" id="{C5D3432F-B70E-46FF-A6F9-9EF5B8345683}"/>
              </a:ext>
            </a:extLst>
          </p:cNvPr>
          <p:cNvSpPr/>
          <p:nvPr/>
        </p:nvSpPr>
        <p:spPr>
          <a:xfrm>
            <a:off x="8075834" y="3183286"/>
            <a:ext cx="1319304" cy="734295"/>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Arrow: Up 44">
            <a:extLst>
              <a:ext uri="{FF2B5EF4-FFF2-40B4-BE49-F238E27FC236}">
                <a16:creationId xmlns:a16="http://schemas.microsoft.com/office/drawing/2014/main" id="{87D9962F-BA88-4374-A45B-FABB09A5A6D7}"/>
              </a:ext>
            </a:extLst>
          </p:cNvPr>
          <p:cNvSpPr/>
          <p:nvPr/>
        </p:nvSpPr>
        <p:spPr>
          <a:xfrm>
            <a:off x="6240933" y="3990805"/>
            <a:ext cx="2631581" cy="15454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(Pointer)Value!</a:t>
            </a:r>
          </a:p>
        </p:txBody>
      </p:sp>
      <p:sp>
        <p:nvSpPr>
          <p:cNvPr id="46" name="Rectangle 45">
            <a:extLst>
              <a:ext uri="{FF2B5EF4-FFF2-40B4-BE49-F238E27FC236}">
                <a16:creationId xmlns:a16="http://schemas.microsoft.com/office/drawing/2014/main" id="{C06E9D2B-47BC-470D-8AB0-A3029863429C}"/>
              </a:ext>
            </a:extLst>
          </p:cNvPr>
          <p:cNvSpPr/>
          <p:nvPr/>
        </p:nvSpPr>
        <p:spPr>
          <a:xfrm>
            <a:off x="7082015" y="3206897"/>
            <a:ext cx="896447" cy="734295"/>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Rectangle 46">
            <a:extLst>
              <a:ext uri="{FF2B5EF4-FFF2-40B4-BE49-F238E27FC236}">
                <a16:creationId xmlns:a16="http://schemas.microsoft.com/office/drawing/2014/main" id="{52657BAD-B781-4FFF-8F38-202146ACCB74}"/>
              </a:ext>
            </a:extLst>
          </p:cNvPr>
          <p:cNvSpPr/>
          <p:nvPr/>
        </p:nvSpPr>
        <p:spPr>
          <a:xfrm>
            <a:off x="4065785" y="1399572"/>
            <a:ext cx="356269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48" name="Rectangle 47">
            <a:extLst>
              <a:ext uri="{FF2B5EF4-FFF2-40B4-BE49-F238E27FC236}">
                <a16:creationId xmlns:a16="http://schemas.microsoft.com/office/drawing/2014/main" id="{8E3CA24B-C7FB-43A9-B95C-48B5F38EEED6}"/>
              </a:ext>
            </a:extLst>
          </p:cNvPr>
          <p:cNvSpPr/>
          <p:nvPr/>
        </p:nvSpPr>
        <p:spPr>
          <a:xfrm>
            <a:off x="4065122" y="1405141"/>
            <a:ext cx="3564021"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9" name="Rectangle 48">
            <a:extLst>
              <a:ext uri="{FF2B5EF4-FFF2-40B4-BE49-F238E27FC236}">
                <a16:creationId xmlns:a16="http://schemas.microsoft.com/office/drawing/2014/main" id="{85E3B3A5-7C21-4D16-8625-7ABAED9D1487}"/>
              </a:ext>
            </a:extLst>
          </p:cNvPr>
          <p:cNvSpPr/>
          <p:nvPr/>
        </p:nvSpPr>
        <p:spPr>
          <a:xfrm>
            <a:off x="4154897" y="5403525"/>
            <a:ext cx="356269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50" name="Rectangle 49">
            <a:extLst>
              <a:ext uri="{FF2B5EF4-FFF2-40B4-BE49-F238E27FC236}">
                <a16:creationId xmlns:a16="http://schemas.microsoft.com/office/drawing/2014/main" id="{A25E8376-67B6-477B-B701-2B89BD173288}"/>
              </a:ext>
            </a:extLst>
          </p:cNvPr>
          <p:cNvSpPr/>
          <p:nvPr/>
        </p:nvSpPr>
        <p:spPr>
          <a:xfrm>
            <a:off x="4154234" y="5409094"/>
            <a:ext cx="3564021"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Arrow: Down 2">
            <a:extLst>
              <a:ext uri="{FF2B5EF4-FFF2-40B4-BE49-F238E27FC236}">
                <a16:creationId xmlns:a16="http://schemas.microsoft.com/office/drawing/2014/main" id="{30E10699-59B4-413E-BDD4-F4059D599E86}"/>
              </a:ext>
            </a:extLst>
          </p:cNvPr>
          <p:cNvSpPr/>
          <p:nvPr/>
        </p:nvSpPr>
        <p:spPr>
          <a:xfrm>
            <a:off x="5014452" y="976253"/>
            <a:ext cx="2487725" cy="17233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Value!</a:t>
            </a:r>
            <a:endParaRPr lang="en-US" sz="2400" dirty="0"/>
          </a:p>
        </p:txBody>
      </p:sp>
    </p:spTree>
    <p:extLst>
      <p:ext uri="{BB962C8B-B14F-4D97-AF65-F5344CB8AC3E}">
        <p14:creationId xmlns:p14="http://schemas.microsoft.com/office/powerpoint/2010/main" val="108445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590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48"/>
                                        </p:tgtEl>
                                      </p:cBhvr>
                                    </p:animEffect>
                                    <p:set>
                                      <p:cBhvr>
                                        <p:cTn id="21" dur="1" fill="hold">
                                          <p:stCondLst>
                                            <p:cond delay="499"/>
                                          </p:stCondLst>
                                        </p:cTn>
                                        <p:tgtEl>
                                          <p:spTgt spid="4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down)">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right)">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0"/>
                                        </p:tgtEl>
                                      </p:cBhvr>
                                    </p:animEffect>
                                    <p:set>
                                      <p:cBhvr>
                                        <p:cTn id="71" dur="1" fill="hold">
                                          <p:stCondLst>
                                            <p:cond delay="499"/>
                                          </p:stCondLst>
                                        </p:cTn>
                                        <p:tgtEl>
                                          <p:spTgt spid="4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9"/>
                                        </p:tgtEl>
                                      </p:cBhvr>
                                    </p:animEffect>
                                    <p:set>
                                      <p:cBhvr>
                                        <p:cTn id="74" dur="1" fill="hold">
                                          <p:stCondLst>
                                            <p:cond delay="499"/>
                                          </p:stCondLst>
                                        </p:cTn>
                                        <p:tgtEl>
                                          <p:spTgt spid="39"/>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38"/>
                                        </p:tgtEl>
                                      </p:cBhvr>
                                    </p:animEffect>
                                    <p:set>
                                      <p:cBhvr>
                                        <p:cTn id="77" dur="1" fill="hold">
                                          <p:stCondLst>
                                            <p:cond delay="499"/>
                                          </p:stCondLst>
                                        </p:cTn>
                                        <p:tgtEl>
                                          <p:spTgt spid="38"/>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5"/>
                                        </p:tgtEl>
                                      </p:cBhvr>
                                    </p:animEffect>
                                    <p:set>
                                      <p:cBhvr>
                                        <p:cTn id="80" dur="1" fill="hold">
                                          <p:stCondLst>
                                            <p:cond delay="499"/>
                                          </p:stCondLst>
                                        </p:cTn>
                                        <p:tgtEl>
                                          <p:spTgt spid="5"/>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7"/>
                                        </p:tgtEl>
                                      </p:cBhvr>
                                    </p:animEffect>
                                    <p:set>
                                      <p:cBhvr>
                                        <p:cTn id="83" dur="1" fill="hold">
                                          <p:stCondLst>
                                            <p:cond delay="499"/>
                                          </p:stCondLst>
                                        </p:cTn>
                                        <p:tgtEl>
                                          <p:spTgt spid="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9"/>
                                        </p:tgtEl>
                                        <p:attrNameLst>
                                          <p:attrName>style.visibility</p:attrName>
                                        </p:attrNameLst>
                                      </p:cBhvr>
                                      <p:to>
                                        <p:strVal val="visible"/>
                                      </p:to>
                                    </p:set>
                                  </p:childTnLst>
                                </p:cTn>
                              </p:par>
                              <p:par>
                                <p:cTn id="92" presetID="22" presetClass="entr" presetSubtype="8"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left)">
                                      <p:cBhvr>
                                        <p:cTn id="94" dur="59000"/>
                                        <p:tgtEl>
                                          <p:spTgt spid="5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49"/>
                                        </p:tgtEl>
                                      </p:cBhvr>
                                    </p:animEffect>
                                    <p:set>
                                      <p:cBhvr>
                                        <p:cTn id="99" dur="1" fill="hold">
                                          <p:stCondLst>
                                            <p:cond delay="499"/>
                                          </p:stCondLst>
                                        </p:cTn>
                                        <p:tgtEl>
                                          <p:spTgt spid="4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50"/>
                                        </p:tgtEl>
                                      </p:cBhvr>
                                    </p:animEffect>
                                    <p:set>
                                      <p:cBhvr>
                                        <p:cTn id="102" dur="1" fill="hold">
                                          <p:stCondLst>
                                            <p:cond delay="499"/>
                                          </p:stCondLst>
                                        </p:cTn>
                                        <p:tgtEl>
                                          <p:spTgt spid="5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up)">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fade">
                                      <p:cBhvr>
                                        <p:cTn id="116" dur="500"/>
                                        <p:tgtEl>
                                          <p:spTgt spid="4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wipe(down)">
                                      <p:cBhvr>
                                        <p:cTn id="121" dur="500"/>
                                        <p:tgtEl>
                                          <p:spTgt spid="41"/>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fade">
                                      <p:cBhvr>
                                        <p:cTn id="126" dur="500"/>
                                        <p:tgtEl>
                                          <p:spTgt spid="44"/>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wipe(down)">
                                      <p:cBhvr>
                                        <p:cTn id="131" dur="500"/>
                                        <p:tgtEl>
                                          <p:spTgt spid="4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grpId="1" nodeType="clickEffect">
                                  <p:stCondLst>
                                    <p:cond delay="0"/>
                                  </p:stCondLst>
                                  <p:childTnLst>
                                    <p:animEffect transition="out" filter="fade">
                                      <p:cBhvr>
                                        <p:cTn id="135" dur="500"/>
                                        <p:tgtEl>
                                          <p:spTgt spid="44"/>
                                        </p:tgtEl>
                                      </p:cBhvr>
                                    </p:animEffect>
                                    <p:set>
                                      <p:cBhvr>
                                        <p:cTn id="136" dur="1" fill="hold">
                                          <p:stCondLst>
                                            <p:cond delay="499"/>
                                          </p:stCondLst>
                                        </p:cTn>
                                        <p:tgtEl>
                                          <p:spTgt spid="44"/>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43"/>
                                        </p:tgtEl>
                                      </p:cBhvr>
                                    </p:animEffect>
                                    <p:set>
                                      <p:cBhvr>
                                        <p:cTn id="139" dur="1" fill="hold">
                                          <p:stCondLst>
                                            <p:cond delay="499"/>
                                          </p:stCondLst>
                                        </p:cTn>
                                        <p:tgtEl>
                                          <p:spTgt spid="43"/>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42"/>
                                        </p:tgtEl>
                                      </p:cBhvr>
                                    </p:animEffect>
                                    <p:set>
                                      <p:cBhvr>
                                        <p:cTn id="142" dur="1" fill="hold">
                                          <p:stCondLst>
                                            <p:cond delay="499"/>
                                          </p:stCondLst>
                                        </p:cTn>
                                        <p:tgtEl>
                                          <p:spTgt spid="42"/>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41"/>
                                        </p:tgtEl>
                                      </p:cBhvr>
                                    </p:animEffect>
                                    <p:set>
                                      <p:cBhvr>
                                        <p:cTn id="145" dur="1" fill="hold">
                                          <p:stCondLst>
                                            <p:cond delay="499"/>
                                          </p:stCondLst>
                                        </p:cTn>
                                        <p:tgtEl>
                                          <p:spTgt spid="41"/>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3"/>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500"/>
                                        <p:tgtEl>
                                          <p:spTgt spid="4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wipe(down)">
                                      <p:cBhvr>
                                        <p:cTn id="157" dur="500"/>
                                        <p:tgtEl>
                                          <p:spTgt spid="45"/>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grpId="1" nodeType="clickEffect">
                                  <p:stCondLst>
                                    <p:cond delay="0"/>
                                  </p:stCondLst>
                                  <p:childTnLst>
                                    <p:animEffect transition="out" filter="fade">
                                      <p:cBhvr>
                                        <p:cTn id="161" dur="500"/>
                                        <p:tgtEl>
                                          <p:spTgt spid="46"/>
                                        </p:tgtEl>
                                      </p:cBhvr>
                                    </p:animEffect>
                                    <p:set>
                                      <p:cBhvr>
                                        <p:cTn id="162" dur="1" fill="hold">
                                          <p:stCondLst>
                                            <p:cond delay="499"/>
                                          </p:stCondLst>
                                        </p:cTn>
                                        <p:tgtEl>
                                          <p:spTgt spid="46"/>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45"/>
                                        </p:tgtEl>
                                      </p:cBhvr>
                                    </p:animEffect>
                                    <p:set>
                                      <p:cBhvr>
                                        <p:cTn id="165"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36" grpId="0"/>
      <p:bldP spid="37" grpId="0"/>
      <p:bldP spid="38" grpId="0" animBg="1"/>
      <p:bldP spid="38" grpId="1" animBg="1"/>
      <p:bldP spid="40" grpId="0" animBg="1"/>
      <p:bldP spid="40" grpId="1" animBg="1"/>
      <p:bldP spid="5" grpId="0" animBg="1"/>
      <p:bldP spid="5" grpId="1" animBg="1"/>
      <p:bldP spid="39" grpId="0" animBg="1"/>
      <p:bldP spid="39" grpId="1" animBg="1"/>
      <p:bldP spid="7" grpId="0" animBg="1"/>
      <p:bldP spid="7"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3" grpId="0" animBg="1"/>
      <p:bldP spid="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E91-359D-46EF-9E61-DCDC6CEB3565}"/>
              </a:ext>
            </a:extLst>
          </p:cNvPr>
          <p:cNvSpPr>
            <a:spLocks noGrp="1"/>
          </p:cNvSpPr>
          <p:nvPr>
            <p:ph type="title"/>
          </p:nvPr>
        </p:nvSpPr>
        <p:spPr>
          <a:xfrm>
            <a:off x="1093509" y="-219129"/>
            <a:ext cx="10363200" cy="1143000"/>
          </a:xfrm>
        </p:spPr>
        <p:txBody>
          <a:bodyPr/>
          <a:lstStyle/>
          <a:p>
            <a:r>
              <a:rPr lang="en-US" dirty="0"/>
              <a:t>Dynamic Type Checking Pros and Cons</a:t>
            </a:r>
          </a:p>
        </p:txBody>
      </p:sp>
      <p:sp>
        <p:nvSpPr>
          <p:cNvPr id="23" name="Rectangle 22">
            <a:extLst>
              <a:ext uri="{FF2B5EF4-FFF2-40B4-BE49-F238E27FC236}">
                <a16:creationId xmlns:a16="http://schemas.microsoft.com/office/drawing/2014/main" id="{F3262F54-2AF9-46B3-B60C-49F91B7D7870}"/>
              </a:ext>
            </a:extLst>
          </p:cNvPr>
          <p:cNvSpPr/>
          <p:nvPr/>
        </p:nvSpPr>
        <p:spPr>
          <a:xfrm>
            <a:off x="1474440" y="1606430"/>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Increased flexibility</a:t>
            </a:r>
            <a:endParaRPr lang="en-US" dirty="0">
              <a:solidFill>
                <a:srgbClr val="00FFFF"/>
              </a:solidFill>
            </a:endParaRPr>
          </a:p>
        </p:txBody>
      </p:sp>
      <p:sp>
        <p:nvSpPr>
          <p:cNvPr id="24" name="Rectangle 23">
            <a:extLst>
              <a:ext uri="{FF2B5EF4-FFF2-40B4-BE49-F238E27FC236}">
                <a16:creationId xmlns:a16="http://schemas.microsoft.com/office/drawing/2014/main" id="{A170E099-4A2B-4662-BDBB-6CBE4FB4EDA7}"/>
              </a:ext>
            </a:extLst>
          </p:cNvPr>
          <p:cNvSpPr/>
          <p:nvPr/>
        </p:nvSpPr>
        <p:spPr>
          <a:xfrm>
            <a:off x="3822227" y="1606430"/>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It's often easier to implement generics that operate on many different data types</a:t>
            </a:r>
          </a:p>
        </p:txBody>
      </p:sp>
      <p:sp>
        <p:nvSpPr>
          <p:cNvPr id="25" name="Rectangle 24">
            <a:extLst>
              <a:ext uri="{FF2B5EF4-FFF2-40B4-BE49-F238E27FC236}">
                <a16:creationId xmlns:a16="http://schemas.microsoft.com/office/drawing/2014/main" id="{92B1B644-502E-4BE9-B4A4-E1254A02B37F}"/>
              </a:ext>
            </a:extLst>
          </p:cNvPr>
          <p:cNvSpPr/>
          <p:nvPr/>
        </p:nvSpPr>
        <p:spPr>
          <a:xfrm>
            <a:off x="6161059" y="1606430"/>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Simpler code due to fewer type annotations</a:t>
            </a:r>
          </a:p>
        </p:txBody>
      </p:sp>
      <p:grpSp>
        <p:nvGrpSpPr>
          <p:cNvPr id="26" name="Group 25">
            <a:extLst>
              <a:ext uri="{FF2B5EF4-FFF2-40B4-BE49-F238E27FC236}">
                <a16:creationId xmlns:a16="http://schemas.microsoft.com/office/drawing/2014/main" id="{6F4A689D-7A16-47A5-B371-237B377F6A02}"/>
              </a:ext>
            </a:extLst>
          </p:cNvPr>
          <p:cNvGrpSpPr/>
          <p:nvPr/>
        </p:nvGrpSpPr>
        <p:grpSpPr>
          <a:xfrm>
            <a:off x="1475157" y="1610549"/>
            <a:ext cx="2046638" cy="1954764"/>
            <a:chOff x="3208115" y="1562826"/>
            <a:chExt cx="2046638" cy="1954764"/>
          </a:xfrm>
        </p:grpSpPr>
        <p:sp>
          <p:nvSpPr>
            <p:cNvPr id="27" name="Rectangle 26">
              <a:extLst>
                <a:ext uri="{FF2B5EF4-FFF2-40B4-BE49-F238E27FC236}">
                  <a16:creationId xmlns:a16="http://schemas.microsoft.com/office/drawing/2014/main" id="{FAFCE70B-814A-4394-A649-14D06EEEEA3C}"/>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28" name="Picture 27" descr="A close-up of some jellyfish&#10;&#10;Description automatically generated with medium confidence">
              <a:extLst>
                <a:ext uri="{FF2B5EF4-FFF2-40B4-BE49-F238E27FC236}">
                  <a16:creationId xmlns:a16="http://schemas.microsoft.com/office/drawing/2014/main" id="{E73A7FA4-646C-4301-AFF8-28B4C3006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29" name="Group 28">
            <a:extLst>
              <a:ext uri="{FF2B5EF4-FFF2-40B4-BE49-F238E27FC236}">
                <a16:creationId xmlns:a16="http://schemas.microsoft.com/office/drawing/2014/main" id="{EDD6ED0D-0BA0-4135-951C-907CECEE7B98}"/>
              </a:ext>
            </a:extLst>
          </p:cNvPr>
          <p:cNvGrpSpPr/>
          <p:nvPr/>
        </p:nvGrpSpPr>
        <p:grpSpPr>
          <a:xfrm>
            <a:off x="3822227" y="1601362"/>
            <a:ext cx="2046638" cy="1954764"/>
            <a:chOff x="3208115" y="1562826"/>
            <a:chExt cx="2046638" cy="1954764"/>
          </a:xfrm>
        </p:grpSpPr>
        <p:sp>
          <p:nvSpPr>
            <p:cNvPr id="30" name="Rectangle 29">
              <a:extLst>
                <a:ext uri="{FF2B5EF4-FFF2-40B4-BE49-F238E27FC236}">
                  <a16:creationId xmlns:a16="http://schemas.microsoft.com/office/drawing/2014/main" id="{F851392E-30B3-4387-BF82-F18F48686D03}"/>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31" name="Picture 30" descr="A close-up of some jellyfish&#10;&#10;Description automatically generated with medium confidence">
              <a:extLst>
                <a:ext uri="{FF2B5EF4-FFF2-40B4-BE49-F238E27FC236}">
                  <a16:creationId xmlns:a16="http://schemas.microsoft.com/office/drawing/2014/main" id="{FCD3DF44-973D-4F0A-B4E5-409587CF1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32" name="Group 31">
            <a:extLst>
              <a:ext uri="{FF2B5EF4-FFF2-40B4-BE49-F238E27FC236}">
                <a16:creationId xmlns:a16="http://schemas.microsoft.com/office/drawing/2014/main" id="{E109B610-39CB-4941-9EF9-AB3DAF0EA0B1}"/>
              </a:ext>
            </a:extLst>
          </p:cNvPr>
          <p:cNvGrpSpPr/>
          <p:nvPr/>
        </p:nvGrpSpPr>
        <p:grpSpPr>
          <a:xfrm>
            <a:off x="6161059" y="1607992"/>
            <a:ext cx="2046638" cy="1954764"/>
            <a:chOff x="3208115" y="1562826"/>
            <a:chExt cx="2046638" cy="1954764"/>
          </a:xfrm>
        </p:grpSpPr>
        <p:sp>
          <p:nvSpPr>
            <p:cNvPr id="33" name="Rectangle 32">
              <a:extLst>
                <a:ext uri="{FF2B5EF4-FFF2-40B4-BE49-F238E27FC236}">
                  <a16:creationId xmlns:a16="http://schemas.microsoft.com/office/drawing/2014/main" id="{92485684-A30D-4DFB-A81F-AB16F876A8AC}"/>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34" name="Picture 33" descr="A close-up of some jellyfish&#10;&#10;Description automatically generated with medium confidence">
              <a:extLst>
                <a:ext uri="{FF2B5EF4-FFF2-40B4-BE49-F238E27FC236}">
                  <a16:creationId xmlns:a16="http://schemas.microsoft.com/office/drawing/2014/main" id="{BCE53FF3-CED4-43F1-9124-84FE650F5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sp>
        <p:nvSpPr>
          <p:cNvPr id="36" name="Rectangle 35">
            <a:extLst>
              <a:ext uri="{FF2B5EF4-FFF2-40B4-BE49-F238E27FC236}">
                <a16:creationId xmlns:a16="http://schemas.microsoft.com/office/drawing/2014/main" id="{402037E9-E530-4160-9623-AE937D985938}"/>
              </a:ext>
            </a:extLst>
          </p:cNvPr>
          <p:cNvSpPr/>
          <p:nvPr/>
        </p:nvSpPr>
        <p:spPr>
          <a:xfrm>
            <a:off x="1389726" y="4506399"/>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We detect errors much later</a:t>
            </a:r>
            <a:endParaRPr lang="en-US" dirty="0">
              <a:solidFill>
                <a:srgbClr val="00FFFF"/>
              </a:solidFill>
            </a:endParaRPr>
          </a:p>
        </p:txBody>
      </p:sp>
      <p:sp>
        <p:nvSpPr>
          <p:cNvPr id="37" name="Rectangle 36">
            <a:extLst>
              <a:ext uri="{FF2B5EF4-FFF2-40B4-BE49-F238E27FC236}">
                <a16:creationId xmlns:a16="http://schemas.microsoft.com/office/drawing/2014/main" id="{EF7DF287-DFD3-4534-87C0-DBCEFE05CBA4}"/>
              </a:ext>
            </a:extLst>
          </p:cNvPr>
          <p:cNvSpPr/>
          <p:nvPr/>
        </p:nvSpPr>
        <p:spPr>
          <a:xfrm>
            <a:off x="3737513" y="4506399"/>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Code runs slower due to run-time type checking</a:t>
            </a:r>
            <a:endParaRPr lang="en-US" sz="2400" dirty="0"/>
          </a:p>
        </p:txBody>
      </p:sp>
      <p:sp>
        <p:nvSpPr>
          <p:cNvPr id="38" name="Rectangle 37">
            <a:extLst>
              <a:ext uri="{FF2B5EF4-FFF2-40B4-BE49-F238E27FC236}">
                <a16:creationId xmlns:a16="http://schemas.microsoft.com/office/drawing/2014/main" id="{3904B7B8-598E-44D0-A05D-EDD601B9A468}"/>
              </a:ext>
            </a:extLst>
          </p:cNvPr>
          <p:cNvSpPr/>
          <p:nvPr/>
        </p:nvSpPr>
        <p:spPr>
          <a:xfrm>
            <a:off x="6076345" y="4506399"/>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Requires more testing for the same level of assurance</a:t>
            </a:r>
          </a:p>
        </p:txBody>
      </p:sp>
      <p:grpSp>
        <p:nvGrpSpPr>
          <p:cNvPr id="39" name="Group 38">
            <a:extLst>
              <a:ext uri="{FF2B5EF4-FFF2-40B4-BE49-F238E27FC236}">
                <a16:creationId xmlns:a16="http://schemas.microsoft.com/office/drawing/2014/main" id="{D90E0CB7-9621-47D3-8795-B1E15CA5FAC2}"/>
              </a:ext>
            </a:extLst>
          </p:cNvPr>
          <p:cNvGrpSpPr/>
          <p:nvPr/>
        </p:nvGrpSpPr>
        <p:grpSpPr>
          <a:xfrm>
            <a:off x="1390443" y="4506399"/>
            <a:ext cx="2046638" cy="1954764"/>
            <a:chOff x="3208115" y="1562826"/>
            <a:chExt cx="2046638" cy="1954764"/>
          </a:xfrm>
        </p:grpSpPr>
        <p:sp>
          <p:nvSpPr>
            <p:cNvPr id="40" name="Rectangle 39">
              <a:extLst>
                <a:ext uri="{FF2B5EF4-FFF2-40B4-BE49-F238E27FC236}">
                  <a16:creationId xmlns:a16="http://schemas.microsoft.com/office/drawing/2014/main" id="{84F336DB-7BA3-421D-A6E6-002FBA6E51F4}"/>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1" name="Picture 40" descr="A close-up of some jellyfish&#10;&#10;Description automatically generated with medium confidence">
              <a:extLst>
                <a:ext uri="{FF2B5EF4-FFF2-40B4-BE49-F238E27FC236}">
                  <a16:creationId xmlns:a16="http://schemas.microsoft.com/office/drawing/2014/main" id="{6FC3072A-CD60-4124-B8FB-C0B844F3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42" name="Group 41">
            <a:extLst>
              <a:ext uri="{FF2B5EF4-FFF2-40B4-BE49-F238E27FC236}">
                <a16:creationId xmlns:a16="http://schemas.microsoft.com/office/drawing/2014/main" id="{8075A9C7-86A8-41BD-9FC5-5BF02D717F7F}"/>
              </a:ext>
            </a:extLst>
          </p:cNvPr>
          <p:cNvGrpSpPr/>
          <p:nvPr/>
        </p:nvGrpSpPr>
        <p:grpSpPr>
          <a:xfrm>
            <a:off x="3737513" y="4502280"/>
            <a:ext cx="2046638" cy="1954764"/>
            <a:chOff x="3208115" y="1562826"/>
            <a:chExt cx="2046638" cy="1954764"/>
          </a:xfrm>
        </p:grpSpPr>
        <p:sp>
          <p:nvSpPr>
            <p:cNvPr id="43" name="Rectangle 42">
              <a:extLst>
                <a:ext uri="{FF2B5EF4-FFF2-40B4-BE49-F238E27FC236}">
                  <a16:creationId xmlns:a16="http://schemas.microsoft.com/office/drawing/2014/main" id="{293745B6-2C92-42FA-8734-92186A6B88A2}"/>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4" name="Picture 43" descr="A close-up of some jellyfish&#10;&#10;Description automatically generated with medium confidence">
              <a:extLst>
                <a:ext uri="{FF2B5EF4-FFF2-40B4-BE49-F238E27FC236}">
                  <a16:creationId xmlns:a16="http://schemas.microsoft.com/office/drawing/2014/main" id="{4C7FDE53-49D5-486D-A835-124E3597F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45" name="Group 44">
            <a:extLst>
              <a:ext uri="{FF2B5EF4-FFF2-40B4-BE49-F238E27FC236}">
                <a16:creationId xmlns:a16="http://schemas.microsoft.com/office/drawing/2014/main" id="{5F6EC209-644E-47C3-B0F6-AA785A3EE782}"/>
              </a:ext>
            </a:extLst>
          </p:cNvPr>
          <p:cNvGrpSpPr/>
          <p:nvPr/>
        </p:nvGrpSpPr>
        <p:grpSpPr>
          <a:xfrm>
            <a:off x="6076345" y="4502280"/>
            <a:ext cx="2046638" cy="1954764"/>
            <a:chOff x="3208115" y="1562826"/>
            <a:chExt cx="2046638" cy="1954764"/>
          </a:xfrm>
        </p:grpSpPr>
        <p:sp>
          <p:nvSpPr>
            <p:cNvPr id="46" name="Rectangle 45">
              <a:extLst>
                <a:ext uri="{FF2B5EF4-FFF2-40B4-BE49-F238E27FC236}">
                  <a16:creationId xmlns:a16="http://schemas.microsoft.com/office/drawing/2014/main" id="{00F5A7DC-3A82-4DD5-9FF5-174D812E14A6}"/>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7" name="Picture 46" descr="A close-up of some jellyfish&#10;&#10;Description automatically generated with medium confidence">
              <a:extLst>
                <a:ext uri="{FF2B5EF4-FFF2-40B4-BE49-F238E27FC236}">
                  <a16:creationId xmlns:a16="http://schemas.microsoft.com/office/drawing/2014/main" id="{5BF0175A-5141-43C7-98A6-2F50788E0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grpSp>
        <p:nvGrpSpPr>
          <p:cNvPr id="3" name="Group 2">
            <a:extLst>
              <a:ext uri="{FF2B5EF4-FFF2-40B4-BE49-F238E27FC236}">
                <a16:creationId xmlns:a16="http://schemas.microsoft.com/office/drawing/2014/main" id="{101A7AAE-4914-4506-8AC9-E0D6817EC1F0}"/>
              </a:ext>
            </a:extLst>
          </p:cNvPr>
          <p:cNvGrpSpPr/>
          <p:nvPr/>
        </p:nvGrpSpPr>
        <p:grpSpPr>
          <a:xfrm>
            <a:off x="1235017" y="779667"/>
            <a:ext cx="10322559" cy="603149"/>
            <a:chOff x="934720" y="799799"/>
            <a:chExt cx="10322559" cy="603149"/>
          </a:xfrm>
        </p:grpSpPr>
        <p:sp>
          <p:nvSpPr>
            <p:cNvPr id="22" name="TextBox 21">
              <a:extLst>
                <a:ext uri="{FF2B5EF4-FFF2-40B4-BE49-F238E27FC236}">
                  <a16:creationId xmlns:a16="http://schemas.microsoft.com/office/drawing/2014/main" id="{1732899B-0F13-4E46-9224-397F26BE07FE}"/>
                </a:ext>
              </a:extLst>
            </p:cNvPr>
            <p:cNvSpPr txBox="1"/>
            <p:nvPr/>
          </p:nvSpPr>
          <p:spPr>
            <a:xfrm>
              <a:off x="934720" y="879728"/>
              <a:ext cx="10322559" cy="523220"/>
            </a:xfrm>
            <a:prstGeom prst="rect">
              <a:avLst/>
            </a:prstGeom>
            <a:noFill/>
          </p:spPr>
          <p:txBody>
            <a:bodyPr wrap="square" rtlCol="0">
              <a:spAutoFit/>
            </a:bodyPr>
            <a:lstStyle/>
            <a:p>
              <a:pPr algn="ctr"/>
              <a:r>
                <a:rPr lang="en-US" sz="2800" dirty="0"/>
                <a:t>What are the pros of dynamic type checking?</a:t>
              </a:r>
            </a:p>
          </p:txBody>
        </p:sp>
        <p:pic>
          <p:nvPicPr>
            <p:cNvPr id="48" name="Picture 47" descr="Shape&#10;&#10;Description automatically generated with low confidence" hidden="1">
              <a:extLst>
                <a:ext uri="{FF2B5EF4-FFF2-40B4-BE49-F238E27FC236}">
                  <a16:creationId xmlns:a16="http://schemas.microsoft.com/office/drawing/2014/main" id="{5090A2EA-A281-4035-AEB8-8BE4145BA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077" y="799799"/>
              <a:ext cx="603149" cy="603149"/>
            </a:xfrm>
            <a:prstGeom prst="rect">
              <a:avLst/>
            </a:prstGeom>
            <a:ln>
              <a:noFill/>
            </a:ln>
            <a:effectLst>
              <a:outerShdw blurRad="292100" dist="139700" dir="2700000" algn="tl" rotWithShape="0">
                <a:srgbClr val="333333">
                  <a:alpha val="65000"/>
                </a:srgbClr>
              </a:outerShdw>
            </a:effectLst>
          </p:spPr>
        </p:pic>
      </p:grpSp>
      <p:sp>
        <p:nvSpPr>
          <p:cNvPr id="50" name="Rectangle 49">
            <a:extLst>
              <a:ext uri="{FF2B5EF4-FFF2-40B4-BE49-F238E27FC236}">
                <a16:creationId xmlns:a16="http://schemas.microsoft.com/office/drawing/2014/main" id="{49AFB6A1-81DB-410E-A83C-513D6838E004}"/>
              </a:ext>
            </a:extLst>
          </p:cNvPr>
          <p:cNvSpPr/>
          <p:nvPr/>
        </p:nvSpPr>
        <p:spPr>
          <a:xfrm>
            <a:off x="8499891" y="1600382"/>
            <a:ext cx="2046638"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Makes for faster prototyping</a:t>
            </a:r>
          </a:p>
        </p:txBody>
      </p:sp>
      <p:grpSp>
        <p:nvGrpSpPr>
          <p:cNvPr id="51" name="Group 50">
            <a:extLst>
              <a:ext uri="{FF2B5EF4-FFF2-40B4-BE49-F238E27FC236}">
                <a16:creationId xmlns:a16="http://schemas.microsoft.com/office/drawing/2014/main" id="{658CFD63-81C6-4C64-A1A1-B1001B2FD0AE}"/>
              </a:ext>
            </a:extLst>
          </p:cNvPr>
          <p:cNvGrpSpPr/>
          <p:nvPr/>
        </p:nvGrpSpPr>
        <p:grpSpPr>
          <a:xfrm>
            <a:off x="8499891" y="1600382"/>
            <a:ext cx="2046638" cy="1954764"/>
            <a:chOff x="3208115" y="1562826"/>
            <a:chExt cx="2046638" cy="1954764"/>
          </a:xfrm>
        </p:grpSpPr>
        <p:sp>
          <p:nvSpPr>
            <p:cNvPr id="52" name="Rectangle 51">
              <a:extLst>
                <a:ext uri="{FF2B5EF4-FFF2-40B4-BE49-F238E27FC236}">
                  <a16:creationId xmlns:a16="http://schemas.microsoft.com/office/drawing/2014/main" id="{A679171C-E5D8-4E33-BD39-246D8578253C}"/>
                </a:ext>
              </a:extLst>
            </p:cNvPr>
            <p:cNvSpPr/>
            <p:nvPr/>
          </p:nvSpPr>
          <p:spPr>
            <a:xfrm>
              <a:off x="3208115" y="1562826"/>
              <a:ext cx="2046638"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53" name="Picture 52" descr="A close-up of some jellyfish&#10;&#10;Description automatically generated with medium confidence">
              <a:extLst>
                <a:ext uri="{FF2B5EF4-FFF2-40B4-BE49-F238E27FC236}">
                  <a16:creationId xmlns:a16="http://schemas.microsoft.com/office/drawing/2014/main" id="{4161CD76-F752-4952-ACFC-988601031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008" y="1805432"/>
              <a:ext cx="1355344" cy="1355344"/>
            </a:xfrm>
            <a:prstGeom prst="rect">
              <a:avLst/>
            </a:prstGeom>
          </p:spPr>
        </p:pic>
      </p:grpSp>
      <p:sp>
        <p:nvSpPr>
          <p:cNvPr id="49" name="Rectangle 48">
            <a:extLst>
              <a:ext uri="{FF2B5EF4-FFF2-40B4-BE49-F238E27FC236}">
                <a16:creationId xmlns:a16="http://schemas.microsoft.com/office/drawing/2014/main" id="{8E2BA250-A9AB-48CB-AECA-0ECB0E889369}"/>
              </a:ext>
            </a:extLst>
          </p:cNvPr>
          <p:cNvSpPr/>
          <p:nvPr/>
        </p:nvSpPr>
        <p:spPr>
          <a:xfrm>
            <a:off x="771445" y="1552514"/>
            <a:ext cx="10742645" cy="2167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588B30A-67BD-49B1-ACAA-D1ACBE45E480}"/>
              </a:ext>
            </a:extLst>
          </p:cNvPr>
          <p:cNvSpPr/>
          <p:nvPr/>
        </p:nvSpPr>
        <p:spPr>
          <a:xfrm>
            <a:off x="8386907" y="4508911"/>
            <a:ext cx="3136630"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No way to guarantee safety across all possible executions (like Static can give us)</a:t>
            </a:r>
          </a:p>
        </p:txBody>
      </p:sp>
      <p:grpSp>
        <p:nvGrpSpPr>
          <p:cNvPr id="56" name="Group 55">
            <a:extLst>
              <a:ext uri="{FF2B5EF4-FFF2-40B4-BE49-F238E27FC236}">
                <a16:creationId xmlns:a16="http://schemas.microsoft.com/office/drawing/2014/main" id="{0696346F-7E15-403E-9980-928649F961B0}"/>
              </a:ext>
            </a:extLst>
          </p:cNvPr>
          <p:cNvGrpSpPr/>
          <p:nvPr/>
        </p:nvGrpSpPr>
        <p:grpSpPr>
          <a:xfrm>
            <a:off x="8386906" y="4504792"/>
            <a:ext cx="3136629" cy="1954764"/>
            <a:chOff x="3208114" y="1562826"/>
            <a:chExt cx="3136629" cy="1954764"/>
          </a:xfrm>
        </p:grpSpPr>
        <p:sp>
          <p:nvSpPr>
            <p:cNvPr id="57" name="Rectangle 56">
              <a:extLst>
                <a:ext uri="{FF2B5EF4-FFF2-40B4-BE49-F238E27FC236}">
                  <a16:creationId xmlns:a16="http://schemas.microsoft.com/office/drawing/2014/main" id="{10B0D232-3A2F-4E58-8719-073A0A8E7E9A}"/>
                </a:ext>
              </a:extLst>
            </p:cNvPr>
            <p:cNvSpPr/>
            <p:nvPr/>
          </p:nvSpPr>
          <p:spPr>
            <a:xfrm>
              <a:off x="3208114" y="1562826"/>
              <a:ext cx="3136629"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58" name="Picture 57" descr="A close-up of some jellyfish&#10;&#10;Description automatically generated with medium confidence">
              <a:extLst>
                <a:ext uri="{FF2B5EF4-FFF2-40B4-BE49-F238E27FC236}">
                  <a16:creationId xmlns:a16="http://schemas.microsoft.com/office/drawing/2014/main" id="{6D983AB4-FF70-4736-A468-049CF373B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324" y="1802920"/>
              <a:ext cx="1355344" cy="1355344"/>
            </a:xfrm>
            <a:prstGeom prst="rect">
              <a:avLst/>
            </a:prstGeom>
          </p:spPr>
        </p:pic>
      </p:grpSp>
      <p:sp>
        <p:nvSpPr>
          <p:cNvPr id="55" name="Rectangle 54">
            <a:extLst>
              <a:ext uri="{FF2B5EF4-FFF2-40B4-BE49-F238E27FC236}">
                <a16:creationId xmlns:a16="http://schemas.microsoft.com/office/drawing/2014/main" id="{FC98F3CA-94AE-4DDE-9F00-58CA04ED288B}"/>
              </a:ext>
            </a:extLst>
          </p:cNvPr>
          <p:cNvSpPr/>
          <p:nvPr/>
        </p:nvSpPr>
        <p:spPr>
          <a:xfrm>
            <a:off x="861641" y="4280162"/>
            <a:ext cx="10742645" cy="2369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2845C31-7345-4651-8D2E-D08C5DACDC71}"/>
              </a:ext>
            </a:extLst>
          </p:cNvPr>
          <p:cNvGrpSpPr/>
          <p:nvPr/>
        </p:nvGrpSpPr>
        <p:grpSpPr>
          <a:xfrm>
            <a:off x="1235017" y="3651589"/>
            <a:ext cx="10322559" cy="603149"/>
            <a:chOff x="1259346" y="3651589"/>
            <a:chExt cx="10322559" cy="603149"/>
          </a:xfrm>
        </p:grpSpPr>
        <p:sp>
          <p:nvSpPr>
            <p:cNvPr id="35" name="TextBox 34">
              <a:extLst>
                <a:ext uri="{FF2B5EF4-FFF2-40B4-BE49-F238E27FC236}">
                  <a16:creationId xmlns:a16="http://schemas.microsoft.com/office/drawing/2014/main" id="{6334141D-7A9B-4BFD-9B7B-931EB011125C}"/>
                </a:ext>
              </a:extLst>
            </p:cNvPr>
            <p:cNvSpPr txBox="1"/>
            <p:nvPr/>
          </p:nvSpPr>
          <p:spPr>
            <a:xfrm>
              <a:off x="1259346" y="3715391"/>
              <a:ext cx="10322559" cy="523220"/>
            </a:xfrm>
            <a:prstGeom prst="rect">
              <a:avLst/>
            </a:prstGeom>
            <a:noFill/>
          </p:spPr>
          <p:txBody>
            <a:bodyPr wrap="square" rtlCol="0">
              <a:spAutoFit/>
            </a:bodyPr>
            <a:lstStyle/>
            <a:p>
              <a:pPr algn="ctr"/>
              <a:r>
                <a:rPr lang="en-US" sz="2800" dirty="0"/>
                <a:t>What are the cons of dynamic type checking?</a:t>
              </a:r>
            </a:p>
          </p:txBody>
        </p:sp>
        <p:pic>
          <p:nvPicPr>
            <p:cNvPr id="59" name="Picture 58" descr="Shape&#10;&#10;Description automatically generated with low confidence" hidden="1">
              <a:extLst>
                <a:ext uri="{FF2B5EF4-FFF2-40B4-BE49-F238E27FC236}">
                  <a16:creationId xmlns:a16="http://schemas.microsoft.com/office/drawing/2014/main" id="{D0B650E7-0144-4818-BD4A-6A1C98B714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44" y="3651589"/>
              <a:ext cx="603149" cy="60314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06292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55"/>
                                        </p:tgtEl>
                                      </p:cBhvr>
                                    </p:animEffect>
                                    <p:set>
                                      <p:cBhvr>
                                        <p:cTn id="30" dur="1" fill="hold">
                                          <p:stCondLst>
                                            <p:cond delay="499"/>
                                          </p:stCondLst>
                                        </p:cTn>
                                        <p:tgtEl>
                                          <p:spTgt spid="5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2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6"/>
                                        </p:tgtEl>
                                      </p:cBhvr>
                                    </p:animEffect>
                                    <p:set>
                                      <p:cBhvr>
                                        <p:cTn id="38"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39" restart="whenNotActive" fill="hold" evtFilter="cancelBubble" nodeType="interactiveSeq">
                <p:stCondLst>
                  <p:cond evt="onClick" delay="0">
                    <p:tgtEl>
                      <p:spTgt spid="29"/>
                    </p:tgtEl>
                  </p:cond>
                </p:stCondLst>
                <p:endSync evt="end" delay="0">
                  <p:rtn val="all"/>
                </p:endSync>
                <p:childTnLst>
                  <p:par>
                    <p:cTn id="40" fill="hold">
                      <p:stCondLst>
                        <p:cond delay="0"/>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45" restart="whenNotActive" fill="hold" evtFilter="cancelBubble" nodeType="interactiveSeq">
                <p:stCondLst>
                  <p:cond evt="onClick" delay="0">
                    <p:tgtEl>
                      <p:spTgt spid="32"/>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32"/>
                                        </p:tgtEl>
                                      </p:cBhvr>
                                    </p:animEffect>
                                    <p:set>
                                      <p:cBhvr>
                                        <p:cTn id="50"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2"/>
                  </p:tgtEl>
                </p:cond>
              </p:nextCondLst>
            </p:seq>
            <p:seq concurrent="1" nextAc="seek">
              <p:cTn id="51" restart="whenNotActive" fill="hold" evtFilter="cancelBubble" nodeType="interactiveSeq">
                <p:stCondLst>
                  <p:cond evt="onClick" delay="0">
                    <p:tgtEl>
                      <p:spTgt spid="39"/>
                    </p:tgtEl>
                  </p:cond>
                </p:stCondLst>
                <p:endSync evt="end" delay="0">
                  <p:rtn val="all"/>
                </p:endSync>
                <p:childTnLst>
                  <p:par>
                    <p:cTn id="52" fill="hold">
                      <p:stCondLst>
                        <p:cond delay="0"/>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39"/>
                                        </p:tgtEl>
                                      </p:cBhvr>
                                    </p:animEffect>
                                    <p:set>
                                      <p:cBhvr>
                                        <p:cTn id="56"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57" restart="whenNotActive" fill="hold" evtFilter="cancelBubble" nodeType="interactiveSeq">
                <p:stCondLst>
                  <p:cond evt="onClick" delay="0">
                    <p:tgtEl>
                      <p:spTgt spid="42"/>
                    </p:tgtEl>
                  </p:cond>
                </p:stCondLst>
                <p:endSync evt="end" delay="0">
                  <p:rtn val="all"/>
                </p:endSync>
                <p:childTnLst>
                  <p:par>
                    <p:cTn id="58" fill="hold">
                      <p:stCondLst>
                        <p:cond delay="0"/>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42"/>
                                        </p:tgtEl>
                                      </p:cBhvr>
                                    </p:animEffect>
                                    <p:set>
                                      <p:cBhvr>
                                        <p:cTn id="62"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seq concurrent="1" nextAc="seek">
              <p:cTn id="63" restart="whenNotActive" fill="hold" evtFilter="cancelBubble" nodeType="interactiveSeq">
                <p:stCondLst>
                  <p:cond evt="onClick" delay="0">
                    <p:tgtEl>
                      <p:spTgt spid="45"/>
                    </p:tgtEl>
                  </p:cond>
                </p:stCondLst>
                <p:endSync evt="end" delay="0">
                  <p:rtn val="all"/>
                </p:endSync>
                <p:childTnLst>
                  <p:par>
                    <p:cTn id="64" fill="hold">
                      <p:stCondLst>
                        <p:cond delay="0"/>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45"/>
                                        </p:tgtEl>
                                      </p:cBhvr>
                                    </p:animEffect>
                                    <p:set>
                                      <p:cBhvr>
                                        <p:cTn id="68" dur="1" fill="hold">
                                          <p:stCondLst>
                                            <p:cond delay="499"/>
                                          </p:stCondLst>
                                        </p:cTn>
                                        <p:tgtEl>
                                          <p:spTgt spid="45"/>
                                        </p:tgtEl>
                                        <p:attrNameLst>
                                          <p:attrName>style.visibility</p:attrName>
                                        </p:attrNameLst>
                                      </p:cBhvr>
                                      <p:to>
                                        <p:strVal val="hidden"/>
                                      </p:to>
                                    </p:set>
                                  </p:childTnLst>
                                </p:cTn>
                              </p:par>
                            </p:childTnLst>
                          </p:cTn>
                        </p:par>
                      </p:childTnLst>
                    </p:cTn>
                  </p:par>
                </p:childTnLst>
              </p:cTn>
              <p:nextCondLst>
                <p:cond evt="onClick" delay="0">
                  <p:tgtEl>
                    <p:spTgt spid="45"/>
                  </p:tgtEl>
                </p:cond>
              </p:nextCondLst>
            </p:seq>
            <p:seq concurrent="1" nextAc="seek">
              <p:cTn id="69" restart="whenNotActive" fill="hold" evtFilter="cancelBubble" nodeType="interactiveSeq">
                <p:stCondLst>
                  <p:cond evt="onClick" delay="0">
                    <p:tgtEl>
                      <p:spTgt spid="51"/>
                    </p:tgtEl>
                  </p:cond>
                </p:stCondLst>
                <p:endSync evt="end" delay="0">
                  <p:rtn val="all"/>
                </p:endSync>
                <p:childTnLst>
                  <p:par>
                    <p:cTn id="70" fill="hold">
                      <p:stCondLst>
                        <p:cond delay="0"/>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51"/>
                                        </p:tgtEl>
                                      </p:cBhvr>
                                    </p:animEffect>
                                    <p:set>
                                      <p:cBhvr>
                                        <p:cTn id="74" dur="1" fill="hold">
                                          <p:stCondLst>
                                            <p:cond delay="499"/>
                                          </p:stCondLst>
                                        </p:cTn>
                                        <p:tgtEl>
                                          <p:spTgt spid="51"/>
                                        </p:tgtEl>
                                        <p:attrNameLst>
                                          <p:attrName>style.visibility</p:attrName>
                                        </p:attrNameLst>
                                      </p:cBhvr>
                                      <p:to>
                                        <p:strVal val="hidden"/>
                                      </p:to>
                                    </p:set>
                                  </p:childTnLst>
                                </p:cTn>
                              </p:par>
                            </p:childTnLst>
                          </p:cTn>
                        </p:par>
                      </p:childTnLst>
                    </p:cTn>
                  </p:par>
                </p:childTnLst>
              </p:cTn>
              <p:nextCondLst>
                <p:cond evt="onClick" delay="0">
                  <p:tgtEl>
                    <p:spTgt spid="51"/>
                  </p:tgtEl>
                </p:cond>
              </p:nextCondLst>
            </p:seq>
            <p:seq concurrent="1" nextAc="seek">
              <p:cTn id="75" restart="whenNotActive" fill="hold" evtFilter="cancelBubble" nodeType="interactiveSeq">
                <p:stCondLst>
                  <p:cond evt="onClick" delay="0">
                    <p:tgtEl>
                      <p:spTgt spid="56"/>
                    </p:tgtEl>
                  </p:cond>
                </p:stCondLst>
                <p:endSync evt="end" delay="0">
                  <p:rtn val="all"/>
                </p:endSync>
                <p:childTnLst>
                  <p:par>
                    <p:cTn id="76" fill="hold">
                      <p:stCondLst>
                        <p:cond delay="0"/>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56"/>
                                        </p:tgtEl>
                                      </p:cBhvr>
                                    </p:animEffect>
                                    <p:set>
                                      <p:cBhvr>
                                        <p:cTn id="80" dur="1" fill="hold">
                                          <p:stCondLst>
                                            <p:cond delay="499"/>
                                          </p:stCondLst>
                                        </p:cTn>
                                        <p:tgtEl>
                                          <p:spTgt spid="56"/>
                                        </p:tgtEl>
                                        <p:attrNameLst>
                                          <p:attrName>style.visibility</p:attrName>
                                        </p:attrNameLst>
                                      </p:cBhvr>
                                      <p:to>
                                        <p:strVal val="hidden"/>
                                      </p:to>
                                    </p:set>
                                  </p:childTnLst>
                                </p:cTn>
                              </p:par>
                            </p:childTnLst>
                          </p:cTn>
                        </p:par>
                      </p:childTnLst>
                    </p:cTn>
                  </p:par>
                </p:childTnLst>
              </p:cTn>
              <p:nextCondLst>
                <p:cond evt="onClick" delay="0">
                  <p:tgtEl>
                    <p:spTgt spid="56"/>
                  </p:tgtEl>
                </p:cond>
              </p:nextCondLst>
            </p:seq>
          </p:childTnLst>
        </p:cTn>
      </p:par>
    </p:tnLst>
    <p:bldLst>
      <p:bldP spid="23" grpId="0" animBg="1"/>
      <p:bldP spid="24" grpId="0" animBg="1"/>
      <p:bldP spid="25" grpId="0" animBg="1"/>
      <p:bldP spid="36" grpId="0" animBg="1"/>
      <p:bldP spid="37" grpId="0" animBg="1"/>
      <p:bldP spid="38" grpId="0" animBg="1"/>
      <p:bldP spid="50" grpId="0" animBg="1"/>
      <p:bldP spid="49" grpId="0" animBg="1"/>
      <p:bldP spid="54" grpId="0" animBg="1"/>
      <p:bldP spid="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6" name="Title 1">
            <a:extLst>
              <a:ext uri="{FF2B5EF4-FFF2-40B4-BE49-F238E27FC236}">
                <a16:creationId xmlns:a16="http://schemas.microsoft.com/office/drawing/2014/main" id="{7B730861-93DA-4585-8649-3C75B43FDEE5}"/>
              </a:ext>
            </a:extLst>
          </p:cNvPr>
          <p:cNvSpPr>
            <a:spLocks noGrp="1"/>
          </p:cNvSpPr>
          <p:nvPr>
            <p:ph type="title"/>
          </p:nvPr>
        </p:nvSpPr>
        <p:spPr>
          <a:xfrm>
            <a:off x="248969" y="-171044"/>
            <a:ext cx="11748771" cy="1143000"/>
          </a:xfrm>
        </p:spPr>
        <p:txBody>
          <a:bodyPr/>
          <a:lstStyle/>
          <a:p>
            <a:r>
              <a:rPr lang="en-US" dirty="0"/>
              <a:t>A Weird Consequence of Dynamic Typing: Duck Typing</a:t>
            </a:r>
          </a:p>
        </p:txBody>
      </p:sp>
      <p:sp>
        <p:nvSpPr>
          <p:cNvPr id="11" name="TextBox 10">
            <a:extLst>
              <a:ext uri="{FF2B5EF4-FFF2-40B4-BE49-F238E27FC236}">
                <a16:creationId xmlns:a16="http://schemas.microsoft.com/office/drawing/2014/main" id="{47E85A3E-78B9-4FAC-81FC-0990943DAD22}"/>
              </a:ext>
            </a:extLst>
          </p:cNvPr>
          <p:cNvSpPr txBox="1"/>
          <p:nvPr/>
        </p:nvSpPr>
        <p:spPr>
          <a:xfrm>
            <a:off x="5977990" y="861774"/>
            <a:ext cx="5766318" cy="1200329"/>
          </a:xfrm>
          <a:prstGeom prst="rect">
            <a:avLst/>
          </a:prstGeom>
          <a:noFill/>
        </p:spPr>
        <p:txBody>
          <a:bodyPr wrap="square" rtlCol="0">
            <a:spAutoFit/>
          </a:bodyPr>
          <a:lstStyle/>
          <a:p>
            <a:pPr algn="ctr"/>
            <a:r>
              <a:rPr lang="en-US" sz="2400" dirty="0"/>
              <a:t>With static typing, the compiler/interpreter can determine whether an </a:t>
            </a:r>
            <a:r>
              <a:rPr lang="en-US" sz="2400" dirty="0">
                <a:solidFill>
                  <a:srgbClr val="00B050"/>
                </a:solidFill>
              </a:rPr>
              <a:t>operation</a:t>
            </a:r>
            <a:r>
              <a:rPr lang="en-US" sz="2400" dirty="0"/>
              <a:t> will work on a variable based on its </a:t>
            </a:r>
            <a:r>
              <a:rPr lang="en-US" sz="2400" dirty="0">
                <a:solidFill>
                  <a:srgbClr val="0070C0"/>
                </a:solidFill>
              </a:rPr>
              <a:t>type</a:t>
            </a:r>
            <a:r>
              <a:rPr lang="en-US" sz="2400" dirty="0"/>
              <a:t>. </a:t>
            </a:r>
          </a:p>
        </p:txBody>
      </p:sp>
      <p:sp>
        <p:nvSpPr>
          <p:cNvPr id="12" name="Rectangle 11">
            <a:extLst>
              <a:ext uri="{FF2B5EF4-FFF2-40B4-BE49-F238E27FC236}">
                <a16:creationId xmlns:a16="http://schemas.microsoft.com/office/drawing/2014/main" id="{9E476427-98CD-4EAF-B47D-F0FE37BC5549}"/>
              </a:ext>
            </a:extLst>
          </p:cNvPr>
          <p:cNvSpPr/>
          <p:nvPr/>
        </p:nvSpPr>
        <p:spPr>
          <a:xfrm>
            <a:off x="263377" y="870857"/>
            <a:ext cx="5392356" cy="278023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class </a:t>
            </a:r>
            <a:r>
              <a:rPr lang="en-US" sz="2000" dirty="0">
                <a:solidFill>
                  <a:srgbClr val="0070C0"/>
                </a:solidFill>
                <a:latin typeface="Consolas" panose="020B0609020204030204" pitchFamily="49" charset="0"/>
              </a:rPr>
              <a:t>Duck</a:t>
            </a:r>
            <a:r>
              <a:rPr lang="en-US" sz="2000" dirty="0">
                <a:solidFill>
                  <a:schemeClr val="tx1"/>
                </a:solidFill>
                <a:latin typeface="Consolas" panose="020B0609020204030204" pitchFamily="49" charset="0"/>
              </a:rPr>
              <a:t> { </a:t>
            </a:r>
          </a:p>
          <a:p>
            <a:r>
              <a:rPr lang="en-US" sz="2000" dirty="0">
                <a:solidFill>
                  <a:schemeClr val="tx1"/>
                </a:solidFill>
                <a:latin typeface="Consolas" panose="020B0609020204030204" pitchFamily="49" charset="0"/>
              </a:rPr>
              <a:t>public:</a:t>
            </a:r>
          </a:p>
          <a:p>
            <a:r>
              <a:rPr lang="en-US" sz="2000" dirty="0">
                <a:solidFill>
                  <a:schemeClr val="tx1"/>
                </a:solidFill>
                <a:latin typeface="Consolas" panose="020B0609020204030204" pitchFamily="49" charset="0"/>
              </a:rPr>
              <a:t>  void </a:t>
            </a:r>
            <a:r>
              <a:rPr lang="en-US" sz="2000" dirty="0">
                <a:solidFill>
                  <a:srgbClr val="00B050"/>
                </a:solidFill>
                <a:latin typeface="Consolas" panose="020B0609020204030204" pitchFamily="49" charset="0"/>
              </a:rPr>
              <a:t>quack</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a:t>
            </a:r>
          </a:p>
          <a:p>
            <a:endParaRPr lang="en-US" sz="20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void </a:t>
            </a:r>
            <a:r>
              <a:rPr lang="en-US" sz="2000" dirty="0" err="1">
                <a:solidFill>
                  <a:schemeClr val="tx1"/>
                </a:solidFill>
                <a:latin typeface="Consolas" panose="020B0609020204030204" pitchFamily="49" charset="0"/>
              </a:rPr>
              <a:t>say_hi</a:t>
            </a:r>
            <a:r>
              <a:rPr lang="en-US" sz="2000" dirty="0">
                <a:solidFill>
                  <a:schemeClr val="tx1"/>
                </a:solidFill>
                <a:latin typeface="Consolas" panose="020B0609020204030204" pitchFamily="49" charset="0"/>
              </a:rPr>
              <a:t>(</a:t>
            </a:r>
            <a:r>
              <a:rPr lang="en-US" sz="2000" dirty="0">
                <a:solidFill>
                  <a:srgbClr val="0070C0"/>
                </a:solidFill>
                <a:latin typeface="Consolas" panose="020B0609020204030204" pitchFamily="49" charset="0"/>
              </a:rPr>
              <a:t>Duck</a:t>
            </a:r>
            <a:r>
              <a:rPr lang="en-US" sz="2000" dirty="0">
                <a:solidFill>
                  <a:schemeClr val="tx1"/>
                </a:solidFill>
                <a:latin typeface="Consolas" panose="020B0609020204030204" pitchFamily="49" charset="0"/>
              </a:rPr>
              <a:t> &amp;p)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p.</a:t>
            </a:r>
            <a:r>
              <a:rPr lang="en-US" sz="2000" dirty="0" err="1">
                <a:solidFill>
                  <a:srgbClr val="00B050"/>
                </a:solidFill>
                <a:latin typeface="Consolas" panose="020B0609020204030204" pitchFamily="49" charset="0"/>
              </a:rPr>
              <a:t>quack</a:t>
            </a:r>
            <a:r>
              <a:rPr lang="en-US" sz="2000" dirty="0">
                <a:solidFill>
                  <a:schemeClr val="tx1"/>
                </a:solidFill>
                <a:latin typeface="Consolas" panose="020B0609020204030204" pitchFamily="49" charset="0"/>
              </a:rPr>
              <a:t>();</a:t>
            </a:r>
          </a:p>
          <a:p>
            <a:r>
              <a:rPr lang="en-US" sz="2000" dirty="0">
                <a:solidFill>
                  <a:schemeClr val="tx1"/>
                </a:solidFill>
                <a:latin typeface="Consolas" panose="020B0609020204030204" pitchFamily="49" charset="0"/>
              </a:rPr>
              <a:t>}</a:t>
            </a:r>
          </a:p>
        </p:txBody>
      </p:sp>
      <p:sp>
        <p:nvSpPr>
          <p:cNvPr id="16" name="Rectangle 15">
            <a:extLst>
              <a:ext uri="{FF2B5EF4-FFF2-40B4-BE49-F238E27FC236}">
                <a16:creationId xmlns:a16="http://schemas.microsoft.com/office/drawing/2014/main" id="{56EBACCD-34E1-4DBB-BEF2-CD995340A098}"/>
              </a:ext>
            </a:extLst>
          </p:cNvPr>
          <p:cNvSpPr/>
          <p:nvPr/>
        </p:nvSpPr>
        <p:spPr>
          <a:xfrm>
            <a:off x="263377" y="3793787"/>
            <a:ext cx="5392356" cy="281988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2000" dirty="0">
              <a:solidFill>
                <a:schemeClr val="tx1"/>
              </a:solidFill>
              <a:latin typeface="Consolas" panose="020B0609020204030204" pitchFamily="49" charset="0"/>
              <a:cs typeface="Courier New" panose="02070309020205020404" pitchFamily="49" charset="0"/>
            </a:endParaRPr>
          </a:p>
          <a:p>
            <a:r>
              <a:rPr lang="pt-BR" sz="2000" dirty="0">
                <a:solidFill>
                  <a:schemeClr val="tx1"/>
                </a:solidFill>
                <a:latin typeface="Consolas" panose="020B0609020204030204" pitchFamily="49" charset="0"/>
                <a:cs typeface="Courier New" panose="02070309020205020404" pitchFamily="49" charset="0"/>
              </a:rPr>
              <a:t>class </a:t>
            </a:r>
            <a:r>
              <a:rPr lang="en-US" sz="2000" dirty="0">
                <a:solidFill>
                  <a:srgbClr val="0070C0"/>
                </a:solidFill>
                <a:latin typeface="Consolas" panose="020B0609020204030204" pitchFamily="49" charset="0"/>
              </a:rPr>
              <a:t>Duck</a:t>
            </a:r>
            <a:r>
              <a:rPr lang="pt-BR" sz="2000" dirty="0">
                <a:solidFill>
                  <a:schemeClr val="tx1"/>
                </a:solidFill>
                <a:latin typeface="Consolas" panose="020B0609020204030204" pitchFamily="49" charset="0"/>
                <a:cs typeface="Courier New" panose="02070309020205020404" pitchFamily="49" charset="0"/>
              </a:rPr>
              <a:t>:</a:t>
            </a:r>
          </a:p>
          <a:p>
            <a:r>
              <a:rPr lang="pt-BR" sz="2000" dirty="0">
                <a:solidFill>
                  <a:schemeClr val="tx1"/>
                </a:solidFill>
                <a:latin typeface="Consolas" panose="020B0609020204030204" pitchFamily="49" charset="0"/>
                <a:cs typeface="Courier New" panose="02070309020205020404" pitchFamily="49" charset="0"/>
              </a:rPr>
              <a:t>  def </a:t>
            </a:r>
            <a:r>
              <a:rPr lang="en-US" sz="2000" dirty="0">
                <a:solidFill>
                  <a:srgbClr val="00823B"/>
                </a:solidFill>
                <a:latin typeface="Consolas" panose="020B0609020204030204" pitchFamily="49" charset="0"/>
              </a:rPr>
              <a:t>quack</a:t>
            </a:r>
            <a:r>
              <a:rPr lang="pt-BR" sz="2000" dirty="0">
                <a:solidFill>
                  <a:schemeClr val="tx1"/>
                </a:solidFill>
                <a:latin typeface="Consolas" panose="020B0609020204030204" pitchFamily="49" charset="0"/>
                <a:cs typeface="Courier New" panose="02070309020205020404" pitchFamily="49" charset="0"/>
              </a:rPr>
              <a:t>(self):</a:t>
            </a:r>
          </a:p>
          <a:p>
            <a:r>
              <a:rPr lang="pt-BR" sz="2000" dirty="0">
                <a:solidFill>
                  <a:schemeClr val="tx1"/>
                </a:solidFill>
                <a:latin typeface="Consolas" panose="020B0609020204030204" pitchFamily="49" charset="0"/>
                <a:cs typeface="Courier New" panose="02070309020205020404" pitchFamily="49" charset="0"/>
              </a:rPr>
              <a:t>    ...</a:t>
            </a:r>
          </a:p>
          <a:p>
            <a:endParaRPr lang="pt-BR" sz="2000" dirty="0">
              <a:solidFill>
                <a:schemeClr val="tx1"/>
              </a:solidFill>
              <a:latin typeface="Consolas" panose="020B0609020204030204" pitchFamily="49" charset="0"/>
              <a:cs typeface="Courier New" panose="02070309020205020404" pitchFamily="49" charset="0"/>
            </a:endParaRPr>
          </a:p>
          <a:p>
            <a:r>
              <a:rPr lang="pt-BR" sz="2000" dirty="0">
                <a:solidFill>
                  <a:schemeClr val="tx1"/>
                </a:solidFill>
                <a:latin typeface="Consolas" panose="020B0609020204030204" pitchFamily="49" charset="0"/>
                <a:cs typeface="Courier New" panose="02070309020205020404" pitchFamily="49" charset="0"/>
              </a:rPr>
              <a:t>class </a:t>
            </a:r>
            <a:r>
              <a:rPr lang="pt-BR" sz="2000" dirty="0">
                <a:solidFill>
                  <a:srgbClr val="7030A0"/>
                </a:solidFill>
                <a:latin typeface="Consolas" panose="020B0609020204030204" pitchFamily="49" charset="0"/>
                <a:cs typeface="Courier New" panose="02070309020205020404" pitchFamily="49" charset="0"/>
              </a:rPr>
              <a:t>Banana</a:t>
            </a:r>
            <a:r>
              <a:rPr lang="pt-BR" sz="2000" dirty="0">
                <a:solidFill>
                  <a:schemeClr val="tx1"/>
                </a:solidFill>
                <a:latin typeface="Consolas" panose="020B0609020204030204" pitchFamily="49" charset="0"/>
                <a:cs typeface="Courier New" panose="02070309020205020404" pitchFamily="49" charset="0"/>
              </a:rPr>
              <a:t>:</a:t>
            </a:r>
          </a:p>
          <a:p>
            <a:r>
              <a:rPr lang="pt-BR" sz="2000" dirty="0">
                <a:solidFill>
                  <a:schemeClr val="tx1"/>
                </a:solidFill>
                <a:latin typeface="Consolas" panose="020B0609020204030204" pitchFamily="49" charset="0"/>
                <a:cs typeface="Courier New" panose="02070309020205020404" pitchFamily="49" charset="0"/>
              </a:rPr>
              <a:t>  ...</a:t>
            </a:r>
          </a:p>
          <a:p>
            <a:endParaRPr lang="pt-BR" sz="2000" dirty="0">
              <a:solidFill>
                <a:schemeClr val="tx1"/>
              </a:solidFill>
              <a:latin typeface="Consolas" panose="020B0609020204030204" pitchFamily="49" charset="0"/>
              <a:cs typeface="Courier New" panose="02070309020205020404" pitchFamily="49" charset="0"/>
            </a:endParaRPr>
          </a:p>
          <a:p>
            <a:r>
              <a:rPr lang="pt-BR" sz="2000" dirty="0">
                <a:solidFill>
                  <a:schemeClr val="tx1"/>
                </a:solidFill>
                <a:latin typeface="Consolas" panose="020B0609020204030204" pitchFamily="49" charset="0"/>
                <a:cs typeface="Courier New" panose="02070309020205020404" pitchFamily="49" charset="0"/>
              </a:rPr>
              <a:t>def say_hi(</a:t>
            </a:r>
            <a:r>
              <a:rPr lang="pt-BR" sz="2000" dirty="0">
                <a:solidFill>
                  <a:srgbClr val="C00000"/>
                </a:solidFill>
                <a:latin typeface="Consolas" panose="020B0609020204030204" pitchFamily="49" charset="0"/>
                <a:cs typeface="Courier New" panose="02070309020205020404" pitchFamily="49" charset="0"/>
              </a:rPr>
              <a:t>p</a:t>
            </a:r>
            <a:r>
              <a:rPr lang="pt-BR" sz="2000" dirty="0">
                <a:solidFill>
                  <a:schemeClr val="tx1"/>
                </a:solidFill>
                <a:latin typeface="Consolas" panose="020B0609020204030204" pitchFamily="49" charset="0"/>
                <a:cs typeface="Courier New" panose="02070309020205020404" pitchFamily="49" charset="0"/>
              </a:rPr>
              <a:t>)</a:t>
            </a:r>
          </a:p>
          <a:p>
            <a:r>
              <a:rPr lang="pt-BR" sz="2000" dirty="0">
                <a:solidFill>
                  <a:schemeClr val="tx1"/>
                </a:solidFill>
                <a:latin typeface="Consolas" panose="020B0609020204030204" pitchFamily="49" charset="0"/>
                <a:cs typeface="Courier New" panose="02070309020205020404" pitchFamily="49" charset="0"/>
              </a:rPr>
              <a:t> </a:t>
            </a:r>
            <a:r>
              <a:rPr lang="pt-BR" sz="2000" dirty="0">
                <a:solidFill>
                  <a:srgbClr val="C00000"/>
                </a:solidFill>
                <a:latin typeface="Consolas" panose="020B0609020204030204" pitchFamily="49" charset="0"/>
                <a:cs typeface="Courier New" panose="02070309020205020404" pitchFamily="49" charset="0"/>
              </a:rPr>
              <a:t>p</a:t>
            </a:r>
            <a:r>
              <a:rPr lang="pt-BR" sz="2000" dirty="0">
                <a:solidFill>
                  <a:schemeClr val="tx1"/>
                </a:solidFill>
                <a:latin typeface="Consolas" panose="020B0609020204030204" pitchFamily="49" charset="0"/>
                <a:cs typeface="Courier New" panose="02070309020205020404" pitchFamily="49" charset="0"/>
              </a:rPr>
              <a:t>.</a:t>
            </a:r>
            <a:r>
              <a:rPr lang="pt-BR" sz="2000" dirty="0">
                <a:solidFill>
                  <a:srgbClr val="00823B"/>
                </a:solidFill>
                <a:latin typeface="Consolas" panose="020B0609020204030204" pitchFamily="49" charset="0"/>
                <a:cs typeface="Courier New" panose="02070309020205020404" pitchFamily="49" charset="0"/>
              </a:rPr>
              <a:t>quack()</a:t>
            </a:r>
            <a:endParaRPr lang="pt-BR" sz="2000" dirty="0">
              <a:solidFill>
                <a:schemeClr val="tx1"/>
              </a:solidFill>
              <a:latin typeface="Consolas" panose="020B0609020204030204" pitchFamily="49" charset="0"/>
              <a:cs typeface="Courier New" panose="02070309020205020404" pitchFamily="49" charset="0"/>
            </a:endParaRPr>
          </a:p>
          <a:p>
            <a:endParaRPr lang="pt-BR" sz="2000" dirty="0">
              <a:solidFill>
                <a:schemeClr val="tx1"/>
              </a:solidFill>
              <a:latin typeface="Consolas" panose="020B0609020204030204" pitchFamily="49" charset="0"/>
              <a:cs typeface="Courier New" panose="02070309020205020404" pitchFamily="49" charset="0"/>
            </a:endParaRPr>
          </a:p>
        </p:txBody>
      </p:sp>
      <p:sp>
        <p:nvSpPr>
          <p:cNvPr id="17" name="Speech Bubble: Rectangle with Corners Rounded 16">
            <a:extLst>
              <a:ext uri="{FF2B5EF4-FFF2-40B4-BE49-F238E27FC236}">
                <a16:creationId xmlns:a16="http://schemas.microsoft.com/office/drawing/2014/main" id="{C9925464-E249-4597-907A-4838DD541664}"/>
              </a:ext>
            </a:extLst>
          </p:cNvPr>
          <p:cNvSpPr/>
          <p:nvPr/>
        </p:nvSpPr>
        <p:spPr>
          <a:xfrm>
            <a:off x="2820990" y="3736129"/>
            <a:ext cx="3084932" cy="997840"/>
          </a:xfrm>
          <a:prstGeom prst="wedgeRoundRectCallout">
            <a:avLst>
              <a:gd name="adj1" fmla="val -58982"/>
              <a:gd name="adj2" fmla="val -1259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compiler can check that </a:t>
            </a:r>
            <a:r>
              <a:rPr lang="en-US" sz="2000" dirty="0">
                <a:solidFill>
                  <a:schemeClr val="accent5">
                    <a:lumMod val="20000"/>
                    <a:lumOff val="80000"/>
                  </a:schemeClr>
                </a:solidFill>
                <a:latin typeface="Corbel" panose="020B0503020204020204" pitchFamily="34" charset="0"/>
              </a:rPr>
              <a:t>Duck </a:t>
            </a:r>
            <a:r>
              <a:rPr lang="en-US" sz="2000" dirty="0">
                <a:solidFill>
                  <a:schemeClr val="bg1"/>
                </a:solidFill>
                <a:latin typeface="Corbel" panose="020B0503020204020204" pitchFamily="34" charset="0"/>
              </a:rPr>
              <a:t>objects</a:t>
            </a:r>
            <a:r>
              <a:rPr lang="en-US" sz="2000" dirty="0">
                <a:latin typeface="Corbel" panose="020B0503020204020204" pitchFamily="34" charset="0"/>
              </a:rPr>
              <a:t>...</a:t>
            </a:r>
          </a:p>
        </p:txBody>
      </p:sp>
      <p:sp>
        <p:nvSpPr>
          <p:cNvPr id="19" name="Speech Bubble: Rectangle with Corners Rounded 18">
            <a:extLst>
              <a:ext uri="{FF2B5EF4-FFF2-40B4-BE49-F238E27FC236}">
                <a16:creationId xmlns:a16="http://schemas.microsoft.com/office/drawing/2014/main" id="{B52EE39D-65A1-4048-9BD7-D3D06FF68D1D}"/>
              </a:ext>
            </a:extLst>
          </p:cNvPr>
          <p:cNvSpPr/>
          <p:nvPr/>
        </p:nvSpPr>
        <p:spPr>
          <a:xfrm>
            <a:off x="179590" y="1913144"/>
            <a:ext cx="1812118" cy="712506"/>
          </a:xfrm>
          <a:prstGeom prst="wedgeRoundRectCallout">
            <a:avLst>
              <a:gd name="adj1" fmla="val 19366"/>
              <a:gd name="adj2" fmla="val 11810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have a </a:t>
            </a:r>
            <a:r>
              <a:rPr lang="en-US" sz="2000" dirty="0">
                <a:solidFill>
                  <a:schemeClr val="accent6">
                    <a:lumMod val="40000"/>
                    <a:lumOff val="60000"/>
                  </a:schemeClr>
                </a:solidFill>
                <a:latin typeface="Corbel" panose="020B0503020204020204" pitchFamily="34" charset="0"/>
              </a:rPr>
              <a:t>quack() </a:t>
            </a:r>
            <a:r>
              <a:rPr lang="en-US" sz="2000" dirty="0">
                <a:latin typeface="Corbel" panose="020B0503020204020204" pitchFamily="34" charset="0"/>
              </a:rPr>
              <a:t>method!</a:t>
            </a:r>
          </a:p>
        </p:txBody>
      </p:sp>
      <p:sp>
        <p:nvSpPr>
          <p:cNvPr id="22" name="TextBox 21">
            <a:extLst>
              <a:ext uri="{FF2B5EF4-FFF2-40B4-BE49-F238E27FC236}">
                <a16:creationId xmlns:a16="http://schemas.microsoft.com/office/drawing/2014/main" id="{362A7FF6-A27B-4A43-8FC5-B7B4992404DF}"/>
              </a:ext>
            </a:extLst>
          </p:cNvPr>
          <p:cNvSpPr txBox="1"/>
          <p:nvPr/>
        </p:nvSpPr>
        <p:spPr>
          <a:xfrm>
            <a:off x="6375428" y="3301478"/>
            <a:ext cx="4971442" cy="830997"/>
          </a:xfrm>
          <a:prstGeom prst="rect">
            <a:avLst/>
          </a:prstGeom>
          <a:noFill/>
        </p:spPr>
        <p:txBody>
          <a:bodyPr wrap="square">
            <a:spAutoFit/>
          </a:bodyPr>
          <a:lstStyle/>
          <a:p>
            <a:pPr algn="ctr"/>
            <a:r>
              <a:rPr lang="en-US" sz="2400" dirty="0"/>
              <a:t>But in dynamically-typed languages,  </a:t>
            </a:r>
            <a:r>
              <a:rPr lang="en-US" sz="2400" dirty="0">
                <a:solidFill>
                  <a:srgbClr val="C00000"/>
                </a:solidFill>
              </a:rPr>
              <a:t>variables</a:t>
            </a:r>
            <a:r>
              <a:rPr lang="en-US" sz="2400" dirty="0"/>
              <a:t> have no type!</a:t>
            </a:r>
          </a:p>
        </p:txBody>
      </p:sp>
      <p:sp>
        <p:nvSpPr>
          <p:cNvPr id="24" name="TextBox 23">
            <a:extLst>
              <a:ext uri="{FF2B5EF4-FFF2-40B4-BE49-F238E27FC236}">
                <a16:creationId xmlns:a16="http://schemas.microsoft.com/office/drawing/2014/main" id="{6481110F-AB3C-4719-8B11-6109D7ED167B}"/>
              </a:ext>
            </a:extLst>
          </p:cNvPr>
          <p:cNvSpPr txBox="1"/>
          <p:nvPr/>
        </p:nvSpPr>
        <p:spPr>
          <a:xfrm>
            <a:off x="6156111" y="4336664"/>
            <a:ext cx="5410076" cy="830997"/>
          </a:xfrm>
          <a:prstGeom prst="rect">
            <a:avLst/>
          </a:prstGeom>
          <a:noFill/>
        </p:spPr>
        <p:txBody>
          <a:bodyPr wrap="square">
            <a:spAutoFit/>
          </a:bodyPr>
          <a:lstStyle/>
          <a:p>
            <a:pPr algn="ctr"/>
            <a:r>
              <a:rPr lang="en-US" sz="2400" dirty="0"/>
              <a:t>So they have no choice but to wait until an operation runs to check if it's valid.</a:t>
            </a:r>
          </a:p>
        </p:txBody>
      </p:sp>
      <p:cxnSp>
        <p:nvCxnSpPr>
          <p:cNvPr id="26" name="Straight Arrow Connector 25">
            <a:extLst>
              <a:ext uri="{FF2B5EF4-FFF2-40B4-BE49-F238E27FC236}">
                <a16:creationId xmlns:a16="http://schemas.microsoft.com/office/drawing/2014/main" id="{721EA734-5B45-4973-BEC7-39505027A23F}"/>
              </a:ext>
            </a:extLst>
          </p:cNvPr>
          <p:cNvCxnSpPr/>
          <p:nvPr/>
        </p:nvCxnSpPr>
        <p:spPr>
          <a:xfrm>
            <a:off x="37803" y="613006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667B06-5A7E-4E89-86AE-29D34CD11FC3}"/>
              </a:ext>
            </a:extLst>
          </p:cNvPr>
          <p:cNvCxnSpPr/>
          <p:nvPr/>
        </p:nvCxnSpPr>
        <p:spPr>
          <a:xfrm>
            <a:off x="179590" y="64340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8C58E1E-3453-4247-B17E-B8B2C792431C}"/>
              </a:ext>
            </a:extLst>
          </p:cNvPr>
          <p:cNvSpPr txBox="1"/>
          <p:nvPr/>
        </p:nvSpPr>
        <p:spPr>
          <a:xfrm>
            <a:off x="5879107" y="5371851"/>
            <a:ext cx="5964084" cy="830997"/>
          </a:xfrm>
          <a:prstGeom prst="rect">
            <a:avLst/>
          </a:prstGeom>
          <a:noFill/>
        </p:spPr>
        <p:txBody>
          <a:bodyPr wrap="square" rtlCol="0">
            <a:spAutoFit/>
          </a:bodyPr>
          <a:lstStyle/>
          <a:p>
            <a:pPr algn="ctr"/>
            <a:r>
              <a:rPr lang="en-US" sz="2400" dirty="0"/>
              <a:t>This means that </a:t>
            </a:r>
            <a:r>
              <a:rPr lang="en-US" sz="2400" dirty="0">
                <a:solidFill>
                  <a:srgbClr val="FF0000"/>
                </a:solidFill>
              </a:rPr>
              <a:t>duck typing </a:t>
            </a:r>
            <a:r>
              <a:rPr lang="en-US" sz="2400" dirty="0"/>
              <a:t>is the only option in dynamically-typed languages!</a:t>
            </a:r>
          </a:p>
        </p:txBody>
      </p:sp>
      <p:sp>
        <p:nvSpPr>
          <p:cNvPr id="30" name="Speech Bubble: Rectangle with Corners Rounded 29">
            <a:extLst>
              <a:ext uri="{FF2B5EF4-FFF2-40B4-BE49-F238E27FC236}">
                <a16:creationId xmlns:a16="http://schemas.microsoft.com/office/drawing/2014/main" id="{1239B662-07E9-491D-8D21-BEE93801F715}"/>
              </a:ext>
            </a:extLst>
          </p:cNvPr>
          <p:cNvSpPr/>
          <p:nvPr/>
        </p:nvSpPr>
        <p:spPr>
          <a:xfrm>
            <a:off x="3330069" y="6130062"/>
            <a:ext cx="2501638" cy="641616"/>
          </a:xfrm>
          <a:prstGeom prst="wedgeRoundRectCallout">
            <a:avLst>
              <a:gd name="adj1" fmla="val -115146"/>
              <a:gd name="adj2" fmla="val -153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that has a </a:t>
            </a:r>
            <a:r>
              <a:rPr lang="en-US" sz="2000" dirty="0">
                <a:solidFill>
                  <a:schemeClr val="accent6">
                    <a:lumMod val="40000"/>
                    <a:lumOff val="60000"/>
                  </a:schemeClr>
                </a:solidFill>
                <a:latin typeface="Corbel" panose="020B0503020204020204" pitchFamily="34" charset="0"/>
              </a:rPr>
              <a:t>quack() </a:t>
            </a:r>
            <a:r>
              <a:rPr lang="en-US" sz="2000" dirty="0">
                <a:latin typeface="Corbel" panose="020B0503020204020204" pitchFamily="34" charset="0"/>
              </a:rPr>
              <a:t>method.</a:t>
            </a:r>
          </a:p>
        </p:txBody>
      </p:sp>
      <p:sp>
        <p:nvSpPr>
          <p:cNvPr id="23" name="Speech Bubble: Rectangle with Corners Rounded 22">
            <a:extLst>
              <a:ext uri="{FF2B5EF4-FFF2-40B4-BE49-F238E27FC236}">
                <a16:creationId xmlns:a16="http://schemas.microsoft.com/office/drawing/2014/main" id="{7E71B329-B77E-407A-A180-6BC2401C45B4}"/>
              </a:ext>
            </a:extLst>
          </p:cNvPr>
          <p:cNvSpPr/>
          <p:nvPr/>
        </p:nvSpPr>
        <p:spPr>
          <a:xfrm>
            <a:off x="3248687" y="4820967"/>
            <a:ext cx="3665548" cy="997840"/>
          </a:xfrm>
          <a:prstGeom prst="wedgeRoundRectCallout">
            <a:avLst>
              <a:gd name="adj1" fmla="val -84859"/>
              <a:gd name="adj2" fmla="val 7064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There's no way to determine what type of object </a:t>
            </a:r>
            <a:r>
              <a:rPr lang="en-US" sz="2000" dirty="0">
                <a:solidFill>
                  <a:schemeClr val="accent2">
                    <a:lumMod val="60000"/>
                    <a:lumOff val="40000"/>
                  </a:schemeClr>
                </a:solidFill>
                <a:latin typeface="Corbel" panose="020B0503020204020204" pitchFamily="34" charset="0"/>
              </a:rPr>
              <a:t>p</a:t>
            </a:r>
            <a:r>
              <a:rPr lang="en-US" sz="2000" dirty="0">
                <a:latin typeface="Corbel" panose="020B0503020204020204" pitchFamily="34" charset="0"/>
              </a:rPr>
              <a:t> refers to before the program runs.</a:t>
            </a:r>
          </a:p>
        </p:txBody>
      </p:sp>
      <p:sp>
        <p:nvSpPr>
          <p:cNvPr id="33" name="TextBox 32">
            <a:extLst>
              <a:ext uri="{FF2B5EF4-FFF2-40B4-BE49-F238E27FC236}">
                <a16:creationId xmlns:a16="http://schemas.microsoft.com/office/drawing/2014/main" id="{8C27CB55-95FE-4AF8-BB69-DBBAB1D59D28}"/>
              </a:ext>
            </a:extLst>
          </p:cNvPr>
          <p:cNvSpPr txBox="1"/>
          <p:nvPr/>
        </p:nvSpPr>
        <p:spPr>
          <a:xfrm>
            <a:off x="6646811" y="2266292"/>
            <a:ext cx="4428676" cy="830997"/>
          </a:xfrm>
          <a:prstGeom prst="rect">
            <a:avLst/>
          </a:prstGeom>
          <a:noFill/>
        </p:spPr>
        <p:txBody>
          <a:bodyPr wrap="square">
            <a:spAutoFit/>
          </a:bodyPr>
          <a:lstStyle/>
          <a:p>
            <a:pPr algn="ctr"/>
            <a:r>
              <a:rPr lang="en-US" sz="2400" dirty="0"/>
              <a:t>And it can check this </a:t>
            </a:r>
            <a:r>
              <a:rPr lang="en-US" sz="2400" i="1" dirty="0"/>
              <a:t>statically</a:t>
            </a:r>
            <a:r>
              <a:rPr lang="en-US" sz="2400" dirty="0"/>
              <a:t>, before the program runs!</a:t>
            </a:r>
          </a:p>
        </p:txBody>
      </p:sp>
      <p:sp>
        <p:nvSpPr>
          <p:cNvPr id="29" name="Speech Bubble: Rectangle with Corners Rounded 28">
            <a:extLst>
              <a:ext uri="{FF2B5EF4-FFF2-40B4-BE49-F238E27FC236}">
                <a16:creationId xmlns:a16="http://schemas.microsoft.com/office/drawing/2014/main" id="{D6CD82C6-E73D-494B-84BF-4ED4713267DF}"/>
              </a:ext>
            </a:extLst>
          </p:cNvPr>
          <p:cNvSpPr/>
          <p:nvPr/>
        </p:nvSpPr>
        <p:spPr>
          <a:xfrm>
            <a:off x="1661468" y="5050698"/>
            <a:ext cx="3987462" cy="997840"/>
          </a:xfrm>
          <a:prstGeom prst="wedgeRoundRectCallout">
            <a:avLst>
              <a:gd name="adj1" fmla="val -75785"/>
              <a:gd name="adj2" fmla="val 779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Only when this line runs can we determine if </a:t>
            </a:r>
            <a:r>
              <a:rPr lang="en-US" sz="2000" dirty="0">
                <a:solidFill>
                  <a:srgbClr val="FFC9C9"/>
                </a:solidFill>
                <a:latin typeface="Corbel" panose="020B0503020204020204" pitchFamily="34" charset="0"/>
              </a:rPr>
              <a:t>p</a:t>
            </a:r>
            <a:r>
              <a:rPr lang="en-US" sz="2000" dirty="0">
                <a:latin typeface="Corbel" panose="020B0503020204020204" pitchFamily="34" charset="0"/>
              </a:rPr>
              <a:t> refers to an object...</a:t>
            </a:r>
          </a:p>
        </p:txBody>
      </p:sp>
    </p:spTree>
    <p:extLst>
      <p:ext uri="{BB962C8B-B14F-4D97-AF65-F5344CB8AC3E}">
        <p14:creationId xmlns:p14="http://schemas.microsoft.com/office/powerpoint/2010/main" val="409200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2" nodeType="clickEffect">
                                  <p:stCondLst>
                                    <p:cond delay="0"/>
                                  </p:stCondLst>
                                  <p:childTnLst>
                                    <p:animMotion origin="layout" path="M -2.5E-6 2.96296E-6 L 0.01875 -0.22454 " pathEditMode="relative" rAng="0" ptsTypes="AA">
                                      <p:cBhvr>
                                        <p:cTn id="37" dur="2000" fill="hold"/>
                                        <p:tgtEl>
                                          <p:spTgt spid="19"/>
                                        </p:tgtEl>
                                        <p:attrNameLst>
                                          <p:attrName>ppt_x</p:attrName>
                                          <p:attrName>ppt_y</p:attrName>
                                        </p:attrNameLst>
                                      </p:cBhvr>
                                      <p:rCtr x="938" y="-11227"/>
                                    </p:animMotion>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9"/>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down)">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11" grpId="0"/>
      <p:bldP spid="12" grpId="0" animBg="1"/>
      <p:bldP spid="16" grpId="0" animBg="1"/>
      <p:bldP spid="17" grpId="0" animBg="1"/>
      <p:bldP spid="17" grpId="1" animBg="1"/>
      <p:bldP spid="19" grpId="0" animBg="1"/>
      <p:bldP spid="19" grpId="1" animBg="1"/>
      <p:bldP spid="19" grpId="2" animBg="1"/>
      <p:bldP spid="22" grpId="0"/>
      <p:bldP spid="24" grpId="0"/>
      <p:bldP spid="28" grpId="0"/>
      <p:bldP spid="30" grpId="0" animBg="1"/>
      <p:bldP spid="30" grpId="1" animBg="1"/>
      <p:bldP spid="23" grpId="0" animBg="1"/>
      <p:bldP spid="23" grpId="1" animBg="1"/>
      <p:bldP spid="33" grpId="0"/>
      <p:bldP spid="29" grpId="0" animBg="1"/>
      <p:bldP spid="29"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730861-93DA-4585-8649-3C75B43FDEE5}"/>
              </a:ext>
            </a:extLst>
          </p:cNvPr>
          <p:cNvSpPr>
            <a:spLocks noGrp="1"/>
          </p:cNvSpPr>
          <p:nvPr>
            <p:ph type="title"/>
          </p:nvPr>
        </p:nvSpPr>
        <p:spPr>
          <a:xfrm>
            <a:off x="5943721" y="-170163"/>
            <a:ext cx="5332012" cy="1143000"/>
          </a:xfrm>
        </p:spPr>
        <p:txBody>
          <a:bodyPr/>
          <a:lstStyle/>
          <a:p>
            <a:r>
              <a:rPr lang="en-US" dirty="0"/>
              <a:t>Duck Typing</a:t>
            </a:r>
          </a:p>
        </p:txBody>
      </p:sp>
      <p:sp>
        <p:nvSpPr>
          <p:cNvPr id="7" name="Rectangle 6">
            <a:extLst>
              <a:ext uri="{FF2B5EF4-FFF2-40B4-BE49-F238E27FC236}">
                <a16:creationId xmlns:a16="http://schemas.microsoft.com/office/drawing/2014/main" id="{A25699A1-6F9E-49A5-9496-F3FCAAC3ADA9}"/>
              </a:ext>
            </a:extLst>
          </p:cNvPr>
          <p:cNvSpPr/>
          <p:nvPr/>
        </p:nvSpPr>
        <p:spPr>
          <a:xfrm>
            <a:off x="104269" y="112466"/>
            <a:ext cx="4951826" cy="66688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solidFill>
                  <a:schemeClr val="tx1"/>
                </a:solidFill>
                <a:latin typeface="Consolas" panose="020B0609020204030204" pitchFamily="49" charset="0"/>
                <a:cs typeface="Courier New" panose="02070309020205020404" pitchFamily="49" charset="0"/>
              </a:rPr>
              <a:t># Python "duck" typing</a:t>
            </a:r>
          </a:p>
          <a:p>
            <a:r>
              <a:rPr lang="pt-BR" dirty="0">
                <a:solidFill>
                  <a:schemeClr val="tx1"/>
                </a:solidFill>
                <a:latin typeface="Consolas" panose="020B0609020204030204" pitchFamily="49" charset="0"/>
                <a:cs typeface="Courier New" panose="02070309020205020404" pitchFamily="49" charset="0"/>
              </a:rPr>
              <a:t>class Duck:</a:t>
            </a:r>
          </a:p>
          <a:p>
            <a:r>
              <a:rPr lang="pt-BR" dirty="0">
                <a:solidFill>
                  <a:schemeClr val="tx1"/>
                </a:solidFill>
                <a:latin typeface="Consolas" panose="020B0609020204030204" pitchFamily="49" charset="0"/>
                <a:cs typeface="Courier New" panose="02070309020205020404" pitchFamily="49" charset="0"/>
              </a:rPr>
              <a:t> def </a:t>
            </a:r>
            <a:r>
              <a:rPr lang="pt-BR" dirty="0">
                <a:solidFill>
                  <a:srgbClr val="FF0000"/>
                </a:solidFill>
                <a:latin typeface="Consolas" panose="020B0609020204030204" pitchFamily="49" charset="0"/>
                <a:cs typeface="Courier New" panose="02070309020205020404" pitchFamily="49" charset="0"/>
              </a:rPr>
              <a:t>swim</a:t>
            </a:r>
            <a:r>
              <a:rPr lang="pt-BR" dirty="0">
                <a:solidFill>
                  <a:schemeClr val="tx1"/>
                </a:solidFill>
                <a:latin typeface="Consolas" panose="020B0609020204030204" pitchFamily="49" charset="0"/>
                <a:cs typeface="Courier New" panose="02070309020205020404" pitchFamily="49" charset="0"/>
              </a:rPr>
              <a:t>(self):</a:t>
            </a:r>
          </a:p>
          <a:p>
            <a:r>
              <a:rPr lang="pt-BR" dirty="0">
                <a:solidFill>
                  <a:schemeClr val="tx1"/>
                </a:solidFill>
                <a:latin typeface="Consolas" panose="020B0609020204030204" pitchFamily="49" charset="0"/>
                <a:cs typeface="Courier New" panose="02070309020205020404" pitchFamily="49" charset="0"/>
              </a:rPr>
              <a:t>  print("Paddle paddle paddle")</a:t>
            </a:r>
          </a:p>
          <a:p>
            <a:endParaRPr lang="pt-BR" dirty="0">
              <a:solidFill>
                <a:schemeClr val="tx1"/>
              </a:solidFill>
              <a:latin typeface="Consolas" panose="020B0609020204030204" pitchFamily="49" charset="0"/>
              <a:cs typeface="Courier New" panose="02070309020205020404" pitchFamily="49" charset="0"/>
            </a:endParaRPr>
          </a:p>
          <a:p>
            <a:r>
              <a:rPr lang="pt-BR" dirty="0">
                <a:solidFill>
                  <a:schemeClr val="tx1"/>
                </a:solidFill>
                <a:latin typeface="Consolas" panose="020B0609020204030204" pitchFamily="49" charset="0"/>
                <a:cs typeface="Courier New" panose="02070309020205020404" pitchFamily="49" charset="0"/>
              </a:rPr>
              <a:t>class OlympicSwimmer:</a:t>
            </a:r>
          </a:p>
          <a:p>
            <a:r>
              <a:rPr lang="pt-BR" dirty="0">
                <a:solidFill>
                  <a:schemeClr val="tx1"/>
                </a:solidFill>
                <a:latin typeface="Consolas" panose="020B0609020204030204" pitchFamily="49" charset="0"/>
                <a:cs typeface="Courier New" panose="02070309020205020404" pitchFamily="49" charset="0"/>
              </a:rPr>
              <a:t> def </a:t>
            </a:r>
            <a:r>
              <a:rPr lang="pt-BR" dirty="0">
                <a:solidFill>
                  <a:srgbClr val="FF0000"/>
                </a:solidFill>
                <a:latin typeface="Consolas" panose="020B0609020204030204" pitchFamily="49" charset="0"/>
                <a:cs typeface="Courier New" panose="02070309020205020404" pitchFamily="49" charset="0"/>
              </a:rPr>
              <a:t>swim</a:t>
            </a:r>
            <a:r>
              <a:rPr lang="pt-BR" dirty="0">
                <a:solidFill>
                  <a:schemeClr val="tx1"/>
                </a:solidFill>
                <a:latin typeface="Consolas" panose="020B0609020204030204" pitchFamily="49" charset="0"/>
                <a:cs typeface="Courier New" panose="02070309020205020404" pitchFamily="49" charset="0"/>
              </a:rPr>
              <a:t>(self):</a:t>
            </a:r>
          </a:p>
          <a:p>
            <a:r>
              <a:rPr lang="pt-BR" dirty="0">
                <a:solidFill>
                  <a:schemeClr val="tx1"/>
                </a:solidFill>
                <a:latin typeface="Consolas" panose="020B0609020204030204" pitchFamily="49" charset="0"/>
                <a:cs typeface="Courier New" panose="02070309020205020404" pitchFamily="49" charset="0"/>
              </a:rPr>
              <a:t>  print("Back stroke back stroke")</a:t>
            </a:r>
          </a:p>
          <a:p>
            <a:endParaRPr lang="pt-BR" dirty="0">
              <a:solidFill>
                <a:schemeClr val="tx1"/>
              </a:solidFill>
              <a:latin typeface="Consolas" panose="020B0609020204030204" pitchFamily="49" charset="0"/>
              <a:cs typeface="Courier New" panose="02070309020205020404" pitchFamily="49" charset="0"/>
            </a:endParaRPr>
          </a:p>
          <a:p>
            <a:r>
              <a:rPr lang="pt-BR" dirty="0">
                <a:solidFill>
                  <a:schemeClr val="tx1"/>
                </a:solidFill>
                <a:latin typeface="Consolas" panose="020B0609020204030204" pitchFamily="49" charset="0"/>
                <a:cs typeface="Courier New" panose="02070309020205020404" pitchFamily="49" charset="0"/>
              </a:rPr>
              <a:t>class Professor:</a:t>
            </a:r>
          </a:p>
          <a:p>
            <a:r>
              <a:rPr lang="pt-BR" dirty="0">
                <a:solidFill>
                  <a:schemeClr val="tx1"/>
                </a:solidFill>
                <a:latin typeface="Consolas" panose="020B0609020204030204" pitchFamily="49" charset="0"/>
                <a:cs typeface="Courier New" panose="02070309020205020404" pitchFamily="49" charset="0"/>
              </a:rPr>
              <a:t> def </a:t>
            </a:r>
            <a:r>
              <a:rPr lang="pt-BR" dirty="0">
                <a:solidFill>
                  <a:srgbClr val="C00000"/>
                </a:solidFill>
                <a:latin typeface="Consolas" panose="020B0609020204030204" pitchFamily="49" charset="0"/>
                <a:cs typeface="Courier New" panose="02070309020205020404" pitchFamily="49" charset="0"/>
              </a:rPr>
              <a:t>profess</a:t>
            </a:r>
            <a:r>
              <a:rPr lang="pt-BR" dirty="0">
                <a:solidFill>
                  <a:schemeClr val="tx1"/>
                </a:solidFill>
                <a:latin typeface="Consolas" panose="020B0609020204030204" pitchFamily="49" charset="0"/>
                <a:cs typeface="Courier New" panose="02070309020205020404" pitchFamily="49" charset="0"/>
              </a:rPr>
              <a:t>(self):</a:t>
            </a:r>
          </a:p>
          <a:p>
            <a:r>
              <a:rPr lang="pt-BR" dirty="0">
                <a:solidFill>
                  <a:schemeClr val="tx1"/>
                </a:solidFill>
                <a:latin typeface="Consolas" panose="020B0609020204030204" pitchFamily="49" charset="0"/>
                <a:cs typeface="Courier New" panose="02070309020205020404" pitchFamily="49" charset="0"/>
              </a:rPr>
              <a:t>  print("Blah blah blah blah blah")</a:t>
            </a:r>
          </a:p>
          <a:p>
            <a:endParaRPr lang="pt-BR" dirty="0">
              <a:solidFill>
                <a:schemeClr val="tx1"/>
              </a:solidFill>
              <a:latin typeface="Consolas" panose="020B0609020204030204" pitchFamily="49" charset="0"/>
              <a:cs typeface="Courier New" panose="02070309020205020404" pitchFamily="49" charset="0"/>
            </a:endParaRPr>
          </a:p>
          <a:p>
            <a:r>
              <a:rPr lang="pt-BR" dirty="0">
                <a:solidFill>
                  <a:schemeClr val="tx1"/>
                </a:solidFill>
                <a:latin typeface="Consolas" panose="020B0609020204030204" pitchFamily="49" charset="0"/>
                <a:cs typeface="Courier New" panose="02070309020205020404" pitchFamily="49" charset="0"/>
              </a:rPr>
              <a:t>def process(</a:t>
            </a:r>
            <a:r>
              <a:rPr lang="pt-BR" dirty="0">
                <a:solidFill>
                  <a:srgbClr val="00B0F0"/>
                </a:solidFill>
                <a:latin typeface="Consolas" panose="020B0609020204030204" pitchFamily="49" charset="0"/>
                <a:cs typeface="Courier New" panose="02070309020205020404" pitchFamily="49" charset="0"/>
              </a:rPr>
              <a:t>x</a:t>
            </a:r>
            <a:r>
              <a:rPr lang="pt-BR" dirty="0">
                <a:solidFill>
                  <a:schemeClr val="tx1"/>
                </a:solidFill>
                <a:latin typeface="Consolas" panose="020B0609020204030204" pitchFamily="49" charset="0"/>
                <a:cs typeface="Courier New" panose="02070309020205020404" pitchFamily="49" charset="0"/>
              </a:rPr>
              <a:t>):</a:t>
            </a:r>
          </a:p>
          <a:p>
            <a:r>
              <a:rPr lang="pt-BR" dirty="0">
                <a:solidFill>
                  <a:schemeClr val="tx1"/>
                </a:solidFill>
                <a:latin typeface="Consolas" panose="020B0609020204030204" pitchFamily="49" charset="0"/>
                <a:cs typeface="Courier New" panose="02070309020205020404" pitchFamily="49" charset="0"/>
              </a:rPr>
              <a:t> </a:t>
            </a:r>
            <a:r>
              <a:rPr lang="pt-BR" dirty="0">
                <a:solidFill>
                  <a:srgbClr val="00B0F0"/>
                </a:solidFill>
                <a:latin typeface="Consolas" panose="020B0609020204030204" pitchFamily="49" charset="0"/>
                <a:cs typeface="Courier New" panose="02070309020205020404" pitchFamily="49" charset="0"/>
              </a:rPr>
              <a:t>x</a:t>
            </a:r>
            <a:r>
              <a:rPr lang="pt-BR" dirty="0">
                <a:solidFill>
                  <a:schemeClr val="tx1"/>
                </a:solidFill>
                <a:latin typeface="Consolas" panose="020B0609020204030204" pitchFamily="49" charset="0"/>
                <a:cs typeface="Courier New" panose="02070309020205020404" pitchFamily="49" charset="0"/>
              </a:rPr>
              <a:t>.</a:t>
            </a:r>
            <a:r>
              <a:rPr lang="pt-BR" dirty="0">
                <a:solidFill>
                  <a:srgbClr val="FF0000"/>
                </a:solidFill>
                <a:latin typeface="Consolas" panose="020B0609020204030204" pitchFamily="49" charset="0"/>
                <a:cs typeface="Courier New" panose="02070309020205020404" pitchFamily="49" charset="0"/>
              </a:rPr>
              <a:t>swim()</a:t>
            </a:r>
          </a:p>
          <a:p>
            <a:endParaRPr lang="pt-BR" dirty="0">
              <a:solidFill>
                <a:schemeClr val="tx1"/>
              </a:solidFill>
              <a:latin typeface="Consolas" panose="020B0609020204030204" pitchFamily="49" charset="0"/>
              <a:cs typeface="Courier New" panose="02070309020205020404" pitchFamily="49" charset="0"/>
            </a:endParaRPr>
          </a:p>
          <a:p>
            <a:r>
              <a:rPr lang="pt-BR" dirty="0">
                <a:solidFill>
                  <a:schemeClr val="tx1"/>
                </a:solidFill>
                <a:latin typeface="Consolas" panose="020B0609020204030204" pitchFamily="49" charset="0"/>
                <a:cs typeface="Courier New" panose="02070309020205020404" pitchFamily="49" charset="0"/>
              </a:rPr>
              <a:t>def main():</a:t>
            </a:r>
          </a:p>
          <a:p>
            <a:r>
              <a:rPr lang="pt-BR" dirty="0">
                <a:solidFill>
                  <a:schemeClr val="tx1"/>
                </a:solidFill>
                <a:latin typeface="Consolas" panose="020B0609020204030204" pitchFamily="49" charset="0"/>
                <a:cs typeface="Courier New" panose="02070309020205020404" pitchFamily="49" charset="0"/>
              </a:rPr>
              <a:t> d = Duck()</a:t>
            </a:r>
          </a:p>
          <a:p>
            <a:r>
              <a:rPr lang="pt-BR" dirty="0">
                <a:solidFill>
                  <a:schemeClr val="tx1"/>
                </a:solidFill>
                <a:latin typeface="Consolas" panose="020B0609020204030204" pitchFamily="49" charset="0"/>
                <a:cs typeface="Courier New" panose="02070309020205020404" pitchFamily="49" charset="0"/>
              </a:rPr>
              <a:t> s = OlympicSwimmer()</a:t>
            </a:r>
          </a:p>
          <a:p>
            <a:r>
              <a:rPr lang="pt-BR" dirty="0">
                <a:solidFill>
                  <a:schemeClr val="tx1"/>
                </a:solidFill>
                <a:latin typeface="Consolas" panose="020B0609020204030204" pitchFamily="49" charset="0"/>
                <a:cs typeface="Courier New" panose="02070309020205020404" pitchFamily="49" charset="0"/>
              </a:rPr>
              <a:t> p = Professor()</a:t>
            </a:r>
          </a:p>
          <a:p>
            <a:r>
              <a:rPr lang="pt-BR" dirty="0">
                <a:solidFill>
                  <a:schemeClr val="tx1"/>
                </a:solidFill>
                <a:latin typeface="Consolas" panose="020B0609020204030204" pitchFamily="49" charset="0"/>
                <a:cs typeface="Courier New" panose="02070309020205020404" pitchFamily="49" charset="0"/>
              </a:rPr>
              <a:t> process(d)</a:t>
            </a:r>
          </a:p>
          <a:p>
            <a:r>
              <a:rPr lang="pt-BR" dirty="0">
                <a:solidFill>
                  <a:schemeClr val="tx1"/>
                </a:solidFill>
                <a:latin typeface="Consolas" panose="020B0609020204030204" pitchFamily="49" charset="0"/>
                <a:cs typeface="Courier New" panose="02070309020205020404" pitchFamily="49" charset="0"/>
              </a:rPr>
              <a:t> process(s)</a:t>
            </a:r>
          </a:p>
          <a:p>
            <a:r>
              <a:rPr lang="pt-BR" dirty="0">
                <a:solidFill>
                  <a:schemeClr val="tx1"/>
                </a:solidFill>
                <a:latin typeface="Consolas" panose="020B0609020204030204" pitchFamily="49" charset="0"/>
                <a:cs typeface="Courier New" panose="02070309020205020404" pitchFamily="49" charset="0"/>
              </a:rPr>
              <a:t> process(p)</a:t>
            </a:r>
          </a:p>
        </p:txBody>
      </p:sp>
      <p:sp>
        <p:nvSpPr>
          <p:cNvPr id="11" name="TextBox 10">
            <a:extLst>
              <a:ext uri="{FF2B5EF4-FFF2-40B4-BE49-F238E27FC236}">
                <a16:creationId xmlns:a16="http://schemas.microsoft.com/office/drawing/2014/main" id="{47E85A3E-78B9-4FAC-81FC-0990943DAD22}"/>
              </a:ext>
            </a:extLst>
          </p:cNvPr>
          <p:cNvSpPr txBox="1"/>
          <p:nvPr/>
        </p:nvSpPr>
        <p:spPr>
          <a:xfrm>
            <a:off x="5072329" y="1531562"/>
            <a:ext cx="7074794" cy="400110"/>
          </a:xfrm>
          <a:prstGeom prst="rect">
            <a:avLst/>
          </a:prstGeom>
          <a:noFill/>
        </p:spPr>
        <p:txBody>
          <a:bodyPr wrap="square" rtlCol="0">
            <a:spAutoFit/>
          </a:bodyPr>
          <a:lstStyle/>
          <a:p>
            <a:pPr algn="ctr"/>
            <a:r>
              <a:rPr lang="en-US" sz="2000" dirty="0"/>
              <a:t>As it turns out, duck typing isn't unique to Python!</a:t>
            </a:r>
          </a:p>
        </p:txBody>
      </p:sp>
      <p:sp>
        <p:nvSpPr>
          <p:cNvPr id="20" name="TextBox 19">
            <a:extLst>
              <a:ext uri="{FF2B5EF4-FFF2-40B4-BE49-F238E27FC236}">
                <a16:creationId xmlns:a16="http://schemas.microsoft.com/office/drawing/2014/main" id="{B7D89F6C-EA1A-48AB-B4DE-222FEF1D4B12}"/>
              </a:ext>
            </a:extLst>
          </p:cNvPr>
          <p:cNvSpPr txBox="1"/>
          <p:nvPr/>
        </p:nvSpPr>
        <p:spPr>
          <a:xfrm>
            <a:off x="5483112" y="2097068"/>
            <a:ext cx="6096752" cy="400110"/>
          </a:xfrm>
          <a:prstGeom prst="rect">
            <a:avLst/>
          </a:prstGeom>
          <a:noFill/>
        </p:spPr>
        <p:txBody>
          <a:bodyPr wrap="square" rtlCol="0">
            <a:spAutoFit/>
          </a:bodyPr>
          <a:lstStyle/>
          <a:p>
            <a:pPr algn="ctr"/>
            <a:r>
              <a:rPr lang="en-US" sz="2000" dirty="0"/>
              <a:t>It's supported by all </a:t>
            </a:r>
            <a:r>
              <a:rPr lang="en-US" sz="2000" dirty="0">
                <a:solidFill>
                  <a:srgbClr val="FF0000"/>
                </a:solidFill>
              </a:rPr>
              <a:t>dynamically typed </a:t>
            </a:r>
            <a:r>
              <a:rPr lang="en-US" sz="2000" dirty="0"/>
              <a:t>languages!</a:t>
            </a:r>
          </a:p>
        </p:txBody>
      </p:sp>
      <p:sp>
        <p:nvSpPr>
          <p:cNvPr id="21" name="TextBox 20">
            <a:extLst>
              <a:ext uri="{FF2B5EF4-FFF2-40B4-BE49-F238E27FC236}">
                <a16:creationId xmlns:a16="http://schemas.microsoft.com/office/drawing/2014/main" id="{45FD3593-007C-44C3-8F8E-BFA682F43179}"/>
              </a:ext>
            </a:extLst>
          </p:cNvPr>
          <p:cNvSpPr txBox="1"/>
          <p:nvPr/>
        </p:nvSpPr>
        <p:spPr>
          <a:xfrm>
            <a:off x="5483112" y="2667009"/>
            <a:ext cx="6321828" cy="1015663"/>
          </a:xfrm>
          <a:prstGeom prst="rect">
            <a:avLst/>
          </a:prstGeom>
          <a:noFill/>
        </p:spPr>
        <p:txBody>
          <a:bodyPr wrap="square" rtlCol="0">
            <a:spAutoFit/>
          </a:bodyPr>
          <a:lstStyle/>
          <a:p>
            <a:pPr algn="ctr"/>
            <a:r>
              <a:rPr lang="en-US" sz="2000" dirty="0"/>
              <a:t>Why? In a dynamically typed language, a variable can refer to many different types of objects.</a:t>
            </a:r>
          </a:p>
          <a:p>
            <a:pPr algn="ctr"/>
            <a:endParaRPr lang="en-US" sz="2000" dirty="0"/>
          </a:p>
        </p:txBody>
      </p:sp>
      <p:sp>
        <p:nvSpPr>
          <p:cNvPr id="23" name="TextBox 22">
            <a:extLst>
              <a:ext uri="{FF2B5EF4-FFF2-40B4-BE49-F238E27FC236}">
                <a16:creationId xmlns:a16="http://schemas.microsoft.com/office/drawing/2014/main" id="{F1AD12E7-A576-483D-AE3F-BC3DEC41D9CE}"/>
              </a:ext>
            </a:extLst>
          </p:cNvPr>
          <p:cNvSpPr txBox="1"/>
          <p:nvPr/>
        </p:nvSpPr>
        <p:spPr>
          <a:xfrm>
            <a:off x="5370574" y="3498560"/>
            <a:ext cx="6321828" cy="707886"/>
          </a:xfrm>
          <a:prstGeom prst="rect">
            <a:avLst/>
          </a:prstGeom>
          <a:noFill/>
        </p:spPr>
        <p:txBody>
          <a:bodyPr wrap="square" rtlCol="0">
            <a:spAutoFit/>
          </a:bodyPr>
          <a:lstStyle/>
          <a:p>
            <a:pPr algn="ctr"/>
            <a:r>
              <a:rPr lang="en-US" sz="2000" dirty="0"/>
              <a:t>So the language has no way of knowing what kind of object a variable refers to until the code runs.</a:t>
            </a:r>
          </a:p>
        </p:txBody>
      </p:sp>
      <p:sp>
        <p:nvSpPr>
          <p:cNvPr id="24" name="TextBox 23">
            <a:extLst>
              <a:ext uri="{FF2B5EF4-FFF2-40B4-BE49-F238E27FC236}">
                <a16:creationId xmlns:a16="http://schemas.microsoft.com/office/drawing/2014/main" id="{A4319E13-265E-4A74-92FB-79986CB1C9C9}"/>
              </a:ext>
            </a:extLst>
          </p:cNvPr>
          <p:cNvSpPr txBox="1"/>
          <p:nvPr/>
        </p:nvSpPr>
        <p:spPr>
          <a:xfrm>
            <a:off x="5197321" y="5546462"/>
            <a:ext cx="6824810" cy="400110"/>
          </a:xfrm>
          <a:prstGeom prst="rect">
            <a:avLst/>
          </a:prstGeom>
          <a:noFill/>
        </p:spPr>
        <p:txBody>
          <a:bodyPr wrap="square" rtlCol="0">
            <a:spAutoFit/>
          </a:bodyPr>
          <a:lstStyle/>
          <a:p>
            <a:pPr algn="ctr"/>
            <a:r>
              <a:rPr lang="en-US" sz="2000" dirty="0"/>
              <a:t>Let's see where duck typing is really useful!</a:t>
            </a:r>
          </a:p>
        </p:txBody>
      </p:sp>
      <p:sp>
        <p:nvSpPr>
          <p:cNvPr id="62" name="TextBox 61">
            <a:extLst>
              <a:ext uri="{FF2B5EF4-FFF2-40B4-BE49-F238E27FC236}">
                <a16:creationId xmlns:a16="http://schemas.microsoft.com/office/drawing/2014/main" id="{D6B54846-AFC1-474B-ADC2-F7D1617CB20C}"/>
              </a:ext>
            </a:extLst>
          </p:cNvPr>
          <p:cNvSpPr txBox="1"/>
          <p:nvPr/>
        </p:nvSpPr>
        <p:spPr>
          <a:xfrm>
            <a:off x="5205116" y="912732"/>
            <a:ext cx="6809220" cy="400110"/>
          </a:xfrm>
          <a:prstGeom prst="rect">
            <a:avLst/>
          </a:prstGeom>
          <a:noFill/>
        </p:spPr>
        <p:txBody>
          <a:bodyPr wrap="square" rtlCol="0">
            <a:spAutoFit/>
          </a:bodyPr>
          <a:lstStyle/>
          <a:p>
            <a:pPr algn="ctr"/>
            <a:r>
              <a:rPr lang="en-US" sz="2000" dirty="0"/>
              <a:t>Remember </a:t>
            </a:r>
            <a:r>
              <a:rPr lang="en-US" sz="2000" dirty="0">
                <a:solidFill>
                  <a:srgbClr val="FF0000"/>
                </a:solidFill>
              </a:rPr>
              <a:t>duck typing </a:t>
            </a:r>
            <a:r>
              <a:rPr lang="en-US" sz="2000" dirty="0"/>
              <a:t>from our Python lecture?</a:t>
            </a:r>
          </a:p>
        </p:txBody>
      </p:sp>
      <p:sp>
        <p:nvSpPr>
          <p:cNvPr id="67" name="TextBox 66">
            <a:extLst>
              <a:ext uri="{FF2B5EF4-FFF2-40B4-BE49-F238E27FC236}">
                <a16:creationId xmlns:a16="http://schemas.microsoft.com/office/drawing/2014/main" id="{EF08A425-BB16-4487-88E9-2C267BABF202}"/>
              </a:ext>
            </a:extLst>
          </p:cNvPr>
          <p:cNvSpPr txBox="1"/>
          <p:nvPr/>
        </p:nvSpPr>
        <p:spPr>
          <a:xfrm>
            <a:off x="5356843" y="4360968"/>
            <a:ext cx="6574366" cy="707886"/>
          </a:xfrm>
          <a:prstGeom prst="rect">
            <a:avLst/>
          </a:prstGeom>
          <a:noFill/>
        </p:spPr>
        <p:txBody>
          <a:bodyPr wrap="square" rtlCol="0">
            <a:spAutoFit/>
          </a:bodyPr>
          <a:lstStyle/>
          <a:p>
            <a:pPr algn="ctr"/>
            <a:r>
              <a:rPr lang="en-US" sz="2000" dirty="0"/>
              <a:t>So when you perform an operation on an object (e.g., </a:t>
            </a:r>
            <a:r>
              <a:rPr lang="en-US" sz="2000" dirty="0" err="1"/>
              <a:t>x.swim</a:t>
            </a:r>
            <a:r>
              <a:rPr lang="en-US" sz="2000" dirty="0"/>
              <a:t>()) the language has no choice but to use duck typing!</a:t>
            </a:r>
          </a:p>
        </p:txBody>
      </p:sp>
    </p:spTree>
    <p:extLst>
      <p:ext uri="{BB962C8B-B14F-4D97-AF65-F5344CB8AC3E}">
        <p14:creationId xmlns:p14="http://schemas.microsoft.com/office/powerpoint/2010/main" val="7967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0" grpId="0"/>
      <p:bldP spid="21" grpId="0"/>
      <p:bldP spid="23" grpId="0"/>
      <p:bldP spid="24" grpId="0"/>
      <p:bldP spid="62" grpId="0"/>
      <p:bldP spid="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730861-93DA-4585-8649-3C75B43FDEE5}"/>
              </a:ext>
            </a:extLst>
          </p:cNvPr>
          <p:cNvSpPr>
            <a:spLocks noGrp="1"/>
          </p:cNvSpPr>
          <p:nvPr>
            <p:ph type="title"/>
          </p:nvPr>
        </p:nvSpPr>
        <p:spPr>
          <a:xfrm>
            <a:off x="1132114" y="-76200"/>
            <a:ext cx="10145485" cy="1143000"/>
          </a:xfrm>
        </p:spPr>
        <p:txBody>
          <a:bodyPr/>
          <a:lstStyle/>
          <a:p>
            <a:r>
              <a:rPr lang="en-US" dirty="0"/>
              <a:t>Duck Typing: Cool Uses from Python</a:t>
            </a:r>
          </a:p>
        </p:txBody>
      </p:sp>
      <p:sp>
        <p:nvSpPr>
          <p:cNvPr id="11" name="TextBox 10">
            <a:extLst>
              <a:ext uri="{FF2B5EF4-FFF2-40B4-BE49-F238E27FC236}">
                <a16:creationId xmlns:a16="http://schemas.microsoft.com/office/drawing/2014/main" id="{47E85A3E-78B9-4FAC-81FC-0990943DAD22}"/>
              </a:ext>
            </a:extLst>
          </p:cNvPr>
          <p:cNvSpPr txBox="1"/>
          <p:nvPr/>
        </p:nvSpPr>
        <p:spPr>
          <a:xfrm>
            <a:off x="6802895" y="1739209"/>
            <a:ext cx="4967264" cy="707886"/>
          </a:xfrm>
          <a:prstGeom prst="rect">
            <a:avLst/>
          </a:prstGeom>
          <a:noFill/>
        </p:spPr>
        <p:txBody>
          <a:bodyPr wrap="square" rtlCol="0">
            <a:spAutoFit/>
          </a:bodyPr>
          <a:lstStyle/>
          <a:p>
            <a:pPr algn="ctr"/>
            <a:r>
              <a:rPr lang="en-US" sz="2000" dirty="0"/>
              <a:t>If you add </a:t>
            </a:r>
            <a:r>
              <a:rPr lang="en-US" sz="2000" dirty="0">
                <a:solidFill>
                  <a:srgbClr val="00B050"/>
                </a:solidFill>
              </a:rPr>
              <a:t>__</a:t>
            </a:r>
            <a:r>
              <a:rPr lang="en-US" sz="2000" dirty="0" err="1">
                <a:solidFill>
                  <a:srgbClr val="00B050"/>
                </a:solidFill>
              </a:rPr>
              <a:t>iter</a:t>
            </a:r>
            <a:r>
              <a:rPr lang="en-US" sz="2000" dirty="0">
                <a:solidFill>
                  <a:srgbClr val="00B050"/>
                </a:solidFill>
              </a:rPr>
              <a:t>__ </a:t>
            </a:r>
            <a:r>
              <a:rPr lang="en-US" sz="2000" dirty="0"/>
              <a:t>and </a:t>
            </a:r>
            <a:r>
              <a:rPr lang="en-US" sz="2000" dirty="0">
                <a:solidFill>
                  <a:srgbClr val="00B050"/>
                </a:solidFill>
              </a:rPr>
              <a:t>__next__ </a:t>
            </a:r>
            <a:r>
              <a:rPr lang="en-US" sz="2000" dirty="0"/>
              <a:t>methods to any class, you can make it</a:t>
            </a:r>
            <a:r>
              <a:rPr lang="en-US" sz="2000" dirty="0">
                <a:solidFill>
                  <a:srgbClr val="FF0000"/>
                </a:solidFill>
              </a:rPr>
              <a:t> "</a:t>
            </a:r>
            <a:r>
              <a:rPr lang="en-US" sz="2000" dirty="0" err="1">
                <a:solidFill>
                  <a:srgbClr val="FF0000"/>
                </a:solidFill>
              </a:rPr>
              <a:t>iterable</a:t>
            </a:r>
            <a:r>
              <a:rPr lang="en-US" sz="2000" dirty="0">
                <a:solidFill>
                  <a:srgbClr val="FF0000"/>
                </a:solidFill>
              </a:rPr>
              <a:t>!"</a:t>
            </a:r>
          </a:p>
        </p:txBody>
      </p:sp>
      <p:sp>
        <p:nvSpPr>
          <p:cNvPr id="13" name="Rectangle 12">
            <a:extLst>
              <a:ext uri="{FF2B5EF4-FFF2-40B4-BE49-F238E27FC236}">
                <a16:creationId xmlns:a16="http://schemas.microsoft.com/office/drawing/2014/main" id="{F12048A4-503F-4567-959D-9522051E4C0A}"/>
              </a:ext>
            </a:extLst>
          </p:cNvPr>
          <p:cNvSpPr/>
          <p:nvPr/>
        </p:nvSpPr>
        <p:spPr>
          <a:xfrm>
            <a:off x="124562" y="1008207"/>
            <a:ext cx="5381392" cy="46279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urier New" panose="02070309020205020404" pitchFamily="49" charset="0"/>
              </a:rPr>
              <a:t># Python duck typing for iteration</a:t>
            </a:r>
          </a:p>
          <a:p>
            <a:r>
              <a:rPr lang="en-US" dirty="0">
                <a:solidFill>
                  <a:schemeClr val="tx1"/>
                </a:solidFill>
                <a:latin typeface="Consolas" panose="020B0609020204030204" pitchFamily="49" charset="0"/>
                <a:cs typeface="Courier New" panose="02070309020205020404" pitchFamily="49" charset="0"/>
              </a:rPr>
              <a:t>class Cubes:</a:t>
            </a:r>
          </a:p>
          <a:p>
            <a:r>
              <a:rPr lang="en-US" dirty="0">
                <a:solidFill>
                  <a:schemeClr val="tx1"/>
                </a:solidFill>
                <a:latin typeface="Consolas" panose="020B0609020204030204" pitchFamily="49" charset="0"/>
                <a:cs typeface="Courier New" panose="02070309020205020404" pitchFamily="49" charset="0"/>
              </a:rPr>
              <a:t>  def __</a:t>
            </a:r>
            <a:r>
              <a:rPr lang="en-US" dirty="0" err="1">
                <a:solidFill>
                  <a:schemeClr val="tx1"/>
                </a:solidFill>
                <a:latin typeface="Consolas" panose="020B0609020204030204" pitchFamily="49" charset="0"/>
                <a:cs typeface="Courier New" panose="02070309020205020404" pitchFamily="49" charset="0"/>
              </a:rPr>
              <a:t>init</a:t>
            </a:r>
            <a:r>
              <a:rPr lang="en-US" dirty="0">
                <a:solidFill>
                  <a:schemeClr val="tx1"/>
                </a:solidFill>
                <a:latin typeface="Consolas" panose="020B0609020204030204" pitchFamily="49" charset="0"/>
                <a:cs typeface="Courier New" panose="02070309020205020404" pitchFamily="49" charset="0"/>
              </a:rPr>
              <a:t>__(self, </a:t>
            </a:r>
            <a:r>
              <a:rPr lang="en-US" dirty="0">
                <a:solidFill>
                  <a:srgbClr val="00B0F0"/>
                </a:solidFill>
                <a:latin typeface="Consolas" panose="020B0609020204030204" pitchFamily="49" charset="0"/>
                <a:cs typeface="Courier New" panose="02070309020205020404" pitchFamily="49" charset="0"/>
              </a:rPr>
              <a:t>lower</a:t>
            </a:r>
            <a:r>
              <a:rPr lang="en-US" dirty="0">
                <a:solidFill>
                  <a:schemeClr val="tx1"/>
                </a:solidFill>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upper</a:t>
            </a:r>
            <a:r>
              <a:rPr lang="en-US" dirty="0">
                <a:solidFill>
                  <a:schemeClr val="tx1"/>
                </a:solidFill>
                <a:latin typeface="Consolas" panose="020B0609020204030204" pitchFamily="49" charset="0"/>
                <a:cs typeface="Courier New" panose="02070309020205020404" pitchFamily="49" charset="0"/>
              </a:rPr>
              <a:t>):</a:t>
            </a:r>
          </a:p>
          <a:p>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self.upper</a:t>
            </a:r>
            <a:r>
              <a:rPr lang="en-US" dirty="0">
                <a:solidFill>
                  <a:schemeClr val="tx1"/>
                </a:solidFill>
                <a:latin typeface="Consolas" panose="020B0609020204030204" pitchFamily="49" charset="0"/>
                <a:cs typeface="Courier New" panose="02070309020205020404" pitchFamily="49" charset="0"/>
              </a:rPr>
              <a:t> = upper</a:t>
            </a:r>
          </a:p>
          <a:p>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self.n</a:t>
            </a:r>
            <a:r>
              <a:rPr lang="en-US" dirty="0">
                <a:solidFill>
                  <a:schemeClr val="tx1"/>
                </a:solidFill>
                <a:latin typeface="Consolas" panose="020B0609020204030204" pitchFamily="49" charset="0"/>
                <a:cs typeface="Courier New" panose="02070309020205020404" pitchFamily="49" charset="0"/>
              </a:rPr>
              <a:t> = lower</a:t>
            </a:r>
          </a:p>
          <a:p>
            <a:r>
              <a:rPr lang="en-US" dirty="0">
                <a:solidFill>
                  <a:schemeClr val="tx1"/>
                </a:solidFill>
                <a:latin typeface="Consolas" panose="020B0609020204030204" pitchFamily="49" charset="0"/>
                <a:cs typeface="Courier New" panose="02070309020205020404" pitchFamily="49" charset="0"/>
              </a:rPr>
              <a:t>  def </a:t>
            </a:r>
            <a:r>
              <a:rPr lang="en-US" dirty="0">
                <a:solidFill>
                  <a:srgbClr val="00B050"/>
                </a:solidFill>
                <a:latin typeface="Consolas" panose="020B0609020204030204" pitchFamily="49" charset="0"/>
                <a:cs typeface="Courier New" panose="02070309020205020404" pitchFamily="49" charset="0"/>
              </a:rPr>
              <a:t>__</a:t>
            </a:r>
            <a:r>
              <a:rPr lang="en-US" dirty="0" err="1">
                <a:solidFill>
                  <a:srgbClr val="00B050"/>
                </a:solidFill>
                <a:latin typeface="Consolas" panose="020B0609020204030204" pitchFamily="49" charset="0"/>
                <a:cs typeface="Courier New" panose="02070309020205020404" pitchFamily="49" charset="0"/>
              </a:rPr>
              <a:t>iter</a:t>
            </a:r>
            <a:r>
              <a:rPr lang="en-US" dirty="0">
                <a:solidFill>
                  <a:srgbClr val="00B050"/>
                </a:solidFill>
                <a:latin typeface="Consolas" panose="020B0609020204030204" pitchFamily="49" charset="0"/>
                <a:cs typeface="Courier New" panose="02070309020205020404" pitchFamily="49" charset="0"/>
              </a:rPr>
              <a:t>__</a:t>
            </a:r>
            <a:r>
              <a:rPr lang="en-US" dirty="0">
                <a:solidFill>
                  <a:schemeClr val="tx1"/>
                </a:solidFill>
                <a:latin typeface="Consolas" panose="020B0609020204030204" pitchFamily="49" charset="0"/>
                <a:cs typeface="Courier New" panose="02070309020205020404" pitchFamily="49" charset="0"/>
              </a:rPr>
              <a:t>(self):</a:t>
            </a:r>
          </a:p>
          <a:p>
            <a:r>
              <a:rPr lang="en-US" dirty="0">
                <a:solidFill>
                  <a:schemeClr val="tx1"/>
                </a:solidFill>
                <a:latin typeface="Consolas" panose="020B0609020204030204" pitchFamily="49" charset="0"/>
                <a:cs typeface="Courier New" panose="02070309020205020404" pitchFamily="49" charset="0"/>
              </a:rPr>
              <a:t>    return self</a:t>
            </a:r>
          </a:p>
          <a:p>
            <a:r>
              <a:rPr lang="en-US" dirty="0">
                <a:solidFill>
                  <a:schemeClr val="tx1"/>
                </a:solidFill>
                <a:latin typeface="Consolas" panose="020B0609020204030204" pitchFamily="49" charset="0"/>
                <a:cs typeface="Courier New" panose="02070309020205020404" pitchFamily="49" charset="0"/>
              </a:rPr>
              <a:t>  def </a:t>
            </a:r>
            <a:r>
              <a:rPr lang="en-US" dirty="0">
                <a:solidFill>
                  <a:srgbClr val="00B050"/>
                </a:solidFill>
                <a:latin typeface="Consolas" panose="020B0609020204030204" pitchFamily="49" charset="0"/>
                <a:cs typeface="Courier New" panose="02070309020205020404" pitchFamily="49" charset="0"/>
              </a:rPr>
              <a:t>__next__</a:t>
            </a:r>
            <a:r>
              <a:rPr lang="en-US" dirty="0">
                <a:solidFill>
                  <a:schemeClr val="tx1"/>
                </a:solidFill>
                <a:latin typeface="Consolas" panose="020B0609020204030204" pitchFamily="49" charset="0"/>
                <a:cs typeface="Courier New" panose="02070309020205020404" pitchFamily="49" charset="0"/>
              </a:rPr>
              <a:t>(self):</a:t>
            </a:r>
          </a:p>
          <a:p>
            <a:r>
              <a:rPr lang="en-US" dirty="0">
                <a:solidFill>
                  <a:schemeClr val="tx1"/>
                </a:solidFill>
                <a:latin typeface="Consolas" panose="020B0609020204030204" pitchFamily="49" charset="0"/>
                <a:cs typeface="Courier New" panose="02070309020205020404" pitchFamily="49" charset="0"/>
              </a:rPr>
              <a:t>    if </a:t>
            </a:r>
            <a:r>
              <a:rPr lang="en-US" dirty="0" err="1">
                <a:solidFill>
                  <a:schemeClr val="tx1"/>
                </a:solidFill>
                <a:latin typeface="Consolas" panose="020B0609020204030204" pitchFamily="49" charset="0"/>
                <a:cs typeface="Courier New" panose="02070309020205020404" pitchFamily="49" charset="0"/>
              </a:rPr>
              <a:t>self.n</a:t>
            </a:r>
            <a:r>
              <a:rPr lang="en-US" dirty="0">
                <a:solidFill>
                  <a:schemeClr val="tx1"/>
                </a:solidFill>
                <a:latin typeface="Consolas" panose="020B0609020204030204" pitchFamily="49" charset="0"/>
                <a:cs typeface="Courier New" panose="02070309020205020404" pitchFamily="49" charset="0"/>
              </a:rPr>
              <a:t> &lt; </a:t>
            </a:r>
            <a:r>
              <a:rPr lang="en-US" dirty="0" err="1">
                <a:solidFill>
                  <a:schemeClr val="tx1"/>
                </a:solidFill>
                <a:latin typeface="Consolas" panose="020B0609020204030204" pitchFamily="49" charset="0"/>
                <a:cs typeface="Courier New" panose="02070309020205020404" pitchFamily="49" charset="0"/>
              </a:rPr>
              <a:t>self.upper</a:t>
            </a:r>
            <a:r>
              <a:rPr lang="en-US" dirty="0">
                <a:solidFill>
                  <a:schemeClr val="tx1"/>
                </a:solidFill>
                <a:latin typeface="Consolas" panose="020B0609020204030204" pitchFamily="49" charset="0"/>
                <a:cs typeface="Courier New" panose="02070309020205020404" pitchFamily="49" charset="0"/>
              </a:rPr>
              <a:t>:</a:t>
            </a:r>
          </a:p>
          <a:p>
            <a:r>
              <a:rPr lang="en-US" dirty="0">
                <a:solidFill>
                  <a:schemeClr val="tx1"/>
                </a:solidFill>
                <a:latin typeface="Consolas" panose="020B0609020204030204" pitchFamily="49" charset="0"/>
                <a:cs typeface="Courier New" panose="02070309020205020404" pitchFamily="49" charset="0"/>
              </a:rPr>
              <a:t>      s = </a:t>
            </a:r>
            <a:r>
              <a:rPr lang="en-US" dirty="0" err="1">
                <a:solidFill>
                  <a:schemeClr val="tx1"/>
                </a:solidFill>
                <a:latin typeface="Consolas" panose="020B0609020204030204" pitchFamily="49" charset="0"/>
                <a:cs typeface="Courier New" panose="02070309020205020404" pitchFamily="49" charset="0"/>
              </a:rPr>
              <a:t>self.n</a:t>
            </a:r>
            <a:r>
              <a:rPr lang="en-US" dirty="0">
                <a:solidFill>
                  <a:schemeClr val="tx1"/>
                </a:solidFill>
                <a:latin typeface="Consolas" panose="020B0609020204030204" pitchFamily="49" charset="0"/>
                <a:cs typeface="Courier New" panose="02070309020205020404" pitchFamily="49" charset="0"/>
              </a:rPr>
              <a:t> ** 3</a:t>
            </a:r>
          </a:p>
          <a:p>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self.n</a:t>
            </a:r>
            <a:r>
              <a:rPr lang="en-US" dirty="0">
                <a:solidFill>
                  <a:schemeClr val="tx1"/>
                </a:solidFill>
                <a:latin typeface="Consolas" panose="020B0609020204030204" pitchFamily="49" charset="0"/>
                <a:cs typeface="Courier New" panose="02070309020205020404" pitchFamily="49" charset="0"/>
              </a:rPr>
              <a:t> += 1</a:t>
            </a:r>
          </a:p>
          <a:p>
            <a:r>
              <a:rPr lang="en-US" dirty="0">
                <a:solidFill>
                  <a:schemeClr val="tx1"/>
                </a:solidFill>
                <a:latin typeface="Consolas" panose="020B0609020204030204" pitchFamily="49" charset="0"/>
                <a:cs typeface="Courier New" panose="02070309020205020404" pitchFamily="49" charset="0"/>
              </a:rPr>
              <a:t>      return s</a:t>
            </a:r>
          </a:p>
          <a:p>
            <a:r>
              <a:rPr lang="en-US" dirty="0">
                <a:solidFill>
                  <a:schemeClr val="tx1"/>
                </a:solidFill>
                <a:latin typeface="Consolas" panose="020B0609020204030204" pitchFamily="49" charset="0"/>
                <a:cs typeface="Courier New" panose="02070309020205020404" pitchFamily="49" charset="0"/>
              </a:rPr>
              <a:t>    else:</a:t>
            </a:r>
          </a:p>
          <a:p>
            <a:r>
              <a:rPr lang="en-US" dirty="0">
                <a:solidFill>
                  <a:schemeClr val="tx1"/>
                </a:solidFill>
                <a:latin typeface="Consolas" panose="020B0609020204030204" pitchFamily="49" charset="0"/>
                <a:cs typeface="Courier New" panose="02070309020205020404" pitchFamily="49" charset="0"/>
              </a:rPr>
              <a:t>      raise </a:t>
            </a:r>
            <a:r>
              <a:rPr lang="en-US" dirty="0" err="1">
                <a:solidFill>
                  <a:schemeClr val="tx1"/>
                </a:solidFill>
                <a:latin typeface="Consolas" panose="020B0609020204030204" pitchFamily="49" charset="0"/>
                <a:cs typeface="Courier New" panose="02070309020205020404" pitchFamily="49" charset="0"/>
              </a:rPr>
              <a:t>StopIteration</a:t>
            </a:r>
            <a:r>
              <a:rPr lang="en-US" dirty="0">
                <a:solidFill>
                  <a:schemeClr val="tx1"/>
                </a:solidFill>
                <a:latin typeface="Consolas" panose="020B0609020204030204" pitchFamily="49" charset="0"/>
                <a:cs typeface="Courier New" panose="02070309020205020404" pitchFamily="49" charset="0"/>
              </a:rPr>
              <a:t> </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rgbClr val="FF0000"/>
                </a:solidFill>
                <a:latin typeface="Consolas" panose="020B0609020204030204" pitchFamily="49" charset="0"/>
                <a:cs typeface="Courier New" panose="02070309020205020404" pitchFamily="49" charset="0"/>
              </a:rPr>
              <a:t>for </a:t>
            </a:r>
            <a:r>
              <a:rPr lang="en-US" dirty="0" err="1">
                <a:solidFill>
                  <a:srgbClr val="FF0000"/>
                </a:solidFill>
                <a:latin typeface="Consolas" panose="020B0609020204030204" pitchFamily="49" charset="0"/>
                <a:cs typeface="Courier New" panose="02070309020205020404" pitchFamily="49" charset="0"/>
              </a:rPr>
              <a:t>i</a:t>
            </a:r>
            <a:r>
              <a:rPr lang="en-US" dirty="0">
                <a:solidFill>
                  <a:srgbClr val="FF0000"/>
                </a:solidFill>
                <a:latin typeface="Consolas" panose="020B0609020204030204" pitchFamily="49" charset="0"/>
                <a:cs typeface="Courier New" panose="02070309020205020404" pitchFamily="49" charset="0"/>
              </a:rPr>
              <a:t> in Cubes(</a:t>
            </a:r>
            <a:r>
              <a:rPr lang="en-US" dirty="0">
                <a:solidFill>
                  <a:srgbClr val="00B0F0"/>
                </a:solidFill>
                <a:latin typeface="Consolas" panose="020B0609020204030204" pitchFamily="49" charset="0"/>
                <a:cs typeface="Courier New" panose="02070309020205020404" pitchFamily="49" charset="0"/>
              </a:rPr>
              <a:t>1</a:t>
            </a:r>
            <a:r>
              <a:rPr lang="en-US" dirty="0">
                <a:solidFill>
                  <a:schemeClr val="tx1"/>
                </a:solidFill>
                <a:latin typeface="Consolas" panose="020B0609020204030204" pitchFamily="49" charset="0"/>
                <a:cs typeface="Courier New" panose="02070309020205020404" pitchFamily="49" charset="0"/>
              </a:rPr>
              <a:t>, </a:t>
            </a:r>
            <a:r>
              <a:rPr lang="en-US" dirty="0">
                <a:solidFill>
                  <a:srgbClr val="0070C0"/>
                </a:solidFill>
                <a:latin typeface="Consolas" panose="020B0609020204030204" pitchFamily="49" charset="0"/>
                <a:cs typeface="Courier New" panose="02070309020205020404" pitchFamily="49" charset="0"/>
              </a:rPr>
              <a:t>4</a:t>
            </a:r>
            <a:r>
              <a:rPr lang="en-US" dirty="0">
                <a:solidFill>
                  <a:srgbClr val="FF0000"/>
                </a:solidFill>
                <a:latin typeface="Consolas" panose="020B0609020204030204" pitchFamily="49" charset="0"/>
                <a:cs typeface="Courier New" panose="02070309020205020404" pitchFamily="49" charset="0"/>
              </a:rPr>
              <a:t>)</a:t>
            </a:r>
            <a:r>
              <a:rPr lang="en-US" dirty="0">
                <a:solidFill>
                  <a:schemeClr val="tx1"/>
                </a:solidFill>
                <a:latin typeface="Consolas" panose="020B0609020204030204" pitchFamily="49" charset="0"/>
                <a:cs typeface="Courier New" panose="02070309020205020404" pitchFamily="49" charset="0"/>
              </a:rPr>
              <a:t>:</a:t>
            </a:r>
          </a:p>
          <a:p>
            <a:r>
              <a:rPr lang="en-US" dirty="0">
                <a:solidFill>
                  <a:schemeClr val="tx1"/>
                </a:solidFill>
                <a:latin typeface="Consolas" panose="020B0609020204030204" pitchFamily="49" charset="0"/>
                <a:cs typeface="Courier New" panose="02070309020205020404" pitchFamily="49" charset="0"/>
              </a:rPr>
              <a:t>  print(</a:t>
            </a:r>
            <a:r>
              <a:rPr lang="en-US" dirty="0" err="1">
                <a:solidFill>
                  <a:schemeClr val="tx1"/>
                </a:solidFill>
                <a:latin typeface="Consolas" panose="020B0609020204030204" pitchFamily="49" charset="0"/>
                <a:cs typeface="Courier New" panose="02070309020205020404" pitchFamily="49" charset="0"/>
              </a:rPr>
              <a:t>i</a:t>
            </a:r>
            <a:r>
              <a:rPr lang="en-US" dirty="0">
                <a:solidFill>
                  <a:schemeClr val="tx1"/>
                </a:solidFill>
                <a:latin typeface="Consolas" panose="020B0609020204030204" pitchFamily="49" charset="0"/>
                <a:cs typeface="Courier New" panose="02070309020205020404" pitchFamily="49" charset="0"/>
              </a:rPr>
              <a:t>)             # prints 1, 8, 27</a:t>
            </a:r>
            <a:endParaRPr lang="pt-BR" dirty="0">
              <a:solidFill>
                <a:schemeClr val="tx1"/>
              </a:solidFill>
              <a:latin typeface="Consolas" panose="020B06090202040302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B9B6999B-AFE4-47EB-A699-687C519AED91}"/>
              </a:ext>
            </a:extLst>
          </p:cNvPr>
          <p:cNvSpPr txBox="1"/>
          <p:nvPr/>
        </p:nvSpPr>
        <p:spPr>
          <a:xfrm>
            <a:off x="6764228" y="1260148"/>
            <a:ext cx="5044598" cy="461665"/>
          </a:xfrm>
          <a:prstGeom prst="rect">
            <a:avLst/>
          </a:prstGeom>
          <a:noFill/>
        </p:spPr>
        <p:txBody>
          <a:bodyPr wrap="square" rtlCol="0">
            <a:spAutoFit/>
          </a:bodyPr>
          <a:lstStyle/>
          <a:p>
            <a:pPr algn="ctr"/>
            <a:r>
              <a:rPr lang="en-US" sz="2400" dirty="0">
                <a:solidFill>
                  <a:srgbClr val="0070C0"/>
                </a:solidFill>
              </a:rPr>
              <a:t>Supporting Enumeration</a:t>
            </a:r>
          </a:p>
        </p:txBody>
      </p:sp>
      <p:sp>
        <p:nvSpPr>
          <p:cNvPr id="15" name="TextBox 14">
            <a:extLst>
              <a:ext uri="{FF2B5EF4-FFF2-40B4-BE49-F238E27FC236}">
                <a16:creationId xmlns:a16="http://schemas.microsoft.com/office/drawing/2014/main" id="{34C98F70-BB02-4B86-8452-D337BD00D43E}"/>
              </a:ext>
            </a:extLst>
          </p:cNvPr>
          <p:cNvSpPr txBox="1"/>
          <p:nvPr/>
        </p:nvSpPr>
        <p:spPr>
          <a:xfrm>
            <a:off x="6802895" y="3508990"/>
            <a:ext cx="4967264" cy="707886"/>
          </a:xfrm>
          <a:prstGeom prst="rect">
            <a:avLst/>
          </a:prstGeom>
          <a:noFill/>
        </p:spPr>
        <p:txBody>
          <a:bodyPr wrap="square" rtlCol="0">
            <a:spAutoFit/>
          </a:bodyPr>
          <a:lstStyle/>
          <a:p>
            <a:pPr algn="ctr"/>
            <a:r>
              <a:rPr lang="en-US" sz="2000" dirty="0"/>
              <a:t>If you add the </a:t>
            </a:r>
            <a:r>
              <a:rPr lang="en-US" sz="2000" dirty="0">
                <a:solidFill>
                  <a:srgbClr val="00B050"/>
                </a:solidFill>
              </a:rPr>
              <a:t>__str__ </a:t>
            </a:r>
            <a:r>
              <a:rPr lang="en-US" sz="2000" dirty="0"/>
              <a:t>method to any class, you can make it</a:t>
            </a:r>
            <a:r>
              <a:rPr lang="en-US" sz="2000" dirty="0">
                <a:solidFill>
                  <a:srgbClr val="FF0000"/>
                </a:solidFill>
              </a:rPr>
              <a:t> "printable!"</a:t>
            </a:r>
          </a:p>
        </p:txBody>
      </p:sp>
      <p:sp>
        <p:nvSpPr>
          <p:cNvPr id="16" name="TextBox 15">
            <a:extLst>
              <a:ext uri="{FF2B5EF4-FFF2-40B4-BE49-F238E27FC236}">
                <a16:creationId xmlns:a16="http://schemas.microsoft.com/office/drawing/2014/main" id="{788C1FC2-57C9-4C5D-A41E-5CA8D89CE1EE}"/>
              </a:ext>
            </a:extLst>
          </p:cNvPr>
          <p:cNvSpPr txBox="1"/>
          <p:nvPr/>
        </p:nvSpPr>
        <p:spPr>
          <a:xfrm>
            <a:off x="6764228" y="3038538"/>
            <a:ext cx="5044598" cy="461665"/>
          </a:xfrm>
          <a:prstGeom prst="rect">
            <a:avLst/>
          </a:prstGeom>
          <a:noFill/>
        </p:spPr>
        <p:txBody>
          <a:bodyPr wrap="square" rtlCol="0">
            <a:spAutoFit/>
          </a:bodyPr>
          <a:lstStyle/>
          <a:p>
            <a:pPr algn="ctr"/>
            <a:r>
              <a:rPr lang="en-US" sz="2400" dirty="0">
                <a:solidFill>
                  <a:srgbClr val="0070C0"/>
                </a:solidFill>
              </a:rPr>
              <a:t>Making any Class Printable</a:t>
            </a:r>
          </a:p>
        </p:txBody>
      </p:sp>
      <p:sp>
        <p:nvSpPr>
          <p:cNvPr id="12" name="Rectangle 11">
            <a:extLst>
              <a:ext uri="{FF2B5EF4-FFF2-40B4-BE49-F238E27FC236}">
                <a16:creationId xmlns:a16="http://schemas.microsoft.com/office/drawing/2014/main" id="{73D1DC43-8B4D-4A70-8D48-0513CA9570EB}"/>
              </a:ext>
            </a:extLst>
          </p:cNvPr>
          <p:cNvSpPr/>
          <p:nvPr/>
        </p:nvSpPr>
        <p:spPr>
          <a:xfrm>
            <a:off x="366493" y="1315617"/>
            <a:ext cx="5530454" cy="46279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urier New" panose="02070309020205020404" pitchFamily="49" charset="0"/>
              </a:rPr>
              <a:t># Python duck typing for printing objects</a:t>
            </a:r>
          </a:p>
          <a:p>
            <a:r>
              <a:rPr lang="en-US" dirty="0">
                <a:solidFill>
                  <a:schemeClr val="tx1"/>
                </a:solidFill>
                <a:latin typeface="Consolas" panose="020B0609020204030204" pitchFamily="49" charset="0"/>
                <a:cs typeface="Courier New" panose="02070309020205020404" pitchFamily="49" charset="0"/>
              </a:rPr>
              <a:t>class Duck:</a:t>
            </a:r>
          </a:p>
          <a:p>
            <a:r>
              <a:rPr lang="en-US" dirty="0">
                <a:solidFill>
                  <a:schemeClr val="tx1"/>
                </a:solidFill>
                <a:latin typeface="Consolas" panose="020B0609020204030204" pitchFamily="49" charset="0"/>
                <a:cs typeface="Courier New" panose="02070309020205020404" pitchFamily="49" charset="0"/>
              </a:rPr>
              <a:t> def __</a:t>
            </a:r>
            <a:r>
              <a:rPr lang="en-US" dirty="0" err="1">
                <a:solidFill>
                  <a:schemeClr val="tx1"/>
                </a:solidFill>
                <a:latin typeface="Consolas" panose="020B0609020204030204" pitchFamily="49" charset="0"/>
                <a:cs typeface="Courier New" panose="02070309020205020404" pitchFamily="49" charset="0"/>
              </a:rPr>
              <a:t>init</a:t>
            </a:r>
            <a:r>
              <a:rPr lang="en-US" dirty="0">
                <a:solidFill>
                  <a:schemeClr val="tx1"/>
                </a:solidFill>
                <a:latin typeface="Consolas" panose="020B0609020204030204" pitchFamily="49" charset="0"/>
                <a:cs typeface="Courier New" panose="02070309020205020404" pitchFamily="49" charset="0"/>
              </a:rPr>
              <a:t>__(self, name, feathers):</a:t>
            </a:r>
          </a:p>
          <a:p>
            <a:r>
              <a:rPr lang="en-US" dirty="0">
                <a:solidFill>
                  <a:schemeClr val="tx1"/>
                </a:solidFill>
                <a:latin typeface="Consolas" panose="020B0609020204030204" pitchFamily="49" charset="0"/>
                <a:cs typeface="Courier New" panose="02070309020205020404" pitchFamily="49" charset="0"/>
              </a:rPr>
              <a:t>  self.name = name</a:t>
            </a:r>
          </a:p>
          <a:p>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self.feathers</a:t>
            </a:r>
            <a:r>
              <a:rPr lang="en-US" dirty="0">
                <a:solidFill>
                  <a:schemeClr val="tx1"/>
                </a:solidFill>
                <a:latin typeface="Consolas" panose="020B0609020204030204" pitchFamily="49" charset="0"/>
                <a:cs typeface="Courier New" panose="02070309020205020404" pitchFamily="49" charset="0"/>
              </a:rPr>
              <a:t> = feathers</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 def </a:t>
            </a:r>
            <a:r>
              <a:rPr lang="en-US" dirty="0">
                <a:solidFill>
                  <a:srgbClr val="00B050"/>
                </a:solidFill>
                <a:latin typeface="Consolas" panose="020B0609020204030204" pitchFamily="49" charset="0"/>
                <a:cs typeface="Courier New" panose="02070309020205020404" pitchFamily="49" charset="0"/>
              </a:rPr>
              <a:t>__str__</a:t>
            </a:r>
            <a:r>
              <a:rPr lang="en-US" dirty="0">
                <a:solidFill>
                  <a:schemeClr val="tx1"/>
                </a:solidFill>
                <a:latin typeface="Consolas" panose="020B0609020204030204" pitchFamily="49" charset="0"/>
                <a:cs typeface="Courier New" panose="02070309020205020404" pitchFamily="49" charset="0"/>
              </a:rPr>
              <a:t>(self):</a:t>
            </a:r>
          </a:p>
          <a:p>
            <a:r>
              <a:rPr lang="en-US" dirty="0">
                <a:solidFill>
                  <a:schemeClr val="tx1"/>
                </a:solidFill>
                <a:latin typeface="Consolas" panose="020B0609020204030204" pitchFamily="49" charset="0"/>
                <a:cs typeface="Courier New" panose="02070309020205020404" pitchFamily="49" charset="0"/>
              </a:rPr>
              <a:t>  return self.name + " with " + \</a:t>
            </a:r>
          </a:p>
          <a:p>
            <a:r>
              <a:rPr lang="en-US" dirty="0">
                <a:solidFill>
                  <a:schemeClr val="tx1"/>
                </a:solidFill>
                <a:latin typeface="Consolas" panose="020B0609020204030204" pitchFamily="49" charset="0"/>
                <a:cs typeface="Courier New" panose="02070309020205020404" pitchFamily="49" charset="0"/>
              </a:rPr>
              <a:t>         str(</a:t>
            </a:r>
            <a:r>
              <a:rPr lang="en-US" dirty="0" err="1">
                <a:solidFill>
                  <a:schemeClr val="tx1"/>
                </a:solidFill>
                <a:latin typeface="Consolas" panose="020B0609020204030204" pitchFamily="49" charset="0"/>
                <a:cs typeface="Courier New" panose="02070309020205020404" pitchFamily="49" charset="0"/>
              </a:rPr>
              <a:t>self.feathers</a:t>
            </a:r>
            <a:r>
              <a:rPr lang="en-US" dirty="0">
                <a:solidFill>
                  <a:schemeClr val="tx1"/>
                </a:solidFill>
                <a:latin typeface="Consolas" panose="020B0609020204030204" pitchFamily="49" charset="0"/>
                <a:cs typeface="Courier New" panose="02070309020205020404" pitchFamily="49" charset="0"/>
              </a:rPr>
              <a:t>) + " feathers."</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d = Duck("Daffy", 3)</a:t>
            </a:r>
          </a:p>
          <a:p>
            <a:r>
              <a:rPr lang="en-US" dirty="0">
                <a:solidFill>
                  <a:srgbClr val="FF0000"/>
                </a:solidFill>
                <a:latin typeface="Consolas" panose="020B0609020204030204" pitchFamily="49" charset="0"/>
                <a:cs typeface="Courier New" panose="02070309020205020404" pitchFamily="49" charset="0"/>
              </a:rPr>
              <a:t>print</a:t>
            </a:r>
            <a:r>
              <a:rPr lang="en-US" dirty="0">
                <a:solidFill>
                  <a:schemeClr val="tx1"/>
                </a:solidFill>
                <a:latin typeface="Consolas" panose="020B0609020204030204" pitchFamily="49" charset="0"/>
                <a:cs typeface="Courier New" panose="02070309020205020404" pitchFamily="49" charset="0"/>
              </a:rPr>
              <a:t>(d)</a:t>
            </a:r>
          </a:p>
          <a:p>
            <a:endParaRPr lang="en-US" dirty="0">
              <a:solidFill>
                <a:schemeClr val="tx1"/>
              </a:solidFill>
              <a:latin typeface="Consolas" panose="020B0609020204030204" pitchFamily="49" charset="0"/>
              <a:cs typeface="Courier New" panose="02070309020205020404" pitchFamily="49" charset="0"/>
            </a:endParaRPr>
          </a:p>
          <a:p>
            <a:endParaRPr lang="en-US" dirty="0">
              <a:solidFill>
                <a:schemeClr val="tx1"/>
              </a:solidFill>
              <a:latin typeface="Consolas" panose="020B0609020204030204" pitchFamily="49" charset="0"/>
              <a:cs typeface="Courier New" panose="02070309020205020404" pitchFamily="49" charset="0"/>
            </a:endParaRPr>
          </a:p>
          <a:p>
            <a:endParaRPr lang="en-US" dirty="0">
              <a:solidFill>
                <a:schemeClr val="tx1"/>
              </a:solidFill>
              <a:latin typeface="Consolas" panose="020B0609020204030204" pitchFamily="49" charset="0"/>
              <a:cs typeface="Courier New" panose="02070309020205020404" pitchFamily="49" charset="0"/>
            </a:endParaRPr>
          </a:p>
          <a:p>
            <a:endParaRPr lang="en-US" dirty="0">
              <a:solidFill>
                <a:schemeClr val="tx1"/>
              </a:solidFill>
              <a:latin typeface="Consolas" panose="020B06090202040302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B24D3B75-42B0-43D3-BD58-DC559A9F6391}"/>
              </a:ext>
            </a:extLst>
          </p:cNvPr>
          <p:cNvSpPr txBox="1"/>
          <p:nvPr/>
        </p:nvSpPr>
        <p:spPr>
          <a:xfrm>
            <a:off x="6764228" y="4799533"/>
            <a:ext cx="5044598" cy="461665"/>
          </a:xfrm>
          <a:prstGeom prst="rect">
            <a:avLst/>
          </a:prstGeom>
          <a:noFill/>
        </p:spPr>
        <p:txBody>
          <a:bodyPr wrap="square" rtlCol="0">
            <a:spAutoFit/>
          </a:bodyPr>
          <a:lstStyle/>
          <a:p>
            <a:pPr algn="ctr"/>
            <a:r>
              <a:rPr lang="en-US" sz="2400" dirty="0">
                <a:solidFill>
                  <a:srgbClr val="0070C0"/>
                </a:solidFill>
              </a:rPr>
              <a:t>Testing for Equality of Value</a:t>
            </a:r>
          </a:p>
        </p:txBody>
      </p:sp>
      <p:sp>
        <p:nvSpPr>
          <p:cNvPr id="18" name="Rectangle 17">
            <a:extLst>
              <a:ext uri="{FF2B5EF4-FFF2-40B4-BE49-F238E27FC236}">
                <a16:creationId xmlns:a16="http://schemas.microsoft.com/office/drawing/2014/main" id="{47F83A88-5065-4E2F-8B1C-7B5F4DBB6E23}"/>
              </a:ext>
            </a:extLst>
          </p:cNvPr>
          <p:cNvSpPr/>
          <p:nvPr/>
        </p:nvSpPr>
        <p:spPr>
          <a:xfrm>
            <a:off x="568297" y="1692853"/>
            <a:ext cx="5917015" cy="47159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urier New" panose="02070309020205020404" pitchFamily="49" charset="0"/>
              </a:rPr>
              <a:t># Python duck typing for equality</a:t>
            </a:r>
          </a:p>
          <a:p>
            <a:r>
              <a:rPr lang="en-US" dirty="0">
                <a:solidFill>
                  <a:schemeClr val="tx1"/>
                </a:solidFill>
                <a:latin typeface="Consolas" panose="020B0609020204030204" pitchFamily="49" charset="0"/>
                <a:cs typeface="Courier New" panose="02070309020205020404" pitchFamily="49" charset="0"/>
              </a:rPr>
              <a:t>class Duck:</a:t>
            </a:r>
          </a:p>
          <a:p>
            <a:r>
              <a:rPr lang="en-US" dirty="0">
                <a:solidFill>
                  <a:schemeClr val="tx1"/>
                </a:solidFill>
                <a:latin typeface="Consolas" panose="020B0609020204030204" pitchFamily="49" charset="0"/>
                <a:cs typeface="Courier New" panose="02070309020205020404" pitchFamily="49" charset="0"/>
              </a:rPr>
              <a:t> def __</a:t>
            </a:r>
            <a:r>
              <a:rPr lang="en-US" dirty="0" err="1">
                <a:solidFill>
                  <a:schemeClr val="tx1"/>
                </a:solidFill>
                <a:latin typeface="Consolas" panose="020B0609020204030204" pitchFamily="49" charset="0"/>
                <a:cs typeface="Courier New" panose="02070309020205020404" pitchFamily="49" charset="0"/>
              </a:rPr>
              <a:t>init</a:t>
            </a:r>
            <a:r>
              <a:rPr lang="en-US" dirty="0">
                <a:solidFill>
                  <a:schemeClr val="tx1"/>
                </a:solidFill>
                <a:latin typeface="Consolas" panose="020B0609020204030204" pitchFamily="49" charset="0"/>
                <a:cs typeface="Courier New" panose="02070309020205020404" pitchFamily="49" charset="0"/>
              </a:rPr>
              <a:t>__(self, name, feathers):</a:t>
            </a:r>
          </a:p>
          <a:p>
            <a:r>
              <a:rPr lang="en-US" dirty="0">
                <a:solidFill>
                  <a:schemeClr val="tx1"/>
                </a:solidFill>
                <a:latin typeface="Consolas" panose="020B0609020204030204" pitchFamily="49" charset="0"/>
                <a:cs typeface="Courier New" panose="02070309020205020404" pitchFamily="49" charset="0"/>
              </a:rPr>
              <a:t>  self.name = name</a:t>
            </a:r>
          </a:p>
          <a:p>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self.feathers</a:t>
            </a:r>
            <a:r>
              <a:rPr lang="en-US" dirty="0">
                <a:solidFill>
                  <a:schemeClr val="tx1"/>
                </a:solidFill>
                <a:latin typeface="Consolas" panose="020B0609020204030204" pitchFamily="49" charset="0"/>
                <a:cs typeface="Courier New" panose="02070309020205020404" pitchFamily="49" charset="0"/>
              </a:rPr>
              <a:t> = feathers</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 def </a:t>
            </a:r>
            <a:r>
              <a:rPr lang="en-US" dirty="0">
                <a:solidFill>
                  <a:srgbClr val="00B050"/>
                </a:solidFill>
                <a:latin typeface="Consolas" panose="020B0609020204030204" pitchFamily="49" charset="0"/>
                <a:cs typeface="Courier New" panose="02070309020205020404" pitchFamily="49" charset="0"/>
              </a:rPr>
              <a:t>__eq__</a:t>
            </a:r>
            <a:r>
              <a:rPr lang="en-US" dirty="0">
                <a:solidFill>
                  <a:schemeClr val="tx1"/>
                </a:solidFill>
                <a:latin typeface="Consolas" panose="020B0609020204030204" pitchFamily="49" charset="0"/>
                <a:cs typeface="Courier New" panose="02070309020205020404" pitchFamily="49" charset="0"/>
              </a:rPr>
              <a:t>(self, other):</a:t>
            </a:r>
          </a:p>
          <a:p>
            <a:r>
              <a:rPr lang="en-US" dirty="0">
                <a:solidFill>
                  <a:schemeClr val="tx1"/>
                </a:solidFill>
                <a:latin typeface="Consolas" panose="020B0609020204030204" pitchFamily="49" charset="0"/>
                <a:cs typeface="Courier New" panose="02070309020205020404" pitchFamily="49" charset="0"/>
              </a:rPr>
              <a:t>  return (</a:t>
            </a:r>
          </a:p>
          <a:p>
            <a:r>
              <a:rPr lang="en-US" dirty="0">
                <a:solidFill>
                  <a:schemeClr val="tx1"/>
                </a:solidFill>
                <a:latin typeface="Consolas" panose="020B0609020204030204" pitchFamily="49" charset="0"/>
                <a:cs typeface="Courier New" panose="02070309020205020404" pitchFamily="49" charset="0"/>
              </a:rPr>
              <a:t>    self.name == other.name and</a:t>
            </a:r>
          </a:p>
          <a:p>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self.feathers</a:t>
            </a:r>
            <a:r>
              <a:rPr lang="en-US" dirty="0">
                <a:solidFill>
                  <a:schemeClr val="tx1"/>
                </a:solidFill>
                <a:latin typeface="Consolas" panose="020B0609020204030204" pitchFamily="49" charset="0"/>
                <a:cs typeface="Courier New" panose="02070309020205020404" pitchFamily="49" charset="0"/>
              </a:rPr>
              <a:t> == </a:t>
            </a:r>
            <a:r>
              <a:rPr lang="en-US" dirty="0" err="1">
                <a:solidFill>
                  <a:schemeClr val="tx1"/>
                </a:solidFill>
                <a:latin typeface="Consolas" panose="020B0609020204030204" pitchFamily="49" charset="0"/>
                <a:cs typeface="Courier New" panose="02070309020205020404" pitchFamily="49" charset="0"/>
              </a:rPr>
              <a:t>other.feathers</a:t>
            </a:r>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  )</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duck1 = Duck("Carey",19)</a:t>
            </a:r>
          </a:p>
          <a:p>
            <a:r>
              <a:rPr lang="en-US" dirty="0">
                <a:solidFill>
                  <a:schemeClr val="tx1"/>
                </a:solidFill>
                <a:latin typeface="Consolas" panose="020B0609020204030204" pitchFamily="49" charset="0"/>
                <a:cs typeface="Courier New" panose="02070309020205020404" pitchFamily="49" charset="0"/>
              </a:rPr>
              <a:t>duck2 = Duck("Carey",19)</a:t>
            </a:r>
          </a:p>
          <a:p>
            <a:endParaRPr lang="en-US" dirty="0">
              <a:solidFill>
                <a:schemeClr val="tx1"/>
              </a:solidFill>
              <a:latin typeface="Consolas" panose="020B0609020204030204" pitchFamily="49" charset="0"/>
              <a:cs typeface="Courier New" panose="02070309020205020404" pitchFamily="49" charset="0"/>
            </a:endParaRPr>
          </a:p>
          <a:p>
            <a:r>
              <a:rPr lang="en-US" dirty="0">
                <a:solidFill>
                  <a:schemeClr val="tx1"/>
                </a:solidFill>
                <a:latin typeface="Consolas" panose="020B0609020204030204" pitchFamily="49" charset="0"/>
                <a:cs typeface="Courier New" panose="02070309020205020404" pitchFamily="49" charset="0"/>
              </a:rPr>
              <a:t>if duck1 </a:t>
            </a:r>
            <a:r>
              <a:rPr lang="en-US" dirty="0">
                <a:solidFill>
                  <a:srgbClr val="FF0000"/>
                </a:solidFill>
                <a:latin typeface="Consolas" panose="020B0609020204030204" pitchFamily="49" charset="0"/>
                <a:cs typeface="Courier New" panose="02070309020205020404" pitchFamily="49" charset="0"/>
              </a:rPr>
              <a:t>==</a:t>
            </a:r>
            <a:r>
              <a:rPr lang="en-US" dirty="0">
                <a:solidFill>
                  <a:schemeClr val="tx1"/>
                </a:solidFill>
                <a:latin typeface="Consolas" panose="020B0609020204030204" pitchFamily="49" charset="0"/>
                <a:cs typeface="Courier New" panose="02070309020205020404" pitchFamily="49" charset="0"/>
              </a:rPr>
              <a:t> duck2:</a:t>
            </a:r>
          </a:p>
          <a:p>
            <a:r>
              <a:rPr lang="en-US" dirty="0">
                <a:solidFill>
                  <a:schemeClr val="tx1"/>
                </a:solidFill>
                <a:latin typeface="Consolas" panose="020B0609020204030204" pitchFamily="49" charset="0"/>
                <a:cs typeface="Courier New" panose="02070309020205020404" pitchFamily="49" charset="0"/>
              </a:rPr>
              <a:t> print("Those are the same duck!")</a:t>
            </a:r>
          </a:p>
        </p:txBody>
      </p:sp>
      <p:sp>
        <p:nvSpPr>
          <p:cNvPr id="19" name="TextBox 18">
            <a:extLst>
              <a:ext uri="{FF2B5EF4-FFF2-40B4-BE49-F238E27FC236}">
                <a16:creationId xmlns:a16="http://schemas.microsoft.com/office/drawing/2014/main" id="{637DB56F-383D-400B-9B18-E1D982CB55AA}"/>
              </a:ext>
            </a:extLst>
          </p:cNvPr>
          <p:cNvSpPr txBox="1"/>
          <p:nvPr/>
        </p:nvSpPr>
        <p:spPr>
          <a:xfrm>
            <a:off x="6751709" y="5278771"/>
            <a:ext cx="5069636" cy="707886"/>
          </a:xfrm>
          <a:prstGeom prst="rect">
            <a:avLst/>
          </a:prstGeom>
          <a:noFill/>
        </p:spPr>
        <p:txBody>
          <a:bodyPr wrap="square" rtlCol="0">
            <a:spAutoFit/>
          </a:bodyPr>
          <a:lstStyle/>
          <a:p>
            <a:pPr algn="ctr"/>
            <a:r>
              <a:rPr lang="en-US" sz="2000" dirty="0"/>
              <a:t>If you add the </a:t>
            </a:r>
            <a:r>
              <a:rPr lang="en-US" sz="2000" dirty="0">
                <a:solidFill>
                  <a:srgbClr val="00B050"/>
                </a:solidFill>
              </a:rPr>
              <a:t>__eq__ </a:t>
            </a:r>
            <a:r>
              <a:rPr lang="en-US" sz="2000" dirty="0"/>
              <a:t>method to any class, you can make its objects </a:t>
            </a:r>
            <a:r>
              <a:rPr lang="en-US" sz="2000" dirty="0">
                <a:solidFill>
                  <a:srgbClr val="FF0000"/>
                </a:solidFill>
              </a:rPr>
              <a:t>"comparable!"</a:t>
            </a:r>
          </a:p>
        </p:txBody>
      </p:sp>
    </p:spTree>
    <p:extLst>
      <p:ext uri="{BB962C8B-B14F-4D97-AF65-F5344CB8AC3E}">
        <p14:creationId xmlns:p14="http://schemas.microsoft.com/office/powerpoint/2010/main" val="250744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5" end="1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16" end="1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10" end="1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xEl>
                                              <p:pRg st="12" end="1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
                                            <p:bg/>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xEl>
                                              <p:pRg st="10" end="10"/>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
                                            <p:txEl>
                                              <p:pRg st="1" end="1"/>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
                                            <p:txEl>
                                              <p:pRg st="2" end="2"/>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
                                            <p:txEl>
                                              <p:pRg st="3" end="3"/>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
                                            <p:txEl>
                                              <p:pRg st="6" end="6"/>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
                                            <p:txEl>
                                              <p:pRg st="7" end="7"/>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8">
                                            <p:bg/>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8">
                                            <p:txEl>
                                              <p:pRg st="12" end="12"/>
                                            </p:txEl>
                                          </p:spTgt>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
                                            <p:txEl>
                                              <p:pRg st="13" end="13"/>
                                            </p:txEl>
                                          </p:spTgt>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
                                            <p:txEl>
                                              <p:pRg st="15" end="15"/>
                                            </p:txEl>
                                          </p:spTgt>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
                                            <p:txEl>
                                              <p:pRg st="16" end="16"/>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8">
                                            <p:txEl>
                                              <p:pRg st="1" end="1"/>
                                            </p:txEl>
                                          </p:spTgt>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8">
                                            <p:txEl>
                                              <p:pRg st="2" end="2"/>
                                            </p:txEl>
                                          </p:spTgt>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8">
                                            <p:txEl>
                                              <p:pRg st="3" end="3"/>
                                            </p:txEl>
                                          </p:spTgt>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8">
                                            <p:txEl>
                                              <p:pRg st="6" end="6"/>
                                            </p:txEl>
                                          </p:spTgt>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
                                            <p:txEl>
                                              <p:pRg st="7" end="7"/>
                                            </p:txEl>
                                          </p:spTgt>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
                                            <p:txEl>
                                              <p:pRg st="8" end="8"/>
                                            </p:txEl>
                                          </p:spTgt>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
                                            <p:txEl>
                                              <p:pRg st="9" end="9"/>
                                            </p:txEl>
                                          </p:spTgt>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uiExpand="1" build="p" animBg="1"/>
      <p:bldP spid="14" grpId="0"/>
      <p:bldP spid="15" grpId="0"/>
      <p:bldP spid="16" grpId="0"/>
      <p:bldP spid="12" grpId="0" uiExpand="1" build="p" animBg="1"/>
      <p:bldP spid="17" grpId="0"/>
      <p:bldP spid="18" grpId="0" uiExpand="1" build="p" animBg="1"/>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878297-1C2E-4530-8FA2-C9797DCF384F}"/>
              </a:ext>
            </a:extLst>
          </p:cNvPr>
          <p:cNvSpPr/>
          <p:nvPr/>
        </p:nvSpPr>
        <p:spPr>
          <a:xfrm>
            <a:off x="104607" y="98752"/>
            <a:ext cx="5876166" cy="50759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ruby duck typing</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class Duck</a:t>
            </a:r>
          </a:p>
          <a:p>
            <a:r>
              <a:rPr lang="en-US" dirty="0">
                <a:solidFill>
                  <a:schemeClr val="tx1"/>
                </a:solidFill>
                <a:latin typeface="Consolas" panose="020B0609020204030204" pitchFamily="49" charset="0"/>
              </a:rPr>
              <a:t> def </a:t>
            </a:r>
            <a:r>
              <a:rPr lang="en-US" dirty="0">
                <a:solidFill>
                  <a:srgbClr val="FF0000"/>
                </a:solidFill>
                <a:latin typeface="Consolas" panose="020B0609020204030204" pitchFamily="49" charset="0"/>
              </a:rPr>
              <a:t>quack</a:t>
            </a:r>
          </a:p>
          <a:p>
            <a:r>
              <a:rPr lang="en-US" dirty="0">
                <a:solidFill>
                  <a:schemeClr val="tx1"/>
                </a:solidFill>
                <a:latin typeface="Consolas" panose="020B0609020204030204" pitchFamily="49" charset="0"/>
              </a:rPr>
              <a:t>  puts "Quack, quack"</a:t>
            </a:r>
          </a:p>
          <a:p>
            <a:r>
              <a:rPr lang="en-US" dirty="0">
                <a:solidFill>
                  <a:schemeClr val="tx1"/>
                </a:solidFill>
                <a:latin typeface="Consolas" panose="020B0609020204030204" pitchFamily="49" charset="0"/>
              </a:rPr>
              <a:t> end</a:t>
            </a:r>
          </a:p>
          <a:p>
            <a:r>
              <a:rPr lang="en-US" dirty="0">
                <a:solidFill>
                  <a:schemeClr val="tx1"/>
                </a:solidFill>
                <a:latin typeface="Consolas" panose="020B0609020204030204" pitchFamily="49" charset="0"/>
              </a:rPr>
              <a:t>end</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class Dog</a:t>
            </a:r>
          </a:p>
          <a:p>
            <a:r>
              <a:rPr lang="en-US" dirty="0">
                <a:solidFill>
                  <a:schemeClr val="tx1"/>
                </a:solidFill>
                <a:latin typeface="Consolas" panose="020B0609020204030204" pitchFamily="49" charset="0"/>
              </a:rPr>
              <a:t> def </a:t>
            </a:r>
            <a:r>
              <a:rPr lang="en-US" dirty="0">
                <a:solidFill>
                  <a:srgbClr val="FF0000"/>
                </a:solidFill>
                <a:latin typeface="Consolas" panose="020B0609020204030204" pitchFamily="49" charset="0"/>
              </a:rPr>
              <a:t>quack</a:t>
            </a:r>
          </a:p>
          <a:p>
            <a:r>
              <a:rPr lang="en-US" dirty="0">
                <a:solidFill>
                  <a:schemeClr val="tx1"/>
                </a:solidFill>
                <a:latin typeface="Consolas" panose="020B0609020204030204" pitchFamily="49" charset="0"/>
              </a:rPr>
              <a:t>  puts "Woof... I mean quack!"</a:t>
            </a:r>
          </a:p>
          <a:p>
            <a:r>
              <a:rPr lang="en-US" dirty="0">
                <a:solidFill>
                  <a:schemeClr val="tx1"/>
                </a:solidFill>
                <a:latin typeface="Consolas" panose="020B0609020204030204" pitchFamily="49" charset="0"/>
              </a:rPr>
              <a:t> end</a:t>
            </a:r>
          </a:p>
          <a:p>
            <a:r>
              <a:rPr lang="en-US" dirty="0">
                <a:solidFill>
                  <a:schemeClr val="tx1"/>
                </a:solidFill>
                <a:latin typeface="Consolas" panose="020B0609020204030204" pitchFamily="49" charset="0"/>
              </a:rPr>
              <a:t>end</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animals = [</a:t>
            </a:r>
            <a:r>
              <a:rPr lang="en-US" dirty="0" err="1">
                <a:solidFill>
                  <a:schemeClr val="tx1"/>
                </a:solidFill>
                <a:latin typeface="Consolas" panose="020B0609020204030204" pitchFamily="49" charset="0"/>
              </a:rPr>
              <a:t>Duck.new,Dog.new</a:t>
            </a:r>
            <a:r>
              <a:rPr lang="en-US" dirty="0">
                <a:solidFill>
                  <a:schemeClr val="tx1"/>
                </a:solidFill>
                <a:latin typeface="Consolas" panose="020B0609020204030204" pitchFamily="49" charset="0"/>
              </a:rPr>
              <a:t>]</a:t>
            </a:r>
          </a:p>
          <a:p>
            <a:r>
              <a:rPr lang="en-US" dirty="0" err="1">
                <a:solidFill>
                  <a:schemeClr val="tx1"/>
                </a:solidFill>
                <a:latin typeface="Consolas" panose="020B0609020204030204" pitchFamily="49" charset="0"/>
              </a:rPr>
              <a:t>animals.each</a:t>
            </a:r>
            <a:r>
              <a:rPr lang="en-US" dirty="0">
                <a:solidFill>
                  <a:schemeClr val="tx1"/>
                </a:solidFill>
                <a:latin typeface="Consolas" panose="020B0609020204030204" pitchFamily="49" charset="0"/>
              </a:rPr>
              <a:t> do |animal|</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animal.</a:t>
            </a:r>
            <a:r>
              <a:rPr lang="en-US" dirty="0" err="1">
                <a:solidFill>
                  <a:srgbClr val="FF0000"/>
                </a:solidFill>
                <a:latin typeface="Consolas" panose="020B0609020204030204" pitchFamily="49" charset="0"/>
              </a:rPr>
              <a:t>quack</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end</a:t>
            </a:r>
          </a:p>
        </p:txBody>
      </p:sp>
      <p:sp>
        <p:nvSpPr>
          <p:cNvPr id="6" name="Title 1">
            <a:extLst>
              <a:ext uri="{FF2B5EF4-FFF2-40B4-BE49-F238E27FC236}">
                <a16:creationId xmlns:a16="http://schemas.microsoft.com/office/drawing/2014/main" id="{7B730861-93DA-4585-8649-3C75B43FDEE5}"/>
              </a:ext>
            </a:extLst>
          </p:cNvPr>
          <p:cNvSpPr>
            <a:spLocks noGrp="1"/>
          </p:cNvSpPr>
          <p:nvPr>
            <p:ph type="title"/>
          </p:nvPr>
        </p:nvSpPr>
        <p:spPr>
          <a:xfrm>
            <a:off x="6040016" y="-82421"/>
            <a:ext cx="6058678" cy="1143000"/>
          </a:xfrm>
        </p:spPr>
        <p:txBody>
          <a:bodyPr/>
          <a:lstStyle/>
          <a:p>
            <a:r>
              <a:rPr lang="en-US" dirty="0"/>
              <a:t>Other Examples of Duck Typing</a:t>
            </a:r>
          </a:p>
        </p:txBody>
      </p:sp>
      <p:sp>
        <p:nvSpPr>
          <p:cNvPr id="17" name="TextBox 16">
            <a:extLst>
              <a:ext uri="{FF2B5EF4-FFF2-40B4-BE49-F238E27FC236}">
                <a16:creationId xmlns:a16="http://schemas.microsoft.com/office/drawing/2014/main" id="{A14D15C9-FFF5-4940-9C67-3A78ED87F4B4}"/>
              </a:ext>
            </a:extLst>
          </p:cNvPr>
          <p:cNvSpPr txBox="1"/>
          <p:nvPr/>
        </p:nvSpPr>
        <p:spPr>
          <a:xfrm>
            <a:off x="6805803" y="1060579"/>
            <a:ext cx="4527105" cy="830997"/>
          </a:xfrm>
          <a:prstGeom prst="rect">
            <a:avLst/>
          </a:prstGeom>
          <a:noFill/>
        </p:spPr>
        <p:txBody>
          <a:bodyPr wrap="square" rtlCol="0">
            <a:spAutoFit/>
          </a:bodyPr>
          <a:lstStyle/>
          <a:p>
            <a:pPr algn="ctr"/>
            <a:r>
              <a:rPr lang="en-US" sz="2400" dirty="0">
                <a:solidFill>
                  <a:srgbClr val="FF0000"/>
                </a:solidFill>
              </a:rPr>
              <a:t>Ruby</a:t>
            </a:r>
            <a:r>
              <a:rPr lang="en-US" sz="2400" dirty="0"/>
              <a:t>, which is dynamically typed, also offers duck typing. Let's see!</a:t>
            </a:r>
          </a:p>
        </p:txBody>
      </p:sp>
      <p:sp>
        <p:nvSpPr>
          <p:cNvPr id="8" name="Rectangle 7">
            <a:extLst>
              <a:ext uri="{FF2B5EF4-FFF2-40B4-BE49-F238E27FC236}">
                <a16:creationId xmlns:a16="http://schemas.microsoft.com/office/drawing/2014/main" id="{D7FDB17B-E837-4557-92F5-3339350C1ADD}"/>
              </a:ext>
            </a:extLst>
          </p:cNvPr>
          <p:cNvSpPr/>
          <p:nvPr/>
        </p:nvSpPr>
        <p:spPr>
          <a:xfrm>
            <a:off x="1346281" y="1683326"/>
            <a:ext cx="5915131" cy="507592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JavaScript duck typing</a:t>
            </a:r>
          </a:p>
          <a:p>
            <a:r>
              <a:rPr lang="en-US" dirty="0">
                <a:solidFill>
                  <a:schemeClr val="tx1"/>
                </a:solidFill>
                <a:latin typeface="Consolas" panose="020B0609020204030204" pitchFamily="49" charset="0"/>
              </a:rPr>
              <a:t>var </a:t>
            </a:r>
            <a:r>
              <a:rPr lang="en-US" dirty="0" err="1">
                <a:solidFill>
                  <a:schemeClr val="tx1"/>
                </a:solidFill>
                <a:latin typeface="Consolas" panose="020B0609020204030204" pitchFamily="49" charset="0"/>
              </a:rPr>
              <a:t>cyrile_the_duck</a:t>
            </a:r>
            <a:r>
              <a:rPr lang="en-US" dirty="0">
                <a:solidFill>
                  <a:schemeClr val="tx1"/>
                </a:solidFill>
                <a:latin typeface="Consolas" panose="020B0609020204030204" pitchFamily="49" charset="0"/>
              </a:rPr>
              <a:t> = {  </a:t>
            </a:r>
          </a:p>
          <a:p>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swim</a:t>
            </a:r>
            <a:r>
              <a:rPr lang="en-US" dirty="0">
                <a:solidFill>
                  <a:schemeClr val="tx1"/>
                </a:solidFill>
                <a:latin typeface="Consolas" panose="020B0609020204030204" pitchFamily="49" charset="0"/>
              </a:rPr>
              <a:t>: function ()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 console.log("Paddle paddle!"); },  </a:t>
            </a:r>
          </a:p>
          <a:p>
            <a:r>
              <a:rPr lang="en-US" dirty="0">
                <a:solidFill>
                  <a:schemeClr val="tx1"/>
                </a:solidFill>
                <a:latin typeface="Consolas" panose="020B0609020204030204" pitchFamily="49" charset="0"/>
              </a:rPr>
              <a:t>  color: "brown"  </a:t>
            </a:r>
          </a:p>
          <a:p>
            <a:r>
              <a:rPr lang="en-US" dirty="0">
                <a:solidFill>
                  <a:schemeClr val="tx1"/>
                </a:solidFill>
                <a:latin typeface="Consolas" panose="020B0609020204030204" pitchFamily="49" charset="0"/>
              </a:rPr>
              <a:t>};</a:t>
            </a:r>
          </a:p>
          <a:p>
            <a:endParaRPr lang="en-US" sz="12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var </a:t>
            </a:r>
            <a:r>
              <a:rPr lang="en-US" dirty="0" err="1">
                <a:solidFill>
                  <a:schemeClr val="tx1"/>
                </a:solidFill>
                <a:latin typeface="Consolas" panose="020B0609020204030204" pitchFamily="49" charset="0"/>
              </a:rPr>
              <a:t>michael_phelps</a:t>
            </a:r>
            <a:r>
              <a:rPr lang="en-US" dirty="0">
                <a:solidFill>
                  <a:schemeClr val="tx1"/>
                </a:solidFill>
                <a:latin typeface="Consolas" panose="020B0609020204030204" pitchFamily="49" charset="0"/>
              </a:rPr>
              <a:t> = {  </a:t>
            </a:r>
          </a:p>
          <a:p>
            <a:r>
              <a:rPr lang="en-US" dirty="0">
                <a:solidFill>
                  <a:schemeClr val="tx1"/>
                </a:solidFill>
                <a:latin typeface="Consolas" panose="020B0609020204030204" pitchFamily="49" charset="0"/>
              </a:rPr>
              <a:t>  </a:t>
            </a:r>
            <a:r>
              <a:rPr lang="en-US" dirty="0">
                <a:solidFill>
                  <a:srgbClr val="FF0000"/>
                </a:solidFill>
                <a:latin typeface="Consolas" panose="020B0609020204030204" pitchFamily="49" charset="0"/>
              </a:rPr>
              <a:t>swim</a:t>
            </a:r>
            <a:r>
              <a:rPr lang="en-US" dirty="0">
                <a:solidFill>
                  <a:schemeClr val="tx1"/>
                </a:solidFill>
                <a:latin typeface="Consolas" panose="020B0609020204030204" pitchFamily="49" charset="0"/>
              </a:rPr>
              <a:t>: function ()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 console.log("Back stroke!"); },  </a:t>
            </a:r>
          </a:p>
          <a:p>
            <a:r>
              <a:rPr lang="en-US" dirty="0">
                <a:solidFill>
                  <a:schemeClr val="tx1"/>
                </a:solidFill>
                <a:latin typeface="Consolas" panose="020B0609020204030204" pitchFamily="49" charset="0"/>
              </a:rPr>
              <a:t>  outfit: "Speedos"  </a:t>
            </a:r>
          </a:p>
          <a:p>
            <a:r>
              <a:rPr lang="en-US" dirty="0">
                <a:solidFill>
                  <a:schemeClr val="tx1"/>
                </a:solidFill>
                <a:latin typeface="Consolas" panose="020B0609020204030204" pitchFamily="49" charset="0"/>
              </a:rPr>
              <a:t>};  </a:t>
            </a:r>
          </a:p>
          <a:p>
            <a:endParaRPr lang="en-US" sz="12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function process(who) {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who.</a:t>
            </a:r>
            <a:r>
              <a:rPr lang="en-US" dirty="0" err="1">
                <a:solidFill>
                  <a:srgbClr val="FF0000"/>
                </a:solidFill>
                <a:latin typeface="Consolas" panose="020B0609020204030204" pitchFamily="49" charset="0"/>
              </a:rPr>
              <a:t>swim</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p>
          <a:p>
            <a:endParaRPr lang="en-US" sz="11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process(</a:t>
            </a:r>
            <a:r>
              <a:rPr lang="en-US" dirty="0" err="1">
                <a:solidFill>
                  <a:schemeClr val="tx1"/>
                </a:solidFill>
                <a:latin typeface="Consolas" panose="020B0609020204030204" pitchFamily="49" charset="0"/>
              </a:rPr>
              <a:t>cyrile_the_duck</a:t>
            </a:r>
            <a:r>
              <a:rPr lang="en-US" dirty="0">
                <a:solidFill>
                  <a:schemeClr val="tx1"/>
                </a:solidFill>
                <a:latin typeface="Consolas" panose="020B0609020204030204" pitchFamily="49" charset="0"/>
              </a:rPr>
              <a:t>);  // Paddle </a:t>
            </a:r>
            <a:r>
              <a:rPr lang="en-US" dirty="0" err="1">
                <a:solidFill>
                  <a:schemeClr val="tx1"/>
                </a:solidFill>
                <a:latin typeface="Consolas" panose="020B0609020204030204" pitchFamily="49" charset="0"/>
              </a:rPr>
              <a:t>paddle</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process(</a:t>
            </a:r>
            <a:r>
              <a:rPr lang="en-US" dirty="0" err="1">
                <a:solidFill>
                  <a:schemeClr val="tx1"/>
                </a:solidFill>
                <a:latin typeface="Consolas" panose="020B0609020204030204" pitchFamily="49" charset="0"/>
              </a:rPr>
              <a:t>michael_phelps</a:t>
            </a:r>
            <a:r>
              <a:rPr lang="en-US" dirty="0">
                <a:solidFill>
                  <a:schemeClr val="tx1"/>
                </a:solidFill>
                <a:latin typeface="Consolas" panose="020B0609020204030204" pitchFamily="49" charset="0"/>
              </a:rPr>
              <a:t>);   // Back stroke!</a:t>
            </a:r>
          </a:p>
        </p:txBody>
      </p:sp>
      <p:sp>
        <p:nvSpPr>
          <p:cNvPr id="10" name="TextBox 9">
            <a:extLst>
              <a:ext uri="{FF2B5EF4-FFF2-40B4-BE49-F238E27FC236}">
                <a16:creationId xmlns:a16="http://schemas.microsoft.com/office/drawing/2014/main" id="{72E8BA44-B1D7-4515-8070-87B51FE91735}"/>
              </a:ext>
            </a:extLst>
          </p:cNvPr>
          <p:cNvSpPr txBox="1"/>
          <p:nvPr/>
        </p:nvSpPr>
        <p:spPr>
          <a:xfrm>
            <a:off x="6805803" y="2138137"/>
            <a:ext cx="4527105" cy="830997"/>
          </a:xfrm>
          <a:prstGeom prst="rect">
            <a:avLst/>
          </a:prstGeom>
          <a:noFill/>
        </p:spPr>
        <p:txBody>
          <a:bodyPr wrap="square" rtlCol="0">
            <a:spAutoFit/>
          </a:bodyPr>
          <a:lstStyle/>
          <a:p>
            <a:pPr algn="ctr"/>
            <a:r>
              <a:rPr lang="en-US" sz="2400" dirty="0"/>
              <a:t>And here's an example from </a:t>
            </a:r>
            <a:r>
              <a:rPr lang="en-US" sz="2400" dirty="0">
                <a:solidFill>
                  <a:srgbClr val="FF0000"/>
                </a:solidFill>
              </a:rPr>
              <a:t>JavaScript</a:t>
            </a:r>
            <a:r>
              <a:rPr lang="en-US" sz="2400" dirty="0"/>
              <a:t>!</a:t>
            </a:r>
          </a:p>
        </p:txBody>
      </p:sp>
    </p:spTree>
    <p:extLst>
      <p:ext uri="{BB962C8B-B14F-4D97-AF65-F5344CB8AC3E}">
        <p14:creationId xmlns:p14="http://schemas.microsoft.com/office/powerpoint/2010/main" val="684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xEl>
                                              <p:pRg st="16" end="1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xEl>
                                              <p:pRg st="1" end="1"/>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
                                            <p:txEl>
                                              <p:pRg st="2" end="2"/>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
                                            <p:txEl>
                                              <p:pRg st="11" end="11"/>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
                                            <p:txEl>
                                              <p:pRg st="12" end="12"/>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animBg="1"/>
      <p:bldP spid="17" grpId="0"/>
      <p:bldP spid="8" grpId="0" uiExpand="1" build="p"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730861-93DA-4585-8649-3C75B43FDEE5}"/>
              </a:ext>
            </a:extLst>
          </p:cNvPr>
          <p:cNvSpPr>
            <a:spLocks noGrp="1"/>
          </p:cNvSpPr>
          <p:nvPr>
            <p:ph type="title"/>
          </p:nvPr>
        </p:nvSpPr>
        <p:spPr>
          <a:xfrm>
            <a:off x="7114999" y="19777"/>
            <a:ext cx="4955616" cy="1143000"/>
          </a:xfrm>
        </p:spPr>
        <p:txBody>
          <a:bodyPr/>
          <a:lstStyle/>
          <a:p>
            <a:r>
              <a:rPr lang="en-US" dirty="0"/>
              <a:t>Duck Typing in Statically Typed Languages!</a:t>
            </a:r>
          </a:p>
        </p:txBody>
      </p:sp>
      <p:sp>
        <p:nvSpPr>
          <p:cNvPr id="11" name="TextBox 10">
            <a:extLst>
              <a:ext uri="{FF2B5EF4-FFF2-40B4-BE49-F238E27FC236}">
                <a16:creationId xmlns:a16="http://schemas.microsoft.com/office/drawing/2014/main" id="{47E85A3E-78B9-4FAC-81FC-0990943DAD22}"/>
              </a:ext>
            </a:extLst>
          </p:cNvPr>
          <p:cNvSpPr txBox="1"/>
          <p:nvPr/>
        </p:nvSpPr>
        <p:spPr>
          <a:xfrm>
            <a:off x="7349067" y="3105822"/>
            <a:ext cx="4487480" cy="707886"/>
          </a:xfrm>
          <a:prstGeom prst="rect">
            <a:avLst/>
          </a:prstGeom>
          <a:noFill/>
        </p:spPr>
        <p:txBody>
          <a:bodyPr wrap="square" rtlCol="0">
            <a:spAutoFit/>
          </a:bodyPr>
          <a:lstStyle/>
          <a:p>
            <a:pPr algn="ctr"/>
            <a:r>
              <a:rPr lang="en-US" sz="2000" dirty="0"/>
              <a:t>Basically, you define an </a:t>
            </a:r>
            <a:r>
              <a:rPr lang="en-US" sz="2000" dirty="0">
                <a:solidFill>
                  <a:srgbClr val="00B0F0"/>
                </a:solidFill>
              </a:rPr>
              <a:t>interface</a:t>
            </a:r>
            <a:r>
              <a:rPr lang="en-US" sz="2000" dirty="0"/>
              <a:t> that you want multiple classes to support.</a:t>
            </a:r>
          </a:p>
        </p:txBody>
      </p:sp>
      <p:sp>
        <p:nvSpPr>
          <p:cNvPr id="17" name="TextBox 16">
            <a:extLst>
              <a:ext uri="{FF2B5EF4-FFF2-40B4-BE49-F238E27FC236}">
                <a16:creationId xmlns:a16="http://schemas.microsoft.com/office/drawing/2014/main" id="{A14D15C9-FFF5-4940-9C67-3A78ED87F4B4}"/>
              </a:ext>
            </a:extLst>
          </p:cNvPr>
          <p:cNvSpPr txBox="1"/>
          <p:nvPr/>
        </p:nvSpPr>
        <p:spPr>
          <a:xfrm>
            <a:off x="7377146" y="1566811"/>
            <a:ext cx="4431323" cy="1015663"/>
          </a:xfrm>
          <a:prstGeom prst="rect">
            <a:avLst/>
          </a:prstGeom>
          <a:noFill/>
        </p:spPr>
        <p:txBody>
          <a:bodyPr wrap="square" rtlCol="0">
            <a:spAutoFit/>
          </a:bodyPr>
          <a:lstStyle/>
          <a:p>
            <a:pPr algn="ctr"/>
            <a:r>
              <a:rPr lang="en-US" sz="2000" dirty="0"/>
              <a:t>You can accomplish something similar to </a:t>
            </a:r>
            <a:r>
              <a:rPr lang="en-US" sz="2000" dirty="0">
                <a:solidFill>
                  <a:srgbClr val="FF0000"/>
                </a:solidFill>
              </a:rPr>
              <a:t>duck typing </a:t>
            </a:r>
            <a:r>
              <a:rPr lang="en-US" sz="2000" dirty="0"/>
              <a:t>in statically typed languages with </a:t>
            </a:r>
            <a:r>
              <a:rPr lang="en-US" sz="2000" dirty="0">
                <a:solidFill>
                  <a:srgbClr val="FF0000"/>
                </a:solidFill>
              </a:rPr>
              <a:t>interface inheritance</a:t>
            </a:r>
            <a:r>
              <a:rPr lang="en-US" sz="2000" dirty="0"/>
              <a:t>.</a:t>
            </a:r>
          </a:p>
        </p:txBody>
      </p:sp>
      <p:sp>
        <p:nvSpPr>
          <p:cNvPr id="12" name="Rectangle 11">
            <a:extLst>
              <a:ext uri="{FF2B5EF4-FFF2-40B4-BE49-F238E27FC236}">
                <a16:creationId xmlns:a16="http://schemas.microsoft.com/office/drawing/2014/main" id="{304735A9-470E-4B45-B89E-5919DD482C97}"/>
              </a:ext>
            </a:extLst>
          </p:cNvPr>
          <p:cNvSpPr/>
          <p:nvPr/>
        </p:nvSpPr>
        <p:spPr>
          <a:xfrm>
            <a:off x="219833" y="152649"/>
            <a:ext cx="6600515" cy="668383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Java duck typing through interface inheritance</a:t>
            </a:r>
          </a:p>
          <a:p>
            <a:r>
              <a:rPr lang="en-US" dirty="0">
                <a:solidFill>
                  <a:schemeClr val="tx1"/>
                </a:solidFill>
                <a:latin typeface="Consolas" panose="020B0609020204030204" pitchFamily="49" charset="0"/>
              </a:rPr>
              <a:t>public interface </a:t>
            </a:r>
            <a:r>
              <a:rPr lang="en-US" dirty="0">
                <a:solidFill>
                  <a:srgbClr val="00B0F0"/>
                </a:solidFill>
                <a:latin typeface="Consolas" panose="020B0609020204030204" pitchFamily="49" charset="0"/>
              </a:rPr>
              <a:t>Swim</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public void </a:t>
            </a:r>
            <a:r>
              <a:rPr lang="en-US" dirty="0">
                <a:solidFill>
                  <a:srgbClr val="00B0F0"/>
                </a:solidFill>
                <a:latin typeface="Consolas" panose="020B0609020204030204" pitchFamily="49" charset="0"/>
              </a:rPr>
              <a:t>swim</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a:p>
            <a:endParaRPr lang="en-US" sz="105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public class </a:t>
            </a:r>
            <a:r>
              <a:rPr lang="en-US" dirty="0">
                <a:solidFill>
                  <a:srgbClr val="00B050"/>
                </a:solidFill>
                <a:latin typeface="Consolas" panose="020B0609020204030204" pitchFamily="49" charset="0"/>
              </a:rPr>
              <a:t>Duck</a:t>
            </a:r>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implements</a:t>
            </a:r>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Swim</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public void </a:t>
            </a:r>
            <a:r>
              <a:rPr lang="en-US" dirty="0">
                <a:solidFill>
                  <a:srgbClr val="00B0F0"/>
                </a:solidFill>
                <a:latin typeface="Consolas" panose="020B0609020204030204" pitchFamily="49" charset="0"/>
              </a:rPr>
              <a:t>swim</a:t>
            </a:r>
            <a:r>
              <a:rPr lang="en-US" dirty="0">
                <a:solidFill>
                  <a:schemeClr val="tx1"/>
                </a:solidFill>
                <a:latin typeface="Consolas" panose="020B0609020204030204" pitchFamily="49" charset="0"/>
              </a:rPr>
              <a:t>()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 </a:t>
            </a:r>
            <a:r>
              <a:rPr lang="en-US" dirty="0" err="1">
                <a:solidFill>
                  <a:schemeClr val="tx1"/>
                </a:solidFill>
                <a:latin typeface="Consolas" panose="020B0609020204030204" pitchFamily="49" charset="0"/>
              </a:rPr>
              <a:t>System.out.println</a:t>
            </a:r>
            <a:r>
              <a:rPr lang="en-US" dirty="0">
                <a:solidFill>
                  <a:schemeClr val="tx1"/>
                </a:solidFill>
                <a:latin typeface="Consolas" panose="020B0609020204030204" pitchFamily="49" charset="0"/>
              </a:rPr>
              <a:t>("Paddle </a:t>
            </a:r>
            <a:r>
              <a:rPr lang="en-US" dirty="0" err="1">
                <a:solidFill>
                  <a:schemeClr val="tx1"/>
                </a:solidFill>
                <a:latin typeface="Consolas" panose="020B0609020204030204" pitchFamily="49" charset="0"/>
              </a:rPr>
              <a:t>paddle</a:t>
            </a:r>
            <a:r>
              <a:rPr lang="en-US" dirty="0">
                <a:solidFill>
                  <a:schemeClr val="tx1"/>
                </a:solidFill>
                <a:latin typeface="Consolas" panose="020B0609020204030204" pitchFamily="49" charset="0"/>
              </a:rPr>
              <a:t> paddle"); }</a:t>
            </a:r>
          </a:p>
          <a:p>
            <a:r>
              <a:rPr lang="en-US" dirty="0">
                <a:solidFill>
                  <a:schemeClr val="tx1"/>
                </a:solidFill>
                <a:latin typeface="Consolas" panose="020B0609020204030204" pitchFamily="49" charset="0"/>
              </a:rPr>
              <a:t>}</a:t>
            </a:r>
          </a:p>
          <a:p>
            <a:endParaRPr lang="en-US" sz="105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public class </a:t>
            </a:r>
            <a:r>
              <a:rPr lang="en-US" dirty="0" err="1">
                <a:solidFill>
                  <a:srgbClr val="00B050"/>
                </a:solidFill>
                <a:latin typeface="Consolas" panose="020B0609020204030204" pitchFamily="49" charset="0"/>
              </a:rPr>
              <a:t>OlympicSwimmer</a:t>
            </a:r>
            <a:r>
              <a:rPr lang="en-US" dirty="0">
                <a:solidFill>
                  <a:schemeClr val="tx1"/>
                </a:solidFill>
                <a:latin typeface="Consolas" panose="020B0609020204030204" pitchFamily="49" charset="0"/>
              </a:rPr>
              <a:t> </a:t>
            </a:r>
            <a:r>
              <a:rPr lang="en-US" dirty="0">
                <a:solidFill>
                  <a:srgbClr val="7030A0"/>
                </a:solidFill>
                <a:latin typeface="Consolas" panose="020B0609020204030204" pitchFamily="49" charset="0"/>
              </a:rPr>
              <a:t>implements</a:t>
            </a:r>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Swim</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public void </a:t>
            </a:r>
            <a:r>
              <a:rPr lang="en-US" dirty="0">
                <a:solidFill>
                  <a:srgbClr val="00B0F0"/>
                </a:solidFill>
                <a:latin typeface="Consolas" panose="020B0609020204030204" pitchFamily="49" charset="0"/>
              </a:rPr>
              <a:t>swim</a:t>
            </a:r>
            <a:r>
              <a:rPr lang="en-US" dirty="0">
                <a:solidFill>
                  <a:schemeClr val="tx1"/>
                </a:solidFill>
                <a:latin typeface="Consolas" panose="020B0609020204030204" pitchFamily="49" charset="0"/>
              </a:rPr>
              <a:t>()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 </a:t>
            </a:r>
            <a:r>
              <a:rPr lang="en-US" dirty="0" err="1">
                <a:solidFill>
                  <a:schemeClr val="tx1"/>
                </a:solidFill>
                <a:latin typeface="Consolas" panose="020B0609020204030204" pitchFamily="49" charset="0"/>
              </a:rPr>
              <a:t>System.out.println</a:t>
            </a:r>
            <a:r>
              <a:rPr lang="en-US" dirty="0">
                <a:solidFill>
                  <a:schemeClr val="tx1"/>
                </a:solidFill>
                <a:latin typeface="Consolas" panose="020B0609020204030204" pitchFamily="49" charset="0"/>
              </a:rPr>
              <a:t>("Back stroke"); }</a:t>
            </a:r>
          </a:p>
          <a:p>
            <a:r>
              <a:rPr lang="en-US" dirty="0">
                <a:solidFill>
                  <a:schemeClr val="tx1"/>
                </a:solidFill>
                <a:latin typeface="Consolas" panose="020B0609020204030204" pitchFamily="49" charset="0"/>
              </a:rPr>
              <a:t>}</a:t>
            </a:r>
          </a:p>
          <a:p>
            <a:endParaRPr lang="en-US" sz="1100"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public class </a:t>
            </a:r>
            <a:r>
              <a:rPr lang="en-US" dirty="0" err="1">
                <a:solidFill>
                  <a:srgbClr val="00B050"/>
                </a:solidFill>
                <a:latin typeface="Consolas" panose="020B0609020204030204" pitchFamily="49" charset="0"/>
              </a:rPr>
              <a:t>SomeClass</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public void process(</a:t>
            </a:r>
            <a:r>
              <a:rPr lang="en-US" dirty="0">
                <a:solidFill>
                  <a:srgbClr val="00B0F0"/>
                </a:solidFill>
                <a:latin typeface="Consolas" panose="020B0609020204030204" pitchFamily="49" charset="0"/>
              </a:rPr>
              <a:t>Swim</a:t>
            </a:r>
            <a:r>
              <a:rPr lang="en-US" dirty="0">
                <a:solidFill>
                  <a:schemeClr val="tx1"/>
                </a:solidFill>
                <a:latin typeface="Consolas" panose="020B0609020204030204" pitchFamily="49" charset="0"/>
              </a:rPr>
              <a:t> swimmer)</a:t>
            </a:r>
          </a:p>
          <a:p>
            <a:r>
              <a:rPr lang="en-US" dirty="0">
                <a:solidFill>
                  <a:schemeClr val="tx1"/>
                </a:solidFill>
                <a:latin typeface="Consolas" panose="020B0609020204030204" pitchFamily="49" charset="0"/>
              </a:rPr>
              <a:t>      { </a:t>
            </a:r>
            <a:r>
              <a:rPr lang="en-US" dirty="0" err="1">
                <a:solidFill>
                  <a:schemeClr val="tx1"/>
                </a:solidFill>
                <a:latin typeface="Consolas" panose="020B0609020204030204" pitchFamily="49" charset="0"/>
              </a:rPr>
              <a:t>swimmer.</a:t>
            </a:r>
            <a:r>
              <a:rPr lang="en-US" dirty="0" err="1">
                <a:solidFill>
                  <a:srgbClr val="00B0F0"/>
                </a:solidFill>
                <a:latin typeface="Consolas" panose="020B0609020204030204" pitchFamily="49" charset="0"/>
              </a:rPr>
              <a:t>swim</a:t>
            </a:r>
            <a:r>
              <a:rPr lang="en-US" dirty="0">
                <a:solidFill>
                  <a:schemeClr val="tx1"/>
                </a:solidFill>
                <a:latin typeface="Consolas" panose="020B0609020204030204" pitchFamily="49" charset="0"/>
              </a:rPr>
              <a:t>(); }</a:t>
            </a:r>
          </a:p>
          <a:p>
            <a:r>
              <a:rPr lang="en-US" sz="1050"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public void </a:t>
            </a:r>
            <a:r>
              <a:rPr lang="en-US" dirty="0" err="1">
                <a:solidFill>
                  <a:schemeClr val="tx1"/>
                </a:solidFill>
                <a:latin typeface="Consolas" panose="020B0609020204030204" pitchFamily="49" charset="0"/>
              </a:rPr>
              <a:t>someFunc</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Duck</a:t>
            </a:r>
            <a:r>
              <a:rPr lang="en-US" dirty="0">
                <a:solidFill>
                  <a:schemeClr val="tx1"/>
                </a:solidFill>
                <a:latin typeface="Consolas" panose="020B0609020204030204" pitchFamily="49" charset="0"/>
              </a:rPr>
              <a:t> d;</a:t>
            </a:r>
          </a:p>
          <a:p>
            <a:r>
              <a:rPr lang="en-US" dirty="0">
                <a:solidFill>
                  <a:schemeClr val="tx1"/>
                </a:solidFill>
                <a:latin typeface="Consolas" panose="020B0609020204030204" pitchFamily="49" charset="0"/>
              </a:rPr>
              <a:t>      </a:t>
            </a:r>
            <a:r>
              <a:rPr lang="en-US" dirty="0" err="1">
                <a:solidFill>
                  <a:srgbClr val="00B050"/>
                </a:solidFill>
                <a:latin typeface="Consolas" panose="020B0609020204030204" pitchFamily="49" charset="0"/>
              </a:rPr>
              <a:t>OlympicSwimmer</a:t>
            </a:r>
            <a:r>
              <a:rPr lang="en-US" dirty="0">
                <a:solidFill>
                  <a:schemeClr val="tx1"/>
                </a:solidFill>
                <a:latin typeface="Consolas" panose="020B0609020204030204" pitchFamily="49" charset="0"/>
              </a:rPr>
              <a:t> s;</a:t>
            </a:r>
          </a:p>
          <a:p>
            <a:r>
              <a:rPr lang="en-US" dirty="0">
                <a:solidFill>
                  <a:schemeClr val="tx1"/>
                </a:solidFill>
                <a:latin typeface="Consolas" panose="020B0609020204030204" pitchFamily="49" charset="0"/>
              </a:rPr>
              <a:t>      process(d);</a:t>
            </a:r>
          </a:p>
          <a:p>
            <a:r>
              <a:rPr lang="en-US" dirty="0">
                <a:solidFill>
                  <a:schemeClr val="tx1"/>
                </a:solidFill>
                <a:latin typeface="Consolas" panose="020B0609020204030204" pitchFamily="49" charset="0"/>
              </a:rPr>
              <a:t>      process(s);</a:t>
            </a:r>
          </a:p>
          <a:p>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p:txBody>
      </p:sp>
      <p:sp>
        <p:nvSpPr>
          <p:cNvPr id="14" name="Rectangle 13" hidden="1">
            <a:extLst>
              <a:ext uri="{FF2B5EF4-FFF2-40B4-BE49-F238E27FC236}">
                <a16:creationId xmlns:a16="http://schemas.microsoft.com/office/drawing/2014/main" id="{81EDADE8-E87E-4039-9B80-56F86D6D6E16}"/>
              </a:ext>
            </a:extLst>
          </p:cNvPr>
          <p:cNvSpPr/>
          <p:nvPr/>
        </p:nvSpPr>
        <p:spPr>
          <a:xfrm>
            <a:off x="6259706" y="152649"/>
            <a:ext cx="5789576" cy="200173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Java </a:t>
            </a:r>
            <a:r>
              <a:rPr lang="en-US" dirty="0" err="1">
                <a:solidFill>
                  <a:schemeClr val="tx1"/>
                </a:solidFill>
                <a:latin typeface="Consolas" panose="020B0609020204030204" pitchFamily="49" charset="0"/>
              </a:rPr>
              <a:t>Iterable</a:t>
            </a:r>
            <a:r>
              <a:rPr lang="en-US" dirty="0">
                <a:solidFill>
                  <a:schemeClr val="tx1"/>
                </a:solidFill>
                <a:latin typeface="Consolas" panose="020B0609020204030204" pitchFamily="49" charset="0"/>
              </a:rPr>
              <a:t> interface</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public interface </a:t>
            </a:r>
            <a:r>
              <a:rPr lang="en-US" dirty="0" err="1">
                <a:solidFill>
                  <a:srgbClr val="00B0F0"/>
                </a:solidFill>
                <a:latin typeface="Consolas" panose="020B0609020204030204" pitchFamily="49" charset="0"/>
              </a:rPr>
              <a:t>Iterable</a:t>
            </a:r>
            <a:r>
              <a:rPr lang="en-US" dirty="0">
                <a:solidFill>
                  <a:schemeClr val="tx1"/>
                </a:solidFill>
                <a:latin typeface="Consolas" panose="020B0609020204030204" pitchFamily="49" charset="0"/>
              </a:rPr>
              <a:t>&lt;T&gt;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Iterator&lt;T&gt;    iterator();</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Spliterator</a:t>
            </a:r>
            <a:r>
              <a:rPr lang="en-US" dirty="0">
                <a:solidFill>
                  <a:schemeClr val="tx1"/>
                </a:solidFill>
                <a:latin typeface="Consolas" panose="020B0609020204030204" pitchFamily="49" charset="0"/>
              </a:rPr>
              <a:t>&lt;T&gt; </a:t>
            </a:r>
            <a:r>
              <a:rPr lang="en-US" dirty="0" err="1">
                <a:solidFill>
                  <a:schemeClr val="tx1"/>
                </a:solidFill>
                <a:latin typeface="Consolas" panose="020B0609020204030204" pitchFamily="49" charset="0"/>
              </a:rPr>
              <a:t>spliterator</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void </a:t>
            </a:r>
            <a:r>
              <a:rPr lang="en-US" dirty="0" err="1">
                <a:solidFill>
                  <a:schemeClr val="tx1"/>
                </a:solidFill>
                <a:latin typeface="Consolas" panose="020B0609020204030204" pitchFamily="49" charset="0"/>
              </a:rPr>
              <a:t>forEach</a:t>
            </a:r>
            <a:r>
              <a:rPr lang="en-US" dirty="0">
                <a:solidFill>
                  <a:schemeClr val="tx1"/>
                </a:solidFill>
                <a:latin typeface="Consolas" panose="020B0609020204030204" pitchFamily="49" charset="0"/>
              </a:rPr>
              <a:t>(Consumer&lt;? super T&gt; action);</a:t>
            </a:r>
          </a:p>
          <a:p>
            <a:r>
              <a:rPr lang="en-US" dirty="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EAA2BF56-A87C-4CC7-AE20-0059A6970F8C}"/>
              </a:ext>
            </a:extLst>
          </p:cNvPr>
          <p:cNvSpPr txBox="1"/>
          <p:nvPr/>
        </p:nvSpPr>
        <p:spPr>
          <a:xfrm>
            <a:off x="7349067" y="4221846"/>
            <a:ext cx="4487480" cy="707886"/>
          </a:xfrm>
          <a:prstGeom prst="rect">
            <a:avLst/>
          </a:prstGeom>
          <a:noFill/>
        </p:spPr>
        <p:txBody>
          <a:bodyPr wrap="square" rtlCol="0">
            <a:spAutoFit/>
          </a:bodyPr>
          <a:lstStyle/>
          <a:p>
            <a:pPr algn="ctr"/>
            <a:r>
              <a:rPr lang="en-US" sz="2000" dirty="0"/>
              <a:t>And then define a bunch of </a:t>
            </a:r>
            <a:r>
              <a:rPr lang="en-US" sz="2000" dirty="0">
                <a:solidFill>
                  <a:srgbClr val="00B050"/>
                </a:solidFill>
              </a:rPr>
              <a:t>unrelated</a:t>
            </a:r>
            <a:r>
              <a:rPr lang="en-US" sz="2000" dirty="0"/>
              <a:t> </a:t>
            </a:r>
            <a:r>
              <a:rPr lang="en-US" sz="2000" dirty="0">
                <a:solidFill>
                  <a:srgbClr val="00B050"/>
                </a:solidFill>
              </a:rPr>
              <a:t>classes</a:t>
            </a:r>
            <a:r>
              <a:rPr lang="en-US" sz="2000" dirty="0"/>
              <a:t> that </a:t>
            </a:r>
            <a:r>
              <a:rPr lang="en-US" sz="2000" dirty="0">
                <a:solidFill>
                  <a:srgbClr val="7030A0"/>
                </a:solidFill>
              </a:rPr>
              <a:t>implement</a:t>
            </a:r>
            <a:r>
              <a:rPr lang="en-US" sz="2000" dirty="0"/>
              <a:t> that interface.</a:t>
            </a:r>
          </a:p>
        </p:txBody>
      </p:sp>
      <p:sp>
        <p:nvSpPr>
          <p:cNvPr id="16" name="TextBox 15">
            <a:extLst>
              <a:ext uri="{FF2B5EF4-FFF2-40B4-BE49-F238E27FC236}">
                <a16:creationId xmlns:a16="http://schemas.microsoft.com/office/drawing/2014/main" id="{9FE30676-2D70-4983-99CB-611349CA860D}"/>
              </a:ext>
            </a:extLst>
          </p:cNvPr>
          <p:cNvSpPr txBox="1"/>
          <p:nvPr/>
        </p:nvSpPr>
        <p:spPr>
          <a:xfrm>
            <a:off x="7279528" y="5460982"/>
            <a:ext cx="4487480" cy="1015663"/>
          </a:xfrm>
          <a:prstGeom prst="rect">
            <a:avLst/>
          </a:prstGeom>
          <a:noFill/>
        </p:spPr>
        <p:txBody>
          <a:bodyPr wrap="square" rtlCol="0">
            <a:spAutoFit/>
          </a:bodyPr>
          <a:lstStyle/>
          <a:p>
            <a:pPr algn="ctr"/>
            <a:r>
              <a:rPr lang="en-US" sz="2000" dirty="0"/>
              <a:t>Now all of them can be asked to do anything defined in the </a:t>
            </a:r>
            <a:r>
              <a:rPr lang="en-US" sz="2000" dirty="0">
                <a:solidFill>
                  <a:srgbClr val="00B0F0"/>
                </a:solidFill>
              </a:rPr>
              <a:t>interface</a:t>
            </a:r>
            <a:r>
              <a:rPr lang="en-US" sz="2000" dirty="0"/>
              <a:t>, even though they may be entirely unrelated.</a:t>
            </a:r>
          </a:p>
        </p:txBody>
      </p:sp>
    </p:spTree>
    <p:extLst>
      <p:ext uri="{BB962C8B-B14F-4D97-AF65-F5344CB8AC3E}">
        <p14:creationId xmlns:p14="http://schemas.microsoft.com/office/powerpoint/2010/main" val="317231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xEl>
                                              <p:pRg st="9" end="9"/>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xEl>
                                              <p:pRg st="10" end="1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xEl>
                                              <p:pRg st="13" end="13"/>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xEl>
                                              <p:pRg st="23" end="2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xEl>
                                              <p:pRg st="14" end="14"/>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
                                            <p:txEl>
                                              <p:pRg st="17" end="1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
                                            <p:txEl>
                                              <p:pRg st="18" end="1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xEl>
                                              <p:pRg st="19" end="19"/>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
                                            <p:txEl>
                                              <p:pRg st="20" end="20"/>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
                                            <p:txEl>
                                              <p:pRg st="21" end="21"/>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2" grpId="0" uiExpand="1" build="p" animBg="1"/>
      <p:bldP spid="14" grpId="0" uiExpand="1" animBg="1"/>
      <p:bldP spid="13"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730861-93DA-4585-8649-3C75B43FDEE5}"/>
              </a:ext>
            </a:extLst>
          </p:cNvPr>
          <p:cNvSpPr>
            <a:spLocks noGrp="1"/>
          </p:cNvSpPr>
          <p:nvPr>
            <p:ph type="title"/>
          </p:nvPr>
        </p:nvSpPr>
        <p:spPr>
          <a:xfrm>
            <a:off x="6270117" y="19777"/>
            <a:ext cx="6277490" cy="1143000"/>
          </a:xfrm>
        </p:spPr>
        <p:txBody>
          <a:bodyPr/>
          <a:lstStyle/>
          <a:p>
            <a:r>
              <a:rPr lang="en-US" dirty="0"/>
              <a:t>Duck Typing Example in Java: </a:t>
            </a:r>
            <a:br>
              <a:rPr lang="en-US" dirty="0"/>
            </a:br>
            <a:r>
              <a:rPr lang="en-US" dirty="0"/>
              <a:t>Making a Class </a:t>
            </a:r>
            <a:r>
              <a:rPr lang="en-US" dirty="0" err="1">
                <a:solidFill>
                  <a:srgbClr val="00B0F0"/>
                </a:solidFill>
              </a:rPr>
              <a:t>Iterable</a:t>
            </a:r>
            <a:endParaRPr lang="en-US" dirty="0">
              <a:solidFill>
                <a:srgbClr val="00B0F0"/>
              </a:solidFill>
            </a:endParaRPr>
          </a:p>
        </p:txBody>
      </p:sp>
      <p:sp>
        <p:nvSpPr>
          <p:cNvPr id="11" name="TextBox 10">
            <a:extLst>
              <a:ext uri="{FF2B5EF4-FFF2-40B4-BE49-F238E27FC236}">
                <a16:creationId xmlns:a16="http://schemas.microsoft.com/office/drawing/2014/main" id="{47E85A3E-78B9-4FAC-81FC-0990943DAD22}"/>
              </a:ext>
            </a:extLst>
          </p:cNvPr>
          <p:cNvSpPr txBox="1"/>
          <p:nvPr/>
        </p:nvSpPr>
        <p:spPr>
          <a:xfrm>
            <a:off x="7039098" y="3324084"/>
            <a:ext cx="4739528" cy="1015663"/>
          </a:xfrm>
          <a:prstGeom prst="rect">
            <a:avLst/>
          </a:prstGeom>
          <a:noFill/>
        </p:spPr>
        <p:txBody>
          <a:bodyPr wrap="square" rtlCol="0">
            <a:spAutoFit/>
          </a:bodyPr>
          <a:lstStyle/>
          <a:p>
            <a:pPr algn="ctr"/>
            <a:r>
              <a:rPr lang="en-US" sz="2000" dirty="0"/>
              <a:t>Just have your class inherit the </a:t>
            </a:r>
            <a:r>
              <a:rPr lang="en-US" sz="2000" dirty="0" err="1">
                <a:solidFill>
                  <a:srgbClr val="00B0F0"/>
                </a:solidFill>
              </a:rPr>
              <a:t>Iterable</a:t>
            </a:r>
            <a:r>
              <a:rPr lang="en-US" sz="2000" dirty="0"/>
              <a:t> interface and implement </a:t>
            </a:r>
            <a:r>
              <a:rPr lang="en-US" sz="2000" dirty="0" err="1">
                <a:solidFill>
                  <a:srgbClr val="00B0F0"/>
                </a:solidFill>
              </a:rPr>
              <a:t>Iterable's</a:t>
            </a:r>
            <a:r>
              <a:rPr lang="en-US" sz="2000" dirty="0"/>
              <a:t> </a:t>
            </a:r>
            <a:r>
              <a:rPr lang="en-US" sz="2000" dirty="0">
                <a:solidFill>
                  <a:srgbClr val="00B050"/>
                </a:solidFill>
              </a:rPr>
              <a:t>iterator() </a:t>
            </a:r>
            <a:r>
              <a:rPr lang="en-US" sz="2000" dirty="0"/>
              <a:t>method.</a:t>
            </a:r>
          </a:p>
        </p:txBody>
      </p:sp>
      <p:sp>
        <p:nvSpPr>
          <p:cNvPr id="17" name="TextBox 16">
            <a:extLst>
              <a:ext uri="{FF2B5EF4-FFF2-40B4-BE49-F238E27FC236}">
                <a16:creationId xmlns:a16="http://schemas.microsoft.com/office/drawing/2014/main" id="{A14D15C9-FFF5-4940-9C67-3A78ED87F4B4}"/>
              </a:ext>
            </a:extLst>
          </p:cNvPr>
          <p:cNvSpPr txBox="1"/>
          <p:nvPr/>
        </p:nvSpPr>
        <p:spPr>
          <a:xfrm>
            <a:off x="7562211" y="2399746"/>
            <a:ext cx="3693302" cy="707886"/>
          </a:xfrm>
          <a:prstGeom prst="rect">
            <a:avLst/>
          </a:prstGeom>
          <a:noFill/>
        </p:spPr>
        <p:txBody>
          <a:bodyPr wrap="square" rtlCol="0">
            <a:spAutoFit/>
          </a:bodyPr>
          <a:lstStyle/>
          <a:p>
            <a:pPr algn="ctr"/>
            <a:r>
              <a:rPr lang="en-US" sz="2000" dirty="0"/>
              <a:t>Java lets you use Duck-like typing to make any class </a:t>
            </a:r>
            <a:r>
              <a:rPr lang="en-US" sz="2000" dirty="0" err="1">
                <a:solidFill>
                  <a:srgbClr val="00B0F0"/>
                </a:solidFill>
              </a:rPr>
              <a:t>iterable</a:t>
            </a:r>
            <a:r>
              <a:rPr lang="en-US" sz="2000" dirty="0"/>
              <a:t>! </a:t>
            </a:r>
          </a:p>
        </p:txBody>
      </p:sp>
      <p:sp>
        <p:nvSpPr>
          <p:cNvPr id="12" name="Rectangle 11">
            <a:extLst>
              <a:ext uri="{FF2B5EF4-FFF2-40B4-BE49-F238E27FC236}">
                <a16:creationId xmlns:a16="http://schemas.microsoft.com/office/drawing/2014/main" id="{304735A9-470E-4B45-B89E-5919DD482C97}"/>
              </a:ext>
            </a:extLst>
          </p:cNvPr>
          <p:cNvSpPr/>
          <p:nvPr/>
        </p:nvSpPr>
        <p:spPr>
          <a:xfrm>
            <a:off x="219834" y="152649"/>
            <a:ext cx="6565280" cy="664184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Java iteration example</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public class Course implements </a:t>
            </a:r>
            <a:r>
              <a:rPr lang="en-US" dirty="0" err="1">
                <a:solidFill>
                  <a:srgbClr val="00B0F0"/>
                </a:solidFill>
                <a:latin typeface="Consolas" panose="020B0609020204030204" pitchFamily="49" charset="0"/>
              </a:rPr>
              <a:t>Iterable</a:t>
            </a:r>
            <a:r>
              <a:rPr lang="en-US" dirty="0">
                <a:solidFill>
                  <a:srgbClr val="00B0F0"/>
                </a:solidFill>
                <a:latin typeface="Consolas" panose="020B0609020204030204" pitchFamily="49" charset="0"/>
              </a:rPr>
              <a:t>&lt;Course&gt;</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  private List&lt;Student&gt; students_ =</a:t>
            </a:r>
          </a:p>
          <a:p>
            <a:r>
              <a:rPr lang="en-US" dirty="0">
                <a:solidFill>
                  <a:schemeClr val="tx1"/>
                </a:solidFill>
                <a:latin typeface="Consolas" panose="020B0609020204030204" pitchFamily="49" charset="0"/>
              </a:rPr>
              <a:t>    new </a:t>
            </a:r>
            <a:r>
              <a:rPr lang="en-US" dirty="0" err="1">
                <a:solidFill>
                  <a:schemeClr val="tx1"/>
                </a:solidFill>
                <a:latin typeface="Consolas" panose="020B0609020204030204" pitchFamily="49" charset="0"/>
              </a:rPr>
              <a:t>ArrayList</a:t>
            </a:r>
            <a:r>
              <a:rPr lang="en-US" dirty="0">
                <a:solidFill>
                  <a:schemeClr val="tx1"/>
                </a:solidFill>
                <a:latin typeface="Consolas" panose="020B0609020204030204" pitchFamily="49" charset="0"/>
              </a:rPr>
              <a:t>&lt;Student&gt;(); </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public void </a:t>
            </a:r>
            <a:r>
              <a:rPr lang="en-US" dirty="0" err="1">
                <a:solidFill>
                  <a:schemeClr val="tx1"/>
                </a:solidFill>
                <a:latin typeface="Consolas" panose="020B0609020204030204" pitchFamily="49" charset="0"/>
              </a:rPr>
              <a:t>addStudent</a:t>
            </a:r>
            <a:r>
              <a:rPr lang="en-US" dirty="0">
                <a:solidFill>
                  <a:schemeClr val="tx1"/>
                </a:solidFill>
                <a:latin typeface="Consolas" panose="020B0609020204030204" pitchFamily="49" charset="0"/>
              </a:rPr>
              <a:t>(Student s)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students_.add</a:t>
            </a:r>
            <a:r>
              <a:rPr lang="en-US" dirty="0">
                <a:solidFill>
                  <a:schemeClr val="tx1"/>
                </a:solidFill>
                <a:latin typeface="Consolas" panose="020B0609020204030204" pitchFamily="49" charset="0"/>
              </a:rPr>
              <a:t>(s);</a:t>
            </a:r>
          </a:p>
          <a:p>
            <a:r>
              <a:rPr lang="en-US" dirty="0">
                <a:solidFill>
                  <a:schemeClr val="tx1"/>
                </a:solidFill>
                <a:latin typeface="Consolas" panose="020B0609020204030204" pitchFamily="49" charset="0"/>
              </a:rPr>
              <a:t>  }   </a:t>
            </a:r>
          </a:p>
          <a:p>
            <a:r>
              <a:rPr lang="en-US" dirty="0">
                <a:solidFill>
                  <a:schemeClr val="tx1"/>
                </a:solidFill>
                <a:latin typeface="Consolas" panose="020B0609020204030204" pitchFamily="49" charset="0"/>
              </a:rPr>
              <a:t>    </a:t>
            </a:r>
          </a:p>
          <a:p>
            <a:r>
              <a:rPr lang="en-US" dirty="0">
                <a:solidFill>
                  <a:srgbClr val="00B050"/>
                </a:solidFill>
                <a:latin typeface="Consolas" panose="020B0609020204030204" pitchFamily="49" charset="0"/>
              </a:rPr>
              <a:t>  public Iterator&lt;Student&gt; iterator() {</a:t>
            </a:r>
          </a:p>
          <a:p>
            <a:r>
              <a:rPr lang="en-US" dirty="0">
                <a:solidFill>
                  <a:srgbClr val="00B050"/>
                </a:solidFill>
                <a:latin typeface="Consolas" panose="020B0609020204030204" pitchFamily="49" charset="0"/>
              </a:rPr>
              <a:t>    return </a:t>
            </a:r>
            <a:r>
              <a:rPr lang="en-US" dirty="0" err="1">
                <a:solidFill>
                  <a:srgbClr val="00B050"/>
                </a:solidFill>
                <a:latin typeface="Consolas" panose="020B0609020204030204" pitchFamily="49" charset="0"/>
              </a:rPr>
              <a:t>this.students_.iterator</a:t>
            </a:r>
            <a:r>
              <a:rPr lang="en-US" dirty="0">
                <a:solidFill>
                  <a:srgbClr val="00B050"/>
                </a:solidFill>
                <a:latin typeface="Consolas" panose="020B0609020204030204" pitchFamily="49" charset="0"/>
              </a:rPr>
              <a:t>();</a:t>
            </a:r>
          </a:p>
          <a:p>
            <a:r>
              <a:rPr lang="en-US" dirty="0">
                <a:solidFill>
                  <a:srgbClr val="00B050"/>
                </a:solidFill>
                <a:latin typeface="Consolas" panose="020B0609020204030204" pitchFamily="49" charset="0"/>
              </a:rPr>
              <a:t>  }</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Course cs131 = new Course();</a:t>
            </a:r>
          </a:p>
          <a:p>
            <a:r>
              <a:rPr lang="en-US" dirty="0">
                <a:solidFill>
                  <a:schemeClr val="tx1"/>
                </a:solidFill>
                <a:latin typeface="Consolas" panose="020B0609020204030204" pitchFamily="49" charset="0"/>
              </a:rPr>
              <a:t>cs131.addStudent(new Student("Joe"));</a:t>
            </a:r>
          </a:p>
          <a:p>
            <a:r>
              <a:rPr lang="en-US" dirty="0">
                <a:solidFill>
                  <a:schemeClr val="tx1"/>
                </a:solidFill>
                <a:latin typeface="Consolas" panose="020B0609020204030204" pitchFamily="49" charset="0"/>
              </a:rPr>
              <a:t>cs131.addStudent(new Student("Jung"));</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rgbClr val="7030A0"/>
                </a:solidFill>
                <a:latin typeface="Consolas" panose="020B0609020204030204" pitchFamily="49" charset="0"/>
              </a:rPr>
              <a:t>for</a:t>
            </a:r>
            <a:r>
              <a:rPr lang="en-US" dirty="0">
                <a:solidFill>
                  <a:schemeClr val="tx1"/>
                </a:solidFill>
                <a:latin typeface="Consolas" panose="020B0609020204030204" pitchFamily="49" charset="0"/>
              </a:rPr>
              <a:t>(Student s </a:t>
            </a:r>
            <a:r>
              <a:rPr lang="en-US" dirty="0">
                <a:solidFill>
                  <a:srgbClr val="7030A0"/>
                </a:solidFill>
                <a:latin typeface="Consolas" panose="020B0609020204030204" pitchFamily="49" charset="0"/>
              </a:rPr>
              <a:t>:</a:t>
            </a:r>
            <a:r>
              <a:rPr lang="en-US" dirty="0">
                <a:solidFill>
                  <a:schemeClr val="tx1"/>
                </a:solidFill>
                <a:latin typeface="Consolas" panose="020B0609020204030204" pitchFamily="49" charset="0"/>
              </a:rPr>
              <a:t> cs131)</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System.out.println</a:t>
            </a:r>
            <a:r>
              <a:rPr lang="en-US" dirty="0">
                <a:solidFill>
                  <a:schemeClr val="tx1"/>
                </a:solidFill>
                <a:latin typeface="Consolas" panose="020B0609020204030204" pitchFamily="49" charset="0"/>
              </a:rPr>
              <a:t>(</a:t>
            </a:r>
            <a:r>
              <a:rPr lang="en-US" dirty="0" err="1">
                <a:solidFill>
                  <a:schemeClr val="tx1"/>
                </a:solidFill>
                <a:latin typeface="Consolas" panose="020B0609020204030204" pitchFamily="49" charset="0"/>
              </a:rPr>
              <a:t>s.getName</a:t>
            </a:r>
            <a:r>
              <a:rPr lang="en-US" dirty="0">
                <a:solidFill>
                  <a:schemeClr val="tx1"/>
                </a:solidFill>
                <a:latin typeface="Consolas" panose="020B0609020204030204" pitchFamily="49" charset="0"/>
              </a:rPr>
              <a:t>());</a:t>
            </a:r>
          </a:p>
        </p:txBody>
      </p:sp>
      <p:sp>
        <p:nvSpPr>
          <p:cNvPr id="8" name="Rectangle 7">
            <a:extLst>
              <a:ext uri="{FF2B5EF4-FFF2-40B4-BE49-F238E27FC236}">
                <a16:creationId xmlns:a16="http://schemas.microsoft.com/office/drawing/2014/main" id="{F0DF18B6-1DC2-4701-A662-8094770575B2}"/>
              </a:ext>
            </a:extLst>
          </p:cNvPr>
          <p:cNvSpPr/>
          <p:nvPr/>
        </p:nvSpPr>
        <p:spPr>
          <a:xfrm>
            <a:off x="2734365" y="692104"/>
            <a:ext cx="3829878" cy="338478"/>
          </a:xfrm>
          <a:prstGeom prst="rect">
            <a:avLst/>
          </a:prstGeom>
          <a:solidFill>
            <a:srgbClr val="FD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a:t>
            </a:r>
          </a:p>
        </p:txBody>
      </p:sp>
      <p:sp>
        <p:nvSpPr>
          <p:cNvPr id="15" name="Speech Bubble: Rectangle with Corners Rounded 14">
            <a:extLst>
              <a:ext uri="{FF2B5EF4-FFF2-40B4-BE49-F238E27FC236}">
                <a16:creationId xmlns:a16="http://schemas.microsoft.com/office/drawing/2014/main" id="{A4C2510B-8AAE-4C75-9DC8-0EB9409FA295}"/>
              </a:ext>
            </a:extLst>
          </p:cNvPr>
          <p:cNvSpPr/>
          <p:nvPr/>
        </p:nvSpPr>
        <p:spPr>
          <a:xfrm>
            <a:off x="4858810" y="1635388"/>
            <a:ext cx="3495481" cy="830997"/>
          </a:xfrm>
          <a:prstGeom prst="wedgeRoundRectCallout">
            <a:avLst>
              <a:gd name="adj1" fmla="val -53802"/>
              <a:gd name="adj2" fmla="val -1261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If we implement the </a:t>
            </a:r>
            <a:r>
              <a:rPr lang="en-US" sz="2000" dirty="0" err="1">
                <a:solidFill>
                  <a:srgbClr val="00FFFF"/>
                </a:solidFill>
                <a:latin typeface="Corbel" panose="020B0503020204020204" pitchFamily="34" charset="0"/>
              </a:rPr>
              <a:t>Iterable</a:t>
            </a:r>
            <a:r>
              <a:rPr lang="en-US" sz="2000" dirty="0">
                <a:latin typeface="Corbel" panose="020B0503020204020204" pitchFamily="34" charset="0"/>
              </a:rPr>
              <a:t> interface in a class...</a:t>
            </a:r>
          </a:p>
        </p:txBody>
      </p:sp>
      <p:sp>
        <p:nvSpPr>
          <p:cNvPr id="14" name="Rectangle 13">
            <a:extLst>
              <a:ext uri="{FF2B5EF4-FFF2-40B4-BE49-F238E27FC236}">
                <a16:creationId xmlns:a16="http://schemas.microsoft.com/office/drawing/2014/main" id="{81EDADE8-E87E-4039-9B80-56F86D6D6E16}"/>
              </a:ext>
            </a:extLst>
          </p:cNvPr>
          <p:cNvSpPr/>
          <p:nvPr/>
        </p:nvSpPr>
        <p:spPr>
          <a:xfrm>
            <a:off x="6270117" y="4627692"/>
            <a:ext cx="5655034" cy="200173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Java </a:t>
            </a:r>
            <a:r>
              <a:rPr lang="en-US" dirty="0" err="1">
                <a:solidFill>
                  <a:schemeClr val="tx1"/>
                </a:solidFill>
                <a:latin typeface="Consolas" panose="020B0609020204030204" pitchFamily="49" charset="0"/>
              </a:rPr>
              <a:t>Iterable</a:t>
            </a:r>
            <a:r>
              <a:rPr lang="en-US" dirty="0">
                <a:solidFill>
                  <a:schemeClr val="tx1"/>
                </a:solidFill>
                <a:latin typeface="Consolas" panose="020B0609020204030204" pitchFamily="49" charset="0"/>
              </a:rPr>
              <a:t> interface</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public interface </a:t>
            </a:r>
            <a:r>
              <a:rPr lang="en-US" dirty="0" err="1">
                <a:solidFill>
                  <a:srgbClr val="00B0F0"/>
                </a:solidFill>
                <a:latin typeface="Consolas" panose="020B0609020204030204" pitchFamily="49" charset="0"/>
              </a:rPr>
              <a:t>Iterable</a:t>
            </a:r>
            <a:r>
              <a:rPr lang="en-US" dirty="0">
                <a:solidFill>
                  <a:schemeClr val="tx1"/>
                </a:solidFill>
                <a:latin typeface="Consolas" panose="020B0609020204030204" pitchFamily="49" charset="0"/>
              </a:rPr>
              <a:t>&lt;T&gt;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Iterator&lt;T&gt;    iterator();</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Spliterator</a:t>
            </a:r>
            <a:r>
              <a:rPr lang="en-US" dirty="0">
                <a:solidFill>
                  <a:schemeClr val="tx1"/>
                </a:solidFill>
                <a:latin typeface="Consolas" panose="020B0609020204030204" pitchFamily="49" charset="0"/>
              </a:rPr>
              <a:t>&lt;T&gt; </a:t>
            </a:r>
            <a:r>
              <a:rPr lang="en-US" dirty="0" err="1">
                <a:solidFill>
                  <a:schemeClr val="tx1"/>
                </a:solidFill>
                <a:latin typeface="Consolas" panose="020B0609020204030204" pitchFamily="49" charset="0"/>
              </a:rPr>
              <a:t>spliterator</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void </a:t>
            </a:r>
            <a:r>
              <a:rPr lang="en-US" dirty="0" err="1">
                <a:solidFill>
                  <a:schemeClr val="tx1"/>
                </a:solidFill>
                <a:latin typeface="Consolas" panose="020B0609020204030204" pitchFamily="49" charset="0"/>
              </a:rPr>
              <a:t>forEach</a:t>
            </a:r>
            <a:r>
              <a:rPr lang="en-US" dirty="0">
                <a:solidFill>
                  <a:schemeClr val="tx1"/>
                </a:solidFill>
                <a:latin typeface="Consolas" panose="020B0609020204030204" pitchFamily="49" charset="0"/>
              </a:rPr>
              <a:t>(Consumer&lt;? super T&gt; action);</a:t>
            </a:r>
          </a:p>
          <a:p>
            <a:r>
              <a:rPr lang="en-US" dirty="0">
                <a:solidFill>
                  <a:schemeClr val="tx1"/>
                </a:solidFill>
                <a:latin typeface="Consolas" panose="020B0609020204030204" pitchFamily="49" charset="0"/>
              </a:rPr>
              <a:t>}</a:t>
            </a:r>
          </a:p>
        </p:txBody>
      </p:sp>
      <p:sp>
        <p:nvSpPr>
          <p:cNvPr id="19" name="Speech Bubble: Rectangle with Corners Rounded 18">
            <a:extLst>
              <a:ext uri="{FF2B5EF4-FFF2-40B4-BE49-F238E27FC236}">
                <a16:creationId xmlns:a16="http://schemas.microsoft.com/office/drawing/2014/main" id="{BDB25AE1-F57C-40C7-9FE8-83E8AB4226CD}"/>
              </a:ext>
            </a:extLst>
          </p:cNvPr>
          <p:cNvSpPr/>
          <p:nvPr/>
        </p:nvSpPr>
        <p:spPr>
          <a:xfrm>
            <a:off x="5037187" y="3844741"/>
            <a:ext cx="2902737" cy="830997"/>
          </a:xfrm>
          <a:prstGeom prst="wedgeRoundRectCallout">
            <a:avLst>
              <a:gd name="adj1" fmla="val -53802"/>
              <a:gd name="adj2" fmla="val -12617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implement its </a:t>
            </a:r>
            <a:r>
              <a:rPr lang="en-US" sz="2000" dirty="0">
                <a:solidFill>
                  <a:schemeClr val="accent6">
                    <a:lumMod val="40000"/>
                    <a:lumOff val="60000"/>
                  </a:schemeClr>
                </a:solidFill>
                <a:latin typeface="Corbel" panose="020B0503020204020204" pitchFamily="34" charset="0"/>
              </a:rPr>
              <a:t>iterator</a:t>
            </a:r>
            <a:r>
              <a:rPr lang="en-US" sz="2000" dirty="0">
                <a:latin typeface="Corbel" panose="020B0503020204020204" pitchFamily="34" charset="0"/>
              </a:rPr>
              <a:t> method...</a:t>
            </a:r>
          </a:p>
        </p:txBody>
      </p:sp>
      <p:sp>
        <p:nvSpPr>
          <p:cNvPr id="20" name="Speech Bubble: Rectangle with Corners Rounded 19">
            <a:extLst>
              <a:ext uri="{FF2B5EF4-FFF2-40B4-BE49-F238E27FC236}">
                <a16:creationId xmlns:a16="http://schemas.microsoft.com/office/drawing/2014/main" id="{CD5D7AA8-DD60-4583-BAE2-66CD6782A862}"/>
              </a:ext>
            </a:extLst>
          </p:cNvPr>
          <p:cNvSpPr/>
          <p:nvPr/>
        </p:nvSpPr>
        <p:spPr>
          <a:xfrm>
            <a:off x="5229419" y="5337871"/>
            <a:ext cx="4293849" cy="830997"/>
          </a:xfrm>
          <a:prstGeom prst="wedgeRoundRectCallout">
            <a:avLst>
              <a:gd name="adj1" fmla="val -122099"/>
              <a:gd name="adj2" fmla="val 5888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Java will provide built-in </a:t>
            </a:r>
            <a:r>
              <a:rPr lang="en-US" sz="2000" dirty="0">
                <a:solidFill>
                  <a:srgbClr val="E1CCF0"/>
                </a:solidFill>
                <a:latin typeface="Corbel" panose="020B0503020204020204" pitchFamily="34" charset="0"/>
              </a:rPr>
              <a:t>iteration/looping support </a:t>
            </a:r>
            <a:r>
              <a:rPr lang="en-US" sz="2000" dirty="0">
                <a:latin typeface="Corbel" panose="020B0503020204020204" pitchFamily="34" charset="0"/>
              </a:rPr>
              <a:t>for our class!</a:t>
            </a:r>
          </a:p>
        </p:txBody>
      </p:sp>
    </p:spTree>
    <p:extLst>
      <p:ext uri="{BB962C8B-B14F-4D97-AF65-F5344CB8AC3E}">
        <p14:creationId xmlns:p14="http://schemas.microsoft.com/office/powerpoint/2010/main" val="2508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8" fill="hold" grpId="1" nodeType="clickEffect">
                                  <p:stCondLst>
                                    <p:cond delay="0"/>
                                  </p:stCondLst>
                                  <p:childTnLst>
                                    <p:animEffect transition="out" filter="wipe(left)">
                                      <p:cBhvr>
                                        <p:cTn id="49" dur="3000"/>
                                        <p:tgtEl>
                                          <p:spTgt spid="8"/>
                                        </p:tgtEl>
                                      </p:cBhvr>
                                    </p:animEffect>
                                    <p:set>
                                      <p:cBhvr>
                                        <p:cTn id="50" dur="1" fill="hold">
                                          <p:stCondLst>
                                            <p:cond delay="2999"/>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1+#ppt_w/2"/>
                                          </p:val>
                                        </p:tav>
                                        <p:tav tm="100000">
                                          <p:val>
                                            <p:strVal val="#ppt_x"/>
                                          </p:val>
                                        </p:tav>
                                      </p:tavLst>
                                    </p:anim>
                                    <p:anim calcmode="lin" valueType="num">
                                      <p:cBhvr additive="base">
                                        <p:cTn id="5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xEl>
                                              <p:pRg st="10" end="1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xEl>
                                              <p:pRg st="11" end="1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down)">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2">
                                            <p:txEl>
                                              <p:pRg st="17" end="17"/>
                                            </p:tx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2">
                                            <p:txEl>
                                              <p:pRg st="18" end="18"/>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2">
                                            <p:txEl>
                                              <p:pRg st="19" end="19"/>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2">
                                            <p:txEl>
                                              <p:pRg st="20" end="20"/>
                                            </p:txEl>
                                          </p:spTgt>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2">
                                            <p:txEl>
                                              <p:pRg st="22" end="22"/>
                                            </p:txEl>
                                          </p:spTgt>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
                                            <p:txEl>
                                              <p:pRg st="23" end="23"/>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wipe(down)">
                                      <p:cBhvr>
                                        <p:cTn id="94" dur="500"/>
                                        <p:tgtEl>
                                          <p:spTgt spid="20"/>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9"/>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
                                        </p:tgtEl>
                                        <p:attrNameLst>
                                          <p:attrName>style.visibility</p:attrName>
                                        </p:attrNameLst>
                                      </p:cBhvr>
                                      <p:to>
                                        <p:strVal val="hidden"/>
                                      </p:to>
                                    </p:set>
                                  </p:childTnLst>
                                </p:cTn>
                              </p:par>
                            </p:childTnLst>
                          </p:cTn>
                        </p:par>
                        <p:par>
                          <p:cTn id="103" fill="hold">
                            <p:stCondLst>
                              <p:cond delay="0"/>
                            </p:stCondLst>
                            <p:childTnLst>
                              <p:par>
                                <p:cTn id="104" presetID="22" presetClass="exit" presetSubtype="8" fill="hold" grpId="2" nodeType="afterEffect">
                                  <p:stCondLst>
                                    <p:cond delay="0"/>
                                  </p:stCondLst>
                                  <p:childTnLst>
                                    <p:animEffect transition="out" filter="wipe(left)">
                                      <p:cBhvr>
                                        <p:cTn id="105" dur="500"/>
                                        <p:tgtEl>
                                          <p:spTgt spid="15"/>
                                        </p:tgtEl>
                                      </p:cBhvr>
                                    </p:animEffect>
                                    <p:set>
                                      <p:cBhvr>
                                        <p:cTn id="10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2" grpId="0" uiExpand="1" build="p" animBg="1"/>
      <p:bldP spid="8" grpId="0" animBg="1"/>
      <p:bldP spid="8" grpId="1" animBg="1"/>
      <p:bldP spid="15" grpId="0" animBg="1"/>
      <p:bldP spid="15" grpId="1" animBg="1"/>
      <p:bldP spid="15" grpId="2" animBg="1"/>
      <p:bldP spid="14" grpId="0" uiExpand="1" animBg="1"/>
      <p:bldP spid="19" grpId="0" animBg="1"/>
      <p:bldP spid="19" grpId="1" animBg="1"/>
      <p:bldP spid="20" grpId="0" animBg="1"/>
      <p:bldP spid="20"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730861-93DA-4585-8649-3C75B43FDEE5}"/>
              </a:ext>
            </a:extLst>
          </p:cNvPr>
          <p:cNvSpPr>
            <a:spLocks noGrp="1"/>
          </p:cNvSpPr>
          <p:nvPr>
            <p:ph type="title"/>
          </p:nvPr>
        </p:nvSpPr>
        <p:spPr>
          <a:xfrm>
            <a:off x="6414782" y="218433"/>
            <a:ext cx="5323718" cy="1143000"/>
          </a:xfrm>
        </p:spPr>
        <p:txBody>
          <a:bodyPr>
            <a:normAutofit/>
          </a:bodyPr>
          <a:lstStyle/>
          <a:p>
            <a:r>
              <a:rPr lang="en-US" dirty="0"/>
              <a:t>Duck Typing in C++? </a:t>
            </a:r>
          </a:p>
        </p:txBody>
      </p:sp>
      <p:sp>
        <p:nvSpPr>
          <p:cNvPr id="11" name="TextBox 10">
            <a:extLst>
              <a:ext uri="{FF2B5EF4-FFF2-40B4-BE49-F238E27FC236}">
                <a16:creationId xmlns:a16="http://schemas.microsoft.com/office/drawing/2014/main" id="{47E85A3E-78B9-4FAC-81FC-0990943DAD22}"/>
              </a:ext>
            </a:extLst>
          </p:cNvPr>
          <p:cNvSpPr txBox="1"/>
          <p:nvPr/>
        </p:nvSpPr>
        <p:spPr>
          <a:xfrm>
            <a:off x="6246432" y="1563499"/>
            <a:ext cx="5660419" cy="830997"/>
          </a:xfrm>
          <a:prstGeom prst="rect">
            <a:avLst/>
          </a:prstGeom>
          <a:noFill/>
        </p:spPr>
        <p:txBody>
          <a:bodyPr wrap="square" rtlCol="0">
            <a:spAutoFit/>
          </a:bodyPr>
          <a:lstStyle/>
          <a:p>
            <a:pPr algn="ctr"/>
            <a:r>
              <a:rPr lang="en-US" sz="2400" dirty="0"/>
              <a:t>Some folks argue that C++ offers a form of duck typing through </a:t>
            </a:r>
            <a:r>
              <a:rPr lang="en-US" sz="2400" dirty="0">
                <a:solidFill>
                  <a:srgbClr val="0070C0"/>
                </a:solidFill>
              </a:rPr>
              <a:t>templates</a:t>
            </a:r>
            <a:r>
              <a:rPr lang="en-US" sz="2400" dirty="0"/>
              <a:t>!</a:t>
            </a:r>
          </a:p>
        </p:txBody>
      </p:sp>
      <p:sp>
        <p:nvSpPr>
          <p:cNvPr id="9" name="TextBox 8">
            <a:extLst>
              <a:ext uri="{FF2B5EF4-FFF2-40B4-BE49-F238E27FC236}">
                <a16:creationId xmlns:a16="http://schemas.microsoft.com/office/drawing/2014/main" id="{91DA9ADC-287E-426F-B34F-73398664F69B}"/>
              </a:ext>
            </a:extLst>
          </p:cNvPr>
          <p:cNvSpPr txBox="1"/>
          <p:nvPr/>
        </p:nvSpPr>
        <p:spPr>
          <a:xfrm>
            <a:off x="6171129" y="2647771"/>
            <a:ext cx="5660419" cy="830997"/>
          </a:xfrm>
          <a:prstGeom prst="rect">
            <a:avLst/>
          </a:prstGeom>
          <a:noFill/>
        </p:spPr>
        <p:txBody>
          <a:bodyPr wrap="square" rtlCol="0">
            <a:spAutoFit/>
          </a:bodyPr>
          <a:lstStyle/>
          <a:p>
            <a:pPr algn="ctr"/>
            <a:r>
              <a:rPr lang="en-US" sz="2400" dirty="0"/>
              <a:t>Even though C++ uses </a:t>
            </a:r>
            <a:r>
              <a:rPr lang="en-US" sz="2400" dirty="0">
                <a:solidFill>
                  <a:srgbClr val="FF0000"/>
                </a:solidFill>
              </a:rPr>
              <a:t>static typing</a:t>
            </a:r>
            <a:r>
              <a:rPr lang="en-US" sz="2400" dirty="0"/>
              <a:t>, you can exhibit </a:t>
            </a:r>
            <a:r>
              <a:rPr lang="en-US" sz="2400" dirty="0">
                <a:solidFill>
                  <a:srgbClr val="FF0000"/>
                </a:solidFill>
              </a:rPr>
              <a:t>duck typing </a:t>
            </a:r>
            <a:r>
              <a:rPr lang="en-US" sz="2400" dirty="0"/>
              <a:t>behavior.</a:t>
            </a:r>
          </a:p>
        </p:txBody>
      </p:sp>
      <p:sp>
        <p:nvSpPr>
          <p:cNvPr id="16" name="Rectangle 15">
            <a:extLst>
              <a:ext uri="{FF2B5EF4-FFF2-40B4-BE49-F238E27FC236}">
                <a16:creationId xmlns:a16="http://schemas.microsoft.com/office/drawing/2014/main" id="{FC3ADDD8-836F-40F5-814B-2F0C7F0A9458}"/>
              </a:ext>
            </a:extLst>
          </p:cNvPr>
          <p:cNvSpPr/>
          <p:nvPr/>
        </p:nvSpPr>
        <p:spPr>
          <a:xfrm>
            <a:off x="219835" y="157845"/>
            <a:ext cx="5876166" cy="664184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 C++ "duck" typing? </a:t>
            </a:r>
          </a:p>
          <a:p>
            <a:r>
              <a:rPr lang="en-US" dirty="0">
                <a:solidFill>
                  <a:srgbClr val="0070C0"/>
                </a:solidFill>
                <a:latin typeface="Consolas" panose="020B0609020204030204" pitchFamily="49" charset="0"/>
              </a:rPr>
              <a:t>template</a:t>
            </a:r>
            <a:r>
              <a:rPr lang="en-US" dirty="0">
                <a:solidFill>
                  <a:schemeClr val="tx1"/>
                </a:solidFill>
                <a:latin typeface="Consolas" panose="020B0609020204030204" pitchFamily="49" charset="0"/>
              </a:rPr>
              <a:t> &lt;</a:t>
            </a:r>
            <a:r>
              <a:rPr lang="en-US" dirty="0" err="1">
                <a:solidFill>
                  <a:schemeClr val="tx1"/>
                </a:solidFill>
                <a:latin typeface="Consolas" panose="020B0609020204030204" pitchFamily="49" charset="0"/>
              </a:rPr>
              <a:t>typename</a:t>
            </a:r>
            <a:r>
              <a:rPr lang="en-US" dirty="0">
                <a:solidFill>
                  <a:schemeClr val="tx1"/>
                </a:solidFill>
                <a:latin typeface="Consolas" panose="020B0609020204030204" pitchFamily="49" charset="0"/>
              </a:rPr>
              <a:t> T&gt;</a:t>
            </a:r>
          </a:p>
          <a:p>
            <a:r>
              <a:rPr lang="en-US" dirty="0">
                <a:solidFill>
                  <a:schemeClr val="tx1"/>
                </a:solidFill>
                <a:latin typeface="Consolas" panose="020B0609020204030204" pitchFamily="49" charset="0"/>
              </a:rPr>
              <a:t>void </a:t>
            </a:r>
            <a:r>
              <a:rPr lang="en-US" dirty="0" err="1">
                <a:solidFill>
                  <a:schemeClr val="tx1"/>
                </a:solidFill>
                <a:latin typeface="Consolas" panose="020B0609020204030204" pitchFamily="49" charset="0"/>
              </a:rPr>
              <a:t>behave_like_duck</a:t>
            </a:r>
            <a:r>
              <a:rPr lang="en-US" dirty="0">
                <a:solidFill>
                  <a:schemeClr val="tx1"/>
                </a:solidFill>
                <a:latin typeface="Consolas" panose="020B0609020204030204" pitchFamily="49" charset="0"/>
              </a:rPr>
              <a:t>(T t) {</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cout</a:t>
            </a:r>
            <a:r>
              <a:rPr lang="en-US" dirty="0">
                <a:solidFill>
                  <a:schemeClr val="tx1"/>
                </a:solidFill>
                <a:latin typeface="Consolas" panose="020B0609020204030204" pitchFamily="49" charset="0"/>
              </a:rPr>
              <a:t> &lt;&lt; "Whether or not you're a duck...\n";</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cout</a:t>
            </a:r>
            <a:r>
              <a:rPr lang="en-US" dirty="0">
                <a:solidFill>
                  <a:schemeClr val="tx1"/>
                </a:solidFill>
                <a:latin typeface="Consolas" panose="020B0609020204030204" pitchFamily="49" charset="0"/>
              </a:rPr>
              <a:t> &lt;&lt; "You can swim!\n";</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a:t>
            </a:r>
            <a:r>
              <a:rPr lang="en-US" dirty="0" err="1">
                <a:solidFill>
                  <a:srgbClr val="FF0000"/>
                </a:solidFill>
                <a:latin typeface="Consolas" panose="020B0609020204030204" pitchFamily="49" charset="0"/>
              </a:rPr>
              <a:t>swim</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class </a:t>
            </a:r>
            <a:r>
              <a:rPr lang="en-US" dirty="0">
                <a:solidFill>
                  <a:srgbClr val="00B050"/>
                </a:solidFill>
                <a:latin typeface="Consolas" panose="020B0609020204030204" pitchFamily="49" charset="0"/>
              </a:rPr>
              <a:t>Duck</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public:</a:t>
            </a:r>
          </a:p>
          <a:p>
            <a:r>
              <a:rPr lang="en-US" dirty="0">
                <a:solidFill>
                  <a:schemeClr val="tx1"/>
                </a:solidFill>
                <a:latin typeface="Consolas" panose="020B0609020204030204" pitchFamily="49" charset="0"/>
              </a:rPr>
              <a:t> void </a:t>
            </a:r>
            <a:r>
              <a:rPr lang="en-US" dirty="0">
                <a:solidFill>
                  <a:srgbClr val="FF0000"/>
                </a:solidFill>
                <a:latin typeface="Consolas" panose="020B0609020204030204" pitchFamily="49" charset="0"/>
              </a:rPr>
              <a:t>swim</a:t>
            </a:r>
            <a:r>
              <a:rPr lang="en-US" dirty="0">
                <a:solidFill>
                  <a:schemeClr val="tx1"/>
                </a:solidFill>
                <a:latin typeface="Consolas" panose="020B0609020204030204" pitchFamily="49" charset="0"/>
              </a:rPr>
              <a:t>() { </a:t>
            </a:r>
            <a:r>
              <a:rPr lang="en-US" dirty="0" err="1">
                <a:solidFill>
                  <a:schemeClr val="tx1"/>
                </a:solidFill>
                <a:latin typeface="Consolas" panose="020B0609020204030204" pitchFamily="49" charset="0"/>
              </a:rPr>
              <a:t>cout</a:t>
            </a:r>
            <a:r>
              <a:rPr lang="en-US" dirty="0">
                <a:solidFill>
                  <a:schemeClr val="tx1"/>
                </a:solidFill>
                <a:latin typeface="Consolas" panose="020B0609020204030204" pitchFamily="49" charset="0"/>
              </a:rPr>
              <a:t> &lt;&lt; "Paddle paddle!\n"; }</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class </a:t>
            </a:r>
            <a:r>
              <a:rPr lang="en-US" dirty="0" err="1">
                <a:solidFill>
                  <a:srgbClr val="00B050"/>
                </a:solidFill>
                <a:latin typeface="Consolas" panose="020B0609020204030204" pitchFamily="49" charset="0"/>
              </a:rPr>
              <a:t>OlympicSwimmer</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public:</a:t>
            </a:r>
          </a:p>
          <a:p>
            <a:r>
              <a:rPr lang="en-US" dirty="0">
                <a:solidFill>
                  <a:schemeClr val="tx1"/>
                </a:solidFill>
                <a:latin typeface="Consolas" panose="020B0609020204030204" pitchFamily="49" charset="0"/>
              </a:rPr>
              <a:t> void </a:t>
            </a:r>
            <a:r>
              <a:rPr lang="en-US" dirty="0">
                <a:solidFill>
                  <a:srgbClr val="FF0000"/>
                </a:solidFill>
                <a:latin typeface="Consolas" panose="020B0609020204030204" pitchFamily="49" charset="0"/>
              </a:rPr>
              <a:t>swim</a:t>
            </a:r>
            <a:r>
              <a:rPr lang="en-US" dirty="0">
                <a:solidFill>
                  <a:schemeClr val="tx1"/>
                </a:solidFill>
                <a:latin typeface="Consolas" panose="020B0609020204030204" pitchFamily="49" charset="0"/>
              </a:rPr>
              <a:t>() { </a:t>
            </a:r>
            <a:r>
              <a:rPr lang="en-US" dirty="0" err="1">
                <a:solidFill>
                  <a:schemeClr val="tx1"/>
                </a:solidFill>
                <a:latin typeface="Consolas" panose="020B0609020204030204" pitchFamily="49" charset="0"/>
              </a:rPr>
              <a:t>cout</a:t>
            </a:r>
            <a:r>
              <a:rPr lang="en-US" dirty="0">
                <a:solidFill>
                  <a:schemeClr val="tx1"/>
                </a:solidFill>
                <a:latin typeface="Consolas" panose="020B0609020204030204" pitchFamily="49" charset="0"/>
              </a:rPr>
              <a:t> &lt;&lt; "Back stroke!\n"; }</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int main() {</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Duck</a:t>
            </a:r>
            <a:r>
              <a:rPr lang="en-US" dirty="0">
                <a:solidFill>
                  <a:schemeClr val="tx1"/>
                </a:solidFill>
                <a:latin typeface="Consolas" panose="020B0609020204030204" pitchFamily="49" charset="0"/>
              </a:rPr>
              <a:t> d;</a:t>
            </a:r>
          </a:p>
          <a:p>
            <a:r>
              <a:rPr lang="en-US" dirty="0">
                <a:solidFill>
                  <a:schemeClr val="tx1"/>
                </a:solidFill>
                <a:latin typeface="Consolas" panose="020B0609020204030204" pitchFamily="49" charset="0"/>
              </a:rPr>
              <a:t>  </a:t>
            </a:r>
            <a:r>
              <a:rPr lang="en-US" dirty="0" err="1">
                <a:solidFill>
                  <a:srgbClr val="00B050"/>
                </a:solidFill>
                <a:latin typeface="Consolas" panose="020B0609020204030204" pitchFamily="49" charset="0"/>
              </a:rPr>
              <a:t>OlympicSwimmer</a:t>
            </a:r>
            <a:r>
              <a:rPr lang="en-US" dirty="0">
                <a:solidFill>
                  <a:schemeClr val="tx1"/>
                </a:solidFill>
                <a:latin typeface="Consolas" panose="020B0609020204030204" pitchFamily="49" charset="0"/>
              </a:rPr>
              <a:t> s;</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behave_like_duck</a:t>
            </a:r>
            <a:r>
              <a:rPr lang="en-US" dirty="0">
                <a:solidFill>
                  <a:schemeClr val="tx1"/>
                </a:solidFill>
                <a:latin typeface="Consolas" panose="020B0609020204030204" pitchFamily="49" charset="0"/>
              </a:rPr>
              <a:t>(d);</a:t>
            </a: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behave_like_duck</a:t>
            </a:r>
            <a:r>
              <a:rPr lang="en-US" dirty="0">
                <a:solidFill>
                  <a:schemeClr val="tx1"/>
                </a:solidFill>
                <a:latin typeface="Consolas" panose="020B0609020204030204" pitchFamily="49" charset="0"/>
              </a:rPr>
              <a:t>(s);</a:t>
            </a:r>
          </a:p>
          <a:p>
            <a:r>
              <a:rPr lang="en-US"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99996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xEl>
                                              <p:pRg st="18" end="1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xEl>
                                              <p:pRg st="19" end="19"/>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xEl>
                                              <p:pRg st="20" end="2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xEl>
                                              <p:pRg st="21" end="21"/>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xEl>
                                              <p:pRg st="22" end="22"/>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6"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lstStyle/>
          <a:p>
            <a:r>
              <a:rPr lang="en-US" dirty="0"/>
              <a:t>A Hybrid Type Checking Approach: Gradual Typing</a:t>
            </a:r>
          </a:p>
        </p:txBody>
      </p:sp>
      <p:sp>
        <p:nvSpPr>
          <p:cNvPr id="24" name="Rectangle 23">
            <a:extLst>
              <a:ext uri="{FF2B5EF4-FFF2-40B4-BE49-F238E27FC236}">
                <a16:creationId xmlns:a16="http://schemas.microsoft.com/office/drawing/2014/main" id="{DDD7017E-DC78-4053-862A-20DEE4E4D3E9}"/>
              </a:ext>
            </a:extLst>
          </p:cNvPr>
          <p:cNvSpPr/>
          <p:nvPr/>
        </p:nvSpPr>
        <p:spPr>
          <a:xfrm>
            <a:off x="385977" y="1638318"/>
            <a:ext cx="2340814" cy="4764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Static typing</a:t>
            </a:r>
          </a:p>
          <a:p>
            <a:endParaRPr lang="en-US" sz="2400" dirty="0"/>
          </a:p>
          <a:p>
            <a:r>
              <a:rPr lang="en-US" sz="2000" dirty="0"/>
              <a:t>Prior to execution, the type checker determines the type of every expression and ensures all operations are compatible with the types of their operands</a:t>
            </a:r>
          </a:p>
          <a:p>
            <a:endParaRPr lang="en-US" sz="2000" dirty="0"/>
          </a:p>
        </p:txBody>
      </p:sp>
      <p:sp>
        <p:nvSpPr>
          <p:cNvPr id="27" name="TextBox 26">
            <a:extLst>
              <a:ext uri="{FF2B5EF4-FFF2-40B4-BE49-F238E27FC236}">
                <a16:creationId xmlns:a16="http://schemas.microsoft.com/office/drawing/2014/main" id="{60B3982B-2188-4BA0-A313-C54529390DDE}"/>
              </a:ext>
            </a:extLst>
          </p:cNvPr>
          <p:cNvSpPr txBox="1"/>
          <p:nvPr/>
        </p:nvSpPr>
        <p:spPr>
          <a:xfrm>
            <a:off x="7836453" y="1738667"/>
            <a:ext cx="3954110" cy="707886"/>
          </a:xfrm>
          <a:prstGeom prst="rect">
            <a:avLst/>
          </a:prstGeom>
          <a:noFill/>
        </p:spPr>
        <p:txBody>
          <a:bodyPr wrap="square" rtlCol="0">
            <a:spAutoFit/>
          </a:bodyPr>
          <a:lstStyle/>
          <a:p>
            <a:pPr algn="ctr"/>
            <a:r>
              <a:rPr lang="en-US" sz="2000" dirty="0"/>
              <a:t>We've just learned the differences between </a:t>
            </a:r>
            <a:r>
              <a:rPr lang="en-US" sz="2000" dirty="0">
                <a:solidFill>
                  <a:srgbClr val="FF0000"/>
                </a:solidFill>
              </a:rPr>
              <a:t>static</a:t>
            </a:r>
            <a:r>
              <a:rPr lang="en-US" sz="2000" dirty="0"/>
              <a:t> and </a:t>
            </a:r>
            <a:r>
              <a:rPr lang="en-US" sz="2000" dirty="0">
                <a:solidFill>
                  <a:srgbClr val="FF0000"/>
                </a:solidFill>
              </a:rPr>
              <a:t>dynamic</a:t>
            </a:r>
            <a:r>
              <a:rPr lang="en-US" sz="2000" dirty="0"/>
              <a:t> </a:t>
            </a:r>
            <a:r>
              <a:rPr lang="en-US" sz="2000" dirty="0">
                <a:solidFill>
                  <a:srgbClr val="FF0000"/>
                </a:solidFill>
              </a:rPr>
              <a:t>typing</a:t>
            </a:r>
            <a:r>
              <a:rPr lang="en-US" sz="2000" dirty="0"/>
              <a:t>.</a:t>
            </a:r>
          </a:p>
        </p:txBody>
      </p:sp>
      <p:sp>
        <p:nvSpPr>
          <p:cNvPr id="28" name="TextBox 27">
            <a:extLst>
              <a:ext uri="{FF2B5EF4-FFF2-40B4-BE49-F238E27FC236}">
                <a16:creationId xmlns:a16="http://schemas.microsoft.com/office/drawing/2014/main" id="{8A8772FF-6AC1-432B-BCB1-4BA9DC5BC69D}"/>
              </a:ext>
            </a:extLst>
          </p:cNvPr>
          <p:cNvSpPr txBox="1"/>
          <p:nvPr/>
        </p:nvSpPr>
        <p:spPr>
          <a:xfrm>
            <a:off x="7836453" y="3152953"/>
            <a:ext cx="3954110" cy="1015663"/>
          </a:xfrm>
          <a:prstGeom prst="rect">
            <a:avLst/>
          </a:prstGeom>
          <a:noFill/>
        </p:spPr>
        <p:txBody>
          <a:bodyPr wrap="square" rtlCol="0">
            <a:spAutoFit/>
          </a:bodyPr>
          <a:lstStyle/>
          <a:p>
            <a:pPr algn="ctr"/>
            <a:r>
              <a:rPr lang="en-US" sz="2000" dirty="0"/>
              <a:t>There's actually a less well-known hybrid approach also worth briefly discussing: </a:t>
            </a:r>
            <a:r>
              <a:rPr lang="en-US" sz="2000" dirty="0">
                <a:solidFill>
                  <a:srgbClr val="FF0000"/>
                </a:solidFill>
              </a:rPr>
              <a:t>gradual typing</a:t>
            </a:r>
          </a:p>
        </p:txBody>
      </p:sp>
      <p:sp>
        <p:nvSpPr>
          <p:cNvPr id="30" name="Rectangle 29">
            <a:extLst>
              <a:ext uri="{FF2B5EF4-FFF2-40B4-BE49-F238E27FC236}">
                <a16:creationId xmlns:a16="http://schemas.microsoft.com/office/drawing/2014/main" id="{33185EC7-8F5F-4E30-A57D-0DA0D4DA54A7}"/>
              </a:ext>
            </a:extLst>
          </p:cNvPr>
          <p:cNvSpPr/>
          <p:nvPr/>
        </p:nvSpPr>
        <p:spPr>
          <a:xfrm>
            <a:off x="2854543" y="1638318"/>
            <a:ext cx="2340814" cy="4764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Dynamic typing</a:t>
            </a:r>
          </a:p>
          <a:p>
            <a:endParaRPr lang="en-US" sz="2400" dirty="0"/>
          </a:p>
          <a:p>
            <a:r>
              <a:rPr lang="en-US" sz="2000" dirty="0"/>
              <a:t>As the program executes, the type checker ensures that each primitive operation is invoked with values of the right types, and raises an exception otherwise</a:t>
            </a:r>
          </a:p>
          <a:p>
            <a:endParaRPr lang="en-US" sz="2000" dirty="0"/>
          </a:p>
        </p:txBody>
      </p:sp>
      <p:sp>
        <p:nvSpPr>
          <p:cNvPr id="35" name="Rectangle 34">
            <a:extLst>
              <a:ext uri="{FF2B5EF4-FFF2-40B4-BE49-F238E27FC236}">
                <a16:creationId xmlns:a16="http://schemas.microsoft.com/office/drawing/2014/main" id="{709F93DF-8635-4E6A-8A46-DC075EAFE9BC}"/>
              </a:ext>
            </a:extLst>
          </p:cNvPr>
          <p:cNvSpPr/>
          <p:nvPr/>
        </p:nvSpPr>
        <p:spPr>
          <a:xfrm>
            <a:off x="2822711" y="1638318"/>
            <a:ext cx="2340814" cy="4764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Gradual typing</a:t>
            </a:r>
          </a:p>
          <a:p>
            <a:endParaRPr lang="en-US" sz="2000" dirty="0"/>
          </a:p>
          <a:p>
            <a:r>
              <a:rPr lang="en-US" sz="2000" dirty="0"/>
              <a:t>Some variables may be given explicit types, others may be left untyped.</a:t>
            </a:r>
          </a:p>
          <a:p>
            <a:endParaRPr lang="en-US" sz="2000" dirty="0"/>
          </a:p>
          <a:p>
            <a:r>
              <a:rPr lang="en-US" sz="2000" dirty="0"/>
              <a:t>Type checking occurs partly before execution and partly during runtime.</a:t>
            </a:r>
          </a:p>
          <a:p>
            <a:endParaRPr lang="en-US" sz="2000" dirty="0"/>
          </a:p>
        </p:txBody>
      </p:sp>
      <p:sp>
        <p:nvSpPr>
          <p:cNvPr id="49" name="TextBox 48">
            <a:extLst>
              <a:ext uri="{FF2B5EF4-FFF2-40B4-BE49-F238E27FC236}">
                <a16:creationId xmlns:a16="http://schemas.microsoft.com/office/drawing/2014/main" id="{A4C5CCAE-4A50-4AE9-B42E-19AC55E5CF52}"/>
              </a:ext>
            </a:extLst>
          </p:cNvPr>
          <p:cNvSpPr txBox="1"/>
          <p:nvPr/>
        </p:nvSpPr>
        <p:spPr>
          <a:xfrm>
            <a:off x="7686261" y="4875015"/>
            <a:ext cx="4254494" cy="707886"/>
          </a:xfrm>
          <a:prstGeom prst="rect">
            <a:avLst/>
          </a:prstGeom>
          <a:noFill/>
        </p:spPr>
        <p:txBody>
          <a:bodyPr wrap="square" rtlCol="0">
            <a:spAutoFit/>
          </a:bodyPr>
          <a:lstStyle/>
          <a:p>
            <a:pPr algn="ctr"/>
            <a:r>
              <a:rPr lang="en-US" sz="2000" dirty="0"/>
              <a:t>Languages like </a:t>
            </a:r>
            <a:r>
              <a:rPr lang="en-US" sz="2000" dirty="0">
                <a:solidFill>
                  <a:srgbClr val="FF0000"/>
                </a:solidFill>
              </a:rPr>
              <a:t>PHP</a:t>
            </a:r>
            <a:r>
              <a:rPr lang="en-US" sz="2000" dirty="0"/>
              <a:t> and </a:t>
            </a:r>
            <a:r>
              <a:rPr lang="en-US" sz="2000" dirty="0">
                <a:solidFill>
                  <a:srgbClr val="FF0000"/>
                </a:solidFill>
              </a:rPr>
              <a:t>TypeScript</a:t>
            </a:r>
            <a:r>
              <a:rPr lang="en-US" sz="2000" dirty="0"/>
              <a:t> use it – so it's worth a quick discussion!</a:t>
            </a:r>
            <a:endParaRPr lang="en-US" sz="2000" dirty="0">
              <a:solidFill>
                <a:srgbClr val="FF0000"/>
              </a:solidFill>
            </a:endParaRPr>
          </a:p>
        </p:txBody>
      </p:sp>
    </p:spTree>
    <p:extLst>
      <p:ext uri="{BB962C8B-B14F-4D97-AF65-F5344CB8AC3E}">
        <p14:creationId xmlns:p14="http://schemas.microsoft.com/office/powerpoint/2010/main" val="408845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1"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1.875E-6 -1.11111E-6 L 0.19922 -0.00116 " pathEditMode="relative" rAng="0" ptsTypes="AA">
                                      <p:cBhvr>
                                        <p:cTn id="24" dur="2000" fill="hold"/>
                                        <p:tgtEl>
                                          <p:spTgt spid="30"/>
                                        </p:tgtEl>
                                        <p:attrNameLst>
                                          <p:attrName>ppt_x</p:attrName>
                                          <p:attrName>ppt_y</p:attrName>
                                        </p:attrNameLst>
                                      </p:cBhvr>
                                      <p:rCtr x="9961" y="-6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28" grpId="0"/>
      <p:bldP spid="30" grpId="0" animBg="1"/>
      <p:bldP spid="30" grpId="1" animBg="1"/>
      <p:bldP spid="35" grpId="0" animBg="1"/>
      <p:bldP spid="4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4076FFB-81F7-4475-B4AB-4FF02D0C57E5}"/>
              </a:ext>
            </a:extLst>
          </p:cNvPr>
          <p:cNvSpPr txBox="1"/>
          <p:nvPr/>
        </p:nvSpPr>
        <p:spPr>
          <a:xfrm>
            <a:off x="7191513" y="3101440"/>
            <a:ext cx="4857468" cy="707886"/>
          </a:xfrm>
          <a:prstGeom prst="rect">
            <a:avLst/>
          </a:prstGeom>
          <a:noFill/>
        </p:spPr>
        <p:txBody>
          <a:bodyPr wrap="square" rtlCol="0">
            <a:spAutoFit/>
          </a:bodyPr>
          <a:lstStyle/>
          <a:p>
            <a:pPr algn="ctr"/>
            <a:r>
              <a:rPr lang="en-US" sz="2000" dirty="0"/>
              <a:t>But if you do specify a </a:t>
            </a:r>
            <a:r>
              <a:rPr lang="en-US" sz="2000" dirty="0">
                <a:solidFill>
                  <a:srgbClr val="FF0000"/>
                </a:solidFill>
              </a:rPr>
              <a:t>type</a:t>
            </a:r>
            <a:r>
              <a:rPr lang="en-US" sz="2000" dirty="0"/>
              <a:t>, then </a:t>
            </a:r>
            <a:r>
              <a:rPr lang="en-US" sz="2000" i="1" dirty="0"/>
              <a:t>some</a:t>
            </a:r>
            <a:r>
              <a:rPr lang="en-US" sz="2000" dirty="0"/>
              <a:t> type errors can be detected at compile time!</a:t>
            </a:r>
            <a:endParaRPr lang="en-US" sz="2000" dirty="0">
              <a:solidFill>
                <a:srgbClr val="FF0000"/>
              </a:solidFill>
            </a:endParaRPr>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lstStyle/>
          <a:p>
            <a:r>
              <a:rPr lang="en-US" dirty="0"/>
              <a:t>Gradual Typing</a:t>
            </a:r>
          </a:p>
        </p:txBody>
      </p:sp>
      <p:sp>
        <p:nvSpPr>
          <p:cNvPr id="27" name="TextBox 26">
            <a:extLst>
              <a:ext uri="{FF2B5EF4-FFF2-40B4-BE49-F238E27FC236}">
                <a16:creationId xmlns:a16="http://schemas.microsoft.com/office/drawing/2014/main" id="{60B3982B-2188-4BA0-A313-C54529390DDE}"/>
              </a:ext>
            </a:extLst>
          </p:cNvPr>
          <p:cNvSpPr txBox="1"/>
          <p:nvPr/>
        </p:nvSpPr>
        <p:spPr>
          <a:xfrm>
            <a:off x="7163904" y="1221832"/>
            <a:ext cx="4912686" cy="707886"/>
          </a:xfrm>
          <a:prstGeom prst="rect">
            <a:avLst/>
          </a:prstGeom>
          <a:noFill/>
        </p:spPr>
        <p:txBody>
          <a:bodyPr wrap="square" rtlCol="0">
            <a:spAutoFit/>
          </a:bodyPr>
          <a:lstStyle/>
          <a:p>
            <a:pPr algn="ctr"/>
            <a:r>
              <a:rPr lang="en-US" sz="2000" dirty="0"/>
              <a:t>With gradual typing, you can choose whether to specify a </a:t>
            </a:r>
            <a:r>
              <a:rPr lang="en-US" sz="2000" dirty="0">
                <a:solidFill>
                  <a:srgbClr val="FF0000"/>
                </a:solidFill>
              </a:rPr>
              <a:t>type</a:t>
            </a:r>
            <a:r>
              <a:rPr lang="en-US" sz="2000" dirty="0"/>
              <a:t> for variables/parameters.</a:t>
            </a:r>
          </a:p>
        </p:txBody>
      </p:sp>
      <p:sp>
        <p:nvSpPr>
          <p:cNvPr id="28" name="TextBox 27">
            <a:extLst>
              <a:ext uri="{FF2B5EF4-FFF2-40B4-BE49-F238E27FC236}">
                <a16:creationId xmlns:a16="http://schemas.microsoft.com/office/drawing/2014/main" id="{8A8772FF-6AC1-432B-BCB1-4BA9DC5BC69D}"/>
              </a:ext>
            </a:extLst>
          </p:cNvPr>
          <p:cNvSpPr txBox="1"/>
          <p:nvPr/>
        </p:nvSpPr>
        <p:spPr>
          <a:xfrm>
            <a:off x="7322372" y="2161636"/>
            <a:ext cx="4595750" cy="707886"/>
          </a:xfrm>
          <a:prstGeom prst="rect">
            <a:avLst/>
          </a:prstGeom>
          <a:noFill/>
        </p:spPr>
        <p:txBody>
          <a:bodyPr wrap="square" rtlCol="0">
            <a:spAutoFit/>
          </a:bodyPr>
          <a:lstStyle/>
          <a:p>
            <a:pPr algn="ctr"/>
            <a:r>
              <a:rPr lang="en-US" sz="2000" dirty="0"/>
              <a:t>If a variable is </a:t>
            </a:r>
            <a:r>
              <a:rPr lang="en-US" sz="2000" dirty="0">
                <a:solidFill>
                  <a:srgbClr val="0070C0"/>
                </a:solidFill>
              </a:rPr>
              <a:t>untyped</a:t>
            </a:r>
            <a:r>
              <a:rPr lang="en-US" sz="2000" dirty="0"/>
              <a:t>, then type errors for that variable are detected at runtime!</a:t>
            </a:r>
            <a:endParaRPr lang="en-US" sz="2000" dirty="0">
              <a:solidFill>
                <a:srgbClr val="FF0000"/>
              </a:solidFill>
            </a:endParaRPr>
          </a:p>
        </p:txBody>
      </p:sp>
      <p:grpSp>
        <p:nvGrpSpPr>
          <p:cNvPr id="5" name="Group 4">
            <a:extLst>
              <a:ext uri="{FF2B5EF4-FFF2-40B4-BE49-F238E27FC236}">
                <a16:creationId xmlns:a16="http://schemas.microsoft.com/office/drawing/2014/main" id="{4B66F1E2-073E-4E6D-BE72-5FA41F6C6604}"/>
              </a:ext>
            </a:extLst>
          </p:cNvPr>
          <p:cNvGrpSpPr/>
          <p:nvPr/>
        </p:nvGrpSpPr>
        <p:grpSpPr>
          <a:xfrm>
            <a:off x="366642" y="723003"/>
            <a:ext cx="3078924" cy="1579079"/>
            <a:chOff x="777460" y="723003"/>
            <a:chExt cx="2257287" cy="1579079"/>
          </a:xfrm>
        </p:grpSpPr>
        <p:sp>
          <p:nvSpPr>
            <p:cNvPr id="9" name="TextBox 8">
              <a:extLst>
                <a:ext uri="{FF2B5EF4-FFF2-40B4-BE49-F238E27FC236}">
                  <a16:creationId xmlns:a16="http://schemas.microsoft.com/office/drawing/2014/main" id="{679F3662-07E8-4C68-A9EF-550E202AC1E0}"/>
                </a:ext>
              </a:extLst>
            </p:cNvPr>
            <p:cNvSpPr txBox="1"/>
            <p:nvPr/>
          </p:nvSpPr>
          <p:spPr>
            <a:xfrm>
              <a:off x="777460" y="1092336"/>
              <a:ext cx="2257287" cy="1209746"/>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def square(</a:t>
              </a:r>
              <a:r>
                <a:rPr lang="en-US" dirty="0">
                  <a:solidFill>
                    <a:srgbClr val="0070C0"/>
                  </a:solidFill>
                  <a:latin typeface="Consolas" panose="020B0609020204030204" pitchFamily="49" charset="0"/>
                </a:rPr>
                <a:t>x</a:t>
              </a:r>
              <a:r>
                <a:rPr lang="en-US" dirty="0">
                  <a:latin typeface="Consolas" panose="020B0609020204030204" pitchFamily="49" charset="0"/>
                </a:rPr>
                <a:t>):</a:t>
              </a:r>
            </a:p>
            <a:p>
              <a:r>
                <a:rPr lang="en-US" dirty="0">
                  <a:latin typeface="Consolas" panose="020B0609020204030204" pitchFamily="49" charset="0"/>
                </a:rPr>
                <a:t>    return x * x</a:t>
              </a:r>
            </a:p>
            <a:p>
              <a:endParaRPr lang="en-US" dirty="0">
                <a:latin typeface="Consolas" panose="020B0609020204030204" pitchFamily="49" charset="0"/>
              </a:endParaRPr>
            </a:p>
            <a:p>
              <a:r>
                <a:rPr lang="en-US" dirty="0">
                  <a:latin typeface="Consolas" panose="020B0609020204030204" pitchFamily="49" charset="0"/>
                </a:rPr>
                <a:t>result = square(</a:t>
              </a:r>
              <a:r>
                <a:rPr lang="en-US" dirty="0">
                  <a:solidFill>
                    <a:srgbClr val="7030A0"/>
                  </a:solidFill>
                  <a:latin typeface="Consolas" panose="020B0609020204030204" pitchFamily="49" charset="0"/>
                </a:rPr>
                <a:t>"foo"</a:t>
              </a:r>
              <a:r>
                <a:rPr lang="en-US" dirty="0">
                  <a:latin typeface="Consolas" panose="020B0609020204030204" pitchFamily="49" charset="0"/>
                </a:rPr>
                <a:t>)</a:t>
              </a:r>
            </a:p>
          </p:txBody>
        </p:sp>
        <p:sp>
          <p:nvSpPr>
            <p:cNvPr id="4" name="TextBox 3">
              <a:extLst>
                <a:ext uri="{FF2B5EF4-FFF2-40B4-BE49-F238E27FC236}">
                  <a16:creationId xmlns:a16="http://schemas.microsoft.com/office/drawing/2014/main" id="{B8589C34-9836-4C5F-8EE6-D2D856E92FA0}"/>
                </a:ext>
              </a:extLst>
            </p:cNvPr>
            <p:cNvSpPr txBox="1"/>
            <p:nvPr/>
          </p:nvSpPr>
          <p:spPr>
            <a:xfrm>
              <a:off x="1330714" y="723003"/>
              <a:ext cx="1150783" cy="400110"/>
            </a:xfrm>
            <a:prstGeom prst="rect">
              <a:avLst/>
            </a:prstGeom>
            <a:noFill/>
          </p:spPr>
          <p:txBody>
            <a:bodyPr wrap="none" rtlCol="0">
              <a:spAutoFit/>
            </a:bodyPr>
            <a:lstStyle/>
            <a:p>
              <a:pPr algn="ctr"/>
              <a:r>
                <a:rPr lang="en-US" sz="2000" dirty="0">
                  <a:solidFill>
                    <a:srgbClr val="0070C0"/>
                  </a:solidFill>
                </a:rPr>
                <a:t>x</a:t>
              </a:r>
              <a:r>
                <a:rPr lang="en-US" sz="2000" dirty="0"/>
                <a:t> has </a:t>
              </a:r>
              <a:r>
                <a:rPr lang="en-US" sz="2000" i="1" dirty="0">
                  <a:solidFill>
                    <a:srgbClr val="0070C0"/>
                  </a:solidFill>
                </a:rPr>
                <a:t>no</a:t>
              </a:r>
              <a:r>
                <a:rPr lang="en-US" sz="2000" dirty="0">
                  <a:solidFill>
                    <a:srgbClr val="0070C0"/>
                  </a:solidFill>
                </a:rPr>
                <a:t> type</a:t>
              </a:r>
            </a:p>
          </p:txBody>
        </p:sp>
      </p:grpSp>
      <p:grpSp>
        <p:nvGrpSpPr>
          <p:cNvPr id="6" name="Group 5">
            <a:extLst>
              <a:ext uri="{FF2B5EF4-FFF2-40B4-BE49-F238E27FC236}">
                <a16:creationId xmlns:a16="http://schemas.microsoft.com/office/drawing/2014/main" id="{AAEBB53C-D4FD-4D81-AA50-B38358A4DF0F}"/>
              </a:ext>
            </a:extLst>
          </p:cNvPr>
          <p:cNvGrpSpPr/>
          <p:nvPr/>
        </p:nvGrpSpPr>
        <p:grpSpPr>
          <a:xfrm>
            <a:off x="3573372" y="723003"/>
            <a:ext cx="3078924" cy="1577884"/>
            <a:chOff x="3502990" y="723003"/>
            <a:chExt cx="2257287" cy="1577884"/>
          </a:xfrm>
        </p:grpSpPr>
        <p:sp>
          <p:nvSpPr>
            <p:cNvPr id="10" name="TextBox 9">
              <a:extLst>
                <a:ext uri="{FF2B5EF4-FFF2-40B4-BE49-F238E27FC236}">
                  <a16:creationId xmlns:a16="http://schemas.microsoft.com/office/drawing/2014/main" id="{DA560EC4-12FD-4050-946A-BC09F61779E4}"/>
                </a:ext>
              </a:extLst>
            </p:cNvPr>
            <p:cNvSpPr txBox="1"/>
            <p:nvPr/>
          </p:nvSpPr>
          <p:spPr>
            <a:xfrm>
              <a:off x="3502990" y="1092335"/>
              <a:ext cx="2257287" cy="1208552"/>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def square(</a:t>
              </a:r>
              <a:r>
                <a:rPr lang="en-US" dirty="0">
                  <a:solidFill>
                    <a:srgbClr val="FF0000"/>
                  </a:solidFill>
                  <a:latin typeface="Consolas" panose="020B0609020204030204" pitchFamily="49" charset="0"/>
                </a:rPr>
                <a:t>x</a:t>
              </a:r>
              <a:r>
                <a:rPr lang="en-US" dirty="0">
                  <a:latin typeface="Consolas" panose="020B0609020204030204" pitchFamily="49" charset="0"/>
                </a:rPr>
                <a:t> : </a:t>
              </a:r>
              <a:r>
                <a:rPr lang="en-US" dirty="0">
                  <a:solidFill>
                    <a:srgbClr val="FF0000"/>
                  </a:solidFill>
                  <a:latin typeface="Consolas" panose="020B0609020204030204" pitchFamily="49" charset="0"/>
                </a:rPr>
                <a:t>int</a:t>
              </a:r>
              <a:r>
                <a:rPr lang="en-US" dirty="0">
                  <a:latin typeface="Consolas" panose="020B0609020204030204" pitchFamily="49" charset="0"/>
                </a:rPr>
                <a:t>):</a:t>
              </a:r>
            </a:p>
            <a:p>
              <a:r>
                <a:rPr lang="en-US" dirty="0">
                  <a:latin typeface="Consolas" panose="020B0609020204030204" pitchFamily="49" charset="0"/>
                </a:rPr>
                <a:t>    return x * x</a:t>
              </a:r>
            </a:p>
            <a:p>
              <a:endParaRPr lang="en-US" dirty="0">
                <a:latin typeface="Consolas" panose="020B0609020204030204" pitchFamily="49" charset="0"/>
              </a:endParaRPr>
            </a:p>
            <a:p>
              <a:r>
                <a:rPr lang="en-US" dirty="0">
                  <a:latin typeface="Consolas" panose="020B0609020204030204" pitchFamily="49" charset="0"/>
                </a:rPr>
                <a:t>result = square(</a:t>
              </a:r>
              <a:r>
                <a:rPr lang="en-US" dirty="0">
                  <a:solidFill>
                    <a:srgbClr val="7030A0"/>
                  </a:solidFill>
                  <a:latin typeface="Consolas" panose="020B0609020204030204" pitchFamily="49" charset="0"/>
                </a:rPr>
                <a:t>"foo"</a:t>
              </a:r>
              <a:r>
                <a:rPr lang="en-US" dirty="0">
                  <a:latin typeface="Consolas" panose="020B0609020204030204" pitchFamily="49" charset="0"/>
                </a:rPr>
                <a:t>)</a:t>
              </a:r>
            </a:p>
          </p:txBody>
        </p:sp>
        <p:sp>
          <p:nvSpPr>
            <p:cNvPr id="12" name="TextBox 11">
              <a:extLst>
                <a:ext uri="{FF2B5EF4-FFF2-40B4-BE49-F238E27FC236}">
                  <a16:creationId xmlns:a16="http://schemas.microsoft.com/office/drawing/2014/main" id="{7B32F77D-B508-4B6F-85C8-2B5384ACB574}"/>
                </a:ext>
              </a:extLst>
            </p:cNvPr>
            <p:cNvSpPr txBox="1"/>
            <p:nvPr/>
          </p:nvSpPr>
          <p:spPr>
            <a:xfrm>
              <a:off x="4109714" y="723003"/>
              <a:ext cx="1043838" cy="400110"/>
            </a:xfrm>
            <a:prstGeom prst="rect">
              <a:avLst/>
            </a:prstGeom>
            <a:noFill/>
          </p:spPr>
          <p:txBody>
            <a:bodyPr wrap="none" rtlCol="0">
              <a:spAutoFit/>
            </a:bodyPr>
            <a:lstStyle/>
            <a:p>
              <a:pPr algn="ctr"/>
              <a:r>
                <a:rPr lang="en-US" sz="2000" dirty="0">
                  <a:solidFill>
                    <a:srgbClr val="FF0000"/>
                  </a:solidFill>
                </a:rPr>
                <a:t>x</a:t>
              </a:r>
              <a:r>
                <a:rPr lang="en-US" sz="2000" dirty="0"/>
                <a:t> has a </a:t>
              </a:r>
              <a:r>
                <a:rPr lang="en-US" sz="2000" dirty="0">
                  <a:solidFill>
                    <a:srgbClr val="FF0000"/>
                  </a:solidFill>
                </a:rPr>
                <a:t>type</a:t>
              </a:r>
            </a:p>
          </p:txBody>
        </p:sp>
      </p:grpSp>
      <p:sp>
        <p:nvSpPr>
          <p:cNvPr id="15" name="Speech Bubble: Rectangle with Corners Rounded 14">
            <a:extLst>
              <a:ext uri="{FF2B5EF4-FFF2-40B4-BE49-F238E27FC236}">
                <a16:creationId xmlns:a16="http://schemas.microsoft.com/office/drawing/2014/main" id="{3752F768-F24D-4432-BD8D-2BAE72FF2ED7}"/>
              </a:ext>
            </a:extLst>
          </p:cNvPr>
          <p:cNvSpPr/>
          <p:nvPr/>
        </p:nvSpPr>
        <p:spPr>
          <a:xfrm>
            <a:off x="2016608" y="59401"/>
            <a:ext cx="1515486" cy="744435"/>
          </a:xfrm>
          <a:prstGeom prst="wedgeRoundRectCallout">
            <a:avLst>
              <a:gd name="adj1" fmla="val -52804"/>
              <a:gd name="adj2" fmla="val 1041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a:t>
            </a:r>
            <a:r>
              <a:rPr lang="en-US" sz="2000" dirty="0">
                <a:solidFill>
                  <a:srgbClr val="00FFFF"/>
                </a:solidFill>
                <a:latin typeface="Corbel" panose="020B0503020204020204" pitchFamily="34" charset="0"/>
              </a:rPr>
              <a:t> x </a:t>
            </a:r>
            <a:r>
              <a:rPr lang="en-US" sz="2000" dirty="0">
                <a:latin typeface="Corbel" panose="020B0503020204020204" pitchFamily="34" charset="0"/>
              </a:rPr>
              <a:t>has </a:t>
            </a:r>
            <a:r>
              <a:rPr lang="en-US" sz="2000" dirty="0">
                <a:solidFill>
                  <a:srgbClr val="00FFFF"/>
                </a:solidFill>
                <a:latin typeface="Corbel" panose="020B0503020204020204" pitchFamily="34" charset="0"/>
              </a:rPr>
              <a:t>no type</a:t>
            </a:r>
            <a:r>
              <a:rPr lang="en-US" sz="2000" dirty="0">
                <a:latin typeface="Corbel" panose="020B0503020204020204" pitchFamily="34" charset="0"/>
              </a:rPr>
              <a:t>...</a:t>
            </a:r>
          </a:p>
        </p:txBody>
      </p:sp>
      <p:sp>
        <p:nvSpPr>
          <p:cNvPr id="16" name="Speech Bubble: Rectangle with Corners Rounded 15">
            <a:extLst>
              <a:ext uri="{FF2B5EF4-FFF2-40B4-BE49-F238E27FC236}">
                <a16:creationId xmlns:a16="http://schemas.microsoft.com/office/drawing/2014/main" id="{68BC8A0F-7ADC-4789-A2D7-E9FF87E0257E}"/>
              </a:ext>
            </a:extLst>
          </p:cNvPr>
          <p:cNvSpPr/>
          <p:nvPr/>
        </p:nvSpPr>
        <p:spPr>
          <a:xfrm>
            <a:off x="3641465" y="845294"/>
            <a:ext cx="3831099" cy="1142999"/>
          </a:xfrm>
          <a:prstGeom prst="wedgeRoundRectCallout">
            <a:avLst>
              <a:gd name="adj1" fmla="val -79385"/>
              <a:gd name="adj2" fmla="val 141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 attempt to use the value improperly will be detected when the expression is evaluated.</a:t>
            </a:r>
          </a:p>
        </p:txBody>
      </p:sp>
      <p:sp>
        <p:nvSpPr>
          <p:cNvPr id="17" name="Speech Bubble: Rectangle with Corners Rounded 16">
            <a:extLst>
              <a:ext uri="{FF2B5EF4-FFF2-40B4-BE49-F238E27FC236}">
                <a16:creationId xmlns:a16="http://schemas.microsoft.com/office/drawing/2014/main" id="{C9FFD7C3-6CA3-4CB6-A415-654C1AB08336}"/>
              </a:ext>
            </a:extLst>
          </p:cNvPr>
          <p:cNvSpPr/>
          <p:nvPr/>
        </p:nvSpPr>
        <p:spPr>
          <a:xfrm>
            <a:off x="3129292" y="2772874"/>
            <a:ext cx="2533374" cy="820934"/>
          </a:xfrm>
          <a:prstGeom prst="wedgeRoundRectCallout">
            <a:avLst>
              <a:gd name="adj1" fmla="val -65825"/>
              <a:gd name="adj2" fmla="val -1189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You can pass a value of any type to it!</a:t>
            </a:r>
          </a:p>
        </p:txBody>
      </p:sp>
      <p:sp>
        <p:nvSpPr>
          <p:cNvPr id="18" name="Speech Bubble: Rectangle with Corners Rounded 17">
            <a:extLst>
              <a:ext uri="{FF2B5EF4-FFF2-40B4-BE49-F238E27FC236}">
                <a16:creationId xmlns:a16="http://schemas.microsoft.com/office/drawing/2014/main" id="{CA80AB0A-8F05-4D2E-BDDA-0BC36AAE4881}"/>
              </a:ext>
            </a:extLst>
          </p:cNvPr>
          <p:cNvSpPr/>
          <p:nvPr/>
        </p:nvSpPr>
        <p:spPr>
          <a:xfrm>
            <a:off x="5911120" y="25321"/>
            <a:ext cx="2009263" cy="744435"/>
          </a:xfrm>
          <a:prstGeom prst="wedgeRoundRectCallout">
            <a:avLst>
              <a:gd name="adj1" fmla="val -52804"/>
              <a:gd name="adj2" fmla="val 10413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a:t>
            </a:r>
            <a:r>
              <a:rPr lang="en-US" sz="2000" dirty="0">
                <a:solidFill>
                  <a:schemeClr val="accent2">
                    <a:lumMod val="40000"/>
                    <a:lumOff val="60000"/>
                  </a:schemeClr>
                </a:solidFill>
                <a:latin typeface="Corbel" panose="020B0503020204020204" pitchFamily="34" charset="0"/>
              </a:rPr>
              <a:t>x</a:t>
            </a:r>
            <a:r>
              <a:rPr lang="en-US" sz="2000" dirty="0">
                <a:latin typeface="Corbel" panose="020B0503020204020204" pitchFamily="34" charset="0"/>
              </a:rPr>
              <a:t> has a type of </a:t>
            </a:r>
            <a:r>
              <a:rPr lang="en-US" sz="2000" dirty="0">
                <a:solidFill>
                  <a:schemeClr val="accent2">
                    <a:lumMod val="40000"/>
                    <a:lumOff val="60000"/>
                  </a:schemeClr>
                </a:solidFill>
                <a:latin typeface="Corbel" panose="020B0503020204020204" pitchFamily="34" charset="0"/>
              </a:rPr>
              <a:t>integer</a:t>
            </a:r>
            <a:r>
              <a:rPr lang="en-US" sz="2000" dirty="0">
                <a:latin typeface="Corbel" panose="020B0503020204020204" pitchFamily="34" charset="0"/>
              </a:rPr>
              <a:t>...</a:t>
            </a:r>
          </a:p>
        </p:txBody>
      </p:sp>
      <p:sp>
        <p:nvSpPr>
          <p:cNvPr id="19" name="Speech Bubble: Rectangle with Corners Rounded 18">
            <a:extLst>
              <a:ext uri="{FF2B5EF4-FFF2-40B4-BE49-F238E27FC236}">
                <a16:creationId xmlns:a16="http://schemas.microsoft.com/office/drawing/2014/main" id="{FEFF624C-2995-4999-86FE-A50916973978}"/>
              </a:ext>
            </a:extLst>
          </p:cNvPr>
          <p:cNvSpPr/>
          <p:nvPr/>
        </p:nvSpPr>
        <p:spPr>
          <a:xfrm>
            <a:off x="3296386" y="2804016"/>
            <a:ext cx="3232950" cy="1208552"/>
          </a:xfrm>
          <a:prstGeom prst="wedgeRoundRectCallout">
            <a:avLst>
              <a:gd name="adj1" fmla="val 33737"/>
              <a:gd name="adj2" fmla="val -992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compiler will detect the type incompatibility and generate a compiler error!</a:t>
            </a:r>
          </a:p>
        </p:txBody>
      </p:sp>
      <p:sp>
        <p:nvSpPr>
          <p:cNvPr id="21" name="TextBox 20">
            <a:extLst>
              <a:ext uri="{FF2B5EF4-FFF2-40B4-BE49-F238E27FC236}">
                <a16:creationId xmlns:a16="http://schemas.microsoft.com/office/drawing/2014/main" id="{A4DA8673-08F8-44F6-919D-29FE7807008A}"/>
              </a:ext>
            </a:extLst>
          </p:cNvPr>
          <p:cNvSpPr txBox="1"/>
          <p:nvPr/>
        </p:nvSpPr>
        <p:spPr>
          <a:xfrm>
            <a:off x="7472564" y="4041243"/>
            <a:ext cx="4295366" cy="707886"/>
          </a:xfrm>
          <a:prstGeom prst="rect">
            <a:avLst/>
          </a:prstGeom>
          <a:noFill/>
        </p:spPr>
        <p:txBody>
          <a:bodyPr wrap="square" rtlCol="0">
            <a:spAutoFit/>
          </a:bodyPr>
          <a:lstStyle/>
          <a:p>
            <a:pPr algn="ctr"/>
            <a:r>
              <a:rPr lang="en-US" sz="2000" dirty="0"/>
              <a:t>OK, but what happens if we pass an </a:t>
            </a:r>
            <a:r>
              <a:rPr lang="en-US" sz="2000" dirty="0">
                <a:solidFill>
                  <a:schemeClr val="accent5">
                    <a:lumMod val="75000"/>
                  </a:schemeClr>
                </a:solidFill>
              </a:rPr>
              <a:t>untyped</a:t>
            </a:r>
            <a:r>
              <a:rPr lang="en-US" sz="2000" dirty="0"/>
              <a:t> variable to a </a:t>
            </a:r>
            <a:r>
              <a:rPr lang="en-US" sz="2000" dirty="0">
                <a:solidFill>
                  <a:srgbClr val="FF0000"/>
                </a:solidFill>
              </a:rPr>
              <a:t>typed</a:t>
            </a:r>
            <a:r>
              <a:rPr lang="en-US" sz="2000" dirty="0"/>
              <a:t> variable?</a:t>
            </a:r>
            <a:endParaRPr lang="en-US" sz="2000" dirty="0">
              <a:solidFill>
                <a:srgbClr val="FF0000"/>
              </a:solidFill>
            </a:endParaRPr>
          </a:p>
        </p:txBody>
      </p:sp>
      <p:sp>
        <p:nvSpPr>
          <p:cNvPr id="22" name="TextBox 21">
            <a:extLst>
              <a:ext uri="{FF2B5EF4-FFF2-40B4-BE49-F238E27FC236}">
                <a16:creationId xmlns:a16="http://schemas.microsoft.com/office/drawing/2014/main" id="{8B827FF0-3126-46D9-99A5-C52AABA95C0B}"/>
              </a:ext>
            </a:extLst>
          </p:cNvPr>
          <p:cNvSpPr txBox="1"/>
          <p:nvPr/>
        </p:nvSpPr>
        <p:spPr>
          <a:xfrm>
            <a:off x="2126690" y="2928515"/>
            <a:ext cx="2810808" cy="2031325"/>
          </a:xfrm>
          <a:prstGeom prst="rect">
            <a:avLst/>
          </a:prstGeom>
          <a:solidFill>
            <a:schemeClr val="accent4">
              <a:lumMod val="20000"/>
              <a:lumOff val="80000"/>
            </a:schemeClr>
          </a:solidFill>
          <a:ln>
            <a:solidFill>
              <a:schemeClr val="tx1"/>
            </a:solidFill>
          </a:ln>
        </p:spPr>
        <p:txBody>
          <a:bodyPr wrap="square">
            <a:spAutoFit/>
          </a:bodyPr>
          <a:lstStyle/>
          <a:p>
            <a:r>
              <a:rPr lang="en-US" dirty="0">
                <a:latin typeface="Consolas" panose="020B0609020204030204" pitchFamily="49" charset="0"/>
              </a:rPr>
              <a:t>def square(x : </a:t>
            </a:r>
            <a:r>
              <a:rPr lang="en-US" dirty="0">
                <a:solidFill>
                  <a:srgbClr val="FF0000"/>
                </a:solidFill>
                <a:latin typeface="Consolas" panose="020B0609020204030204" pitchFamily="49" charset="0"/>
              </a:rPr>
              <a:t>int</a:t>
            </a:r>
            <a:r>
              <a:rPr lang="en-US" dirty="0">
                <a:latin typeface="Consolas" panose="020B0609020204030204" pitchFamily="49" charset="0"/>
              </a:rPr>
              <a:t>):</a:t>
            </a:r>
          </a:p>
          <a:p>
            <a:r>
              <a:rPr lang="en-US" dirty="0">
                <a:latin typeface="Consolas" panose="020B0609020204030204" pitchFamily="49" charset="0"/>
              </a:rPr>
              <a:t>    return x * x</a:t>
            </a:r>
          </a:p>
          <a:p>
            <a:endParaRPr lang="en-US" dirty="0">
              <a:latin typeface="Consolas" panose="020B0609020204030204" pitchFamily="49" charset="0"/>
            </a:endParaRPr>
          </a:p>
          <a:p>
            <a:r>
              <a:rPr lang="en-US" dirty="0">
                <a:latin typeface="Consolas" panose="020B0609020204030204" pitchFamily="49" charset="0"/>
              </a:rPr>
              <a:t>def </a:t>
            </a:r>
            <a:r>
              <a:rPr lang="en-US" dirty="0" err="1">
                <a:latin typeface="Consolas" panose="020B0609020204030204" pitchFamily="49" charset="0"/>
              </a:rPr>
              <a:t>what_happens</a:t>
            </a:r>
            <a:r>
              <a:rPr lang="en-US" dirty="0">
                <a:latin typeface="Consolas" panose="020B0609020204030204" pitchFamily="49" charset="0"/>
              </a:rPr>
              <a:t>(</a:t>
            </a:r>
            <a:r>
              <a:rPr lang="en-US" dirty="0">
                <a:solidFill>
                  <a:schemeClr val="accent5">
                    <a:lumMod val="75000"/>
                  </a:schemeClr>
                </a:solidFill>
                <a:latin typeface="Consolas" panose="020B0609020204030204" pitchFamily="49" charset="0"/>
              </a:rPr>
              <a:t>y</a:t>
            </a:r>
            <a:r>
              <a:rPr lang="en-US" dirty="0">
                <a:latin typeface="Consolas" panose="020B0609020204030204" pitchFamily="49" charset="0"/>
              </a:rPr>
              <a:t>):</a:t>
            </a:r>
          </a:p>
          <a:p>
            <a:r>
              <a:rPr lang="en-US" dirty="0">
                <a:latin typeface="Consolas" panose="020B0609020204030204" pitchFamily="49" charset="0"/>
              </a:rPr>
              <a:t>   print(square(</a:t>
            </a:r>
            <a:r>
              <a:rPr lang="en-US" dirty="0">
                <a:solidFill>
                  <a:schemeClr val="accent5">
                    <a:lumMod val="75000"/>
                  </a:schemeClr>
                </a:solidFill>
                <a:latin typeface="Consolas" panose="020B0609020204030204" pitchFamily="49" charset="0"/>
              </a:rPr>
              <a:t>y</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23" name="Speech Bubble: Rectangle with Corners Rounded 22">
            <a:extLst>
              <a:ext uri="{FF2B5EF4-FFF2-40B4-BE49-F238E27FC236}">
                <a16:creationId xmlns:a16="http://schemas.microsoft.com/office/drawing/2014/main" id="{492C5D79-A995-4F7D-8592-BBE677625574}"/>
              </a:ext>
            </a:extLst>
          </p:cNvPr>
          <p:cNvSpPr/>
          <p:nvPr/>
        </p:nvSpPr>
        <p:spPr>
          <a:xfrm>
            <a:off x="4824525" y="4634705"/>
            <a:ext cx="2533374" cy="820934"/>
          </a:xfrm>
          <a:prstGeom prst="wedgeRoundRectCallout">
            <a:avLst>
              <a:gd name="adj1" fmla="val -65825"/>
              <a:gd name="adj2" fmla="val -11894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latin typeface="Corbel" panose="020B0503020204020204" pitchFamily="34" charset="0"/>
              </a:rPr>
              <a:t>y</a:t>
            </a:r>
            <a:r>
              <a:rPr lang="en-US" sz="2000" dirty="0">
                <a:solidFill>
                  <a:schemeClr val="accent2">
                    <a:lumMod val="40000"/>
                    <a:lumOff val="60000"/>
                  </a:schemeClr>
                </a:solidFill>
                <a:latin typeface="Corbel" panose="020B0503020204020204" pitchFamily="34" charset="0"/>
              </a:rPr>
              <a:t> </a:t>
            </a:r>
            <a:r>
              <a:rPr lang="en-US" sz="2000" dirty="0">
                <a:latin typeface="Corbel" panose="020B0503020204020204" pitchFamily="34" charset="0"/>
              </a:rPr>
              <a:t>is an </a:t>
            </a:r>
            <a:r>
              <a:rPr lang="en-US" sz="2000" dirty="0">
                <a:solidFill>
                  <a:srgbClr val="00FFFF"/>
                </a:solidFill>
                <a:latin typeface="Corbel" panose="020B0503020204020204" pitchFamily="34" charset="0"/>
              </a:rPr>
              <a:t>untyped</a:t>
            </a:r>
            <a:r>
              <a:rPr lang="en-US" sz="2000" dirty="0">
                <a:latin typeface="Corbel" panose="020B0503020204020204" pitchFamily="34" charset="0"/>
              </a:rPr>
              <a:t> variable!</a:t>
            </a:r>
          </a:p>
        </p:txBody>
      </p:sp>
      <p:sp>
        <p:nvSpPr>
          <p:cNvPr id="25" name="Speech Bubble: Rectangle with Corners Rounded 24">
            <a:extLst>
              <a:ext uri="{FF2B5EF4-FFF2-40B4-BE49-F238E27FC236}">
                <a16:creationId xmlns:a16="http://schemas.microsoft.com/office/drawing/2014/main" id="{19EAA110-711C-4823-8357-F2C524C921E8}"/>
              </a:ext>
            </a:extLst>
          </p:cNvPr>
          <p:cNvSpPr/>
          <p:nvPr/>
        </p:nvSpPr>
        <p:spPr>
          <a:xfrm>
            <a:off x="40820" y="5462222"/>
            <a:ext cx="2533374" cy="820934"/>
          </a:xfrm>
          <a:prstGeom prst="wedgeRoundRectCallout">
            <a:avLst>
              <a:gd name="adj1" fmla="val 34756"/>
              <a:gd name="adj2" fmla="val -1380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could refer to a value of any type!</a:t>
            </a:r>
          </a:p>
        </p:txBody>
      </p:sp>
      <p:sp>
        <p:nvSpPr>
          <p:cNvPr id="26" name="TextBox 25">
            <a:extLst>
              <a:ext uri="{FF2B5EF4-FFF2-40B4-BE49-F238E27FC236}">
                <a16:creationId xmlns:a16="http://schemas.microsoft.com/office/drawing/2014/main" id="{55F7FA0C-60B7-4418-92AD-AB7509A3E22A}"/>
              </a:ext>
            </a:extLst>
          </p:cNvPr>
          <p:cNvSpPr txBox="1"/>
          <p:nvPr/>
        </p:nvSpPr>
        <p:spPr>
          <a:xfrm>
            <a:off x="2096112" y="4450039"/>
            <a:ext cx="2304827" cy="369332"/>
          </a:xfrm>
          <a:prstGeom prst="rect">
            <a:avLst/>
          </a:prstGeom>
          <a:noFill/>
        </p:spPr>
        <p:txBody>
          <a:bodyPr wrap="square">
            <a:spAutoFit/>
          </a:bodyPr>
          <a:lstStyle/>
          <a:p>
            <a:r>
              <a:rPr lang="en-US" dirty="0" err="1">
                <a:latin typeface="Consolas" panose="020B0609020204030204" pitchFamily="49" charset="0"/>
              </a:rPr>
              <a:t>what_happens</a:t>
            </a:r>
            <a:r>
              <a:rPr lang="en-US" dirty="0">
                <a:latin typeface="Consolas" panose="020B0609020204030204" pitchFamily="49" charset="0"/>
              </a:rPr>
              <a:t>(</a:t>
            </a:r>
            <a:r>
              <a:rPr lang="en-US" dirty="0">
                <a:solidFill>
                  <a:srgbClr val="FF0000"/>
                </a:solidFill>
                <a:latin typeface="Consolas" panose="020B0609020204030204" pitchFamily="49" charset="0"/>
              </a:rPr>
              <a:t>10</a:t>
            </a:r>
            <a:r>
              <a:rPr lang="en-US" dirty="0">
                <a:latin typeface="Consolas" panose="020B0609020204030204" pitchFamily="49" charset="0"/>
              </a:rPr>
              <a:t>)</a:t>
            </a:r>
          </a:p>
        </p:txBody>
      </p:sp>
      <p:sp>
        <p:nvSpPr>
          <p:cNvPr id="29" name="TextBox 28">
            <a:extLst>
              <a:ext uri="{FF2B5EF4-FFF2-40B4-BE49-F238E27FC236}">
                <a16:creationId xmlns:a16="http://schemas.microsoft.com/office/drawing/2014/main" id="{61F14F1C-CCFA-438E-ACE6-6658076B004C}"/>
              </a:ext>
            </a:extLst>
          </p:cNvPr>
          <p:cNvSpPr txBox="1"/>
          <p:nvPr/>
        </p:nvSpPr>
        <p:spPr>
          <a:xfrm>
            <a:off x="2096112" y="4450039"/>
            <a:ext cx="2719564" cy="369332"/>
          </a:xfrm>
          <a:prstGeom prst="rect">
            <a:avLst/>
          </a:prstGeom>
          <a:noFill/>
        </p:spPr>
        <p:txBody>
          <a:bodyPr wrap="square">
            <a:spAutoFit/>
          </a:bodyPr>
          <a:lstStyle/>
          <a:p>
            <a:r>
              <a:rPr lang="en-US" dirty="0" err="1">
                <a:latin typeface="Consolas" panose="020B0609020204030204" pitchFamily="49" charset="0"/>
              </a:rPr>
              <a:t>what_happens</a:t>
            </a:r>
            <a:r>
              <a:rPr lang="en-US" dirty="0">
                <a:latin typeface="Consolas" panose="020B0609020204030204" pitchFamily="49" charset="0"/>
              </a:rPr>
              <a:t>(</a:t>
            </a:r>
            <a:r>
              <a:rPr lang="en-US" dirty="0">
                <a:solidFill>
                  <a:srgbClr val="7030A0"/>
                </a:solidFill>
                <a:latin typeface="Consolas" panose="020B0609020204030204" pitchFamily="49" charset="0"/>
              </a:rPr>
              <a:t>"foo"</a:t>
            </a:r>
            <a:r>
              <a:rPr lang="en-US" dirty="0">
                <a:latin typeface="Consolas" panose="020B0609020204030204" pitchFamily="49" charset="0"/>
              </a:rPr>
              <a:t>)</a:t>
            </a:r>
          </a:p>
        </p:txBody>
      </p:sp>
      <p:sp>
        <p:nvSpPr>
          <p:cNvPr id="31" name="Speech Bubble: Rectangle with Corners Rounded 30">
            <a:extLst>
              <a:ext uri="{FF2B5EF4-FFF2-40B4-BE49-F238E27FC236}">
                <a16:creationId xmlns:a16="http://schemas.microsoft.com/office/drawing/2014/main" id="{702A569B-EF73-46D0-B0C1-B078FA9E2831}"/>
              </a:ext>
            </a:extLst>
          </p:cNvPr>
          <p:cNvSpPr/>
          <p:nvPr/>
        </p:nvSpPr>
        <p:spPr>
          <a:xfrm>
            <a:off x="4624093" y="1850285"/>
            <a:ext cx="2533374" cy="820934"/>
          </a:xfrm>
          <a:prstGeom prst="wedgeRoundRectCallout">
            <a:avLst>
              <a:gd name="adj1" fmla="val -77682"/>
              <a:gd name="adj2" fmla="val 914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we're passing it to a </a:t>
            </a:r>
            <a:r>
              <a:rPr lang="en-US" sz="2000" dirty="0">
                <a:solidFill>
                  <a:schemeClr val="accent2">
                    <a:lumMod val="40000"/>
                    <a:lumOff val="60000"/>
                  </a:schemeClr>
                </a:solidFill>
                <a:latin typeface="Corbel" panose="020B0503020204020204" pitchFamily="34" charset="0"/>
              </a:rPr>
              <a:t>typed </a:t>
            </a:r>
            <a:r>
              <a:rPr lang="en-US" sz="2000" dirty="0">
                <a:latin typeface="Corbel" panose="020B0503020204020204" pitchFamily="34" charset="0"/>
              </a:rPr>
              <a:t>variable!</a:t>
            </a:r>
          </a:p>
        </p:txBody>
      </p:sp>
      <p:grpSp>
        <p:nvGrpSpPr>
          <p:cNvPr id="33" name="Group 32">
            <a:extLst>
              <a:ext uri="{FF2B5EF4-FFF2-40B4-BE49-F238E27FC236}">
                <a16:creationId xmlns:a16="http://schemas.microsoft.com/office/drawing/2014/main" id="{7A2C2ABC-712E-4542-9457-60B5EC505533}"/>
              </a:ext>
            </a:extLst>
          </p:cNvPr>
          <p:cNvGrpSpPr/>
          <p:nvPr/>
        </p:nvGrpSpPr>
        <p:grpSpPr>
          <a:xfrm>
            <a:off x="6927927" y="4902999"/>
            <a:ext cx="5134872" cy="772944"/>
            <a:chOff x="1579912" y="992486"/>
            <a:chExt cx="5134872" cy="772944"/>
          </a:xfrm>
        </p:grpSpPr>
        <p:sp>
          <p:nvSpPr>
            <p:cNvPr id="34" name="TextBox 33">
              <a:extLst>
                <a:ext uri="{FF2B5EF4-FFF2-40B4-BE49-F238E27FC236}">
                  <a16:creationId xmlns:a16="http://schemas.microsoft.com/office/drawing/2014/main" id="{8BF22585-E433-424F-9568-0640710FB94A}"/>
                </a:ext>
              </a:extLst>
            </p:cNvPr>
            <p:cNvSpPr txBox="1"/>
            <p:nvPr/>
          </p:nvSpPr>
          <p:spPr>
            <a:xfrm>
              <a:off x="2259218" y="1057544"/>
              <a:ext cx="4455566" cy="707886"/>
            </a:xfrm>
            <a:prstGeom prst="rect">
              <a:avLst/>
            </a:prstGeom>
            <a:noFill/>
          </p:spPr>
          <p:txBody>
            <a:bodyPr wrap="square">
              <a:spAutoFit/>
            </a:bodyPr>
            <a:lstStyle/>
            <a:p>
              <a:pPr algn="ctr"/>
              <a:r>
                <a:rPr lang="en-US" sz="2000" dirty="0"/>
                <a:t>Challenge: Will a gradually typed language allow this? Why or why not?</a:t>
              </a:r>
            </a:p>
          </p:txBody>
        </p:sp>
        <p:pic>
          <p:nvPicPr>
            <p:cNvPr id="36" name="Picture 35" descr="Shape&#10;&#10;Description automatically generated with low confidence">
              <a:extLst>
                <a:ext uri="{FF2B5EF4-FFF2-40B4-BE49-F238E27FC236}">
                  <a16:creationId xmlns:a16="http://schemas.microsoft.com/office/drawing/2014/main" id="{3E21AB31-93F8-43AC-B561-5B81DFA08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912" y="992486"/>
              <a:ext cx="751816" cy="751816"/>
            </a:xfrm>
            <a:prstGeom prst="rect">
              <a:avLst/>
            </a:prstGeom>
            <a:ln>
              <a:noFill/>
            </a:ln>
            <a:effectLst>
              <a:outerShdw blurRad="292100" dist="139700" dir="2700000" algn="tl" rotWithShape="0">
                <a:srgbClr val="333333">
                  <a:alpha val="65000"/>
                </a:srgbClr>
              </a:outerShdw>
            </a:effectLst>
          </p:spPr>
        </p:pic>
      </p:grpSp>
      <p:sp>
        <p:nvSpPr>
          <p:cNvPr id="37" name="Rectangle 36">
            <a:extLst>
              <a:ext uri="{FF2B5EF4-FFF2-40B4-BE49-F238E27FC236}">
                <a16:creationId xmlns:a16="http://schemas.microsoft.com/office/drawing/2014/main" id="{4990CBE2-B820-4331-83F8-9FB7E1353AFD}"/>
              </a:ext>
            </a:extLst>
          </p:cNvPr>
          <p:cNvSpPr/>
          <p:nvPr/>
        </p:nvSpPr>
        <p:spPr>
          <a:xfrm>
            <a:off x="7838900" y="5835079"/>
            <a:ext cx="356269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8" name="Rectangle 37">
            <a:extLst>
              <a:ext uri="{FF2B5EF4-FFF2-40B4-BE49-F238E27FC236}">
                <a16:creationId xmlns:a16="http://schemas.microsoft.com/office/drawing/2014/main" id="{12F74548-49E2-46E4-A192-C1D96B6807A4}"/>
              </a:ext>
            </a:extLst>
          </p:cNvPr>
          <p:cNvSpPr/>
          <p:nvPr/>
        </p:nvSpPr>
        <p:spPr>
          <a:xfrm>
            <a:off x="7838237" y="5840648"/>
            <a:ext cx="3564021"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9" name="TextBox 38">
            <a:extLst>
              <a:ext uri="{FF2B5EF4-FFF2-40B4-BE49-F238E27FC236}">
                <a16:creationId xmlns:a16="http://schemas.microsoft.com/office/drawing/2014/main" id="{9003C446-0688-4B5D-A88F-638B28AA43C5}"/>
              </a:ext>
            </a:extLst>
          </p:cNvPr>
          <p:cNvSpPr txBox="1"/>
          <p:nvPr/>
        </p:nvSpPr>
        <p:spPr>
          <a:xfrm>
            <a:off x="568998" y="5237826"/>
            <a:ext cx="5920150" cy="707886"/>
          </a:xfrm>
          <a:prstGeom prst="rect">
            <a:avLst/>
          </a:prstGeom>
          <a:noFill/>
        </p:spPr>
        <p:txBody>
          <a:bodyPr wrap="square" rtlCol="0">
            <a:spAutoFit/>
          </a:bodyPr>
          <a:lstStyle/>
          <a:p>
            <a:pPr algn="ctr"/>
            <a:r>
              <a:rPr lang="en-US" sz="2000" dirty="0"/>
              <a:t>Answer: You may pass an </a:t>
            </a:r>
            <a:r>
              <a:rPr lang="en-US" sz="2000" dirty="0">
                <a:solidFill>
                  <a:srgbClr val="0070C0"/>
                </a:solidFill>
              </a:rPr>
              <a:t>untyped</a:t>
            </a:r>
            <a:r>
              <a:rPr lang="en-US" sz="2000" dirty="0"/>
              <a:t> variable or expression to a </a:t>
            </a:r>
            <a:r>
              <a:rPr lang="en-US" sz="2000" dirty="0">
                <a:solidFill>
                  <a:srgbClr val="FF0000"/>
                </a:solidFill>
              </a:rPr>
              <a:t>typed</a:t>
            </a:r>
            <a:r>
              <a:rPr lang="en-US" sz="2000" dirty="0"/>
              <a:t> variable and it'll compile fine!</a:t>
            </a:r>
            <a:endParaRPr lang="en-US" sz="2000" dirty="0">
              <a:solidFill>
                <a:srgbClr val="FF0000"/>
              </a:solidFill>
            </a:endParaRPr>
          </a:p>
        </p:txBody>
      </p:sp>
      <p:sp>
        <p:nvSpPr>
          <p:cNvPr id="40" name="TextBox 39">
            <a:extLst>
              <a:ext uri="{FF2B5EF4-FFF2-40B4-BE49-F238E27FC236}">
                <a16:creationId xmlns:a16="http://schemas.microsoft.com/office/drawing/2014/main" id="{4C638C3E-DD4E-4877-829F-BD9664987A07}"/>
              </a:ext>
            </a:extLst>
          </p:cNvPr>
          <p:cNvSpPr txBox="1"/>
          <p:nvPr/>
        </p:nvSpPr>
        <p:spPr>
          <a:xfrm>
            <a:off x="711979" y="5985451"/>
            <a:ext cx="5634188" cy="707886"/>
          </a:xfrm>
          <a:prstGeom prst="rect">
            <a:avLst/>
          </a:prstGeom>
          <a:noFill/>
        </p:spPr>
        <p:txBody>
          <a:bodyPr wrap="square" rtlCol="0">
            <a:spAutoFit/>
          </a:bodyPr>
          <a:lstStyle/>
          <a:p>
            <a:pPr algn="ctr"/>
            <a:r>
              <a:rPr lang="en-US" sz="2000" dirty="0"/>
              <a:t>Since you could pass an </a:t>
            </a:r>
            <a:r>
              <a:rPr lang="en-US" sz="2000" dirty="0">
                <a:solidFill>
                  <a:srgbClr val="7030A0"/>
                </a:solidFill>
              </a:rPr>
              <a:t>invalid type</a:t>
            </a:r>
            <a:r>
              <a:rPr lang="en-US" sz="2000" dirty="0"/>
              <a:t>, the program will check for errors at runtime!</a:t>
            </a:r>
            <a:endParaRPr lang="en-US" sz="2000" dirty="0">
              <a:solidFill>
                <a:srgbClr val="FF0000"/>
              </a:solidFill>
            </a:endParaRPr>
          </a:p>
        </p:txBody>
      </p:sp>
      <p:sp>
        <p:nvSpPr>
          <p:cNvPr id="41" name="Speech Bubble: Rectangle with Corners Rounded 40">
            <a:extLst>
              <a:ext uri="{FF2B5EF4-FFF2-40B4-BE49-F238E27FC236}">
                <a16:creationId xmlns:a16="http://schemas.microsoft.com/office/drawing/2014/main" id="{BFF60D47-9C73-4A1C-A6A2-4F70E680CF05}"/>
              </a:ext>
            </a:extLst>
          </p:cNvPr>
          <p:cNvSpPr/>
          <p:nvPr/>
        </p:nvSpPr>
        <p:spPr>
          <a:xfrm>
            <a:off x="4680112" y="4920830"/>
            <a:ext cx="2718140" cy="962209"/>
          </a:xfrm>
          <a:prstGeom prst="wedgeRoundRectCallout">
            <a:avLst>
              <a:gd name="adj1" fmla="val -65337"/>
              <a:gd name="adj2" fmla="val -1060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allowed – even though </a:t>
            </a:r>
            <a:r>
              <a:rPr lang="en-US" sz="2000" dirty="0">
                <a:solidFill>
                  <a:srgbClr val="00FFFF"/>
                </a:solidFill>
                <a:latin typeface="Corbel" panose="020B0503020204020204" pitchFamily="34" charset="0"/>
              </a:rPr>
              <a:t>y</a:t>
            </a:r>
            <a:r>
              <a:rPr lang="en-US" sz="2000" dirty="0">
                <a:latin typeface="Corbel" panose="020B0503020204020204" pitchFamily="34" charset="0"/>
              </a:rPr>
              <a:t> may or may not be an </a:t>
            </a:r>
            <a:r>
              <a:rPr lang="en-US" sz="2000" dirty="0">
                <a:solidFill>
                  <a:schemeClr val="accent2">
                    <a:lumMod val="40000"/>
                    <a:lumOff val="60000"/>
                  </a:schemeClr>
                </a:solidFill>
                <a:latin typeface="Corbel" panose="020B0503020204020204" pitchFamily="34" charset="0"/>
              </a:rPr>
              <a:t>integer</a:t>
            </a:r>
            <a:r>
              <a:rPr lang="en-US" sz="2000" dirty="0">
                <a:latin typeface="Corbel" panose="020B0503020204020204" pitchFamily="34" charset="0"/>
              </a:rPr>
              <a:t>!</a:t>
            </a:r>
          </a:p>
        </p:txBody>
      </p:sp>
      <p:sp>
        <p:nvSpPr>
          <p:cNvPr id="42" name="Speech Bubble: Rectangle with Corners Rounded 41">
            <a:extLst>
              <a:ext uri="{FF2B5EF4-FFF2-40B4-BE49-F238E27FC236}">
                <a16:creationId xmlns:a16="http://schemas.microsoft.com/office/drawing/2014/main" id="{B9D7F332-F1D7-4B12-B6E1-D03BEEB9FD26}"/>
              </a:ext>
            </a:extLst>
          </p:cNvPr>
          <p:cNvSpPr/>
          <p:nvPr/>
        </p:nvSpPr>
        <p:spPr>
          <a:xfrm>
            <a:off x="-1" y="1278754"/>
            <a:ext cx="2791215" cy="1678923"/>
          </a:xfrm>
          <a:prstGeom prst="wedgeRoundRectCallout">
            <a:avLst>
              <a:gd name="adj1" fmla="val 105201"/>
              <a:gd name="adj2" fmla="val 550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program will generate an error at runtime the moment the incompatible type is detected.</a:t>
            </a:r>
          </a:p>
        </p:txBody>
      </p:sp>
      <p:sp>
        <p:nvSpPr>
          <p:cNvPr id="43" name="Speech Bubble: Rectangle with Corners Rounded 42">
            <a:extLst>
              <a:ext uri="{FF2B5EF4-FFF2-40B4-BE49-F238E27FC236}">
                <a16:creationId xmlns:a16="http://schemas.microsoft.com/office/drawing/2014/main" id="{4CFEBB65-0166-4FED-8882-9B7A78506F93}"/>
              </a:ext>
            </a:extLst>
          </p:cNvPr>
          <p:cNvSpPr/>
          <p:nvPr/>
        </p:nvSpPr>
        <p:spPr>
          <a:xfrm>
            <a:off x="4413699" y="5304114"/>
            <a:ext cx="2718140" cy="962209"/>
          </a:xfrm>
          <a:prstGeom prst="wedgeRoundRectCallout">
            <a:avLst>
              <a:gd name="adj1" fmla="val -65337"/>
              <a:gd name="adj2" fmla="val -10608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if you do use an incompatible type...</a:t>
            </a:r>
          </a:p>
        </p:txBody>
      </p:sp>
      <p:cxnSp>
        <p:nvCxnSpPr>
          <p:cNvPr id="44" name="Straight Arrow Connector 43">
            <a:extLst>
              <a:ext uri="{FF2B5EF4-FFF2-40B4-BE49-F238E27FC236}">
                <a16:creationId xmlns:a16="http://schemas.microsoft.com/office/drawing/2014/main" id="{7E9651F9-927C-40EF-95DF-08F0AF8FF527}"/>
              </a:ext>
            </a:extLst>
          </p:cNvPr>
          <p:cNvCxnSpPr/>
          <p:nvPr/>
        </p:nvCxnSpPr>
        <p:spPr>
          <a:xfrm>
            <a:off x="1862915" y="465436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F9A735-2A00-4F37-8453-742C1D2005C9}"/>
              </a:ext>
            </a:extLst>
          </p:cNvPr>
          <p:cNvCxnSpPr/>
          <p:nvPr/>
        </p:nvCxnSpPr>
        <p:spPr>
          <a:xfrm>
            <a:off x="1873959" y="311490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26A864E6-3AE3-DDAC-9D16-01AB8E64B940}"/>
              </a:ext>
            </a:extLst>
          </p:cNvPr>
          <p:cNvCxnSpPr/>
          <p:nvPr/>
        </p:nvCxnSpPr>
        <p:spPr>
          <a:xfrm>
            <a:off x="1873959" y="393103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C4E301C-C70D-2119-05A1-9AD8AF6EFDBE}"/>
              </a:ext>
            </a:extLst>
          </p:cNvPr>
          <p:cNvCxnSpPr/>
          <p:nvPr/>
        </p:nvCxnSpPr>
        <p:spPr>
          <a:xfrm>
            <a:off x="2261280" y="421406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3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6"/>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down)">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wipe(left)">
                                      <p:cBhvr>
                                        <p:cTn id="95" dur="500"/>
                                        <p:tgtEl>
                                          <p:spTgt spid="2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29"/>
                                        </p:tgtEl>
                                      </p:cBhvr>
                                    </p:animEffect>
                                    <p:set>
                                      <p:cBhvr>
                                        <p:cTn id="100" dur="1" fill="hold">
                                          <p:stCondLst>
                                            <p:cond delay="499"/>
                                          </p:stCondLst>
                                        </p:cTn>
                                        <p:tgtEl>
                                          <p:spTgt spid="2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5"/>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down)">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31"/>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23"/>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3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childTnLst>
                                </p:cTn>
                              </p:par>
                              <p:par>
                                <p:cTn id="124" presetID="22" presetClass="entr" presetSubtype="8" fill="hold" grpId="0" nodeType="withEffect">
                                  <p:stCondLst>
                                    <p:cond delay="0"/>
                                  </p:stCondLst>
                                  <p:childTnLst>
                                    <p:set>
                                      <p:cBhvr>
                                        <p:cTn id="125" dur="1" fill="hold">
                                          <p:stCondLst>
                                            <p:cond delay="0"/>
                                          </p:stCondLst>
                                        </p:cTn>
                                        <p:tgtEl>
                                          <p:spTgt spid="38"/>
                                        </p:tgtEl>
                                        <p:attrNameLst>
                                          <p:attrName>style.visibility</p:attrName>
                                        </p:attrNameLst>
                                      </p:cBhvr>
                                      <p:to>
                                        <p:strVal val="visible"/>
                                      </p:to>
                                    </p:set>
                                    <p:animEffect transition="in" filter="wipe(left)">
                                      <p:cBhvr>
                                        <p:cTn id="126" dur="30000"/>
                                        <p:tgtEl>
                                          <p:spTgt spid="38"/>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1" nodeType="clickEffect">
                                  <p:stCondLst>
                                    <p:cond delay="0"/>
                                  </p:stCondLst>
                                  <p:childTnLst>
                                    <p:animEffect transition="out" filter="fade">
                                      <p:cBhvr>
                                        <p:cTn id="130" dur="500"/>
                                        <p:tgtEl>
                                          <p:spTgt spid="37"/>
                                        </p:tgtEl>
                                      </p:cBhvr>
                                    </p:animEffect>
                                    <p:set>
                                      <p:cBhvr>
                                        <p:cTn id="131" dur="1" fill="hold">
                                          <p:stCondLst>
                                            <p:cond delay="499"/>
                                          </p:stCondLst>
                                        </p:cTn>
                                        <p:tgtEl>
                                          <p:spTgt spid="37"/>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38"/>
                                        </p:tgtEl>
                                      </p:cBhvr>
                                    </p:animEffect>
                                    <p:set>
                                      <p:cBhvr>
                                        <p:cTn id="134" dur="1" fill="hold">
                                          <p:stCondLst>
                                            <p:cond delay="499"/>
                                          </p:stCondLst>
                                        </p:cTn>
                                        <p:tgtEl>
                                          <p:spTgt spid="38"/>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wipe(down)">
                                      <p:cBhvr>
                                        <p:cTn id="143" dur="500"/>
                                        <p:tgtEl>
                                          <p:spTgt spid="41"/>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grpId="1" nodeType="clickEffect">
                                  <p:stCondLst>
                                    <p:cond delay="0"/>
                                  </p:stCondLst>
                                  <p:childTnLst>
                                    <p:set>
                                      <p:cBhvr>
                                        <p:cTn id="147" dur="1" fill="hold">
                                          <p:stCondLst>
                                            <p:cond delay="0"/>
                                          </p:stCondLst>
                                        </p:cTn>
                                        <p:tgtEl>
                                          <p:spTgt spid="41"/>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40"/>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43"/>
                                        </p:tgtEl>
                                        <p:attrNameLst>
                                          <p:attrName>style.visibility</p:attrName>
                                        </p:attrNameLst>
                                      </p:cBhvr>
                                      <p:to>
                                        <p:strVal val="visible"/>
                                      </p:to>
                                    </p:set>
                                    <p:animEffect transition="in" filter="wipe(down)">
                                      <p:cBhvr>
                                        <p:cTn id="156" dur="500"/>
                                        <p:tgtEl>
                                          <p:spTgt spid="43"/>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2"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wipe(left)">
                                      <p:cBhvr>
                                        <p:cTn id="161" dur="500"/>
                                        <p:tgtEl>
                                          <p:spTgt spid="29"/>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44"/>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nodeType="clickEffect">
                                  <p:stCondLst>
                                    <p:cond delay="0"/>
                                  </p:stCondLst>
                                  <p:childTnLst>
                                    <p:set>
                                      <p:cBhvr>
                                        <p:cTn id="169" dur="1" fill="hold">
                                          <p:stCondLst>
                                            <p:cond delay="0"/>
                                          </p:stCondLst>
                                        </p:cTn>
                                        <p:tgtEl>
                                          <p:spTgt spid="44"/>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3"/>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7"/>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nodeType="clickEffect">
                                  <p:stCondLst>
                                    <p:cond delay="0"/>
                                  </p:stCondLst>
                                  <p:childTnLst>
                                    <p:set>
                                      <p:cBhvr>
                                        <p:cTn id="185" dur="1" fill="hold">
                                          <p:stCondLst>
                                            <p:cond delay="0"/>
                                          </p:stCondLst>
                                        </p:cTn>
                                        <p:tgtEl>
                                          <p:spTgt spid="7"/>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45"/>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22" presetClass="entr" presetSubtype="4" fill="hold" grpId="0" nodeType="clickEffect">
                                  <p:stCondLst>
                                    <p:cond delay="0"/>
                                  </p:stCondLst>
                                  <p:childTnLst>
                                    <p:set>
                                      <p:cBhvr>
                                        <p:cTn id="193" dur="1" fill="hold">
                                          <p:stCondLst>
                                            <p:cond delay="0"/>
                                          </p:stCondLst>
                                        </p:cTn>
                                        <p:tgtEl>
                                          <p:spTgt spid="42"/>
                                        </p:tgtEl>
                                        <p:attrNameLst>
                                          <p:attrName>style.visibility</p:attrName>
                                        </p:attrNameLst>
                                      </p:cBhvr>
                                      <p:to>
                                        <p:strVal val="visible"/>
                                      </p:to>
                                    </p:set>
                                    <p:animEffect transition="in" filter="wipe(down)">
                                      <p:cBhvr>
                                        <p:cTn id="194" dur="500"/>
                                        <p:tgtEl>
                                          <p:spTgt spid="42"/>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42"/>
                                        </p:tgtEl>
                                        <p:attrNameLst>
                                          <p:attrName>style.visibility</p:attrName>
                                        </p:attrNameLst>
                                      </p:cBhvr>
                                      <p:to>
                                        <p:strVal val="hidden"/>
                                      </p:to>
                                    </p:set>
                                  </p:childTnLst>
                                </p:cTn>
                              </p:par>
                              <p:par>
                                <p:cTn id="199" presetID="1" presetClass="exit" presetSubtype="0" fill="hold" nodeType="withEffect">
                                  <p:stCondLst>
                                    <p:cond delay="0"/>
                                  </p:stCondLst>
                                  <p:childTnLst>
                                    <p:set>
                                      <p:cBhvr>
                                        <p:cTn id="200" dur="1" fill="hold">
                                          <p:stCondLst>
                                            <p:cond delay="0"/>
                                          </p:stCondLst>
                                        </p:cTn>
                                        <p:tgtEl>
                                          <p:spTgt spid="45"/>
                                        </p:tgtEl>
                                        <p:attrNameLst>
                                          <p:attrName>style.visibility</p:attrName>
                                        </p:attrNameLst>
                                      </p:cBhvr>
                                      <p:to>
                                        <p:strVal val="hidden"/>
                                      </p:to>
                                    </p:set>
                                  </p:childTnLst>
                                </p:cTn>
                              </p:par>
                              <p:par>
                                <p:cTn id="201" presetID="1" presetClass="exit" presetSubtype="0" fill="hold" grpId="1" nodeType="withEffect">
                                  <p:stCondLst>
                                    <p:cond delay="0"/>
                                  </p:stCondLst>
                                  <p:childTnLst>
                                    <p:set>
                                      <p:cBhvr>
                                        <p:cTn id="202"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1" grpId="0"/>
      <p:bldP spid="22" grpId="0" animBg="1"/>
      <p:bldP spid="23" grpId="0" animBg="1"/>
      <p:bldP spid="23" grpId="1" animBg="1"/>
      <p:bldP spid="25" grpId="0" animBg="1"/>
      <p:bldP spid="25" grpId="1" animBg="1"/>
      <p:bldP spid="26" grpId="0"/>
      <p:bldP spid="26" grpId="1"/>
      <p:bldP spid="29" grpId="0"/>
      <p:bldP spid="29" grpId="1"/>
      <p:bldP spid="29" grpId="2"/>
      <p:bldP spid="31" grpId="0" animBg="1"/>
      <p:bldP spid="31" grpId="1" animBg="1"/>
      <p:bldP spid="37" grpId="0" animBg="1"/>
      <p:bldP spid="37" grpId="1" animBg="1"/>
      <p:bldP spid="38" grpId="0" animBg="1"/>
      <p:bldP spid="38" grpId="1" animBg="1"/>
      <p:bldP spid="39" grpId="0"/>
      <p:bldP spid="40" grpId="0"/>
      <p:bldP spid="41" grpId="0" animBg="1"/>
      <p:bldP spid="41" grpId="1" animBg="1"/>
      <p:bldP spid="42" grpId="0" animBg="1"/>
      <p:bldP spid="42" grpId="1" animBg="1"/>
      <p:bldP spid="43" grpId="0" animBg="1"/>
      <p:bldP spid="4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a:extLst>
              <a:ext uri="{FF2B5EF4-FFF2-40B4-BE49-F238E27FC236}">
                <a16:creationId xmlns:a16="http://schemas.microsoft.com/office/drawing/2014/main" id="{90E44154-8C84-4A00-AFF4-C20C2DCEADBA}"/>
              </a:ext>
            </a:extLst>
          </p:cNvPr>
          <p:cNvSpPr txBox="1"/>
          <p:nvPr/>
        </p:nvSpPr>
        <p:spPr>
          <a:xfrm>
            <a:off x="5343478" y="6264507"/>
            <a:ext cx="1505044" cy="474078"/>
          </a:xfrm>
          <a:prstGeom prst="rect">
            <a:avLst/>
          </a:prstGeom>
          <a:noFill/>
        </p:spPr>
        <p:txBody>
          <a:bodyPr wrap="square" rtlCol="0">
            <a:spAutoFit/>
          </a:bodyPr>
          <a:lstStyle/>
          <a:p>
            <a:r>
              <a:rPr lang="en-US" sz="2400" dirty="0"/>
              <a:t>Ok, guess!</a:t>
            </a:r>
          </a:p>
        </p:txBody>
      </p:sp>
      <p:sp>
        <p:nvSpPr>
          <p:cNvPr id="83" name="Rectangle 82">
            <a:extLst>
              <a:ext uri="{FF2B5EF4-FFF2-40B4-BE49-F238E27FC236}">
                <a16:creationId xmlns:a16="http://schemas.microsoft.com/office/drawing/2014/main" id="{83BAEC29-D2D7-49C7-B13D-69928D1A1230}"/>
              </a:ext>
            </a:extLst>
          </p:cNvPr>
          <p:cNvSpPr/>
          <p:nvPr/>
        </p:nvSpPr>
        <p:spPr>
          <a:xfrm>
            <a:off x="157116" y="3992326"/>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FFFF"/>
              </a:solidFill>
            </a:endParaRPr>
          </a:p>
          <a:p>
            <a:pPr algn="ctr"/>
            <a:r>
              <a:rPr lang="en-US" sz="2400" dirty="0">
                <a:solidFill>
                  <a:srgbClr val="00FFFF"/>
                </a:solidFill>
              </a:rPr>
              <a:t>Its storage</a:t>
            </a:r>
          </a:p>
          <a:p>
            <a:pPr algn="ctr"/>
            <a:endParaRPr lang="en-US" sz="2400" dirty="0"/>
          </a:p>
          <a:p>
            <a:pPr algn="ctr"/>
            <a:r>
              <a:rPr lang="en-US" sz="2400" dirty="0"/>
              <a:t>The memory slots that holds the value</a:t>
            </a:r>
          </a:p>
          <a:p>
            <a:pPr algn="ctr"/>
            <a:endParaRPr lang="en-US" sz="2400" dirty="0"/>
          </a:p>
          <a:p>
            <a:pPr algn="ctr"/>
            <a:endParaRPr lang="en-US" sz="2400" dirty="0"/>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253399" y="-220603"/>
            <a:ext cx="9438744" cy="1143000"/>
          </a:xfrm>
        </p:spPr>
        <p:txBody>
          <a:bodyPr/>
          <a:lstStyle/>
          <a:p>
            <a:r>
              <a:rPr lang="en-US" dirty="0"/>
              <a:t>What are all the facets that make up a variable?</a:t>
            </a:r>
          </a:p>
        </p:txBody>
      </p:sp>
      <p:sp>
        <p:nvSpPr>
          <p:cNvPr id="3" name="Rectangle 2">
            <a:extLst>
              <a:ext uri="{FF2B5EF4-FFF2-40B4-BE49-F238E27FC236}">
                <a16:creationId xmlns:a16="http://schemas.microsoft.com/office/drawing/2014/main" id="{3290CDFB-58D8-44E4-9A9E-7D15C85B57BC}"/>
              </a:ext>
            </a:extLst>
          </p:cNvPr>
          <p:cNvSpPr/>
          <p:nvPr/>
        </p:nvSpPr>
        <p:spPr>
          <a:xfrm>
            <a:off x="149585" y="1382907"/>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r>
              <a:rPr lang="en-US" sz="2400" dirty="0"/>
              <a:t>How you refer to the variable</a:t>
            </a:r>
          </a:p>
          <a:p>
            <a:pPr algn="ctr"/>
            <a:endParaRPr lang="en-US" sz="2400" dirty="0"/>
          </a:p>
        </p:txBody>
      </p:sp>
      <p:sp>
        <p:nvSpPr>
          <p:cNvPr id="44" name="Rectangle 43">
            <a:extLst>
              <a:ext uri="{FF2B5EF4-FFF2-40B4-BE49-F238E27FC236}">
                <a16:creationId xmlns:a16="http://schemas.microsoft.com/office/drawing/2014/main" id="{B4064655-807D-48B7-B612-0BE33B410776}"/>
              </a:ext>
            </a:extLst>
          </p:cNvPr>
          <p:cNvSpPr/>
          <p:nvPr/>
        </p:nvSpPr>
        <p:spPr>
          <a:xfrm>
            <a:off x="3201518" y="1382907"/>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type</a:t>
            </a:r>
          </a:p>
          <a:p>
            <a:pPr algn="ctr"/>
            <a:endParaRPr lang="en-US" sz="2400" dirty="0"/>
          </a:p>
          <a:p>
            <a:pPr algn="ctr"/>
            <a:r>
              <a:rPr lang="en-US" sz="2400" dirty="0"/>
              <a:t>A variable may (or may not) have an assigned type</a:t>
            </a:r>
          </a:p>
        </p:txBody>
      </p:sp>
      <p:sp>
        <p:nvSpPr>
          <p:cNvPr id="46" name="Rectangle 45">
            <a:extLst>
              <a:ext uri="{FF2B5EF4-FFF2-40B4-BE49-F238E27FC236}">
                <a16:creationId xmlns:a16="http://schemas.microsoft.com/office/drawing/2014/main" id="{88167578-F077-4177-9FB3-A5DC807EAA7B}"/>
              </a:ext>
            </a:extLst>
          </p:cNvPr>
          <p:cNvSpPr/>
          <p:nvPr/>
        </p:nvSpPr>
        <p:spPr>
          <a:xfrm>
            <a:off x="6272109" y="1382907"/>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FFFF"/>
              </a:solidFill>
            </a:endParaRPr>
          </a:p>
          <a:p>
            <a:pPr algn="ctr"/>
            <a:r>
              <a:rPr lang="en-US" sz="2400" dirty="0">
                <a:solidFill>
                  <a:srgbClr val="00FFFF"/>
                </a:solidFill>
              </a:rPr>
              <a:t>Its value</a:t>
            </a:r>
          </a:p>
          <a:p>
            <a:pPr algn="ctr"/>
            <a:endParaRPr lang="en-US" sz="2400" dirty="0"/>
          </a:p>
          <a:p>
            <a:pPr algn="ctr"/>
            <a:r>
              <a:rPr lang="en-US" sz="2400" dirty="0"/>
              <a:t>The value being stored and its type</a:t>
            </a:r>
          </a:p>
          <a:p>
            <a:pPr algn="ctr"/>
            <a:endParaRPr lang="en-US" sz="2400" dirty="0"/>
          </a:p>
        </p:txBody>
      </p:sp>
      <p:sp>
        <p:nvSpPr>
          <p:cNvPr id="53" name="Rectangle 52">
            <a:extLst>
              <a:ext uri="{FF2B5EF4-FFF2-40B4-BE49-F238E27FC236}">
                <a16:creationId xmlns:a16="http://schemas.microsoft.com/office/drawing/2014/main" id="{9BCA6EAB-5CAC-4A02-BC88-08A8C2D31BEB}"/>
              </a:ext>
            </a:extLst>
          </p:cNvPr>
          <p:cNvSpPr/>
          <p:nvPr/>
        </p:nvSpPr>
        <p:spPr>
          <a:xfrm>
            <a:off x="3201518" y="3992326"/>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lifetime</a:t>
            </a:r>
          </a:p>
          <a:p>
            <a:pPr algn="ctr"/>
            <a:endParaRPr lang="en-US" sz="2400" dirty="0"/>
          </a:p>
          <a:p>
            <a:pPr algn="ctr"/>
            <a:r>
              <a:rPr lang="en-US" sz="2400" dirty="0"/>
              <a:t>The timeframe over which a variable exists</a:t>
            </a:r>
          </a:p>
        </p:txBody>
      </p:sp>
      <p:sp>
        <p:nvSpPr>
          <p:cNvPr id="9" name="Rectangle 8">
            <a:extLst>
              <a:ext uri="{FF2B5EF4-FFF2-40B4-BE49-F238E27FC236}">
                <a16:creationId xmlns:a16="http://schemas.microsoft.com/office/drawing/2014/main" id="{92FB2987-A06D-4CF6-9A26-692AA36A25BC}"/>
              </a:ext>
            </a:extLst>
          </p:cNvPr>
          <p:cNvSpPr/>
          <p:nvPr/>
        </p:nvSpPr>
        <p:spPr>
          <a:xfrm>
            <a:off x="6272109" y="3992326"/>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scope</a:t>
            </a:r>
          </a:p>
          <a:p>
            <a:pPr algn="ctr"/>
            <a:endParaRPr lang="en-US" sz="2400" dirty="0"/>
          </a:p>
          <a:p>
            <a:pPr algn="ctr"/>
            <a:r>
              <a:rPr lang="en-US" sz="2400" dirty="0"/>
              <a:t>When/where the variable name is visible to code</a:t>
            </a:r>
          </a:p>
        </p:txBody>
      </p:sp>
      <p:sp>
        <p:nvSpPr>
          <p:cNvPr id="5" name="TextBox 4">
            <a:extLst>
              <a:ext uri="{FF2B5EF4-FFF2-40B4-BE49-F238E27FC236}">
                <a16:creationId xmlns:a16="http://schemas.microsoft.com/office/drawing/2014/main" id="{381FB913-BEB0-4DEB-8044-0621D0CB43DF}"/>
              </a:ext>
            </a:extLst>
          </p:cNvPr>
          <p:cNvSpPr txBox="1"/>
          <p:nvPr/>
        </p:nvSpPr>
        <p:spPr>
          <a:xfrm>
            <a:off x="4530747" y="581152"/>
            <a:ext cx="3288080" cy="461665"/>
          </a:xfrm>
          <a:prstGeom prst="rect">
            <a:avLst/>
          </a:prstGeom>
          <a:noFill/>
        </p:spPr>
        <p:txBody>
          <a:bodyPr wrap="none" rtlCol="0">
            <a:spAutoFit/>
          </a:bodyPr>
          <a:lstStyle/>
          <a:p>
            <a:r>
              <a:rPr lang="en-US" sz="2400" dirty="0"/>
              <a:t>I’ll give you some hints…</a:t>
            </a:r>
          </a:p>
        </p:txBody>
      </p:sp>
      <p:grpSp>
        <p:nvGrpSpPr>
          <p:cNvPr id="19" name="Group 18">
            <a:extLst>
              <a:ext uri="{FF2B5EF4-FFF2-40B4-BE49-F238E27FC236}">
                <a16:creationId xmlns:a16="http://schemas.microsoft.com/office/drawing/2014/main" id="{1EFBBE22-564D-42B1-B870-F516074CBA6F}"/>
              </a:ext>
            </a:extLst>
          </p:cNvPr>
          <p:cNvGrpSpPr/>
          <p:nvPr/>
        </p:nvGrpSpPr>
        <p:grpSpPr>
          <a:xfrm>
            <a:off x="149584" y="1382907"/>
            <a:ext cx="2835965" cy="2292626"/>
            <a:chOff x="3451954" y="1355562"/>
            <a:chExt cx="2835965" cy="2292626"/>
          </a:xfrm>
        </p:grpSpPr>
        <p:sp>
          <p:nvSpPr>
            <p:cNvPr id="20" name="Rectangle 19">
              <a:extLst>
                <a:ext uri="{FF2B5EF4-FFF2-40B4-BE49-F238E27FC236}">
                  <a16:creationId xmlns:a16="http://schemas.microsoft.com/office/drawing/2014/main" id="{29883C2E-A5E0-48E8-A615-576FAC4F2D96}"/>
                </a:ext>
              </a:extLst>
            </p:cNvPr>
            <p:cNvSpPr/>
            <p:nvPr/>
          </p:nvSpPr>
          <p:spPr>
            <a:xfrm>
              <a:off x="3451954" y="1355562"/>
              <a:ext cx="2835965" cy="2292626"/>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N???</a:t>
              </a:r>
            </a:p>
          </p:txBody>
        </p:sp>
        <p:pic>
          <p:nvPicPr>
            <p:cNvPr id="21" name="Picture 20" descr="A close-up of some jellyfish&#10;&#10;Description automatically generated with medium confidence">
              <a:extLst>
                <a:ext uri="{FF2B5EF4-FFF2-40B4-BE49-F238E27FC236}">
                  <a16:creationId xmlns:a16="http://schemas.microsoft.com/office/drawing/2014/main" id="{60B02060-F90C-46EE-B690-8B1DF0574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64" y="1484376"/>
              <a:ext cx="1355344" cy="1355344"/>
            </a:xfrm>
            <a:prstGeom prst="rect">
              <a:avLst/>
            </a:prstGeom>
          </p:spPr>
        </p:pic>
      </p:grpSp>
      <p:grpSp>
        <p:nvGrpSpPr>
          <p:cNvPr id="25" name="Group 24">
            <a:extLst>
              <a:ext uri="{FF2B5EF4-FFF2-40B4-BE49-F238E27FC236}">
                <a16:creationId xmlns:a16="http://schemas.microsoft.com/office/drawing/2014/main" id="{6EC980D9-C5C4-4656-B3C3-1BFC85A85EC5}"/>
              </a:ext>
            </a:extLst>
          </p:cNvPr>
          <p:cNvGrpSpPr/>
          <p:nvPr/>
        </p:nvGrpSpPr>
        <p:grpSpPr>
          <a:xfrm>
            <a:off x="3208112" y="1382907"/>
            <a:ext cx="2835965" cy="2292626"/>
            <a:chOff x="3451954" y="1355562"/>
            <a:chExt cx="2835965" cy="2292626"/>
          </a:xfrm>
        </p:grpSpPr>
        <p:sp>
          <p:nvSpPr>
            <p:cNvPr id="26" name="Rectangle 25">
              <a:extLst>
                <a:ext uri="{FF2B5EF4-FFF2-40B4-BE49-F238E27FC236}">
                  <a16:creationId xmlns:a16="http://schemas.microsoft.com/office/drawing/2014/main" id="{FCF71CC5-6CAB-46CC-B817-22D718B5672B}"/>
                </a:ext>
              </a:extLst>
            </p:cNvPr>
            <p:cNvSpPr/>
            <p:nvPr/>
          </p:nvSpPr>
          <p:spPr>
            <a:xfrm>
              <a:off x="3451954" y="1355562"/>
              <a:ext cx="2835965" cy="2292626"/>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T???</a:t>
              </a:r>
            </a:p>
          </p:txBody>
        </p:sp>
        <p:pic>
          <p:nvPicPr>
            <p:cNvPr id="27" name="Picture 26" descr="A close-up of some jellyfish&#10;&#10;Description automatically generated with medium confidence">
              <a:extLst>
                <a:ext uri="{FF2B5EF4-FFF2-40B4-BE49-F238E27FC236}">
                  <a16:creationId xmlns:a16="http://schemas.microsoft.com/office/drawing/2014/main" id="{F9AC97FA-2DE6-4E9F-874F-CB3E50B13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64" y="1484376"/>
              <a:ext cx="1355344" cy="1355344"/>
            </a:xfrm>
            <a:prstGeom prst="rect">
              <a:avLst/>
            </a:prstGeom>
          </p:spPr>
        </p:pic>
      </p:grpSp>
      <p:grpSp>
        <p:nvGrpSpPr>
          <p:cNvPr id="30" name="Group 29">
            <a:extLst>
              <a:ext uri="{FF2B5EF4-FFF2-40B4-BE49-F238E27FC236}">
                <a16:creationId xmlns:a16="http://schemas.microsoft.com/office/drawing/2014/main" id="{495B7A93-C650-4BC1-AB8E-635629774399}"/>
              </a:ext>
            </a:extLst>
          </p:cNvPr>
          <p:cNvGrpSpPr/>
          <p:nvPr/>
        </p:nvGrpSpPr>
        <p:grpSpPr>
          <a:xfrm>
            <a:off x="6265515" y="1376687"/>
            <a:ext cx="2835965" cy="2292626"/>
            <a:chOff x="3451954" y="1355562"/>
            <a:chExt cx="2835965" cy="2292626"/>
          </a:xfrm>
        </p:grpSpPr>
        <p:sp>
          <p:nvSpPr>
            <p:cNvPr id="31" name="Rectangle 30">
              <a:extLst>
                <a:ext uri="{FF2B5EF4-FFF2-40B4-BE49-F238E27FC236}">
                  <a16:creationId xmlns:a16="http://schemas.microsoft.com/office/drawing/2014/main" id="{2687CB7C-3894-4A09-8BCC-A00ED02D8DC3}"/>
                </a:ext>
              </a:extLst>
            </p:cNvPr>
            <p:cNvSpPr/>
            <p:nvPr/>
          </p:nvSpPr>
          <p:spPr>
            <a:xfrm>
              <a:off x="3451954" y="1355562"/>
              <a:ext cx="2835965" cy="2292626"/>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V????</a:t>
              </a:r>
            </a:p>
          </p:txBody>
        </p:sp>
        <p:pic>
          <p:nvPicPr>
            <p:cNvPr id="32" name="Picture 31" descr="A close-up of some jellyfish&#10;&#10;Description automatically generated with medium confidence">
              <a:extLst>
                <a:ext uri="{FF2B5EF4-FFF2-40B4-BE49-F238E27FC236}">
                  <a16:creationId xmlns:a16="http://schemas.microsoft.com/office/drawing/2014/main" id="{51F83204-B5A4-449E-BF7F-4FF810FF9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64" y="1484376"/>
              <a:ext cx="1355344" cy="1355344"/>
            </a:xfrm>
            <a:prstGeom prst="rect">
              <a:avLst/>
            </a:prstGeom>
          </p:spPr>
        </p:pic>
      </p:grpSp>
      <p:grpSp>
        <p:nvGrpSpPr>
          <p:cNvPr id="34" name="Group 33">
            <a:extLst>
              <a:ext uri="{FF2B5EF4-FFF2-40B4-BE49-F238E27FC236}">
                <a16:creationId xmlns:a16="http://schemas.microsoft.com/office/drawing/2014/main" id="{F75C5013-D25D-4786-9553-66C1E5523627}"/>
              </a:ext>
            </a:extLst>
          </p:cNvPr>
          <p:cNvGrpSpPr/>
          <p:nvPr/>
        </p:nvGrpSpPr>
        <p:grpSpPr>
          <a:xfrm>
            <a:off x="3201515" y="3992326"/>
            <a:ext cx="2835965" cy="2292626"/>
            <a:chOff x="3451954" y="1355562"/>
            <a:chExt cx="2835965" cy="2292626"/>
          </a:xfrm>
        </p:grpSpPr>
        <p:sp>
          <p:nvSpPr>
            <p:cNvPr id="35" name="Rectangle 34">
              <a:extLst>
                <a:ext uri="{FF2B5EF4-FFF2-40B4-BE49-F238E27FC236}">
                  <a16:creationId xmlns:a16="http://schemas.microsoft.com/office/drawing/2014/main" id="{F692715F-46FE-403F-849F-CA9D8DD41952}"/>
                </a:ext>
              </a:extLst>
            </p:cNvPr>
            <p:cNvSpPr/>
            <p:nvPr/>
          </p:nvSpPr>
          <p:spPr>
            <a:xfrm>
              <a:off x="3451954" y="1355562"/>
              <a:ext cx="2835965" cy="2292626"/>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L???????</a:t>
              </a:r>
            </a:p>
          </p:txBody>
        </p:sp>
        <p:pic>
          <p:nvPicPr>
            <p:cNvPr id="36" name="Picture 35" descr="A close-up of some jellyfish&#10;&#10;Description automatically generated with medium confidence">
              <a:extLst>
                <a:ext uri="{FF2B5EF4-FFF2-40B4-BE49-F238E27FC236}">
                  <a16:creationId xmlns:a16="http://schemas.microsoft.com/office/drawing/2014/main" id="{12E3622C-4878-4DEB-803A-A81236353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64" y="1484376"/>
              <a:ext cx="1355344" cy="1355344"/>
            </a:xfrm>
            <a:prstGeom prst="rect">
              <a:avLst/>
            </a:prstGeom>
          </p:spPr>
        </p:pic>
      </p:grpSp>
      <p:grpSp>
        <p:nvGrpSpPr>
          <p:cNvPr id="37" name="Group 36">
            <a:extLst>
              <a:ext uri="{FF2B5EF4-FFF2-40B4-BE49-F238E27FC236}">
                <a16:creationId xmlns:a16="http://schemas.microsoft.com/office/drawing/2014/main" id="{8D34ED31-BDB3-45DB-879C-4BE395E39731}"/>
              </a:ext>
            </a:extLst>
          </p:cNvPr>
          <p:cNvGrpSpPr/>
          <p:nvPr/>
        </p:nvGrpSpPr>
        <p:grpSpPr>
          <a:xfrm>
            <a:off x="157115" y="3992326"/>
            <a:ext cx="2835965" cy="2292626"/>
            <a:chOff x="3451954" y="1355562"/>
            <a:chExt cx="2835965" cy="2292626"/>
          </a:xfrm>
        </p:grpSpPr>
        <p:sp>
          <p:nvSpPr>
            <p:cNvPr id="38" name="Rectangle 37">
              <a:extLst>
                <a:ext uri="{FF2B5EF4-FFF2-40B4-BE49-F238E27FC236}">
                  <a16:creationId xmlns:a16="http://schemas.microsoft.com/office/drawing/2014/main" id="{7D46C42F-219C-4CEF-B650-99046D5C3C6F}"/>
                </a:ext>
              </a:extLst>
            </p:cNvPr>
            <p:cNvSpPr/>
            <p:nvPr/>
          </p:nvSpPr>
          <p:spPr>
            <a:xfrm>
              <a:off x="3451954" y="1355562"/>
              <a:ext cx="2835965" cy="2292626"/>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S??????</a:t>
              </a:r>
            </a:p>
          </p:txBody>
        </p:sp>
        <p:pic>
          <p:nvPicPr>
            <p:cNvPr id="39" name="Picture 38" descr="A close-up of some jellyfish&#10;&#10;Description automatically generated with medium confidence">
              <a:extLst>
                <a:ext uri="{FF2B5EF4-FFF2-40B4-BE49-F238E27FC236}">
                  <a16:creationId xmlns:a16="http://schemas.microsoft.com/office/drawing/2014/main" id="{FBE66666-42F9-4455-9BE8-F443B9CCA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64" y="1484376"/>
              <a:ext cx="1355344" cy="1355344"/>
            </a:xfrm>
            <a:prstGeom prst="rect">
              <a:avLst/>
            </a:prstGeom>
          </p:spPr>
        </p:pic>
      </p:grpSp>
      <p:grpSp>
        <p:nvGrpSpPr>
          <p:cNvPr id="43" name="Group 42">
            <a:extLst>
              <a:ext uri="{FF2B5EF4-FFF2-40B4-BE49-F238E27FC236}">
                <a16:creationId xmlns:a16="http://schemas.microsoft.com/office/drawing/2014/main" id="{65A3CFFB-4221-4954-A838-CE91E9AB05AD}"/>
              </a:ext>
            </a:extLst>
          </p:cNvPr>
          <p:cNvGrpSpPr/>
          <p:nvPr/>
        </p:nvGrpSpPr>
        <p:grpSpPr>
          <a:xfrm>
            <a:off x="6271777" y="3992326"/>
            <a:ext cx="2835965" cy="2292626"/>
            <a:chOff x="3451954" y="1355562"/>
            <a:chExt cx="2835965" cy="2292626"/>
          </a:xfrm>
        </p:grpSpPr>
        <p:sp>
          <p:nvSpPr>
            <p:cNvPr id="47" name="Rectangle 46">
              <a:extLst>
                <a:ext uri="{FF2B5EF4-FFF2-40B4-BE49-F238E27FC236}">
                  <a16:creationId xmlns:a16="http://schemas.microsoft.com/office/drawing/2014/main" id="{CBE48525-7B58-489D-BED6-D62C837F85A9}"/>
                </a:ext>
              </a:extLst>
            </p:cNvPr>
            <p:cNvSpPr/>
            <p:nvPr/>
          </p:nvSpPr>
          <p:spPr>
            <a:xfrm>
              <a:off x="3451954" y="1355562"/>
              <a:ext cx="2835965" cy="2292626"/>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S????</a:t>
              </a:r>
            </a:p>
          </p:txBody>
        </p:sp>
        <p:pic>
          <p:nvPicPr>
            <p:cNvPr id="48" name="Picture 47" descr="A close-up of some jellyfish&#10;&#10;Description automatically generated with medium confidence">
              <a:extLst>
                <a:ext uri="{FF2B5EF4-FFF2-40B4-BE49-F238E27FC236}">
                  <a16:creationId xmlns:a16="http://schemas.microsoft.com/office/drawing/2014/main" id="{B3AA90F9-932C-4BAB-B9E1-77CB87699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64" y="1484376"/>
              <a:ext cx="1355344" cy="1355344"/>
            </a:xfrm>
            <a:prstGeom prst="rect">
              <a:avLst/>
            </a:prstGeom>
          </p:spPr>
        </p:pic>
      </p:grpSp>
      <p:sp>
        <p:nvSpPr>
          <p:cNvPr id="33" name="Rectangle 32">
            <a:extLst>
              <a:ext uri="{FF2B5EF4-FFF2-40B4-BE49-F238E27FC236}">
                <a16:creationId xmlns:a16="http://schemas.microsoft.com/office/drawing/2014/main" id="{5A58EA32-A148-4858-BE80-6EBEBB53AE72}"/>
              </a:ext>
            </a:extLst>
          </p:cNvPr>
          <p:cNvSpPr/>
          <p:nvPr/>
        </p:nvSpPr>
        <p:spPr>
          <a:xfrm>
            <a:off x="9274160" y="1376266"/>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Binding</a:t>
            </a:r>
          </a:p>
          <a:p>
            <a:pPr algn="ctr"/>
            <a:endParaRPr lang="en-US" sz="2400" dirty="0"/>
          </a:p>
          <a:p>
            <a:pPr algn="ctr"/>
            <a:r>
              <a:rPr lang="en-US" sz="2400" dirty="0"/>
              <a:t>How a variable name is connected to its current value</a:t>
            </a:r>
          </a:p>
        </p:txBody>
      </p:sp>
      <p:grpSp>
        <p:nvGrpSpPr>
          <p:cNvPr id="40" name="Group 39">
            <a:extLst>
              <a:ext uri="{FF2B5EF4-FFF2-40B4-BE49-F238E27FC236}">
                <a16:creationId xmlns:a16="http://schemas.microsoft.com/office/drawing/2014/main" id="{1E2CC163-FD1D-483F-9BEE-6C90B301A842}"/>
              </a:ext>
            </a:extLst>
          </p:cNvPr>
          <p:cNvGrpSpPr/>
          <p:nvPr/>
        </p:nvGrpSpPr>
        <p:grpSpPr>
          <a:xfrm>
            <a:off x="9275355" y="1376687"/>
            <a:ext cx="2835965" cy="2292626"/>
            <a:chOff x="3451954" y="1355562"/>
            <a:chExt cx="2835965" cy="2292626"/>
          </a:xfrm>
        </p:grpSpPr>
        <p:sp>
          <p:nvSpPr>
            <p:cNvPr id="41" name="Rectangle 40">
              <a:extLst>
                <a:ext uri="{FF2B5EF4-FFF2-40B4-BE49-F238E27FC236}">
                  <a16:creationId xmlns:a16="http://schemas.microsoft.com/office/drawing/2014/main" id="{BB5BDD23-5A20-4189-B514-E7F4DEF328BC}"/>
                </a:ext>
              </a:extLst>
            </p:cNvPr>
            <p:cNvSpPr/>
            <p:nvPr/>
          </p:nvSpPr>
          <p:spPr>
            <a:xfrm>
              <a:off x="3451954" y="1355562"/>
              <a:ext cx="2835965" cy="2292626"/>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B??????</a:t>
              </a:r>
            </a:p>
          </p:txBody>
        </p:sp>
        <p:pic>
          <p:nvPicPr>
            <p:cNvPr id="42" name="Picture 41" descr="A close-up of some jellyfish&#10;&#10;Description automatically generated with medium confidence">
              <a:extLst>
                <a:ext uri="{FF2B5EF4-FFF2-40B4-BE49-F238E27FC236}">
                  <a16:creationId xmlns:a16="http://schemas.microsoft.com/office/drawing/2014/main" id="{28ADC009-A4C4-4778-822D-772FDE4C6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64" y="1484376"/>
              <a:ext cx="1355344" cy="1355344"/>
            </a:xfrm>
            <a:prstGeom prst="rect">
              <a:avLst/>
            </a:prstGeom>
          </p:spPr>
        </p:pic>
      </p:grpSp>
      <p:sp>
        <p:nvSpPr>
          <p:cNvPr id="45" name="Rectangle 44">
            <a:extLst>
              <a:ext uri="{FF2B5EF4-FFF2-40B4-BE49-F238E27FC236}">
                <a16:creationId xmlns:a16="http://schemas.microsoft.com/office/drawing/2014/main" id="{C5251FA1-5094-4B6A-8687-F744EE4174CF}"/>
              </a:ext>
            </a:extLst>
          </p:cNvPr>
          <p:cNvSpPr/>
          <p:nvPr/>
        </p:nvSpPr>
        <p:spPr>
          <a:xfrm>
            <a:off x="9272965" y="3991905"/>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Mutability</a:t>
            </a:r>
          </a:p>
          <a:p>
            <a:pPr algn="ctr"/>
            <a:endParaRPr lang="en-US" sz="2400" dirty="0"/>
          </a:p>
          <a:p>
            <a:pPr algn="ctr"/>
            <a:r>
              <a:rPr lang="en-US" sz="2300" dirty="0"/>
              <a:t>Can a variable's value be changed</a:t>
            </a:r>
          </a:p>
        </p:txBody>
      </p:sp>
      <p:grpSp>
        <p:nvGrpSpPr>
          <p:cNvPr id="50" name="Group 49">
            <a:extLst>
              <a:ext uri="{FF2B5EF4-FFF2-40B4-BE49-F238E27FC236}">
                <a16:creationId xmlns:a16="http://schemas.microsoft.com/office/drawing/2014/main" id="{7C0D6868-6C81-4DAC-B4A2-4FAD12E509C8}"/>
              </a:ext>
            </a:extLst>
          </p:cNvPr>
          <p:cNvGrpSpPr/>
          <p:nvPr/>
        </p:nvGrpSpPr>
        <p:grpSpPr>
          <a:xfrm>
            <a:off x="9274160" y="3992326"/>
            <a:ext cx="2835965" cy="2292626"/>
            <a:chOff x="3451954" y="1355562"/>
            <a:chExt cx="2835965" cy="2292626"/>
          </a:xfrm>
        </p:grpSpPr>
        <p:sp>
          <p:nvSpPr>
            <p:cNvPr id="52" name="Rectangle 51">
              <a:extLst>
                <a:ext uri="{FF2B5EF4-FFF2-40B4-BE49-F238E27FC236}">
                  <a16:creationId xmlns:a16="http://schemas.microsoft.com/office/drawing/2014/main" id="{F72886B7-B1F7-43AD-BD1B-8F9B704FA80E}"/>
                </a:ext>
              </a:extLst>
            </p:cNvPr>
            <p:cNvSpPr/>
            <p:nvPr/>
          </p:nvSpPr>
          <p:spPr>
            <a:xfrm>
              <a:off x="3451954" y="1355562"/>
              <a:ext cx="2835965" cy="2292626"/>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a:p>
              <a:pPr algn="ctr"/>
              <a:r>
                <a:rPr lang="en-US" sz="2400" dirty="0"/>
                <a:t>M?????????</a:t>
              </a:r>
            </a:p>
          </p:txBody>
        </p:sp>
        <p:pic>
          <p:nvPicPr>
            <p:cNvPr id="54" name="Picture 53" descr="A close-up of some jellyfish&#10;&#10;Description automatically generated with medium confidence">
              <a:extLst>
                <a:ext uri="{FF2B5EF4-FFF2-40B4-BE49-F238E27FC236}">
                  <a16:creationId xmlns:a16="http://schemas.microsoft.com/office/drawing/2014/main" id="{83042C80-EF1F-4893-A5DC-3B335C779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264" y="1484376"/>
              <a:ext cx="1355344" cy="1355344"/>
            </a:xfrm>
            <a:prstGeom prst="rect">
              <a:avLst/>
            </a:prstGeom>
          </p:spPr>
        </p:pic>
      </p:grpSp>
      <p:sp>
        <p:nvSpPr>
          <p:cNvPr id="4" name="Rectangle 3">
            <a:extLst>
              <a:ext uri="{FF2B5EF4-FFF2-40B4-BE49-F238E27FC236}">
                <a16:creationId xmlns:a16="http://schemas.microsoft.com/office/drawing/2014/main" id="{F0893FCD-1324-49E4-8DE3-C69352F165D6}"/>
              </a:ext>
            </a:extLst>
          </p:cNvPr>
          <p:cNvSpPr/>
          <p:nvPr/>
        </p:nvSpPr>
        <p:spPr>
          <a:xfrm>
            <a:off x="-957943" y="1042817"/>
            <a:ext cx="13492066" cy="5575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7403682-1C2E-4B48-8C82-306EEF3F1654}"/>
              </a:ext>
            </a:extLst>
          </p:cNvPr>
          <p:cNvGrpSpPr/>
          <p:nvPr/>
        </p:nvGrpSpPr>
        <p:grpSpPr>
          <a:xfrm>
            <a:off x="3081338" y="1233488"/>
            <a:ext cx="6110287" cy="5219700"/>
            <a:chOff x="3081338" y="1233488"/>
            <a:chExt cx="6110287" cy="5219700"/>
          </a:xfrm>
        </p:grpSpPr>
        <p:sp>
          <p:nvSpPr>
            <p:cNvPr id="6" name="Rectangle 5">
              <a:extLst>
                <a:ext uri="{FF2B5EF4-FFF2-40B4-BE49-F238E27FC236}">
                  <a16:creationId xmlns:a16="http://schemas.microsoft.com/office/drawing/2014/main" id="{73B8E2BC-EAA3-4C8E-9D03-56CB0E5ABD73}"/>
                </a:ext>
              </a:extLst>
            </p:cNvPr>
            <p:cNvSpPr/>
            <p:nvPr/>
          </p:nvSpPr>
          <p:spPr>
            <a:xfrm>
              <a:off x="3081338" y="1233488"/>
              <a:ext cx="6110287" cy="52197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2E051D-A5A4-425F-BAA9-D861631375F7}"/>
                </a:ext>
              </a:extLst>
            </p:cNvPr>
            <p:cNvSpPr/>
            <p:nvPr/>
          </p:nvSpPr>
          <p:spPr>
            <a:xfrm>
              <a:off x="3370828" y="1499277"/>
              <a:ext cx="3492677" cy="2124389"/>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How C++ "binds" </a:t>
              </a:r>
            </a:p>
            <a:p>
              <a:r>
                <a:rPr lang="en-US" sz="2000" dirty="0">
                  <a:solidFill>
                    <a:schemeClr val="tx1"/>
                  </a:solidFill>
                  <a:latin typeface="Consolas" panose="020B0609020204030204" pitchFamily="49" charset="0"/>
                </a:rPr>
                <a:t>// variables to values</a:t>
              </a:r>
            </a:p>
            <a:p>
              <a:r>
                <a:rPr lang="en-US" sz="2000" dirty="0">
                  <a:solidFill>
                    <a:schemeClr val="tx1"/>
                  </a:solidFill>
                  <a:latin typeface="Consolas" panose="020B0609020204030204" pitchFamily="49" charset="0"/>
                </a:rPr>
                <a:t>void foo() {</a:t>
              </a:r>
            </a:p>
            <a:p>
              <a:r>
                <a:rPr lang="en-US" sz="2000" dirty="0">
                  <a:solidFill>
                    <a:schemeClr val="tx1"/>
                  </a:solidFill>
                  <a:latin typeface="Consolas" panose="020B0609020204030204" pitchFamily="49" charset="0"/>
                </a:rPr>
                <a:t>  int </a:t>
              </a:r>
              <a:r>
                <a:rPr lang="en-US" sz="2000" dirty="0">
                  <a:solidFill>
                    <a:srgbClr val="0070C0"/>
                  </a:solidFill>
                  <a:latin typeface="Consolas" panose="020B0609020204030204" pitchFamily="49" charset="0"/>
                </a:rPr>
                <a:t>x</a:t>
              </a:r>
              <a:r>
                <a:rPr lang="en-US" sz="2000" dirty="0">
                  <a:solidFill>
                    <a:srgbClr val="00B0F0"/>
                  </a:solidFill>
                  <a:latin typeface="Consolas" panose="020B0609020204030204" pitchFamily="49" charset="0"/>
                </a:rPr>
                <a:t> </a:t>
              </a:r>
              <a:r>
                <a:rPr lang="en-US" sz="2000" dirty="0">
                  <a:solidFill>
                    <a:schemeClr val="tx1"/>
                  </a:solidFill>
                  <a:latin typeface="Consolas" panose="020B0609020204030204" pitchFamily="49" charset="0"/>
                </a:rPr>
                <a:t>= 5;      </a:t>
              </a:r>
            </a:p>
            <a:p>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a:t>
              </a:r>
            </a:p>
          </p:txBody>
        </p:sp>
        <p:sp>
          <p:nvSpPr>
            <p:cNvPr id="51" name="Rectangle 50">
              <a:extLst>
                <a:ext uri="{FF2B5EF4-FFF2-40B4-BE49-F238E27FC236}">
                  <a16:creationId xmlns:a16="http://schemas.microsoft.com/office/drawing/2014/main" id="{6AFEB48D-DF48-4C22-B430-5ED48D03DBBE}"/>
                </a:ext>
              </a:extLst>
            </p:cNvPr>
            <p:cNvSpPr/>
            <p:nvPr/>
          </p:nvSpPr>
          <p:spPr>
            <a:xfrm>
              <a:off x="3350373" y="4059877"/>
              <a:ext cx="3436520" cy="2082891"/>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How Python "binds" </a:t>
              </a:r>
            </a:p>
            <a:p>
              <a:r>
                <a:rPr lang="en-US" sz="2000" dirty="0">
                  <a:solidFill>
                    <a:schemeClr val="tx1"/>
                  </a:solidFill>
                  <a:latin typeface="Consolas" panose="020B0609020204030204" pitchFamily="49" charset="0"/>
                </a:rPr>
                <a:t># variables to values</a:t>
              </a:r>
              <a:br>
                <a:rPr lang="en-US" sz="2000" dirty="0">
                  <a:solidFill>
                    <a:schemeClr val="tx1"/>
                  </a:solidFill>
                  <a:latin typeface="Consolas" panose="020B0609020204030204" pitchFamily="49" charset="0"/>
                </a:rPr>
              </a:br>
              <a:r>
                <a:rPr lang="en-US" sz="2000" dirty="0">
                  <a:solidFill>
                    <a:schemeClr val="tx1"/>
                  </a:solidFill>
                  <a:latin typeface="Consolas" panose="020B0609020204030204" pitchFamily="49" charset="0"/>
                </a:rPr>
                <a:t>def main():</a:t>
              </a:r>
            </a:p>
            <a:p>
              <a:r>
                <a:rPr lang="en-US" sz="2000" dirty="0">
                  <a:solidFill>
                    <a:schemeClr val="tx1"/>
                  </a:solidFill>
                  <a:latin typeface="Consolas" panose="020B0609020204030204" pitchFamily="49" charset="0"/>
                </a:rPr>
                <a:t>  </a:t>
              </a:r>
              <a:r>
                <a:rPr lang="en-US" sz="2000" dirty="0">
                  <a:solidFill>
                    <a:srgbClr val="0070C0"/>
                  </a:solidFill>
                  <a:latin typeface="Consolas" panose="020B0609020204030204" pitchFamily="49" charset="0"/>
                </a:rPr>
                <a:t>x</a:t>
              </a:r>
              <a:r>
                <a:rPr lang="en-US" sz="2000" dirty="0">
                  <a:solidFill>
                    <a:schemeClr val="tx1"/>
                  </a:solidFill>
                  <a:latin typeface="Consolas" panose="020B0609020204030204" pitchFamily="49" charset="0"/>
                </a:rPr>
                <a:t> = 5</a:t>
              </a:r>
            </a:p>
            <a:p>
              <a:r>
                <a:rPr lang="en-US" sz="2000" dirty="0">
                  <a:solidFill>
                    <a:schemeClr val="tx1"/>
                  </a:solidFill>
                  <a:latin typeface="Consolas" panose="020B0609020204030204" pitchFamily="49" charset="0"/>
                </a:rPr>
                <a:t>  ...</a:t>
              </a:r>
            </a:p>
          </p:txBody>
        </p:sp>
        <p:grpSp>
          <p:nvGrpSpPr>
            <p:cNvPr id="55" name="Group 54">
              <a:extLst>
                <a:ext uri="{FF2B5EF4-FFF2-40B4-BE49-F238E27FC236}">
                  <a16:creationId xmlns:a16="http://schemas.microsoft.com/office/drawing/2014/main" id="{0EAB26A1-198E-49D4-94DE-A607E7C11585}"/>
                </a:ext>
              </a:extLst>
            </p:cNvPr>
            <p:cNvGrpSpPr/>
            <p:nvPr/>
          </p:nvGrpSpPr>
          <p:grpSpPr>
            <a:xfrm>
              <a:off x="6953781" y="1533356"/>
              <a:ext cx="1085674" cy="646331"/>
              <a:chOff x="4758238" y="1565759"/>
              <a:chExt cx="1085674" cy="646331"/>
            </a:xfrm>
          </p:grpSpPr>
          <p:grpSp>
            <p:nvGrpSpPr>
              <p:cNvPr id="57" name="Group 56">
                <a:extLst>
                  <a:ext uri="{FF2B5EF4-FFF2-40B4-BE49-F238E27FC236}">
                    <a16:creationId xmlns:a16="http://schemas.microsoft.com/office/drawing/2014/main" id="{BDDFB341-84F2-4FCC-9A22-FB360A4014C0}"/>
                  </a:ext>
                </a:extLst>
              </p:cNvPr>
              <p:cNvGrpSpPr/>
              <p:nvPr/>
            </p:nvGrpSpPr>
            <p:grpSpPr>
              <a:xfrm>
                <a:off x="4758238" y="1565759"/>
                <a:ext cx="1085674" cy="646331"/>
                <a:chOff x="8128665" y="-854218"/>
                <a:chExt cx="1085674" cy="646331"/>
              </a:xfrm>
            </p:grpSpPr>
            <p:sp>
              <p:nvSpPr>
                <p:cNvPr id="59" name="TextBox 58">
                  <a:extLst>
                    <a:ext uri="{FF2B5EF4-FFF2-40B4-BE49-F238E27FC236}">
                      <a16:creationId xmlns:a16="http://schemas.microsoft.com/office/drawing/2014/main" id="{19E460B2-D0DD-4628-A6CA-66EC5DB570C9}"/>
                    </a:ext>
                  </a:extLst>
                </p:cNvPr>
                <p:cNvSpPr txBox="1"/>
                <p:nvPr/>
              </p:nvSpPr>
              <p:spPr>
                <a:xfrm>
                  <a:off x="8128665" y="-854218"/>
                  <a:ext cx="394660" cy="646331"/>
                </a:xfrm>
                <a:prstGeom prst="rect">
                  <a:avLst/>
                </a:prstGeom>
                <a:noFill/>
              </p:spPr>
              <p:txBody>
                <a:bodyPr wrap="none" rtlCol="0">
                  <a:spAutoFit/>
                </a:bodyPr>
                <a:lstStyle/>
                <a:p>
                  <a:r>
                    <a:rPr lang="en-US" sz="3600" dirty="0">
                      <a:solidFill>
                        <a:srgbClr val="0070C0"/>
                      </a:solidFill>
                    </a:rPr>
                    <a:t>x</a:t>
                  </a:r>
                </a:p>
              </p:txBody>
            </p:sp>
            <p:sp>
              <p:nvSpPr>
                <p:cNvPr id="60" name="Rectangle 59">
                  <a:extLst>
                    <a:ext uri="{FF2B5EF4-FFF2-40B4-BE49-F238E27FC236}">
                      <a16:creationId xmlns:a16="http://schemas.microsoft.com/office/drawing/2014/main" id="{9EF636DB-11D4-4B73-ACC0-07E711E7F706}"/>
                    </a:ext>
                  </a:extLst>
                </p:cNvPr>
                <p:cNvSpPr/>
                <p:nvPr/>
              </p:nvSpPr>
              <p:spPr>
                <a:xfrm>
                  <a:off x="8450664" y="-708302"/>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TextBox 57">
                <a:extLst>
                  <a:ext uri="{FF2B5EF4-FFF2-40B4-BE49-F238E27FC236}">
                    <a16:creationId xmlns:a16="http://schemas.microsoft.com/office/drawing/2014/main" id="{5D142729-1439-4187-9F94-06E45076B497}"/>
                  </a:ext>
                </a:extLst>
              </p:cNvPr>
              <p:cNvSpPr txBox="1"/>
              <p:nvPr/>
            </p:nvSpPr>
            <p:spPr>
              <a:xfrm>
                <a:off x="5252703" y="1616891"/>
                <a:ext cx="332142" cy="461665"/>
              </a:xfrm>
              <a:prstGeom prst="rect">
                <a:avLst/>
              </a:prstGeom>
              <a:noFill/>
            </p:spPr>
            <p:txBody>
              <a:bodyPr wrap="none" rtlCol="0">
                <a:spAutoFit/>
              </a:bodyPr>
              <a:lstStyle/>
              <a:p>
                <a:r>
                  <a:rPr lang="en-US" sz="2400" dirty="0">
                    <a:solidFill>
                      <a:schemeClr val="bg1"/>
                    </a:solidFill>
                  </a:rPr>
                  <a:t>5</a:t>
                </a:r>
              </a:p>
            </p:txBody>
          </p:sp>
        </p:grpSp>
        <p:grpSp>
          <p:nvGrpSpPr>
            <p:cNvPr id="61" name="Group 60">
              <a:extLst>
                <a:ext uri="{FF2B5EF4-FFF2-40B4-BE49-F238E27FC236}">
                  <a16:creationId xmlns:a16="http://schemas.microsoft.com/office/drawing/2014/main" id="{0925B524-5869-4452-B96C-B9DE61E6F706}"/>
                </a:ext>
              </a:extLst>
            </p:cNvPr>
            <p:cNvGrpSpPr/>
            <p:nvPr/>
          </p:nvGrpSpPr>
          <p:grpSpPr>
            <a:xfrm>
              <a:off x="6810459" y="4052597"/>
              <a:ext cx="2159193" cy="646331"/>
              <a:chOff x="6563183" y="6009980"/>
              <a:chExt cx="2159193" cy="646331"/>
            </a:xfrm>
          </p:grpSpPr>
          <p:grpSp>
            <p:nvGrpSpPr>
              <p:cNvPr id="62" name="Group 61">
                <a:extLst>
                  <a:ext uri="{FF2B5EF4-FFF2-40B4-BE49-F238E27FC236}">
                    <a16:creationId xmlns:a16="http://schemas.microsoft.com/office/drawing/2014/main" id="{FB359B9A-869D-43D8-9318-53C69C764C0D}"/>
                  </a:ext>
                </a:extLst>
              </p:cNvPr>
              <p:cNvGrpSpPr/>
              <p:nvPr/>
            </p:nvGrpSpPr>
            <p:grpSpPr>
              <a:xfrm>
                <a:off x="6563183" y="6009980"/>
                <a:ext cx="1080763" cy="646331"/>
                <a:chOff x="8204275" y="-868112"/>
                <a:chExt cx="1080763" cy="646331"/>
              </a:xfrm>
            </p:grpSpPr>
            <p:sp>
              <p:nvSpPr>
                <p:cNvPr id="66" name="TextBox 65">
                  <a:extLst>
                    <a:ext uri="{FF2B5EF4-FFF2-40B4-BE49-F238E27FC236}">
                      <a16:creationId xmlns:a16="http://schemas.microsoft.com/office/drawing/2014/main" id="{152C4DDC-B328-4D0A-8BA3-2063B7E17F9A}"/>
                    </a:ext>
                  </a:extLst>
                </p:cNvPr>
                <p:cNvSpPr txBox="1"/>
                <p:nvPr/>
              </p:nvSpPr>
              <p:spPr>
                <a:xfrm>
                  <a:off x="8204275" y="-868112"/>
                  <a:ext cx="394660" cy="646331"/>
                </a:xfrm>
                <a:prstGeom prst="rect">
                  <a:avLst/>
                </a:prstGeom>
                <a:noFill/>
              </p:spPr>
              <p:txBody>
                <a:bodyPr wrap="none" rtlCol="0">
                  <a:spAutoFit/>
                </a:bodyPr>
                <a:lstStyle/>
                <a:p>
                  <a:r>
                    <a:rPr lang="en-US" sz="3600" dirty="0">
                      <a:solidFill>
                        <a:srgbClr val="0070C0"/>
                      </a:solidFill>
                    </a:rPr>
                    <a:t>x</a:t>
                  </a:r>
                </a:p>
              </p:txBody>
            </p:sp>
            <p:sp>
              <p:nvSpPr>
                <p:cNvPr id="67" name="Rectangle 66">
                  <a:extLst>
                    <a:ext uri="{FF2B5EF4-FFF2-40B4-BE49-F238E27FC236}">
                      <a16:creationId xmlns:a16="http://schemas.microsoft.com/office/drawing/2014/main" id="{DFEC39E3-B9CB-4E74-814F-9E67280A5432}"/>
                    </a:ext>
                  </a:extLst>
                </p:cNvPr>
                <p:cNvSpPr/>
                <p:nvPr/>
              </p:nvSpPr>
              <p:spPr>
                <a:xfrm>
                  <a:off x="8521363" y="-708302"/>
                  <a:ext cx="763675" cy="394346"/>
                </a:xfrm>
                <a:prstGeom prst="rect">
                  <a:avLst/>
                </a:prstGeom>
                <a:solidFill>
                  <a:srgbClr val="A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Rectangle 62">
                <a:extLst>
                  <a:ext uri="{FF2B5EF4-FFF2-40B4-BE49-F238E27FC236}">
                    <a16:creationId xmlns:a16="http://schemas.microsoft.com/office/drawing/2014/main" id="{71DEB264-786F-47B7-84B6-3FE7E92A5AF0}"/>
                  </a:ext>
                </a:extLst>
              </p:cNvPr>
              <p:cNvSpPr/>
              <p:nvPr/>
            </p:nvSpPr>
            <p:spPr>
              <a:xfrm>
                <a:off x="7958701" y="616979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64" name="TextBox 63">
                <a:extLst>
                  <a:ext uri="{FF2B5EF4-FFF2-40B4-BE49-F238E27FC236}">
                    <a16:creationId xmlns:a16="http://schemas.microsoft.com/office/drawing/2014/main" id="{A486C578-A52D-4317-8B80-0C9735E07BF4}"/>
                  </a:ext>
                </a:extLst>
              </p:cNvPr>
              <p:cNvSpPr txBox="1"/>
              <p:nvPr/>
            </p:nvSpPr>
            <p:spPr>
              <a:xfrm>
                <a:off x="8168428" y="6082127"/>
                <a:ext cx="332142" cy="461665"/>
              </a:xfrm>
              <a:prstGeom prst="rect">
                <a:avLst/>
              </a:prstGeom>
              <a:noFill/>
            </p:spPr>
            <p:txBody>
              <a:bodyPr wrap="none" rtlCol="0">
                <a:spAutoFit/>
              </a:bodyPr>
              <a:lstStyle/>
              <a:p>
                <a:r>
                  <a:rPr lang="en-US" sz="2400" dirty="0">
                    <a:solidFill>
                      <a:schemeClr val="bg1"/>
                    </a:solidFill>
                  </a:rPr>
                  <a:t>5</a:t>
                </a:r>
              </a:p>
            </p:txBody>
          </p:sp>
          <p:cxnSp>
            <p:nvCxnSpPr>
              <p:cNvPr id="65" name="Straight Arrow Connector 64">
                <a:extLst>
                  <a:ext uri="{FF2B5EF4-FFF2-40B4-BE49-F238E27FC236}">
                    <a16:creationId xmlns:a16="http://schemas.microsoft.com/office/drawing/2014/main" id="{F03414BC-AE27-4BDA-990B-8458B252DA7D}"/>
                  </a:ext>
                </a:extLst>
              </p:cNvPr>
              <p:cNvCxnSpPr>
                <a:cxnSpLocks/>
                <a:endCxn id="63" idx="1"/>
              </p:cNvCxnSpPr>
              <p:nvPr/>
            </p:nvCxnSpPr>
            <p:spPr>
              <a:xfrm>
                <a:off x="7259150" y="6366963"/>
                <a:ext cx="699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B02804E6-32C6-43F7-8E11-285D4B928671}"/>
              </a:ext>
            </a:extLst>
          </p:cNvPr>
          <p:cNvGrpSpPr/>
          <p:nvPr/>
        </p:nvGrpSpPr>
        <p:grpSpPr>
          <a:xfrm>
            <a:off x="3078825" y="1243330"/>
            <a:ext cx="5043876" cy="5329975"/>
            <a:chOff x="3233739" y="1385888"/>
            <a:chExt cx="5043876" cy="5329975"/>
          </a:xfrm>
        </p:grpSpPr>
        <p:sp>
          <p:nvSpPr>
            <p:cNvPr id="85" name="Rectangle 84">
              <a:extLst>
                <a:ext uri="{FF2B5EF4-FFF2-40B4-BE49-F238E27FC236}">
                  <a16:creationId xmlns:a16="http://schemas.microsoft.com/office/drawing/2014/main" id="{9E43719E-0398-427D-9ED3-A878955C6023}"/>
                </a:ext>
              </a:extLst>
            </p:cNvPr>
            <p:cNvSpPr/>
            <p:nvPr/>
          </p:nvSpPr>
          <p:spPr>
            <a:xfrm>
              <a:off x="3233739" y="1385888"/>
              <a:ext cx="5043876" cy="52197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FFF8F5E0-2C73-4376-B39D-43E4EEE40227}"/>
                </a:ext>
              </a:extLst>
            </p:cNvPr>
            <p:cNvGrpSpPr/>
            <p:nvPr/>
          </p:nvGrpSpPr>
          <p:grpSpPr>
            <a:xfrm>
              <a:off x="5555108" y="1917390"/>
              <a:ext cx="2605597" cy="646331"/>
              <a:chOff x="2899397" y="1697286"/>
              <a:chExt cx="2605597" cy="646331"/>
            </a:xfrm>
          </p:grpSpPr>
          <p:sp>
            <p:nvSpPr>
              <p:cNvPr id="87" name="TextBox 86">
                <a:extLst>
                  <a:ext uri="{FF2B5EF4-FFF2-40B4-BE49-F238E27FC236}">
                    <a16:creationId xmlns:a16="http://schemas.microsoft.com/office/drawing/2014/main" id="{A15B9AB5-6D44-478C-955B-2E1EA3466A0D}"/>
                  </a:ext>
                </a:extLst>
              </p:cNvPr>
              <p:cNvSpPr txBox="1"/>
              <p:nvPr/>
            </p:nvSpPr>
            <p:spPr>
              <a:xfrm>
                <a:off x="3345270" y="1697286"/>
                <a:ext cx="2159724"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Local variables</a:t>
                </a:r>
              </a:p>
              <a:p>
                <a:pPr marL="285750" indent="-285750">
                  <a:buFont typeface="Arial" panose="020B0604020202020204" pitchFamily="34" charset="0"/>
                  <a:buChar char="•"/>
                </a:pPr>
                <a:r>
                  <a:rPr lang="en-US" dirty="0"/>
                  <a:t>Parameters</a:t>
                </a:r>
              </a:p>
            </p:txBody>
          </p:sp>
          <p:sp>
            <p:nvSpPr>
              <p:cNvPr id="88" name="Arrow: Left 87">
                <a:extLst>
                  <a:ext uri="{FF2B5EF4-FFF2-40B4-BE49-F238E27FC236}">
                    <a16:creationId xmlns:a16="http://schemas.microsoft.com/office/drawing/2014/main" id="{3E269AFB-15A6-4767-B4E9-9096BA9B1E66}"/>
                  </a:ext>
                </a:extLst>
              </p:cNvPr>
              <p:cNvSpPr/>
              <p:nvPr/>
            </p:nvSpPr>
            <p:spPr>
              <a:xfrm>
                <a:off x="2899397" y="1787754"/>
                <a:ext cx="415255" cy="4604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grpSp>
        <p:grpSp>
          <p:nvGrpSpPr>
            <p:cNvPr id="89" name="Group 88">
              <a:extLst>
                <a:ext uri="{FF2B5EF4-FFF2-40B4-BE49-F238E27FC236}">
                  <a16:creationId xmlns:a16="http://schemas.microsoft.com/office/drawing/2014/main" id="{FF1DDAFE-A129-4B07-8B58-EE07FE4E20D5}"/>
                </a:ext>
              </a:extLst>
            </p:cNvPr>
            <p:cNvGrpSpPr/>
            <p:nvPr/>
          </p:nvGrpSpPr>
          <p:grpSpPr>
            <a:xfrm>
              <a:off x="5592248" y="4424904"/>
              <a:ext cx="2511738" cy="646331"/>
              <a:chOff x="2899397" y="1697286"/>
              <a:chExt cx="2511738" cy="646331"/>
            </a:xfrm>
          </p:grpSpPr>
          <p:sp>
            <p:nvSpPr>
              <p:cNvPr id="90" name="TextBox 89">
                <a:extLst>
                  <a:ext uri="{FF2B5EF4-FFF2-40B4-BE49-F238E27FC236}">
                    <a16:creationId xmlns:a16="http://schemas.microsoft.com/office/drawing/2014/main" id="{9A5DA751-2204-444D-ABED-676D67570D80}"/>
                  </a:ext>
                </a:extLst>
              </p:cNvPr>
              <p:cNvSpPr txBox="1"/>
              <p:nvPr/>
            </p:nvSpPr>
            <p:spPr>
              <a:xfrm>
                <a:off x="3345270" y="1697286"/>
                <a:ext cx="2065865" cy="646331"/>
              </a:xfrm>
              <a:prstGeom prst="rect">
                <a:avLst/>
              </a:prstGeom>
              <a:noFill/>
            </p:spPr>
            <p:txBody>
              <a:bodyPr wrap="square" rtlCol="0">
                <a:spAutoFit/>
              </a:bodyPr>
              <a:lstStyle/>
              <a:p>
                <a:pPr marL="285750" indent="-285750">
                  <a:buFont typeface="Arial" panose="020B0604020202020204" pitchFamily="34" charset="0"/>
                  <a:buChar char="•"/>
                </a:pPr>
                <a:r>
                  <a:rPr lang="en-US" dirty="0"/>
                  <a:t>Global variables</a:t>
                </a:r>
              </a:p>
              <a:p>
                <a:pPr marL="285750" indent="-285750">
                  <a:buFont typeface="Arial" panose="020B0604020202020204" pitchFamily="34" charset="0"/>
                  <a:buChar char="•"/>
                </a:pPr>
                <a:r>
                  <a:rPr lang="en-US" dirty="0"/>
                  <a:t>Static variables</a:t>
                </a:r>
              </a:p>
            </p:txBody>
          </p:sp>
          <p:sp>
            <p:nvSpPr>
              <p:cNvPr id="91" name="Arrow: Left 90">
                <a:extLst>
                  <a:ext uri="{FF2B5EF4-FFF2-40B4-BE49-F238E27FC236}">
                    <a16:creationId xmlns:a16="http://schemas.microsoft.com/office/drawing/2014/main" id="{1B72C1D4-C3D3-41D7-91E5-52A74D264389}"/>
                  </a:ext>
                </a:extLst>
              </p:cNvPr>
              <p:cNvSpPr/>
              <p:nvPr/>
            </p:nvSpPr>
            <p:spPr>
              <a:xfrm>
                <a:off x="2899397" y="1787754"/>
                <a:ext cx="415255" cy="4604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grpSp>
        <p:grpSp>
          <p:nvGrpSpPr>
            <p:cNvPr id="92" name="Group 91">
              <a:extLst>
                <a:ext uri="{FF2B5EF4-FFF2-40B4-BE49-F238E27FC236}">
                  <a16:creationId xmlns:a16="http://schemas.microsoft.com/office/drawing/2014/main" id="{222C82B0-767C-4094-805C-09A009105918}"/>
                </a:ext>
              </a:extLst>
            </p:cNvPr>
            <p:cNvGrpSpPr/>
            <p:nvPr/>
          </p:nvGrpSpPr>
          <p:grpSpPr>
            <a:xfrm>
              <a:off x="3448826" y="1385888"/>
              <a:ext cx="2512526" cy="5329975"/>
              <a:chOff x="7020532" y="1729180"/>
              <a:chExt cx="2345579" cy="4474875"/>
            </a:xfrm>
          </p:grpSpPr>
          <p:sp>
            <p:nvSpPr>
              <p:cNvPr id="93" name="Rectangle 92">
                <a:extLst>
                  <a:ext uri="{FF2B5EF4-FFF2-40B4-BE49-F238E27FC236}">
                    <a16:creationId xmlns:a16="http://schemas.microsoft.com/office/drawing/2014/main" id="{2D454758-7454-4EF3-AAD6-3F0207D21D07}"/>
                  </a:ext>
                </a:extLst>
              </p:cNvPr>
              <p:cNvSpPr/>
              <p:nvPr/>
            </p:nvSpPr>
            <p:spPr>
              <a:xfrm>
                <a:off x="7290262" y="2094806"/>
                <a:ext cx="1645920" cy="947059"/>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Stack</a:t>
                </a:r>
              </a:p>
              <a:p>
                <a:pPr algn="ctr"/>
                <a:endParaRPr lang="en-US" dirty="0"/>
              </a:p>
            </p:txBody>
          </p:sp>
          <p:sp>
            <p:nvSpPr>
              <p:cNvPr id="94" name="Rectangle 93">
                <a:extLst>
                  <a:ext uri="{FF2B5EF4-FFF2-40B4-BE49-F238E27FC236}">
                    <a16:creationId xmlns:a16="http://schemas.microsoft.com/office/drawing/2014/main" id="{50382A40-3B8D-4C1A-A65E-06DDE11AB716}"/>
                  </a:ext>
                </a:extLst>
              </p:cNvPr>
              <p:cNvSpPr/>
              <p:nvPr/>
            </p:nvSpPr>
            <p:spPr>
              <a:xfrm>
                <a:off x="7290262" y="3041865"/>
                <a:ext cx="1645920" cy="1111946"/>
              </a:xfrm>
              <a:prstGeom prst="rect">
                <a:avLst/>
              </a:prstGeom>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The Heap</a:t>
                </a:r>
              </a:p>
            </p:txBody>
          </p:sp>
          <p:sp>
            <p:nvSpPr>
              <p:cNvPr id="95" name="Arrow: Up 94">
                <a:extLst>
                  <a:ext uri="{FF2B5EF4-FFF2-40B4-BE49-F238E27FC236}">
                    <a16:creationId xmlns:a16="http://schemas.microsoft.com/office/drawing/2014/main" id="{6F86348B-6C20-49E2-8234-954595B7309D}"/>
                  </a:ext>
                </a:extLst>
              </p:cNvPr>
              <p:cNvSpPr/>
              <p:nvPr/>
            </p:nvSpPr>
            <p:spPr>
              <a:xfrm>
                <a:off x="7822276" y="3263782"/>
                <a:ext cx="565266" cy="32004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row: Up 95">
                <a:extLst>
                  <a:ext uri="{FF2B5EF4-FFF2-40B4-BE49-F238E27FC236}">
                    <a16:creationId xmlns:a16="http://schemas.microsoft.com/office/drawing/2014/main" id="{2F39671B-690D-4BBD-B6C9-1094B609F36B}"/>
                  </a:ext>
                </a:extLst>
              </p:cNvPr>
              <p:cNvSpPr/>
              <p:nvPr/>
            </p:nvSpPr>
            <p:spPr>
              <a:xfrm rot="10800000">
                <a:off x="7822276" y="2613799"/>
                <a:ext cx="565266" cy="32004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075F920-90E0-446E-8519-CBFB64CC33BC}"/>
                  </a:ext>
                </a:extLst>
              </p:cNvPr>
              <p:cNvSpPr/>
              <p:nvPr/>
            </p:nvSpPr>
            <p:spPr>
              <a:xfrm>
                <a:off x="7290262" y="4153811"/>
                <a:ext cx="1645920" cy="80984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Data</a:t>
                </a:r>
              </a:p>
            </p:txBody>
          </p:sp>
          <p:sp>
            <p:nvSpPr>
              <p:cNvPr id="98" name="Rectangle 97">
                <a:extLst>
                  <a:ext uri="{FF2B5EF4-FFF2-40B4-BE49-F238E27FC236}">
                    <a16:creationId xmlns:a16="http://schemas.microsoft.com/office/drawing/2014/main" id="{92D46620-DA9D-4412-9058-56EE0746F433}"/>
                  </a:ext>
                </a:extLst>
              </p:cNvPr>
              <p:cNvSpPr/>
              <p:nvPr/>
            </p:nvSpPr>
            <p:spPr>
              <a:xfrm>
                <a:off x="7290262" y="4963654"/>
                <a:ext cx="1645920" cy="80984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9" name="Rectangle 98">
                <a:extLst>
                  <a:ext uri="{FF2B5EF4-FFF2-40B4-BE49-F238E27FC236}">
                    <a16:creationId xmlns:a16="http://schemas.microsoft.com/office/drawing/2014/main" id="{C19A5D6E-F690-49C2-B9E6-0A1286849F45}"/>
                  </a:ext>
                </a:extLst>
              </p:cNvPr>
              <p:cNvSpPr/>
              <p:nvPr/>
            </p:nvSpPr>
            <p:spPr>
              <a:xfrm>
                <a:off x="7290262" y="2091749"/>
                <a:ext cx="1645920" cy="36814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EEC42558-F066-4B6E-AD7F-744043C23D11}"/>
                  </a:ext>
                </a:extLst>
              </p:cNvPr>
              <p:cNvSpPr txBox="1"/>
              <p:nvPr/>
            </p:nvSpPr>
            <p:spPr>
              <a:xfrm>
                <a:off x="7025406" y="1729180"/>
                <a:ext cx="2340705" cy="369332"/>
              </a:xfrm>
              <a:prstGeom prst="rect">
                <a:avLst/>
              </a:prstGeom>
              <a:noFill/>
            </p:spPr>
            <p:txBody>
              <a:bodyPr wrap="none" rtlCol="0">
                <a:spAutoFit/>
              </a:bodyPr>
              <a:lstStyle/>
              <a:p>
                <a:r>
                  <a:rPr lang="en-US" dirty="0"/>
                  <a:t>Higher RAM Addresses</a:t>
                </a:r>
              </a:p>
            </p:txBody>
          </p:sp>
          <p:sp>
            <p:nvSpPr>
              <p:cNvPr id="101" name="TextBox 100">
                <a:extLst>
                  <a:ext uri="{FF2B5EF4-FFF2-40B4-BE49-F238E27FC236}">
                    <a16:creationId xmlns:a16="http://schemas.microsoft.com/office/drawing/2014/main" id="{5B09D4F2-C0B5-46F5-B38B-E46A7238779D}"/>
                  </a:ext>
                </a:extLst>
              </p:cNvPr>
              <p:cNvSpPr txBox="1"/>
              <p:nvPr/>
            </p:nvSpPr>
            <p:spPr>
              <a:xfrm>
                <a:off x="7020532" y="5834723"/>
                <a:ext cx="2319353" cy="369332"/>
              </a:xfrm>
              <a:prstGeom prst="rect">
                <a:avLst/>
              </a:prstGeom>
              <a:noFill/>
            </p:spPr>
            <p:txBody>
              <a:bodyPr wrap="none" rtlCol="0">
                <a:spAutoFit/>
              </a:bodyPr>
              <a:lstStyle/>
              <a:p>
                <a:r>
                  <a:rPr lang="en-US" dirty="0"/>
                  <a:t>Lower RAM Addresses</a:t>
                </a:r>
              </a:p>
            </p:txBody>
          </p:sp>
        </p:grpSp>
        <p:grpSp>
          <p:nvGrpSpPr>
            <p:cNvPr id="102" name="Group 101">
              <a:extLst>
                <a:ext uri="{FF2B5EF4-FFF2-40B4-BE49-F238E27FC236}">
                  <a16:creationId xmlns:a16="http://schemas.microsoft.com/office/drawing/2014/main" id="{E23DE017-A8F9-449C-BF6D-6588C6DE7970}"/>
                </a:ext>
              </a:extLst>
            </p:cNvPr>
            <p:cNvGrpSpPr/>
            <p:nvPr/>
          </p:nvGrpSpPr>
          <p:grpSpPr>
            <a:xfrm>
              <a:off x="5592248" y="3487321"/>
              <a:ext cx="2633836" cy="646331"/>
              <a:chOff x="2399520" y="3407185"/>
              <a:chExt cx="2633836" cy="646331"/>
            </a:xfrm>
          </p:grpSpPr>
          <p:grpSp>
            <p:nvGrpSpPr>
              <p:cNvPr id="103" name="Group 102">
                <a:extLst>
                  <a:ext uri="{FF2B5EF4-FFF2-40B4-BE49-F238E27FC236}">
                    <a16:creationId xmlns:a16="http://schemas.microsoft.com/office/drawing/2014/main" id="{7C19122B-7A1A-4C3F-9E34-FD0ADD61A7EF}"/>
                  </a:ext>
                </a:extLst>
              </p:cNvPr>
              <p:cNvGrpSpPr/>
              <p:nvPr/>
            </p:nvGrpSpPr>
            <p:grpSpPr>
              <a:xfrm>
                <a:off x="2399520" y="3407185"/>
                <a:ext cx="2633836" cy="646331"/>
                <a:chOff x="2408216" y="3825680"/>
                <a:chExt cx="2633836" cy="646331"/>
              </a:xfrm>
            </p:grpSpPr>
            <p:sp>
              <p:nvSpPr>
                <p:cNvPr id="105" name="TextBox 104">
                  <a:extLst>
                    <a:ext uri="{FF2B5EF4-FFF2-40B4-BE49-F238E27FC236}">
                      <a16:creationId xmlns:a16="http://schemas.microsoft.com/office/drawing/2014/main" id="{9A8A49CF-6506-4B20-BB05-88612AED7DC7}"/>
                    </a:ext>
                  </a:extLst>
                </p:cNvPr>
                <p:cNvSpPr txBox="1"/>
                <p:nvPr/>
              </p:nvSpPr>
              <p:spPr>
                <a:xfrm>
                  <a:off x="3129783" y="3825680"/>
                  <a:ext cx="1912269" cy="646331"/>
                </a:xfrm>
                <a:prstGeom prst="rect">
                  <a:avLst/>
                </a:prstGeom>
                <a:noFill/>
              </p:spPr>
              <p:txBody>
                <a:bodyPr wrap="square" rtlCol="0">
                  <a:spAutoFit/>
                </a:bodyPr>
                <a:lstStyle/>
                <a:p>
                  <a:r>
                    <a:rPr lang="en-US" dirty="0"/>
                    <a:t>Dynamically-allocated objects</a:t>
                  </a:r>
                </a:p>
              </p:txBody>
            </p:sp>
            <p:sp>
              <p:nvSpPr>
                <p:cNvPr id="106" name="Arrow: Left 105">
                  <a:extLst>
                    <a:ext uri="{FF2B5EF4-FFF2-40B4-BE49-F238E27FC236}">
                      <a16:creationId xmlns:a16="http://schemas.microsoft.com/office/drawing/2014/main" id="{A5C5848F-D5BB-4C8F-BA9B-8BC0DE359735}"/>
                    </a:ext>
                  </a:extLst>
                </p:cNvPr>
                <p:cNvSpPr/>
                <p:nvPr/>
              </p:nvSpPr>
              <p:spPr>
                <a:xfrm>
                  <a:off x="2408216" y="3895122"/>
                  <a:ext cx="415255" cy="4604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grpSp>
          <p:sp>
            <p:nvSpPr>
              <p:cNvPr id="104" name="Oval 103">
                <a:extLst>
                  <a:ext uri="{FF2B5EF4-FFF2-40B4-BE49-F238E27FC236}">
                    <a16:creationId xmlns:a16="http://schemas.microsoft.com/office/drawing/2014/main" id="{DACE7203-08EC-44DD-9737-3C1713055499}"/>
                  </a:ext>
                </a:extLst>
              </p:cNvPr>
              <p:cNvSpPr/>
              <p:nvPr/>
            </p:nvSpPr>
            <p:spPr>
              <a:xfrm>
                <a:off x="2972468" y="3684015"/>
                <a:ext cx="47985" cy="45719"/>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7" name="Rectangle 106">
            <a:extLst>
              <a:ext uri="{FF2B5EF4-FFF2-40B4-BE49-F238E27FC236}">
                <a16:creationId xmlns:a16="http://schemas.microsoft.com/office/drawing/2014/main" id="{D34E0322-9AA4-4063-8D37-C6D24F06AEEA}"/>
              </a:ext>
            </a:extLst>
          </p:cNvPr>
          <p:cNvSpPr/>
          <p:nvPr/>
        </p:nvSpPr>
        <p:spPr>
          <a:xfrm>
            <a:off x="4530747" y="3929435"/>
            <a:ext cx="4707449" cy="240537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 Example of an immutable </a:t>
            </a:r>
          </a:p>
          <a:p>
            <a:r>
              <a:rPr lang="en-US" sz="2000" dirty="0">
                <a:solidFill>
                  <a:schemeClr val="tx1"/>
                </a:solidFill>
                <a:latin typeface="Consolas" panose="020B0609020204030204" pitchFamily="49" charset="0"/>
              </a:rPr>
              <a:t>// variable in C++</a:t>
            </a:r>
          </a:p>
          <a:p>
            <a:endParaRPr lang="en-US" sz="11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void foo() {</a:t>
            </a:r>
          </a:p>
          <a:p>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const</a:t>
            </a:r>
            <a:r>
              <a:rPr lang="en-US" sz="2000" dirty="0">
                <a:solidFill>
                  <a:schemeClr val="tx1"/>
                </a:solidFill>
                <a:latin typeface="Consolas" panose="020B0609020204030204" pitchFamily="49" charset="0"/>
              </a:rPr>
              <a:t> int </a:t>
            </a:r>
            <a:r>
              <a:rPr lang="en-US" sz="2000" dirty="0">
                <a:solidFill>
                  <a:srgbClr val="00B0F0"/>
                </a:solidFill>
                <a:latin typeface="Consolas" panose="020B0609020204030204" pitchFamily="49" charset="0"/>
              </a:rPr>
              <a:t>x </a:t>
            </a:r>
            <a:r>
              <a:rPr lang="en-US" sz="2000" dirty="0">
                <a:solidFill>
                  <a:schemeClr val="tx1"/>
                </a:solidFill>
                <a:latin typeface="Consolas" panose="020B0609020204030204" pitchFamily="49" charset="0"/>
              </a:rPr>
              <a:t>= 5;      </a:t>
            </a:r>
          </a:p>
          <a:p>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x</a:t>
            </a:r>
            <a:r>
              <a:rPr lang="en-US" sz="2000" dirty="0">
                <a:solidFill>
                  <a:schemeClr val="tx1"/>
                </a:solidFill>
                <a:latin typeface="Consolas" panose="020B0609020204030204" pitchFamily="49" charset="0"/>
              </a:rPr>
              <a:t> </a:t>
            </a:r>
            <a:r>
              <a:rPr lang="en-US" sz="2000" dirty="0">
                <a:solidFill>
                  <a:srgbClr val="FF0000"/>
                </a:solidFill>
                <a:latin typeface="Consolas" panose="020B0609020204030204" pitchFamily="49" charset="0"/>
              </a:rPr>
              <a:t>=</a:t>
            </a:r>
            <a:r>
              <a:rPr lang="en-US" sz="2000" dirty="0">
                <a:solidFill>
                  <a:schemeClr val="tx1"/>
                </a:solidFill>
                <a:latin typeface="Consolas" panose="020B0609020204030204" pitchFamily="49" charset="0"/>
              </a:rPr>
              <a:t> 10; </a:t>
            </a:r>
            <a:r>
              <a:rPr lang="en-US" sz="2000" dirty="0">
                <a:solidFill>
                  <a:srgbClr val="FF0000"/>
                </a:solidFill>
                <a:latin typeface="Consolas" panose="020B0609020204030204" pitchFamily="49" charset="0"/>
              </a:rPr>
              <a:t>// ERROR – immutable!</a:t>
            </a:r>
          </a:p>
          <a:p>
            <a:r>
              <a:rPr lang="en-US" sz="2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05278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9"/>
                    </p:tgtEl>
                  </p:cond>
                </p:stCondLst>
                <p:endSync evt="end" delay="0">
                  <p:rtn val="all"/>
                </p:endSync>
                <p:childTnLst>
                  <p:par>
                    <p:cTn id="17" fill="hold">
                      <p:stCondLst>
                        <p:cond delay="0"/>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22" restart="whenNotActive" fill="hold" evtFilter="cancelBubble" nodeType="interactiveSeq">
                <p:stCondLst>
                  <p:cond evt="onClick" delay="0">
                    <p:tgtEl>
                      <p:spTgt spid="25"/>
                    </p:tgtEl>
                  </p:cond>
                </p:stCondLst>
                <p:endSync evt="end" delay="0">
                  <p:rtn val="all"/>
                </p:endSync>
                <p:childTnLst>
                  <p:par>
                    <p:cTn id="23" fill="hold">
                      <p:stCondLst>
                        <p:cond delay="0"/>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28" restart="whenNotActive" fill="hold" evtFilter="cancelBubble" nodeType="interactiveSeq">
                <p:stCondLst>
                  <p:cond evt="onClick" delay="0">
                    <p:tgtEl>
                      <p:spTgt spid="30"/>
                    </p:tgtEl>
                  </p:cond>
                </p:stCondLst>
                <p:endSync evt="end" delay="0">
                  <p:rtn val="all"/>
                </p:endSync>
                <p:childTnLst>
                  <p:par>
                    <p:cTn id="29" fill="hold">
                      <p:stCondLst>
                        <p:cond delay="0"/>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0"/>
                                        </p:tgtEl>
                                      </p:cBhvr>
                                    </p:animEffect>
                                    <p:set>
                                      <p:cBhvr>
                                        <p:cTn id="33"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34" restart="whenNotActive" fill="hold" evtFilter="cancelBubble" nodeType="interactiveSeq">
                <p:stCondLst>
                  <p:cond evt="onClick" delay="0">
                    <p:tgtEl>
                      <p:spTgt spid="34"/>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34"/>
                                        </p:tgtEl>
                                      </p:cBhvr>
                                    </p:animEffect>
                                    <p:set>
                                      <p:cBhvr>
                                        <p:cTn id="39"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40" restart="whenNotActive" fill="hold" evtFilter="cancelBubble" nodeType="interactiveSeq">
                <p:stCondLst>
                  <p:cond evt="onClick" delay="0">
                    <p:tgtEl>
                      <p:spTgt spid="37"/>
                    </p:tgtEl>
                  </p:cond>
                </p:stCondLst>
                <p:endSync evt="end" delay="0">
                  <p:rtn val="all"/>
                </p:endSync>
                <p:childTnLst>
                  <p:par>
                    <p:cTn id="41" fill="hold">
                      <p:stCondLst>
                        <p:cond delay="0"/>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2000"/>
                                        <p:tgtEl>
                                          <p:spTgt spid="8"/>
                                        </p:tgtEl>
                                      </p:cBhvr>
                                    </p:animEffect>
                                  </p:childTnLst>
                                </p:cTn>
                              </p:par>
                            </p:childTnLst>
                          </p:cTn>
                        </p:par>
                      </p:childTnLst>
                    </p:cTn>
                  </p:par>
                </p:childTnLst>
              </p:cTn>
              <p:nextCondLst>
                <p:cond evt="onClick" delay="0">
                  <p:tgtEl>
                    <p:spTgt spid="37"/>
                  </p:tgtEl>
                </p:cond>
              </p:nextCondLst>
            </p:seq>
            <p:seq concurrent="1" nextAc="seek">
              <p:cTn id="49" restart="whenNotActive" fill="hold" evtFilter="cancelBubble" nodeType="interactiveSeq">
                <p:stCondLst>
                  <p:cond evt="onClick" delay="0">
                    <p:tgtEl>
                      <p:spTgt spid="43"/>
                    </p:tgtEl>
                  </p:cond>
                </p:stCondLst>
                <p:endSync evt="end" delay="0">
                  <p:rtn val="all"/>
                </p:endSync>
                <p:childTnLst>
                  <p:par>
                    <p:cTn id="50" fill="hold">
                      <p:stCondLst>
                        <p:cond delay="0"/>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43"/>
                                        </p:tgtEl>
                                      </p:cBhvr>
                                    </p:animEffect>
                                    <p:set>
                                      <p:cBhvr>
                                        <p:cTn id="54" dur="1" fill="hold">
                                          <p:stCondLst>
                                            <p:cond delay="499"/>
                                          </p:stCondLst>
                                        </p:cTn>
                                        <p:tgtEl>
                                          <p:spTgt spid="43"/>
                                        </p:tgtEl>
                                        <p:attrNameLst>
                                          <p:attrName>style.visibility</p:attrName>
                                        </p:attrNameLst>
                                      </p:cBhvr>
                                      <p:to>
                                        <p:strVal val="hidden"/>
                                      </p:to>
                                    </p:set>
                                  </p:childTnLst>
                                </p:cTn>
                              </p:par>
                            </p:childTnLst>
                          </p:cTn>
                        </p:par>
                      </p:childTnLst>
                    </p:cTn>
                  </p:par>
                </p:childTnLst>
              </p:cTn>
              <p:nextCondLst>
                <p:cond evt="onClick" delay="0">
                  <p:tgtEl>
                    <p:spTgt spid="43"/>
                  </p:tgtEl>
                </p:cond>
              </p:nextCondLst>
            </p:seq>
            <p:seq concurrent="1" nextAc="seek">
              <p:cTn id="55" restart="whenNotActive" fill="hold" evtFilter="cancelBubble" nodeType="interactiveSeq">
                <p:stCondLst>
                  <p:cond evt="onClick" delay="0">
                    <p:tgtEl>
                      <p:spTgt spid="40"/>
                    </p:tgtEl>
                  </p:cond>
                </p:stCondLst>
                <p:endSync evt="end" delay="0">
                  <p:rtn val="all"/>
                </p:endSync>
                <p:childTnLst>
                  <p:par>
                    <p:cTn id="56" fill="hold">
                      <p:stCondLst>
                        <p:cond delay="0"/>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40"/>
                                        </p:tgtEl>
                                      </p:cBhvr>
                                    </p:animEffect>
                                    <p:set>
                                      <p:cBhvr>
                                        <p:cTn id="60" dur="1" fill="hold">
                                          <p:stCondLst>
                                            <p:cond delay="499"/>
                                          </p:stCondLst>
                                        </p:cTn>
                                        <p:tgtEl>
                                          <p:spTgt spid="40"/>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2000"/>
                                        <p:tgtEl>
                                          <p:spTgt spid="7"/>
                                        </p:tgtEl>
                                      </p:cBhvr>
                                    </p:animEffect>
                                  </p:childTnLst>
                                </p:cTn>
                              </p:par>
                            </p:childTnLst>
                          </p:cTn>
                        </p:par>
                      </p:childTnLst>
                    </p:cTn>
                  </p:par>
                </p:childTnLst>
              </p:cTn>
              <p:nextCondLst>
                <p:cond evt="onClick" delay="0">
                  <p:tgtEl>
                    <p:spTgt spid="40"/>
                  </p:tgtEl>
                </p:cond>
              </p:nextCondLst>
            </p:seq>
            <p:seq concurrent="1" nextAc="seek">
              <p:cTn id="64" restart="whenNotActive" fill="hold" evtFilter="cancelBubble" nodeType="interactiveSeq">
                <p:stCondLst>
                  <p:cond evt="onClick" delay="0">
                    <p:tgtEl>
                      <p:spTgt spid="50"/>
                    </p:tgtEl>
                  </p:cond>
                </p:stCondLst>
                <p:endSync evt="end" delay="0">
                  <p:rtn val="all"/>
                </p:endSync>
                <p:childTnLst>
                  <p:par>
                    <p:cTn id="65" fill="hold">
                      <p:stCondLst>
                        <p:cond delay="0"/>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50"/>
                                        </p:tgtEl>
                                      </p:cBhvr>
                                    </p:animEffect>
                                    <p:set>
                                      <p:cBhvr>
                                        <p:cTn id="69" dur="1" fill="hold">
                                          <p:stCondLst>
                                            <p:cond delay="499"/>
                                          </p:stCondLst>
                                        </p:cTn>
                                        <p:tgtEl>
                                          <p:spTgt spid="50"/>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fade">
                                      <p:cBhvr>
                                        <p:cTn id="72" dur="2000"/>
                                        <p:tgtEl>
                                          <p:spTgt spid="107"/>
                                        </p:tgtEl>
                                      </p:cBhvr>
                                    </p:animEffect>
                                  </p:childTnLst>
                                </p:cTn>
                              </p:par>
                            </p:childTnLst>
                          </p:cTn>
                        </p:par>
                      </p:childTnLst>
                    </p:cTn>
                  </p:par>
                </p:childTnLst>
              </p:cTn>
              <p:nextCondLst>
                <p:cond evt="onClick" delay="0">
                  <p:tgtEl>
                    <p:spTgt spid="50"/>
                  </p:tgtEl>
                </p:cond>
              </p:nextCondLst>
            </p:seq>
            <p:seq concurrent="1" nextAc="seek">
              <p:cTn id="73" restart="whenNotActive" fill="hold" evtFilter="cancelBubble" nodeType="interactiveSeq">
                <p:stCondLst>
                  <p:cond evt="onClick" delay="0">
                    <p:tgtEl>
                      <p:spTgt spid="8"/>
                    </p:tgtEl>
                  </p:cond>
                </p:stCondLst>
                <p:endSync evt="end" delay="0">
                  <p:rtn val="all"/>
                </p:endSync>
                <p:childTnLst>
                  <p:par>
                    <p:cTn id="74" fill="hold">
                      <p:stCondLst>
                        <p:cond delay="0"/>
                      </p:stCondLst>
                      <p:childTnLst>
                        <p:par>
                          <p:cTn id="75" fill="hold">
                            <p:stCondLst>
                              <p:cond delay="0"/>
                            </p:stCondLst>
                            <p:childTnLst>
                              <p:par>
                                <p:cTn id="76" presetID="10" presetClass="exit" presetSubtype="0" fill="hold" nodeType="clickEffect">
                                  <p:stCondLst>
                                    <p:cond delay="15000"/>
                                  </p:stCondLst>
                                  <p:childTnLst>
                                    <p:animEffect transition="out" filter="fade">
                                      <p:cBhvr>
                                        <p:cTn id="77" dur="500"/>
                                        <p:tgtEl>
                                          <p:spTgt spid="8"/>
                                        </p:tgtEl>
                                      </p:cBhvr>
                                    </p:animEffect>
                                    <p:set>
                                      <p:cBhvr>
                                        <p:cTn id="7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79" restart="whenNotActive" fill="hold" evtFilter="cancelBubble" nodeType="interactiveSeq">
                <p:stCondLst>
                  <p:cond evt="onClick" delay="0">
                    <p:tgtEl>
                      <p:spTgt spid="7"/>
                    </p:tgtEl>
                  </p:cond>
                </p:stCondLst>
                <p:endSync evt="end" delay="0">
                  <p:rtn val="all"/>
                </p:endSync>
                <p:childTnLst>
                  <p:par>
                    <p:cTn id="80" fill="hold">
                      <p:stCondLst>
                        <p:cond delay="0"/>
                      </p:stCondLst>
                      <p:childTnLst>
                        <p:par>
                          <p:cTn id="81" fill="hold">
                            <p:stCondLst>
                              <p:cond delay="0"/>
                            </p:stCondLst>
                            <p:childTnLst>
                              <p:par>
                                <p:cTn id="82" presetID="10" presetClass="exit" presetSubtype="0" fill="hold" nodeType="clickEffect">
                                  <p:stCondLst>
                                    <p:cond delay="15000"/>
                                  </p:stCondLst>
                                  <p:childTnLst>
                                    <p:animEffect transition="out" filter="fade">
                                      <p:cBhvr>
                                        <p:cTn id="83" dur="500"/>
                                        <p:tgtEl>
                                          <p:spTgt spid="7"/>
                                        </p:tgtEl>
                                      </p:cBhvr>
                                    </p:animEffect>
                                    <p:set>
                                      <p:cBhvr>
                                        <p:cTn id="84"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85" restart="whenNotActive" fill="hold" evtFilter="cancelBubble" nodeType="interactiveSeq">
                <p:stCondLst>
                  <p:cond evt="onClick" delay="0">
                    <p:tgtEl>
                      <p:spTgt spid="107"/>
                    </p:tgtEl>
                  </p:cond>
                </p:stCondLst>
                <p:endSync evt="end" delay="0">
                  <p:rtn val="all"/>
                </p:endSync>
                <p:childTnLst>
                  <p:par>
                    <p:cTn id="86" fill="hold">
                      <p:stCondLst>
                        <p:cond delay="0"/>
                      </p:stCondLst>
                      <p:childTnLst>
                        <p:par>
                          <p:cTn id="87" fill="hold">
                            <p:stCondLst>
                              <p:cond delay="0"/>
                            </p:stCondLst>
                            <p:childTnLst>
                              <p:par>
                                <p:cTn id="88" presetID="10" presetClass="exit" presetSubtype="0" fill="hold" grpId="1" nodeType="clickEffect">
                                  <p:stCondLst>
                                    <p:cond delay="10000"/>
                                  </p:stCondLst>
                                  <p:childTnLst>
                                    <p:animEffect transition="out" filter="fade">
                                      <p:cBhvr>
                                        <p:cTn id="89" dur="500"/>
                                        <p:tgtEl>
                                          <p:spTgt spid="107"/>
                                        </p:tgtEl>
                                      </p:cBhvr>
                                    </p:animEffect>
                                    <p:set>
                                      <p:cBhvr>
                                        <p:cTn id="90" dur="1" fill="hold">
                                          <p:stCondLst>
                                            <p:cond delay="499"/>
                                          </p:stCondLst>
                                        </p:cTn>
                                        <p:tgtEl>
                                          <p:spTgt spid="107"/>
                                        </p:tgtEl>
                                        <p:attrNameLst>
                                          <p:attrName>style.visibility</p:attrName>
                                        </p:attrNameLst>
                                      </p:cBhvr>
                                      <p:to>
                                        <p:strVal val="hidden"/>
                                      </p:to>
                                    </p:set>
                                  </p:childTnLst>
                                </p:cTn>
                              </p:par>
                            </p:childTnLst>
                          </p:cTn>
                        </p:par>
                      </p:childTnLst>
                    </p:cTn>
                  </p:par>
                </p:childTnLst>
              </p:cTn>
              <p:nextCondLst>
                <p:cond evt="onClick" delay="0">
                  <p:tgtEl>
                    <p:spTgt spid="107"/>
                  </p:tgtEl>
                </p:cond>
              </p:nextCondLst>
            </p:seq>
          </p:childTnLst>
        </p:cTn>
      </p:par>
    </p:tnLst>
    <p:bldLst>
      <p:bldP spid="108" grpId="0"/>
      <p:bldP spid="5" grpId="0"/>
      <p:bldP spid="4" grpId="0" animBg="1"/>
      <p:bldP spid="107" grpId="0" animBg="1"/>
      <p:bldP spid="107"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997149" y="3031563"/>
            <a:ext cx="5051082" cy="954107"/>
          </a:xfrm>
          <a:prstGeom prst="rect">
            <a:avLst/>
          </a:prstGeom>
          <a:noFill/>
        </p:spPr>
        <p:txBody>
          <a:bodyPr wrap="square">
            <a:spAutoFit/>
          </a:bodyPr>
          <a:lstStyle/>
          <a:p>
            <a:pPr algn="ctr"/>
            <a:r>
              <a:rPr lang="en-US" sz="2800" dirty="0"/>
              <a:t>Is this language </a:t>
            </a:r>
            <a:r>
              <a:rPr lang="en-US" sz="2800" dirty="0">
                <a:solidFill>
                  <a:srgbClr val="FF0000"/>
                </a:solidFill>
              </a:rPr>
              <a:t>statically</a:t>
            </a:r>
            <a:r>
              <a:rPr lang="en-US" sz="2800" dirty="0"/>
              <a:t>, </a:t>
            </a:r>
            <a:r>
              <a:rPr lang="en-US" sz="2800" dirty="0">
                <a:solidFill>
                  <a:srgbClr val="FF0000"/>
                </a:solidFill>
              </a:rPr>
              <a:t>dynamically</a:t>
            </a:r>
            <a:r>
              <a:rPr lang="en-US" sz="2800" dirty="0"/>
              <a:t>, or </a:t>
            </a:r>
            <a:r>
              <a:rPr lang="en-US" sz="2800" dirty="0">
                <a:solidFill>
                  <a:srgbClr val="FF0000"/>
                </a:solidFill>
              </a:rPr>
              <a:t>gradually </a:t>
            </a:r>
            <a:r>
              <a:rPr lang="en-US" sz="2800" dirty="0"/>
              <a:t>typed?</a:t>
            </a:r>
          </a:p>
        </p:txBody>
      </p:sp>
      <p:sp>
        <p:nvSpPr>
          <p:cNvPr id="2" name="Rectangle 1">
            <a:extLst>
              <a:ext uri="{FF2B5EF4-FFF2-40B4-BE49-F238E27FC236}">
                <a16:creationId xmlns:a16="http://schemas.microsoft.com/office/drawing/2014/main" id="{70BC7D86-B565-4355-BE75-950DB78DB53E}"/>
              </a:ext>
            </a:extLst>
          </p:cNvPr>
          <p:cNvSpPr/>
          <p:nvPr/>
        </p:nvSpPr>
        <p:spPr>
          <a:xfrm>
            <a:off x="441196" y="1895557"/>
            <a:ext cx="6414780" cy="348040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fun greet(name: String) {</a:t>
            </a:r>
          </a:p>
          <a:p>
            <a:r>
              <a:rPr lang="en-US" sz="2000" dirty="0">
                <a:latin typeface="Consolas" panose="020B0609020204030204" pitchFamily="49" charset="0"/>
              </a:rPr>
              <a:t>  print("Hello, $name!") </a:t>
            </a:r>
          </a:p>
          <a:p>
            <a:r>
              <a:rPr lang="en-US" sz="2000" dirty="0">
                <a:latin typeface="Consolas" panose="020B0609020204030204" pitchFamily="49" charset="0"/>
              </a:rPr>
              <a:t>}</a:t>
            </a:r>
          </a:p>
          <a:p>
            <a:endParaRPr lang="en-US" sz="2000" dirty="0">
              <a:latin typeface="Consolas" panose="020B0609020204030204" pitchFamily="49" charset="0"/>
            </a:endParaRPr>
          </a:p>
          <a:p>
            <a:endParaRPr lang="en-US" sz="2000" dirty="0">
              <a:latin typeface="Consolas" panose="020B0609020204030204" pitchFamily="49" charset="0"/>
            </a:endParaRPr>
          </a:p>
          <a:p>
            <a:r>
              <a:rPr lang="en-US" sz="2000" dirty="0">
                <a:latin typeface="Consolas" panose="020B0609020204030204" pitchFamily="49" charset="0"/>
              </a:rPr>
              <a:t>fun main() {</a:t>
            </a:r>
          </a:p>
          <a:p>
            <a:r>
              <a:rPr lang="en-US" sz="2000" dirty="0">
                <a:latin typeface="Consolas" panose="020B0609020204030204" pitchFamily="49" charset="0"/>
              </a:rPr>
              <a:t>  var n = "Graciela";</a:t>
            </a:r>
          </a:p>
          <a:p>
            <a:r>
              <a:rPr lang="en-US" sz="2000" dirty="0">
                <a:latin typeface="Consolas" panose="020B0609020204030204" pitchFamily="49" charset="0"/>
              </a:rPr>
              <a:t>  greet(n);</a:t>
            </a:r>
          </a:p>
          <a:p>
            <a:r>
              <a:rPr lang="en-US" sz="2000" dirty="0">
                <a:latin typeface="Consolas" panose="020B0609020204030204" pitchFamily="49" charset="0"/>
              </a:rPr>
              <a:t>    </a:t>
            </a:r>
          </a:p>
          <a:p>
            <a:r>
              <a:rPr lang="en-US" sz="2000" dirty="0">
                <a:latin typeface="Consolas" panose="020B0609020204030204" pitchFamily="49" charset="0"/>
              </a:rPr>
              <a:t>  n = 10; </a:t>
            </a:r>
          </a:p>
          <a:p>
            <a:r>
              <a:rPr lang="en-US" sz="2000" dirty="0">
                <a:latin typeface="Consolas" panose="020B0609020204030204" pitchFamily="49" charset="0"/>
              </a:rPr>
              <a:t>}</a:t>
            </a:r>
          </a:p>
        </p:txBody>
      </p:sp>
      <p:sp>
        <p:nvSpPr>
          <p:cNvPr id="12" name="TextBox 11">
            <a:extLst>
              <a:ext uri="{FF2B5EF4-FFF2-40B4-BE49-F238E27FC236}">
                <a16:creationId xmlns:a16="http://schemas.microsoft.com/office/drawing/2014/main" id="{AA09247D-7EC9-433C-9B14-AA18ABAFF597}"/>
              </a:ext>
            </a:extLst>
          </p:cNvPr>
          <p:cNvSpPr txBox="1"/>
          <p:nvPr/>
        </p:nvSpPr>
        <p:spPr>
          <a:xfrm>
            <a:off x="7979355" y="5061581"/>
            <a:ext cx="3551324" cy="769441"/>
          </a:xfrm>
          <a:prstGeom prst="rect">
            <a:avLst/>
          </a:prstGeom>
          <a:noFill/>
        </p:spPr>
        <p:txBody>
          <a:bodyPr wrap="square">
            <a:spAutoFit/>
          </a:bodyPr>
          <a:lstStyle/>
          <a:p>
            <a:r>
              <a:rPr lang="en-US" sz="4400" dirty="0">
                <a:latin typeface="Corbel" panose="020B0503020204020204" pitchFamily="34" charset="0"/>
              </a:rPr>
              <a:t>This is Kotlin!</a:t>
            </a:r>
            <a:endParaRPr lang="en-US" sz="4400" dirty="0"/>
          </a:p>
        </p:txBody>
      </p:sp>
      <p:grpSp>
        <p:nvGrpSpPr>
          <p:cNvPr id="9" name="Group 8">
            <a:extLst>
              <a:ext uri="{FF2B5EF4-FFF2-40B4-BE49-F238E27FC236}">
                <a16:creationId xmlns:a16="http://schemas.microsoft.com/office/drawing/2014/main" id="{E2D5EAA0-E477-4351-8BDE-6EE242DD733D}"/>
              </a:ext>
            </a:extLst>
          </p:cNvPr>
          <p:cNvGrpSpPr/>
          <p:nvPr/>
        </p:nvGrpSpPr>
        <p:grpSpPr>
          <a:xfrm>
            <a:off x="1869421" y="4375249"/>
            <a:ext cx="4580997" cy="905256"/>
            <a:chOff x="5040981" y="5159959"/>
            <a:chExt cx="4580997" cy="905256"/>
          </a:xfrm>
        </p:grpSpPr>
        <p:sp>
          <p:nvSpPr>
            <p:cNvPr id="14" name="TextBox 13">
              <a:extLst>
                <a:ext uri="{FF2B5EF4-FFF2-40B4-BE49-F238E27FC236}">
                  <a16:creationId xmlns:a16="http://schemas.microsoft.com/office/drawing/2014/main" id="{3EA364A2-880B-4657-AD3A-057CDBD8BC78}"/>
                </a:ext>
              </a:extLst>
            </p:cNvPr>
            <p:cNvSpPr txBox="1"/>
            <p:nvPr/>
          </p:nvSpPr>
          <p:spPr>
            <a:xfrm>
              <a:off x="5906128" y="5336104"/>
              <a:ext cx="3715850" cy="646331"/>
            </a:xfrm>
            <a:prstGeom prst="rect">
              <a:avLst/>
            </a:prstGeom>
            <a:solidFill>
              <a:schemeClr val="accent1">
                <a:lumMod val="40000"/>
                <a:lumOff val="60000"/>
              </a:schemeClr>
            </a:solidFill>
            <a:ln>
              <a:solidFill>
                <a:schemeClr val="tx1"/>
              </a:solidFill>
            </a:ln>
          </p:spPr>
          <p:txBody>
            <a:bodyPr wrap="square">
              <a:spAutoFit/>
            </a:bodyPr>
            <a:lstStyle/>
            <a:p>
              <a:r>
                <a:rPr lang="en-US" sz="1800" dirty="0"/>
                <a:t>Compiler: The integer literal does not conform to the expected type String</a:t>
              </a:r>
              <a:endParaRPr lang="en-US" dirty="0"/>
            </a:p>
          </p:txBody>
        </p:sp>
        <p:pic>
          <p:nvPicPr>
            <p:cNvPr id="15" name="Picture 14" descr="Icon&#10;&#10;Description automatically generated with low confidence">
              <a:extLst>
                <a:ext uri="{FF2B5EF4-FFF2-40B4-BE49-F238E27FC236}">
                  <a16:creationId xmlns:a16="http://schemas.microsoft.com/office/drawing/2014/main" id="{7CF401BD-FD53-4811-AFCC-5841C9EF1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981" y="5159959"/>
              <a:ext cx="905256" cy="905256"/>
            </a:xfrm>
            <a:prstGeom prst="rect">
              <a:avLst/>
            </a:prstGeom>
          </p:spPr>
        </p:pic>
      </p:gr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Classify That Language: Type Checking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6872" y="46990"/>
              <a:ext cx="780280" cy="897576"/>
            </a:xfrm>
            <a:prstGeom prst="rect">
              <a:avLst/>
            </a:prstGeom>
            <a:ln>
              <a:noFill/>
            </a:ln>
            <a:effectLst>
              <a:outerShdw blurRad="292100" dist="139700" dir="2700000" algn="tl" rotWithShape="0">
                <a:srgbClr val="333333">
                  <a:alpha val="65000"/>
                </a:srgbClr>
              </a:outerShdw>
            </a:effectLst>
          </p:spPr>
        </p:pic>
      </p:grpSp>
      <p:sp>
        <p:nvSpPr>
          <p:cNvPr id="24" name="Speech Bubble: Rectangle with Corners Rounded 23">
            <a:extLst>
              <a:ext uri="{FF2B5EF4-FFF2-40B4-BE49-F238E27FC236}">
                <a16:creationId xmlns:a16="http://schemas.microsoft.com/office/drawing/2014/main" id="{CCBFF4F7-9555-47F2-9E96-A74C6A2E14B8}"/>
              </a:ext>
            </a:extLst>
          </p:cNvPr>
          <p:cNvSpPr/>
          <p:nvPr/>
        </p:nvSpPr>
        <p:spPr>
          <a:xfrm>
            <a:off x="2826284" y="5661399"/>
            <a:ext cx="4223150" cy="1033722"/>
          </a:xfrm>
          <a:prstGeom prst="wedgeRoundRectCallout">
            <a:avLst>
              <a:gd name="adj1" fmla="val -91047"/>
              <a:gd name="adj2" fmla="val -1183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 variable can't be assigned to a value of a new type. So </a:t>
            </a:r>
            <a:r>
              <a:rPr lang="en-US" sz="2000" dirty="0">
                <a:solidFill>
                  <a:schemeClr val="accent2">
                    <a:lumMod val="40000"/>
                    <a:lumOff val="60000"/>
                  </a:schemeClr>
                </a:solidFill>
                <a:latin typeface="Corbel" panose="020B0503020204020204" pitchFamily="34" charset="0"/>
              </a:rPr>
              <a:t>n</a:t>
            </a:r>
            <a:r>
              <a:rPr lang="en-US" sz="2000" dirty="0">
                <a:latin typeface="Corbel" panose="020B0503020204020204" pitchFamily="34" charset="0"/>
              </a:rPr>
              <a:t>'s type is fixed as a </a:t>
            </a:r>
            <a:r>
              <a:rPr lang="en-US" sz="2000" dirty="0">
                <a:solidFill>
                  <a:schemeClr val="accent2">
                    <a:lumMod val="40000"/>
                    <a:lumOff val="60000"/>
                  </a:schemeClr>
                </a:solidFill>
                <a:latin typeface="Corbel" panose="020B0503020204020204" pitchFamily="34" charset="0"/>
              </a:rPr>
              <a:t>String</a:t>
            </a:r>
            <a:r>
              <a:rPr lang="en-US" sz="2000" dirty="0">
                <a:latin typeface="Corbel" panose="020B0503020204020204" pitchFamily="34" charset="0"/>
              </a:rPr>
              <a:t> - this is </a:t>
            </a:r>
            <a:r>
              <a:rPr lang="en-US" sz="2000" dirty="0">
                <a:solidFill>
                  <a:schemeClr val="accent2">
                    <a:lumMod val="40000"/>
                    <a:lumOff val="60000"/>
                  </a:schemeClr>
                </a:solidFill>
                <a:latin typeface="Corbel" panose="020B0503020204020204" pitchFamily="34" charset="0"/>
                <a:sym typeface="Wingdings" panose="05000000000000000000" pitchFamily="2" charset="2"/>
              </a:rPr>
              <a:t>Static Typing</a:t>
            </a:r>
            <a:r>
              <a:rPr lang="en-US" sz="2000" dirty="0">
                <a:latin typeface="Corbel" panose="020B0503020204020204" pitchFamily="34" charset="0"/>
                <a:sym typeface="Wingdings" panose="05000000000000000000" pitchFamily="2" charset="2"/>
              </a:rPr>
              <a:t>!</a:t>
            </a:r>
            <a:endParaRPr lang="en-US" sz="2000" dirty="0">
              <a:latin typeface="Corbel" panose="020B0503020204020204" pitchFamily="34" charset="0"/>
            </a:endParaRPr>
          </a:p>
        </p:txBody>
      </p:sp>
      <p:sp>
        <p:nvSpPr>
          <p:cNvPr id="26" name="Speech Bubble: Rectangle with Corners Rounded 25">
            <a:extLst>
              <a:ext uri="{FF2B5EF4-FFF2-40B4-BE49-F238E27FC236}">
                <a16:creationId xmlns:a16="http://schemas.microsoft.com/office/drawing/2014/main" id="{27BED742-8B02-43CF-AA81-EB2C26416842}"/>
              </a:ext>
            </a:extLst>
          </p:cNvPr>
          <p:cNvSpPr/>
          <p:nvPr/>
        </p:nvSpPr>
        <p:spPr>
          <a:xfrm>
            <a:off x="2826284" y="2165417"/>
            <a:ext cx="3624134" cy="996443"/>
          </a:xfrm>
          <a:prstGeom prst="wedgeRoundRectCallout">
            <a:avLst>
              <a:gd name="adj1" fmla="val -86724"/>
              <a:gd name="adj2" fmla="val 1213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That means that </a:t>
            </a:r>
            <a:r>
              <a:rPr lang="en-US" sz="2000" dirty="0">
                <a:solidFill>
                  <a:schemeClr val="accent2">
                    <a:lumMod val="40000"/>
                    <a:lumOff val="60000"/>
                  </a:schemeClr>
                </a:solidFill>
                <a:latin typeface="Corbel" panose="020B0503020204020204" pitchFamily="34" charset="0"/>
              </a:rPr>
              <a:t>n</a:t>
            </a:r>
            <a:r>
              <a:rPr lang="en-US" sz="2000" dirty="0">
                <a:latin typeface="Corbel" panose="020B0503020204020204" pitchFamily="34" charset="0"/>
              </a:rPr>
              <a:t> has a fixed type – thus, this language must use </a:t>
            </a:r>
            <a:r>
              <a:rPr lang="en-US" sz="2000" dirty="0">
                <a:solidFill>
                  <a:schemeClr val="accent2">
                    <a:lumMod val="40000"/>
                    <a:lumOff val="60000"/>
                  </a:schemeClr>
                </a:solidFill>
                <a:latin typeface="Corbel" panose="020B0503020204020204" pitchFamily="34" charset="0"/>
              </a:rPr>
              <a:t>type inference</a:t>
            </a:r>
            <a:r>
              <a:rPr lang="en-US" sz="2000" dirty="0">
                <a:latin typeface="Corbel" panose="020B0503020204020204" pitchFamily="34" charset="0"/>
              </a:rPr>
              <a:t>!</a:t>
            </a:r>
          </a:p>
        </p:txBody>
      </p:sp>
      <p:sp>
        <p:nvSpPr>
          <p:cNvPr id="25" name="Rectangle 24">
            <a:extLst>
              <a:ext uri="{FF2B5EF4-FFF2-40B4-BE49-F238E27FC236}">
                <a16:creationId xmlns:a16="http://schemas.microsoft.com/office/drawing/2014/main" id="{B378EDB4-CED2-4FB6-83BB-0B675E9021C8}"/>
              </a:ext>
            </a:extLst>
          </p:cNvPr>
          <p:cNvSpPr/>
          <p:nvPr/>
        </p:nvSpPr>
        <p:spPr>
          <a:xfrm>
            <a:off x="7440673" y="4280374"/>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2" name="Rectangle 31">
            <a:extLst>
              <a:ext uri="{FF2B5EF4-FFF2-40B4-BE49-F238E27FC236}">
                <a16:creationId xmlns:a16="http://schemas.microsoft.com/office/drawing/2014/main" id="{D1188CF9-687B-450E-9EB8-3A27316B0124}"/>
              </a:ext>
            </a:extLst>
          </p:cNvPr>
          <p:cNvSpPr/>
          <p:nvPr/>
        </p:nvSpPr>
        <p:spPr>
          <a:xfrm>
            <a:off x="7439885" y="4288445"/>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TextBox 32">
            <a:extLst>
              <a:ext uri="{FF2B5EF4-FFF2-40B4-BE49-F238E27FC236}">
                <a16:creationId xmlns:a16="http://schemas.microsoft.com/office/drawing/2014/main" id="{6D2EC13B-8E6E-4012-A22D-B04DFC8292D5}"/>
              </a:ext>
            </a:extLst>
          </p:cNvPr>
          <p:cNvSpPr txBox="1"/>
          <p:nvPr/>
        </p:nvSpPr>
        <p:spPr>
          <a:xfrm>
            <a:off x="6939722" y="1918224"/>
            <a:ext cx="5165936" cy="954107"/>
          </a:xfrm>
          <a:prstGeom prst="rect">
            <a:avLst/>
          </a:prstGeom>
          <a:noFill/>
        </p:spPr>
        <p:txBody>
          <a:bodyPr wrap="square">
            <a:spAutoFit/>
          </a:bodyPr>
          <a:lstStyle/>
          <a:p>
            <a:pPr algn="ctr"/>
            <a:r>
              <a:rPr lang="en-US" sz="2800" dirty="0"/>
              <a:t>The following program generates a single compilation error.</a:t>
            </a:r>
          </a:p>
        </p:txBody>
      </p:sp>
      <p:sp>
        <p:nvSpPr>
          <p:cNvPr id="34" name="TextBox 33">
            <a:extLst>
              <a:ext uri="{FF2B5EF4-FFF2-40B4-BE49-F238E27FC236}">
                <a16:creationId xmlns:a16="http://schemas.microsoft.com/office/drawing/2014/main" id="{ED0F7F6D-3B26-4014-86BC-3EBF243A1BFA}"/>
              </a:ext>
            </a:extLst>
          </p:cNvPr>
          <p:cNvSpPr txBox="1"/>
          <p:nvPr/>
        </p:nvSpPr>
        <p:spPr>
          <a:xfrm>
            <a:off x="620712" y="1002818"/>
            <a:ext cx="10807080" cy="523220"/>
          </a:xfrm>
          <a:prstGeom prst="rect">
            <a:avLst/>
          </a:prstGeom>
          <a:noFill/>
        </p:spPr>
        <p:txBody>
          <a:bodyPr wrap="square">
            <a:spAutoFit/>
          </a:bodyPr>
          <a:lstStyle/>
          <a:p>
            <a:pPr algn="ctr"/>
            <a:r>
              <a:rPr lang="en-US" sz="2800" dirty="0"/>
              <a:t>Ok, let's test our understanding of static, dynamic and gradual typing!</a:t>
            </a:r>
          </a:p>
        </p:txBody>
      </p:sp>
    </p:spTree>
    <p:extLst>
      <p:ext uri="{BB962C8B-B14F-4D97-AF65-F5344CB8AC3E}">
        <p14:creationId xmlns:p14="http://schemas.microsoft.com/office/powerpoint/2010/main" val="345995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22" presetClass="entr" presetSubtype="8"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90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32"/>
                                        </p:tgtEl>
                                      </p:cBhvr>
                                    </p:animEffect>
                                    <p:set>
                                      <p:cBhvr>
                                        <p:cTn id="37" dur="1" fill="hold">
                                          <p:stCondLst>
                                            <p:cond delay="499"/>
                                          </p:stCondLst>
                                        </p:cTn>
                                        <p:tgtEl>
                                          <p:spTgt spid="3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down)">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12" grpId="0"/>
      <p:bldP spid="24" grpId="0" animBg="1"/>
      <p:bldP spid="24" grpId="1" animBg="1"/>
      <p:bldP spid="26" grpId="0" animBg="1"/>
      <p:bldP spid="26" grpId="1" animBg="1"/>
      <p:bldP spid="25" grpId="0" animBg="1"/>
      <p:bldP spid="25" grpId="1" animBg="1"/>
      <p:bldP spid="32" grpId="0" animBg="1"/>
      <p:bldP spid="32" grpId="1" animBg="1"/>
      <p:bldP spid="33" grpId="0"/>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6A30B50-56C6-4956-A4C9-D1AFB060EB3B}"/>
              </a:ext>
            </a:extLst>
          </p:cNvPr>
          <p:cNvGrpSpPr/>
          <p:nvPr/>
        </p:nvGrpSpPr>
        <p:grpSpPr>
          <a:xfrm>
            <a:off x="2947097" y="1952233"/>
            <a:ext cx="1161131" cy="4080238"/>
            <a:chOff x="2947097" y="1952233"/>
            <a:chExt cx="1161131" cy="4080238"/>
          </a:xfrm>
        </p:grpSpPr>
        <p:sp>
          <p:nvSpPr>
            <p:cNvPr id="37" name="TextBox 36">
              <a:extLst>
                <a:ext uri="{FF2B5EF4-FFF2-40B4-BE49-F238E27FC236}">
                  <a16:creationId xmlns:a16="http://schemas.microsoft.com/office/drawing/2014/main" id="{7FD7BE4D-9DD3-4BE1-9D8E-C04897A053A4}"/>
                </a:ext>
              </a:extLst>
            </p:cNvPr>
            <p:cNvSpPr txBox="1"/>
            <p:nvPr/>
          </p:nvSpPr>
          <p:spPr>
            <a:xfrm rot="16200000">
              <a:off x="1799356" y="3790668"/>
              <a:ext cx="2818701" cy="523220"/>
            </a:xfrm>
            <a:prstGeom prst="rect">
              <a:avLst/>
            </a:prstGeom>
            <a:noFill/>
          </p:spPr>
          <p:txBody>
            <a:bodyPr wrap="square" rtlCol="0">
              <a:spAutoFit/>
            </a:bodyPr>
            <a:lstStyle/>
            <a:p>
              <a:pPr algn="ctr"/>
              <a:r>
                <a:rPr lang="en-US" sz="2800" dirty="0">
                  <a:solidFill>
                    <a:srgbClr val="7030A0"/>
                  </a:solidFill>
                </a:rPr>
                <a:t>Strictness</a:t>
              </a:r>
            </a:p>
          </p:txBody>
        </p:sp>
        <p:grpSp>
          <p:nvGrpSpPr>
            <p:cNvPr id="38" name="Group 37">
              <a:extLst>
                <a:ext uri="{FF2B5EF4-FFF2-40B4-BE49-F238E27FC236}">
                  <a16:creationId xmlns:a16="http://schemas.microsoft.com/office/drawing/2014/main" id="{1930DA82-4753-49C4-91BA-36BCA1F09378}"/>
                </a:ext>
              </a:extLst>
            </p:cNvPr>
            <p:cNvGrpSpPr/>
            <p:nvPr/>
          </p:nvGrpSpPr>
          <p:grpSpPr>
            <a:xfrm>
              <a:off x="3646562" y="1952233"/>
              <a:ext cx="461666" cy="4080238"/>
              <a:chOff x="3646561" y="1952233"/>
              <a:chExt cx="461666" cy="4080238"/>
            </a:xfrm>
          </p:grpSpPr>
          <p:sp>
            <p:nvSpPr>
              <p:cNvPr id="39" name="TextBox 38">
                <a:extLst>
                  <a:ext uri="{FF2B5EF4-FFF2-40B4-BE49-F238E27FC236}">
                    <a16:creationId xmlns:a16="http://schemas.microsoft.com/office/drawing/2014/main" id="{0267F726-B7BD-46C3-9EC4-8F5D08BA9044}"/>
                  </a:ext>
                </a:extLst>
              </p:cNvPr>
              <p:cNvSpPr txBox="1"/>
              <p:nvPr/>
            </p:nvSpPr>
            <p:spPr>
              <a:xfrm rot="16200000">
                <a:off x="3074345" y="2524449"/>
                <a:ext cx="1606098" cy="461665"/>
              </a:xfrm>
              <a:prstGeom prst="rect">
                <a:avLst/>
              </a:prstGeom>
              <a:noFill/>
            </p:spPr>
            <p:txBody>
              <a:bodyPr wrap="square" rtlCol="0">
                <a:spAutoFit/>
              </a:bodyPr>
              <a:lstStyle/>
              <a:p>
                <a:pPr algn="ctr"/>
                <a:r>
                  <a:rPr lang="en-US" sz="2400" dirty="0"/>
                  <a:t>Strong</a:t>
                </a:r>
              </a:p>
            </p:txBody>
          </p:sp>
          <p:sp>
            <p:nvSpPr>
              <p:cNvPr id="40" name="TextBox 39">
                <a:extLst>
                  <a:ext uri="{FF2B5EF4-FFF2-40B4-BE49-F238E27FC236}">
                    <a16:creationId xmlns:a16="http://schemas.microsoft.com/office/drawing/2014/main" id="{97E575D5-DE5A-4108-95CF-6F12DA260C2D}"/>
                  </a:ext>
                </a:extLst>
              </p:cNvPr>
              <p:cNvSpPr txBox="1"/>
              <p:nvPr/>
            </p:nvSpPr>
            <p:spPr>
              <a:xfrm rot="16200000">
                <a:off x="3074346" y="4998589"/>
                <a:ext cx="1606098" cy="461665"/>
              </a:xfrm>
              <a:prstGeom prst="rect">
                <a:avLst/>
              </a:prstGeom>
              <a:noFill/>
            </p:spPr>
            <p:txBody>
              <a:bodyPr wrap="square" rtlCol="0">
                <a:spAutoFit/>
              </a:bodyPr>
              <a:lstStyle/>
              <a:p>
                <a:pPr algn="ctr"/>
                <a:r>
                  <a:rPr lang="en-US" sz="2400" dirty="0"/>
                  <a:t>Weak</a:t>
                </a:r>
              </a:p>
            </p:txBody>
          </p:sp>
        </p:grpSp>
      </p:grpSp>
      <p:grpSp>
        <p:nvGrpSpPr>
          <p:cNvPr id="41" name="Group 40">
            <a:extLst>
              <a:ext uri="{FF2B5EF4-FFF2-40B4-BE49-F238E27FC236}">
                <a16:creationId xmlns:a16="http://schemas.microsoft.com/office/drawing/2014/main" id="{6F7AE9C6-D0BF-4463-B192-736CE7B2CD70}"/>
              </a:ext>
            </a:extLst>
          </p:cNvPr>
          <p:cNvGrpSpPr/>
          <p:nvPr/>
        </p:nvGrpSpPr>
        <p:grpSpPr>
          <a:xfrm>
            <a:off x="3016621" y="692181"/>
            <a:ext cx="6833472" cy="993647"/>
            <a:chOff x="3146669" y="721014"/>
            <a:chExt cx="6833472" cy="993647"/>
          </a:xfrm>
        </p:grpSpPr>
        <p:sp>
          <p:nvSpPr>
            <p:cNvPr id="42" name="TextBox 41">
              <a:extLst>
                <a:ext uri="{FF2B5EF4-FFF2-40B4-BE49-F238E27FC236}">
                  <a16:creationId xmlns:a16="http://schemas.microsoft.com/office/drawing/2014/main" id="{F384781C-9F5D-47DF-87C3-9A997D198C86}"/>
                </a:ext>
              </a:extLst>
            </p:cNvPr>
            <p:cNvSpPr txBox="1"/>
            <p:nvPr/>
          </p:nvSpPr>
          <p:spPr>
            <a:xfrm>
              <a:off x="3146669" y="721014"/>
              <a:ext cx="6833472" cy="523220"/>
            </a:xfrm>
            <a:prstGeom prst="rect">
              <a:avLst/>
            </a:prstGeom>
            <a:noFill/>
          </p:spPr>
          <p:txBody>
            <a:bodyPr wrap="square" rtlCol="0">
              <a:spAutoFit/>
            </a:bodyPr>
            <a:lstStyle/>
            <a:p>
              <a:pPr algn="ctr"/>
              <a:r>
                <a:rPr lang="en-US" sz="2800" dirty="0">
                  <a:solidFill>
                    <a:srgbClr val="4472C4"/>
                  </a:solidFill>
                </a:rPr>
                <a:t>Compile-time vs. Run-time</a:t>
              </a:r>
            </a:p>
          </p:txBody>
        </p:sp>
        <p:sp>
          <p:nvSpPr>
            <p:cNvPr id="43" name="TextBox 42">
              <a:extLst>
                <a:ext uri="{FF2B5EF4-FFF2-40B4-BE49-F238E27FC236}">
                  <a16:creationId xmlns:a16="http://schemas.microsoft.com/office/drawing/2014/main" id="{FAE34DFE-BB34-4BE2-B7B0-F2699BBE17D5}"/>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44" name="TextBox 43">
              <a:extLst>
                <a:ext uri="{FF2B5EF4-FFF2-40B4-BE49-F238E27FC236}">
                  <a16:creationId xmlns:a16="http://schemas.microsoft.com/office/drawing/2014/main" id="{705797D7-E7F3-44B2-8872-53ACB73272C6}"/>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sp>
        <p:nvSpPr>
          <p:cNvPr id="45" name="Rectangle 44">
            <a:extLst>
              <a:ext uri="{FF2B5EF4-FFF2-40B4-BE49-F238E27FC236}">
                <a16:creationId xmlns:a16="http://schemas.microsoft.com/office/drawing/2014/main" id="{6243A03B-D5DB-40EE-8844-2DE7018DE8FB}"/>
              </a:ext>
            </a:extLst>
          </p:cNvPr>
          <p:cNvSpPr/>
          <p:nvPr/>
        </p:nvSpPr>
        <p:spPr>
          <a:xfrm>
            <a:off x="4113379"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Assembly Language, C, C++</a:t>
            </a:r>
          </a:p>
        </p:txBody>
      </p:sp>
      <p:sp>
        <p:nvSpPr>
          <p:cNvPr id="46" name="Rectangle 45">
            <a:extLst>
              <a:ext uri="{FF2B5EF4-FFF2-40B4-BE49-F238E27FC236}">
                <a16:creationId xmlns:a16="http://schemas.microsoft.com/office/drawing/2014/main" id="{1F1B0815-F721-4C53-9ADF-1AA681527DEA}"/>
              </a:ext>
            </a:extLst>
          </p:cNvPr>
          <p:cNvSpPr/>
          <p:nvPr/>
        </p:nvSpPr>
        <p:spPr>
          <a:xfrm>
            <a:off x="6524478"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7" name="Rectangle 46">
            <a:extLst>
              <a:ext uri="{FF2B5EF4-FFF2-40B4-BE49-F238E27FC236}">
                <a16:creationId xmlns:a16="http://schemas.microsoft.com/office/drawing/2014/main" id="{B2F3BC1C-1409-4483-AE7C-1E071220CC52}"/>
              </a:ext>
            </a:extLst>
          </p:cNvPr>
          <p:cNvSpPr/>
          <p:nvPr/>
        </p:nvSpPr>
        <p:spPr>
          <a:xfrm>
            <a:off x="4113380" y="1589866"/>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 Go, Haskell, Java, Scala</a:t>
            </a:r>
          </a:p>
        </p:txBody>
      </p:sp>
      <p:sp>
        <p:nvSpPr>
          <p:cNvPr id="48" name="Rectangle 47">
            <a:extLst>
              <a:ext uri="{FF2B5EF4-FFF2-40B4-BE49-F238E27FC236}">
                <a16:creationId xmlns:a16="http://schemas.microsoft.com/office/drawing/2014/main" id="{7AB3522F-B77C-45D0-B500-4C9A078004F9}"/>
              </a:ext>
            </a:extLst>
          </p:cNvPr>
          <p:cNvSpPr/>
          <p:nvPr/>
        </p:nvSpPr>
        <p:spPr>
          <a:xfrm>
            <a:off x="6524479" y="1596602"/>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Javascript</a:t>
            </a:r>
            <a:r>
              <a:rPr lang="en-US" sz="2400" dirty="0">
                <a:solidFill>
                  <a:schemeClr val="tx1"/>
                </a:solidFill>
              </a:rPr>
              <a:t>, Perl, PHP, Ruby, Python, Smalltalk</a:t>
            </a:r>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lstStyle/>
          <a:p>
            <a:r>
              <a:rPr lang="en-US" dirty="0"/>
              <a:t>Type Checking Approaches</a:t>
            </a:r>
          </a:p>
        </p:txBody>
      </p:sp>
      <p:grpSp>
        <p:nvGrpSpPr>
          <p:cNvPr id="4" name="Group 3">
            <a:extLst>
              <a:ext uri="{FF2B5EF4-FFF2-40B4-BE49-F238E27FC236}">
                <a16:creationId xmlns:a16="http://schemas.microsoft.com/office/drawing/2014/main" id="{F79852B7-E7E0-4A6F-B4B4-495B3390D89E}"/>
              </a:ext>
            </a:extLst>
          </p:cNvPr>
          <p:cNvGrpSpPr/>
          <p:nvPr/>
        </p:nvGrpSpPr>
        <p:grpSpPr>
          <a:xfrm>
            <a:off x="3016621" y="692181"/>
            <a:ext cx="6833472" cy="993647"/>
            <a:chOff x="3146669" y="721014"/>
            <a:chExt cx="6833472" cy="993647"/>
          </a:xfrm>
        </p:grpSpPr>
        <p:sp>
          <p:nvSpPr>
            <p:cNvPr id="20" name="TextBox 19">
              <a:extLst>
                <a:ext uri="{FF2B5EF4-FFF2-40B4-BE49-F238E27FC236}">
                  <a16:creationId xmlns:a16="http://schemas.microsoft.com/office/drawing/2014/main" id="{91A929DD-0B52-4344-B7CC-C08F31F45724}"/>
                </a:ext>
              </a:extLst>
            </p:cNvPr>
            <p:cNvSpPr txBox="1"/>
            <p:nvPr/>
          </p:nvSpPr>
          <p:spPr>
            <a:xfrm>
              <a:off x="3146669" y="721014"/>
              <a:ext cx="6833472" cy="523220"/>
            </a:xfrm>
            <a:prstGeom prst="rect">
              <a:avLst/>
            </a:prstGeom>
            <a:noFill/>
          </p:spPr>
          <p:txBody>
            <a:bodyPr wrap="square" rtlCol="0">
              <a:spAutoFit/>
            </a:bodyPr>
            <a:lstStyle/>
            <a:p>
              <a:pPr algn="ctr"/>
              <a:r>
                <a:rPr lang="en-US" sz="2800" dirty="0">
                  <a:solidFill>
                    <a:srgbClr val="4472C4"/>
                  </a:solidFill>
                </a:rPr>
                <a:t>Compile-time vs. Run-time</a:t>
              </a:r>
            </a:p>
          </p:txBody>
        </p:sp>
        <p:sp>
          <p:nvSpPr>
            <p:cNvPr id="21" name="TextBox 20">
              <a:extLst>
                <a:ext uri="{FF2B5EF4-FFF2-40B4-BE49-F238E27FC236}">
                  <a16:creationId xmlns:a16="http://schemas.microsoft.com/office/drawing/2014/main" id="{F0C9901B-C02A-4D9E-98EE-B97899392DF2}"/>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22" name="TextBox 21">
              <a:extLst>
                <a:ext uri="{FF2B5EF4-FFF2-40B4-BE49-F238E27FC236}">
                  <a16:creationId xmlns:a16="http://schemas.microsoft.com/office/drawing/2014/main" id="{9006D783-DA41-4429-BFA5-4FC1018D72C1}"/>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grpSp>
        <p:nvGrpSpPr>
          <p:cNvPr id="16" name="Group 15">
            <a:extLst>
              <a:ext uri="{FF2B5EF4-FFF2-40B4-BE49-F238E27FC236}">
                <a16:creationId xmlns:a16="http://schemas.microsoft.com/office/drawing/2014/main" id="{4EB12394-98EA-45DA-A464-A743CE1F0766}"/>
              </a:ext>
            </a:extLst>
          </p:cNvPr>
          <p:cNvGrpSpPr/>
          <p:nvPr/>
        </p:nvGrpSpPr>
        <p:grpSpPr>
          <a:xfrm>
            <a:off x="4416873" y="1224163"/>
            <a:ext cx="4080238" cy="461665"/>
            <a:chOff x="4546921" y="1252996"/>
            <a:chExt cx="4080238" cy="461665"/>
          </a:xfrm>
        </p:grpSpPr>
        <p:sp>
          <p:nvSpPr>
            <p:cNvPr id="18" name="TextBox 17">
              <a:extLst>
                <a:ext uri="{FF2B5EF4-FFF2-40B4-BE49-F238E27FC236}">
                  <a16:creationId xmlns:a16="http://schemas.microsoft.com/office/drawing/2014/main" id="{58783B39-F8C9-4C10-B1D6-BCB4F8CFFF6C}"/>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19" name="TextBox 18">
              <a:extLst>
                <a:ext uri="{FF2B5EF4-FFF2-40B4-BE49-F238E27FC236}">
                  <a16:creationId xmlns:a16="http://schemas.microsoft.com/office/drawing/2014/main" id="{D5BFEDC9-4F07-40C0-A056-CFA310536388}"/>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sp>
        <p:nvSpPr>
          <p:cNvPr id="25" name="Rectangle 24">
            <a:extLst>
              <a:ext uri="{FF2B5EF4-FFF2-40B4-BE49-F238E27FC236}">
                <a16:creationId xmlns:a16="http://schemas.microsoft.com/office/drawing/2014/main" id="{5B453CAC-17E5-4310-819C-EC31E2FFBC41}"/>
              </a:ext>
            </a:extLst>
          </p:cNvPr>
          <p:cNvSpPr/>
          <p:nvPr/>
        </p:nvSpPr>
        <p:spPr>
          <a:xfrm>
            <a:off x="4101888" y="1600348"/>
            <a:ext cx="4749853" cy="23408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p>
          <a:p>
            <a:r>
              <a:rPr lang="en-US" sz="2400" dirty="0"/>
              <a:t>Strong type checking</a:t>
            </a:r>
          </a:p>
          <a:p>
            <a:endParaRPr lang="en-US" sz="2400" dirty="0"/>
          </a:p>
          <a:p>
            <a:r>
              <a:rPr lang="en-US" sz="2000" dirty="0"/>
              <a:t>The language's type system guarantees that all operations are only invoked on objects/values of appropriate types </a:t>
            </a:r>
          </a:p>
          <a:p>
            <a:r>
              <a:rPr lang="en-US" sz="2000" dirty="0"/>
              <a:t>  </a:t>
            </a:r>
          </a:p>
        </p:txBody>
      </p:sp>
    </p:spTree>
    <p:extLst>
      <p:ext uri="{BB962C8B-B14F-4D97-AF65-F5344CB8AC3E}">
        <p14:creationId xmlns:p14="http://schemas.microsoft.com/office/powerpoint/2010/main" val="336135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What is a Strongly-typed Language?</a:t>
            </a:r>
          </a:p>
        </p:txBody>
      </p:sp>
      <p:sp>
        <p:nvSpPr>
          <p:cNvPr id="13" name="TextBox 12">
            <a:extLst>
              <a:ext uri="{FF2B5EF4-FFF2-40B4-BE49-F238E27FC236}">
                <a16:creationId xmlns:a16="http://schemas.microsoft.com/office/drawing/2014/main" id="{1E51894C-37E3-4B09-AB20-73846A3C29EC}"/>
              </a:ext>
            </a:extLst>
          </p:cNvPr>
          <p:cNvSpPr txBox="1"/>
          <p:nvPr/>
        </p:nvSpPr>
        <p:spPr>
          <a:xfrm>
            <a:off x="1681873" y="911916"/>
            <a:ext cx="8710564" cy="707886"/>
          </a:xfrm>
          <a:prstGeom prst="rect">
            <a:avLst/>
          </a:prstGeom>
          <a:noFill/>
        </p:spPr>
        <p:txBody>
          <a:bodyPr wrap="square" rtlCol="0">
            <a:spAutoFit/>
          </a:bodyPr>
          <a:lstStyle/>
          <a:p>
            <a:pPr algn="ctr"/>
            <a:r>
              <a:rPr lang="en-US" sz="2000" dirty="0"/>
              <a:t>A </a:t>
            </a:r>
            <a:r>
              <a:rPr lang="en-US" sz="2000" dirty="0">
                <a:solidFill>
                  <a:srgbClr val="FF0000"/>
                </a:solidFill>
              </a:rPr>
              <a:t>strongly-typed language </a:t>
            </a:r>
            <a:r>
              <a:rPr lang="en-US" sz="2000" dirty="0"/>
              <a:t>ensures that we will </a:t>
            </a:r>
            <a:r>
              <a:rPr lang="en-US" sz="2000" dirty="0">
                <a:solidFill>
                  <a:srgbClr val="FF0000"/>
                </a:solidFill>
              </a:rPr>
              <a:t>NEVER have undefined behavior </a:t>
            </a:r>
            <a:r>
              <a:rPr lang="en-US" sz="2000" dirty="0"/>
              <a:t>at run time </a:t>
            </a:r>
            <a:r>
              <a:rPr lang="en-US" sz="2000" dirty="0">
                <a:solidFill>
                  <a:srgbClr val="FF0000"/>
                </a:solidFill>
              </a:rPr>
              <a:t>due to type-related issues</a:t>
            </a:r>
            <a:r>
              <a:rPr lang="en-US" sz="2000" dirty="0"/>
              <a:t>.</a:t>
            </a:r>
          </a:p>
        </p:txBody>
      </p:sp>
      <p:sp>
        <p:nvSpPr>
          <p:cNvPr id="39" name="Rectangle 38">
            <a:extLst>
              <a:ext uri="{FF2B5EF4-FFF2-40B4-BE49-F238E27FC236}">
                <a16:creationId xmlns:a16="http://schemas.microsoft.com/office/drawing/2014/main" id="{2EECF5CB-F257-4DA6-8F09-214B40E0C8C5}"/>
              </a:ext>
            </a:extLst>
          </p:cNvPr>
          <p:cNvSpPr/>
          <p:nvPr/>
        </p:nvSpPr>
        <p:spPr>
          <a:xfrm>
            <a:off x="2199312" y="3005849"/>
            <a:ext cx="3826670" cy="272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The Language is Type-safe</a:t>
            </a:r>
          </a:p>
          <a:p>
            <a:pPr algn="ctr"/>
            <a:endParaRPr lang="en-US" sz="1600" dirty="0"/>
          </a:p>
          <a:p>
            <a:pPr algn="ctr"/>
            <a:r>
              <a:rPr lang="en-US" sz="1600" dirty="0"/>
              <a:t>The language is type-safe, meaning that it will prevent an operation on a variable X if X's type doesn't support that operation</a:t>
            </a:r>
          </a:p>
          <a:p>
            <a:pPr algn="ctr"/>
            <a:endParaRPr lang="en-US" sz="1600" dirty="0"/>
          </a:p>
          <a:p>
            <a:pPr algn="ctr"/>
            <a:endParaRPr lang="en-US" sz="1600" dirty="0"/>
          </a:p>
          <a:p>
            <a:pPr algn="ctr"/>
            <a:endParaRPr lang="en-US" sz="1600" dirty="0"/>
          </a:p>
          <a:p>
            <a:pPr algn="ctr"/>
            <a:endParaRPr lang="en-US" sz="1600" dirty="0"/>
          </a:p>
        </p:txBody>
      </p:sp>
      <p:sp>
        <p:nvSpPr>
          <p:cNvPr id="40" name="Rectangle 39">
            <a:extLst>
              <a:ext uri="{FF2B5EF4-FFF2-40B4-BE49-F238E27FC236}">
                <a16:creationId xmlns:a16="http://schemas.microsoft.com/office/drawing/2014/main" id="{2ECE9C7A-F4CF-41BB-828D-0EF36F83DB97}"/>
              </a:ext>
            </a:extLst>
          </p:cNvPr>
          <p:cNvSpPr/>
          <p:nvPr/>
        </p:nvSpPr>
        <p:spPr>
          <a:xfrm>
            <a:off x="6234870" y="3005850"/>
            <a:ext cx="3826670" cy="272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The Language is Memory Safe</a:t>
            </a:r>
          </a:p>
          <a:p>
            <a:pPr algn="ctr"/>
            <a:endParaRPr lang="en-US" sz="1600" dirty="0"/>
          </a:p>
          <a:p>
            <a:pPr algn="ctr"/>
            <a:r>
              <a:rPr lang="en-US" sz="1600" dirty="0"/>
              <a:t>A memory-safe language prevents inappropriate memory accesses (e.g., out-of-bound array accesses, access to a dangling pointer) </a:t>
            </a:r>
          </a:p>
          <a:p>
            <a:pPr algn="ctr"/>
            <a:endParaRPr lang="en-US" sz="1600" dirty="0"/>
          </a:p>
          <a:p>
            <a:pPr algn="ctr"/>
            <a:endParaRPr lang="en-US" sz="1600" dirty="0"/>
          </a:p>
          <a:p>
            <a:pPr algn="ctr"/>
            <a:endParaRPr lang="en-US" sz="1600" dirty="0"/>
          </a:p>
          <a:p>
            <a:pPr algn="ctr"/>
            <a:endParaRPr lang="en-US" sz="1600" dirty="0"/>
          </a:p>
        </p:txBody>
      </p:sp>
      <p:sp>
        <p:nvSpPr>
          <p:cNvPr id="43" name="TextBox 42">
            <a:extLst>
              <a:ext uri="{FF2B5EF4-FFF2-40B4-BE49-F238E27FC236}">
                <a16:creationId xmlns:a16="http://schemas.microsoft.com/office/drawing/2014/main" id="{A79D76D4-4296-4BE0-B536-688A722606C5}"/>
              </a:ext>
            </a:extLst>
          </p:cNvPr>
          <p:cNvSpPr txBox="1"/>
          <p:nvPr/>
        </p:nvSpPr>
        <p:spPr>
          <a:xfrm>
            <a:off x="2509308" y="6001928"/>
            <a:ext cx="7103820" cy="400110"/>
          </a:xfrm>
          <a:prstGeom prst="rect">
            <a:avLst/>
          </a:prstGeom>
          <a:noFill/>
        </p:spPr>
        <p:txBody>
          <a:bodyPr wrap="square">
            <a:spAutoFit/>
          </a:bodyPr>
          <a:lstStyle/>
          <a:p>
            <a:pPr algn="ctr"/>
            <a:r>
              <a:rPr lang="en-US" sz="2000" dirty="0"/>
              <a:t>These can be enforced </a:t>
            </a:r>
            <a:r>
              <a:rPr lang="en-US" sz="2000" dirty="0">
                <a:solidFill>
                  <a:srgbClr val="FF0000"/>
                </a:solidFill>
              </a:rPr>
              <a:t>statically</a:t>
            </a:r>
            <a:r>
              <a:rPr lang="en-US" sz="2000" dirty="0"/>
              <a:t> or </a:t>
            </a:r>
            <a:r>
              <a:rPr lang="en-US" sz="2000" dirty="0">
                <a:solidFill>
                  <a:srgbClr val="FF0000"/>
                </a:solidFill>
              </a:rPr>
              <a:t>dynamically</a:t>
            </a:r>
            <a:r>
              <a:rPr lang="en-US" sz="2000" dirty="0"/>
              <a:t>.</a:t>
            </a:r>
          </a:p>
        </p:txBody>
      </p:sp>
      <p:sp>
        <p:nvSpPr>
          <p:cNvPr id="50" name="TextBox 49">
            <a:extLst>
              <a:ext uri="{FF2B5EF4-FFF2-40B4-BE49-F238E27FC236}">
                <a16:creationId xmlns:a16="http://schemas.microsoft.com/office/drawing/2014/main" id="{DDA9C167-4C7E-4065-B72A-A6B83EFA0AD4}"/>
              </a:ext>
            </a:extLst>
          </p:cNvPr>
          <p:cNvSpPr txBox="1"/>
          <p:nvPr/>
        </p:nvSpPr>
        <p:spPr>
          <a:xfrm>
            <a:off x="818877" y="1674116"/>
            <a:ext cx="10436556" cy="400110"/>
          </a:xfrm>
          <a:prstGeom prst="rect">
            <a:avLst/>
          </a:prstGeom>
          <a:noFill/>
        </p:spPr>
        <p:txBody>
          <a:bodyPr wrap="square">
            <a:spAutoFit/>
          </a:bodyPr>
          <a:lstStyle/>
          <a:p>
            <a:pPr algn="ctr"/>
            <a:r>
              <a:rPr lang="en-US" sz="2000" dirty="0"/>
              <a:t>In a </a:t>
            </a:r>
            <a:r>
              <a:rPr lang="en-US" sz="2000" dirty="0">
                <a:solidFill>
                  <a:srgbClr val="FF0000"/>
                </a:solidFill>
              </a:rPr>
              <a:t>strongly-typed language</a:t>
            </a:r>
            <a:r>
              <a:rPr lang="en-US" sz="2000" dirty="0"/>
              <a:t> , there is </a:t>
            </a:r>
            <a:r>
              <a:rPr lang="en-US" sz="2000" dirty="0">
                <a:solidFill>
                  <a:srgbClr val="FF0000"/>
                </a:solidFill>
              </a:rPr>
              <a:t>no possibility </a:t>
            </a:r>
            <a:r>
              <a:rPr lang="en-US" sz="2000" dirty="0"/>
              <a:t>of an unchecked runtime </a:t>
            </a:r>
            <a:r>
              <a:rPr lang="en-US" sz="2000" dirty="0">
                <a:solidFill>
                  <a:srgbClr val="FF0000"/>
                </a:solidFill>
              </a:rPr>
              <a:t>type error</a:t>
            </a:r>
            <a:r>
              <a:rPr lang="en-US" sz="2000" dirty="0"/>
              <a:t>.</a:t>
            </a:r>
          </a:p>
        </p:txBody>
      </p:sp>
      <p:sp>
        <p:nvSpPr>
          <p:cNvPr id="54" name="Rectangle 53">
            <a:extLst>
              <a:ext uri="{FF2B5EF4-FFF2-40B4-BE49-F238E27FC236}">
                <a16:creationId xmlns:a16="http://schemas.microsoft.com/office/drawing/2014/main" id="{1320415E-9E8C-4927-92A9-C936AE07F6D4}"/>
              </a:ext>
            </a:extLst>
          </p:cNvPr>
          <p:cNvSpPr/>
          <p:nvPr/>
        </p:nvSpPr>
        <p:spPr>
          <a:xfrm>
            <a:off x="2235411" y="4761947"/>
            <a:ext cx="3763276" cy="88755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aseline="0" dirty="0">
                <a:solidFill>
                  <a:prstClr val="black"/>
                </a:solidFill>
                <a:latin typeface="Consolas" panose="020B0609020204030204" pitchFamily="49" charset="0"/>
                <a:cs typeface="Courier New" panose="02070309020205020404" pitchFamily="49" charset="0"/>
              </a:rPr>
              <a:t>int a;</a:t>
            </a:r>
          </a:p>
          <a:p>
            <a:pPr>
              <a:defRPr/>
            </a:pPr>
            <a:r>
              <a:rPr lang="en-US" sz="1600" dirty="0">
                <a:solidFill>
                  <a:prstClr val="black"/>
                </a:solidFill>
                <a:latin typeface="Consolas" panose="020B0609020204030204" pitchFamily="49" charset="0"/>
                <a:cs typeface="Courier New" panose="02070309020205020404" pitchFamily="49" charset="0"/>
              </a:rPr>
              <a:t>Dog d;</a:t>
            </a:r>
            <a:endParaRPr lang="en-US" sz="1600" baseline="0" dirty="0">
              <a:solidFill>
                <a:prstClr val="black"/>
              </a:solidFill>
              <a:latin typeface="Consolas" panose="020B0609020204030204" pitchFamily="49" charset="0"/>
              <a:cs typeface="Courier New" panose="02070309020205020404" pitchFamily="49" charset="0"/>
            </a:endParaRPr>
          </a:p>
          <a:p>
            <a:pPr>
              <a:defRPr/>
            </a:pPr>
            <a:r>
              <a:rPr lang="en-US" sz="1600" baseline="0" dirty="0">
                <a:solidFill>
                  <a:prstClr val="black"/>
                </a:solidFill>
                <a:latin typeface="Consolas" panose="020B0609020204030204" pitchFamily="49" charset="0"/>
                <a:cs typeface="Courier New" panose="02070309020205020404" pitchFamily="49" charset="0"/>
              </a:rPr>
              <a:t>a = 5 </a:t>
            </a:r>
            <a:r>
              <a:rPr lang="en-US" sz="1600" baseline="0" dirty="0">
                <a:solidFill>
                  <a:schemeClr val="tx1"/>
                </a:solidFill>
                <a:latin typeface="Consolas" panose="020B0609020204030204" pitchFamily="49" charset="0"/>
                <a:cs typeface="Courier New" panose="02070309020205020404" pitchFamily="49" charset="0"/>
              </a:rPr>
              <a:t>* d; </a:t>
            </a:r>
            <a:r>
              <a:rPr lang="en-US" sz="1600" dirty="0">
                <a:solidFill>
                  <a:prstClr val="black"/>
                </a:solidFill>
                <a:latin typeface="Consolas" panose="020B0609020204030204" pitchFamily="49" charset="0"/>
                <a:cs typeface="Courier New" panose="02070309020205020404" pitchFamily="49" charset="0"/>
              </a:rPr>
              <a:t>// </a:t>
            </a:r>
            <a:r>
              <a:rPr lang="en-US" sz="1600" dirty="0">
                <a:solidFill>
                  <a:srgbClr val="FF0000"/>
                </a:solidFill>
                <a:latin typeface="Consolas" panose="020B0609020204030204" pitchFamily="49" charset="0"/>
                <a:cs typeface="Courier New" panose="02070309020205020404" pitchFamily="49" charset="0"/>
              </a:rPr>
              <a:t>Prevented!</a:t>
            </a:r>
          </a:p>
        </p:txBody>
      </p:sp>
      <p:sp>
        <p:nvSpPr>
          <p:cNvPr id="19" name="Rectangle 18">
            <a:extLst>
              <a:ext uri="{FF2B5EF4-FFF2-40B4-BE49-F238E27FC236}">
                <a16:creationId xmlns:a16="http://schemas.microsoft.com/office/drawing/2014/main" id="{C9BA49DC-B639-451A-BF63-3B3D58444DC3}"/>
              </a:ext>
            </a:extLst>
          </p:cNvPr>
          <p:cNvSpPr/>
          <p:nvPr/>
        </p:nvSpPr>
        <p:spPr>
          <a:xfrm>
            <a:off x="6264025" y="4734496"/>
            <a:ext cx="3763276" cy="915002"/>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solidFill>
                  <a:prstClr val="black"/>
                </a:solidFill>
                <a:latin typeface="Consolas" panose="020B0609020204030204" pitchFamily="49" charset="0"/>
                <a:cs typeface="Courier New" panose="02070309020205020404" pitchFamily="49" charset="0"/>
              </a:rPr>
              <a:t>int </a:t>
            </a:r>
            <a:r>
              <a:rPr lang="en-US" sz="1600" baseline="0" dirty="0" err="1">
                <a:solidFill>
                  <a:prstClr val="black"/>
                </a:solidFill>
                <a:latin typeface="Consolas" panose="020B0609020204030204" pitchFamily="49" charset="0"/>
                <a:cs typeface="Courier New" panose="02070309020205020404" pitchFamily="49" charset="0"/>
              </a:rPr>
              <a:t>arr</a:t>
            </a:r>
            <a:r>
              <a:rPr lang="en-US" sz="1600" baseline="0" dirty="0">
                <a:solidFill>
                  <a:prstClr val="black"/>
                </a:solidFill>
                <a:latin typeface="Consolas" panose="020B0609020204030204" pitchFamily="49" charset="0"/>
                <a:cs typeface="Courier New" panose="02070309020205020404" pitchFamily="49" charset="0"/>
              </a:rPr>
              <a:t>[5], *</a:t>
            </a:r>
            <a:r>
              <a:rPr lang="en-US" sz="1600" baseline="0" dirty="0" err="1">
                <a:solidFill>
                  <a:prstClr val="black"/>
                </a:solidFill>
                <a:latin typeface="Consolas" panose="020B0609020204030204" pitchFamily="49" charset="0"/>
                <a:cs typeface="Courier New" panose="02070309020205020404" pitchFamily="49" charset="0"/>
              </a:rPr>
              <a:t>ptr</a:t>
            </a:r>
            <a:r>
              <a:rPr lang="en-US" sz="1600" baseline="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prstClr val="black"/>
                </a:solidFill>
                <a:latin typeface="Consolas" panose="020B0609020204030204" pitchFamily="49" charset="0"/>
                <a:cs typeface="Courier New" panose="02070309020205020404" pitchFamily="49" charset="0"/>
              </a:rPr>
              <a:t>cout</a:t>
            </a:r>
            <a:r>
              <a:rPr lang="en-US" sz="1600" dirty="0">
                <a:solidFill>
                  <a:prstClr val="black"/>
                </a:solidFill>
                <a:latin typeface="Consolas" panose="020B0609020204030204" pitchFamily="49" charset="0"/>
                <a:cs typeface="Courier New" panose="02070309020205020404" pitchFamily="49" charset="0"/>
              </a:rPr>
              <a:t> &lt;&lt; </a:t>
            </a:r>
            <a:r>
              <a:rPr lang="en-US" sz="1600" dirty="0" err="1">
                <a:solidFill>
                  <a:prstClr val="black"/>
                </a:solidFill>
                <a:latin typeface="Consolas" panose="020B0609020204030204" pitchFamily="49" charset="0"/>
                <a:cs typeface="Courier New" panose="02070309020205020404" pitchFamily="49" charset="0"/>
              </a:rPr>
              <a:t>arr</a:t>
            </a:r>
            <a:r>
              <a:rPr lang="en-US" sz="1600" dirty="0">
                <a:solidFill>
                  <a:prstClr val="black"/>
                </a:solidFill>
                <a:latin typeface="Consolas" panose="020B0609020204030204" pitchFamily="49" charset="0"/>
                <a:cs typeface="Courier New" panose="02070309020205020404" pitchFamily="49" charset="0"/>
              </a:rPr>
              <a:t>[10]; // </a:t>
            </a:r>
            <a:r>
              <a:rPr lang="en-US" sz="1600" dirty="0">
                <a:solidFill>
                  <a:srgbClr val="FF0000"/>
                </a:solidFill>
                <a:latin typeface="Consolas" panose="020B0609020204030204" pitchFamily="49" charset="0"/>
                <a:cs typeface="Courier New" panose="02070309020205020404" pitchFamily="49" charset="0"/>
              </a:rPr>
              <a:t>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err="1">
                <a:solidFill>
                  <a:schemeClr val="tx1"/>
                </a:solidFill>
                <a:latin typeface="Consolas" panose="020B0609020204030204" pitchFamily="49" charset="0"/>
                <a:cs typeface="Courier New" panose="02070309020205020404" pitchFamily="49" charset="0"/>
              </a:rPr>
              <a:t>cout</a:t>
            </a:r>
            <a:r>
              <a:rPr lang="en-US" sz="1600" baseline="0" dirty="0">
                <a:solidFill>
                  <a:schemeClr val="tx1"/>
                </a:solidFill>
                <a:latin typeface="Consolas" panose="020B0609020204030204" pitchFamily="49" charset="0"/>
                <a:cs typeface="Courier New" panose="02070309020205020404" pitchFamily="49" charset="0"/>
              </a:rPr>
              <a:t> &lt;&lt; *</a:t>
            </a:r>
            <a:r>
              <a:rPr lang="en-US" sz="1600" baseline="0" dirty="0" err="1">
                <a:solidFill>
                  <a:schemeClr val="tx1"/>
                </a:solidFill>
                <a:latin typeface="Consolas" panose="020B0609020204030204" pitchFamily="49" charset="0"/>
                <a:cs typeface="Courier New" panose="02070309020205020404" pitchFamily="49" charset="0"/>
              </a:rPr>
              <a:t>ptr</a:t>
            </a:r>
            <a:r>
              <a:rPr lang="en-US" sz="1600" baseline="0" dirty="0">
                <a:solidFill>
                  <a:schemeClr val="tx1"/>
                </a:solidFill>
                <a:latin typeface="Consolas" panose="020B0609020204030204" pitchFamily="49" charset="0"/>
                <a:cs typeface="Courier New" panose="02070309020205020404" pitchFamily="49" charset="0"/>
              </a:rPr>
              <a:t>;    // </a:t>
            </a:r>
            <a:r>
              <a:rPr lang="en-US" sz="1600" baseline="0" dirty="0">
                <a:solidFill>
                  <a:srgbClr val="FF0000"/>
                </a:solidFill>
                <a:latin typeface="Consolas" panose="020B0609020204030204" pitchFamily="49" charset="0"/>
                <a:cs typeface="Courier New" panose="02070309020205020404" pitchFamily="49" charset="0"/>
              </a:rPr>
              <a:t>Prevented!</a:t>
            </a:r>
          </a:p>
        </p:txBody>
      </p:sp>
      <p:sp>
        <p:nvSpPr>
          <p:cNvPr id="22" name="TextBox 21">
            <a:extLst>
              <a:ext uri="{FF2B5EF4-FFF2-40B4-BE49-F238E27FC236}">
                <a16:creationId xmlns:a16="http://schemas.microsoft.com/office/drawing/2014/main" id="{9C4E30E2-C2FE-498C-A7B2-11832A6E61D7}"/>
              </a:ext>
            </a:extLst>
          </p:cNvPr>
          <p:cNvSpPr txBox="1"/>
          <p:nvPr/>
        </p:nvSpPr>
        <p:spPr>
          <a:xfrm>
            <a:off x="839254" y="2416337"/>
            <a:ext cx="10395802" cy="400110"/>
          </a:xfrm>
          <a:prstGeom prst="rect">
            <a:avLst/>
          </a:prstGeom>
          <a:noFill/>
        </p:spPr>
        <p:txBody>
          <a:bodyPr wrap="square" rtlCol="0">
            <a:spAutoFit/>
          </a:bodyPr>
          <a:lstStyle/>
          <a:p>
            <a:pPr algn="ctr"/>
            <a:r>
              <a:rPr lang="en-US" sz="2000" dirty="0"/>
              <a:t>These are the minimum requirements to be strongly typed:</a:t>
            </a:r>
          </a:p>
        </p:txBody>
      </p:sp>
    </p:spTree>
    <p:extLst>
      <p:ext uri="{BB962C8B-B14F-4D97-AF65-F5344CB8AC3E}">
        <p14:creationId xmlns:p14="http://schemas.microsoft.com/office/powerpoint/2010/main" val="223142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9" grpId="0" animBg="1"/>
      <p:bldP spid="40" grpId="0" animBg="1"/>
      <p:bldP spid="43" grpId="0"/>
      <p:bldP spid="50" grpId="0"/>
      <p:bldP spid="54" grpId="0" animBg="1"/>
      <p:bldP spid="19" grpId="0" animBg="1"/>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Things We Expect in a Strongly Typed Language</a:t>
            </a:r>
          </a:p>
        </p:txBody>
      </p:sp>
      <p:sp>
        <p:nvSpPr>
          <p:cNvPr id="13" name="TextBox 12">
            <a:extLst>
              <a:ext uri="{FF2B5EF4-FFF2-40B4-BE49-F238E27FC236}">
                <a16:creationId xmlns:a16="http://schemas.microsoft.com/office/drawing/2014/main" id="{1E51894C-37E3-4B09-AB20-73846A3C29EC}"/>
              </a:ext>
            </a:extLst>
          </p:cNvPr>
          <p:cNvSpPr txBox="1"/>
          <p:nvPr/>
        </p:nvSpPr>
        <p:spPr>
          <a:xfrm>
            <a:off x="827144" y="911916"/>
            <a:ext cx="10617294" cy="461665"/>
          </a:xfrm>
          <a:prstGeom prst="rect">
            <a:avLst/>
          </a:prstGeom>
          <a:noFill/>
        </p:spPr>
        <p:txBody>
          <a:bodyPr wrap="square" rtlCol="0">
            <a:spAutoFit/>
          </a:bodyPr>
          <a:lstStyle/>
          <a:p>
            <a:pPr algn="ctr"/>
            <a:r>
              <a:rPr lang="en-US" sz="2400" dirty="0"/>
              <a:t>Here are some of the </a:t>
            </a:r>
            <a:r>
              <a:rPr lang="en-US" sz="2400" dirty="0">
                <a:solidFill>
                  <a:srgbClr val="FF0000"/>
                </a:solidFill>
              </a:rPr>
              <a:t>techniques</a:t>
            </a:r>
            <a:r>
              <a:rPr lang="en-US" sz="2400" dirty="0"/>
              <a:t> that languages use to implement </a:t>
            </a:r>
            <a:r>
              <a:rPr lang="en-US" sz="2400" dirty="0">
                <a:solidFill>
                  <a:srgbClr val="FF0000"/>
                </a:solidFill>
              </a:rPr>
              <a:t>strong typing</a:t>
            </a:r>
            <a:r>
              <a:rPr lang="en-US" sz="2400" dirty="0"/>
              <a:t>:</a:t>
            </a:r>
          </a:p>
        </p:txBody>
      </p:sp>
      <p:sp>
        <p:nvSpPr>
          <p:cNvPr id="43" name="TextBox 42">
            <a:extLst>
              <a:ext uri="{FF2B5EF4-FFF2-40B4-BE49-F238E27FC236}">
                <a16:creationId xmlns:a16="http://schemas.microsoft.com/office/drawing/2014/main" id="{A79D76D4-4296-4BE0-B536-688A722606C5}"/>
              </a:ext>
            </a:extLst>
          </p:cNvPr>
          <p:cNvSpPr txBox="1"/>
          <p:nvPr/>
        </p:nvSpPr>
        <p:spPr>
          <a:xfrm>
            <a:off x="1356848" y="2007754"/>
            <a:ext cx="9625892" cy="707886"/>
          </a:xfrm>
          <a:prstGeom prst="rect">
            <a:avLst/>
          </a:prstGeom>
          <a:solidFill>
            <a:schemeClr val="accent6">
              <a:lumMod val="40000"/>
              <a:lumOff val="60000"/>
            </a:schemeClr>
          </a:solidFill>
          <a:ln>
            <a:solidFill>
              <a:schemeClr val="tx1"/>
            </a:solidFill>
          </a:ln>
        </p:spPr>
        <p:txBody>
          <a:bodyPr wrap="square">
            <a:spAutoFit/>
          </a:bodyPr>
          <a:lstStyle/>
          <a:p>
            <a:pPr algn="ctr"/>
            <a:r>
              <a:rPr lang="en-US" sz="2000" dirty="0"/>
              <a:t>Before an expression is evaluated, the compiler/interpreter validates that all of the operands used in the expression have compatible types.</a:t>
            </a:r>
          </a:p>
        </p:txBody>
      </p:sp>
      <p:sp>
        <p:nvSpPr>
          <p:cNvPr id="12" name="TextBox 11">
            <a:extLst>
              <a:ext uri="{FF2B5EF4-FFF2-40B4-BE49-F238E27FC236}">
                <a16:creationId xmlns:a16="http://schemas.microsoft.com/office/drawing/2014/main" id="{0B8AD3BA-B56F-40A2-9056-C67B0A21B669}"/>
              </a:ext>
            </a:extLst>
          </p:cNvPr>
          <p:cNvSpPr txBox="1"/>
          <p:nvPr/>
        </p:nvSpPr>
        <p:spPr>
          <a:xfrm>
            <a:off x="1356848" y="2802114"/>
            <a:ext cx="9625892" cy="707886"/>
          </a:xfrm>
          <a:prstGeom prst="rect">
            <a:avLst/>
          </a:prstGeom>
          <a:solidFill>
            <a:schemeClr val="accent6">
              <a:lumMod val="40000"/>
              <a:lumOff val="60000"/>
            </a:schemeClr>
          </a:solidFill>
          <a:ln>
            <a:solidFill>
              <a:schemeClr val="tx1"/>
            </a:solidFill>
          </a:ln>
        </p:spPr>
        <p:txBody>
          <a:bodyPr wrap="square">
            <a:spAutoFit/>
          </a:bodyPr>
          <a:lstStyle/>
          <a:p>
            <a:pPr algn="ctr"/>
            <a:r>
              <a:rPr lang="en-US" sz="2000" dirty="0"/>
              <a:t>All conversions/casts between different types are checked and if the types are incompatible (e.g., converting an int to a Dog), then an exception will be generated.</a:t>
            </a:r>
          </a:p>
        </p:txBody>
      </p:sp>
      <p:sp>
        <p:nvSpPr>
          <p:cNvPr id="14" name="TextBox 13">
            <a:extLst>
              <a:ext uri="{FF2B5EF4-FFF2-40B4-BE49-F238E27FC236}">
                <a16:creationId xmlns:a16="http://schemas.microsoft.com/office/drawing/2014/main" id="{73D083ED-80FD-4E12-90EF-871E32DA6B36}"/>
              </a:ext>
            </a:extLst>
          </p:cNvPr>
          <p:cNvSpPr txBox="1"/>
          <p:nvPr/>
        </p:nvSpPr>
        <p:spPr>
          <a:xfrm>
            <a:off x="1356848" y="3597671"/>
            <a:ext cx="9625892" cy="400110"/>
          </a:xfrm>
          <a:prstGeom prst="rect">
            <a:avLst/>
          </a:prstGeom>
          <a:solidFill>
            <a:schemeClr val="accent6">
              <a:lumMod val="40000"/>
              <a:lumOff val="60000"/>
            </a:schemeClr>
          </a:solidFill>
          <a:ln>
            <a:solidFill>
              <a:schemeClr val="tx1"/>
            </a:solidFill>
          </a:ln>
        </p:spPr>
        <p:txBody>
          <a:bodyPr wrap="square">
            <a:spAutoFit/>
          </a:bodyPr>
          <a:lstStyle/>
          <a:p>
            <a:pPr algn="ctr"/>
            <a:r>
              <a:rPr lang="en-US" sz="2000" dirty="0"/>
              <a:t>Pointers are either set to null or assigned to point at a valid object at creation.</a:t>
            </a:r>
          </a:p>
        </p:txBody>
      </p:sp>
      <p:sp>
        <p:nvSpPr>
          <p:cNvPr id="16" name="TextBox 15">
            <a:extLst>
              <a:ext uri="{FF2B5EF4-FFF2-40B4-BE49-F238E27FC236}">
                <a16:creationId xmlns:a16="http://schemas.microsoft.com/office/drawing/2014/main" id="{08139E79-166D-410D-B3BD-070B0515E250}"/>
              </a:ext>
            </a:extLst>
          </p:cNvPr>
          <p:cNvSpPr txBox="1"/>
          <p:nvPr/>
        </p:nvSpPr>
        <p:spPr>
          <a:xfrm>
            <a:off x="1356848" y="4085452"/>
            <a:ext cx="9625892" cy="400110"/>
          </a:xfrm>
          <a:prstGeom prst="rect">
            <a:avLst/>
          </a:prstGeom>
          <a:solidFill>
            <a:schemeClr val="accent6">
              <a:lumMod val="40000"/>
              <a:lumOff val="60000"/>
            </a:schemeClr>
          </a:solidFill>
          <a:ln>
            <a:solidFill>
              <a:schemeClr val="tx1"/>
            </a:solidFill>
          </a:ln>
        </p:spPr>
        <p:txBody>
          <a:bodyPr wrap="square">
            <a:spAutoFit/>
          </a:bodyPr>
          <a:lstStyle/>
          <a:p>
            <a:pPr algn="ctr"/>
            <a:r>
              <a:rPr lang="en-US" sz="2000" dirty="0"/>
              <a:t>Accesses to arrays are bounds checked; pointer arithmetic is bounds-checked.</a:t>
            </a:r>
          </a:p>
        </p:txBody>
      </p:sp>
      <p:sp>
        <p:nvSpPr>
          <p:cNvPr id="17" name="TextBox 16">
            <a:extLst>
              <a:ext uri="{FF2B5EF4-FFF2-40B4-BE49-F238E27FC236}">
                <a16:creationId xmlns:a16="http://schemas.microsoft.com/office/drawing/2014/main" id="{648F70D1-9FA9-450E-B630-14B320FD4E56}"/>
              </a:ext>
            </a:extLst>
          </p:cNvPr>
          <p:cNvSpPr txBox="1"/>
          <p:nvPr/>
        </p:nvSpPr>
        <p:spPr>
          <a:xfrm>
            <a:off x="1356848" y="4573235"/>
            <a:ext cx="9625892" cy="400110"/>
          </a:xfrm>
          <a:prstGeom prst="rect">
            <a:avLst/>
          </a:prstGeom>
          <a:solidFill>
            <a:schemeClr val="accent6">
              <a:lumMod val="40000"/>
              <a:lumOff val="60000"/>
            </a:schemeClr>
          </a:solidFill>
          <a:ln>
            <a:solidFill>
              <a:schemeClr val="tx1"/>
            </a:solidFill>
          </a:ln>
        </p:spPr>
        <p:txBody>
          <a:bodyPr wrap="square">
            <a:spAutoFit/>
          </a:bodyPr>
          <a:lstStyle/>
          <a:p>
            <a:pPr algn="ctr"/>
            <a:r>
              <a:rPr lang="en-US" sz="2000" dirty="0"/>
              <a:t>The language ensures objects can't be used after they are destroyed.</a:t>
            </a:r>
          </a:p>
        </p:txBody>
      </p:sp>
      <p:sp>
        <p:nvSpPr>
          <p:cNvPr id="18" name="TextBox 17">
            <a:extLst>
              <a:ext uri="{FF2B5EF4-FFF2-40B4-BE49-F238E27FC236}">
                <a16:creationId xmlns:a16="http://schemas.microsoft.com/office/drawing/2014/main" id="{9C5EA324-6C63-4B1E-A2E7-C01BF9200025}"/>
              </a:ext>
            </a:extLst>
          </p:cNvPr>
          <p:cNvSpPr txBox="1"/>
          <p:nvPr/>
        </p:nvSpPr>
        <p:spPr>
          <a:xfrm>
            <a:off x="1283054" y="5964525"/>
            <a:ext cx="9625892" cy="400110"/>
          </a:xfrm>
          <a:prstGeom prst="rect">
            <a:avLst/>
          </a:prstGeom>
          <a:noFill/>
        </p:spPr>
        <p:txBody>
          <a:bodyPr wrap="square">
            <a:spAutoFit/>
          </a:bodyPr>
          <a:lstStyle/>
          <a:p>
            <a:pPr algn="ctr"/>
            <a:r>
              <a:rPr lang="en-US" sz="2000" dirty="0">
                <a:solidFill>
                  <a:srgbClr val="FF0000"/>
                </a:solidFill>
              </a:rPr>
              <a:t>General principle</a:t>
            </a:r>
            <a:r>
              <a:rPr lang="en-US" sz="2000" dirty="0"/>
              <a:t>: Prevent operations on incompatible types or invalid memory.</a:t>
            </a:r>
          </a:p>
        </p:txBody>
      </p:sp>
    </p:spTree>
    <p:extLst>
      <p:ext uri="{BB962C8B-B14F-4D97-AF65-F5344CB8AC3E}">
        <p14:creationId xmlns:p14="http://schemas.microsoft.com/office/powerpoint/2010/main" val="299443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animBg="1"/>
      <p:bldP spid="12" grpId="0" animBg="1"/>
      <p:bldP spid="14" grpId="0" animBg="1"/>
      <p:bldP spid="16" grpId="0" animBg="1"/>
      <p:bldP spid="17" grpId="0" animBg="1"/>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ABEDB83-FD05-437D-A7BC-1AEA4D5734A8}"/>
              </a:ext>
            </a:extLst>
          </p:cNvPr>
          <p:cNvSpPr/>
          <p:nvPr/>
        </p:nvSpPr>
        <p:spPr>
          <a:xfrm>
            <a:off x="8071883" y="1943723"/>
            <a:ext cx="2452736" cy="227649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RAM/The Stack</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249154"/>
            <a:ext cx="10363200" cy="1143000"/>
          </a:xfrm>
        </p:spPr>
        <p:txBody>
          <a:bodyPr/>
          <a:lstStyle/>
          <a:p>
            <a:r>
              <a:rPr lang="en-US" dirty="0"/>
              <a:t>Memory Safety and Strong Typing?</a:t>
            </a:r>
          </a:p>
        </p:txBody>
      </p:sp>
      <p:sp>
        <p:nvSpPr>
          <p:cNvPr id="25" name="Rectangle 24">
            <a:extLst>
              <a:ext uri="{FF2B5EF4-FFF2-40B4-BE49-F238E27FC236}">
                <a16:creationId xmlns:a16="http://schemas.microsoft.com/office/drawing/2014/main" id="{DB9A4D1D-B8F4-494A-B8A1-0EB42BC53122}"/>
              </a:ext>
            </a:extLst>
          </p:cNvPr>
          <p:cNvSpPr/>
          <p:nvPr/>
        </p:nvSpPr>
        <p:spPr>
          <a:xfrm>
            <a:off x="4158382" y="2420856"/>
            <a:ext cx="3739481" cy="145364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cs typeface="Courier New" panose="02070309020205020404" pitchFamily="49" charset="0"/>
              </a:rPr>
              <a:t>// C++ </a:t>
            </a:r>
          </a:p>
          <a:p>
            <a:pPr lvl="0">
              <a:defRPr/>
            </a:pPr>
            <a:r>
              <a:rPr lang="en-US" sz="2000" dirty="0">
                <a:solidFill>
                  <a:schemeClr val="tx1"/>
                </a:solidFill>
                <a:latin typeface="Consolas" panose="020B0609020204030204" pitchFamily="49" charset="0"/>
                <a:cs typeface="Courier New" panose="02070309020205020404" pitchFamily="49" charset="0"/>
              </a:rPr>
              <a:t>int </a:t>
            </a:r>
            <a:r>
              <a:rPr lang="en-US" sz="2000" dirty="0" err="1">
                <a:solidFill>
                  <a:schemeClr val="tx1"/>
                </a:solidFill>
                <a:latin typeface="Consolas" panose="020B0609020204030204" pitchFamily="49" charset="0"/>
                <a:cs typeface="Courier New" panose="02070309020205020404" pitchFamily="49" charset="0"/>
              </a:rPr>
              <a:t>arr</a:t>
            </a:r>
            <a:r>
              <a:rPr lang="en-US" sz="2000" dirty="0">
                <a:solidFill>
                  <a:schemeClr val="tx1"/>
                </a:solidFill>
                <a:latin typeface="Consolas" panose="020B0609020204030204" pitchFamily="49" charset="0"/>
                <a:cs typeface="Courier New" panose="02070309020205020404" pitchFamily="49" charset="0"/>
              </a:rPr>
              <a:t>[3] = {10,20,30};</a:t>
            </a:r>
          </a:p>
          <a:p>
            <a:pPr lvl="0">
              <a:defRPr/>
            </a:pPr>
            <a:r>
              <a:rPr lang="en-US" sz="2000" dirty="0">
                <a:solidFill>
                  <a:schemeClr val="tx1"/>
                </a:solidFill>
                <a:latin typeface="Consolas" panose="020B0609020204030204" pitchFamily="49" charset="0"/>
                <a:cs typeface="Courier New" panose="02070309020205020404" pitchFamily="49" charset="0"/>
              </a:rPr>
              <a:t>float salary = 120000.50;</a:t>
            </a:r>
          </a:p>
          <a:p>
            <a:pPr lvl="0">
              <a:defRPr/>
            </a:pPr>
            <a:r>
              <a:rPr lang="en-US" sz="1200" dirty="0">
                <a:solidFill>
                  <a:schemeClr val="tx1"/>
                </a:solidFill>
                <a:latin typeface="Consolas" panose="020B0609020204030204" pitchFamily="49" charset="0"/>
                <a:cs typeface="Courier New" panose="02070309020205020404" pitchFamily="49" charset="0"/>
              </a:rPr>
              <a:t> </a:t>
            </a:r>
          </a:p>
          <a:p>
            <a:pPr lvl="0">
              <a:defRPr/>
            </a:pPr>
            <a:r>
              <a:rPr lang="en-US" sz="2000" dirty="0" err="1">
                <a:solidFill>
                  <a:schemeClr val="tx1"/>
                </a:solidFill>
                <a:latin typeface="Consolas" panose="020B0609020204030204" pitchFamily="49" charset="0"/>
                <a:cs typeface="Courier New" panose="02070309020205020404" pitchFamily="49" charset="0"/>
              </a:rPr>
              <a:t>cout</a:t>
            </a:r>
            <a:r>
              <a:rPr lang="en-US" sz="2000" dirty="0">
                <a:solidFill>
                  <a:schemeClr val="tx1"/>
                </a:solidFill>
                <a:latin typeface="Consolas" panose="020B0609020204030204" pitchFamily="49" charset="0"/>
                <a:cs typeface="Courier New" panose="02070309020205020404" pitchFamily="49" charset="0"/>
              </a:rPr>
              <a:t> &lt;&lt; </a:t>
            </a:r>
            <a:r>
              <a:rPr lang="en-US" sz="2000" dirty="0" err="1">
                <a:solidFill>
                  <a:schemeClr val="tx1"/>
                </a:solidFill>
                <a:latin typeface="Consolas" panose="020B0609020204030204" pitchFamily="49" charset="0"/>
                <a:cs typeface="Courier New" panose="02070309020205020404" pitchFamily="49" charset="0"/>
              </a:rPr>
              <a:t>arr</a:t>
            </a:r>
            <a:r>
              <a:rPr lang="en-US" sz="2000" dirty="0">
                <a:solidFill>
                  <a:schemeClr val="tx1"/>
                </a:solidFill>
                <a:latin typeface="Consolas" panose="020B0609020204030204" pitchFamily="49" charset="0"/>
                <a:cs typeface="Courier New" panose="02070309020205020404" pitchFamily="49" charset="0"/>
              </a:rPr>
              <a:t>[3];</a:t>
            </a:r>
          </a:p>
        </p:txBody>
      </p:sp>
      <p:grpSp>
        <p:nvGrpSpPr>
          <p:cNvPr id="3" name="Group 2">
            <a:extLst>
              <a:ext uri="{FF2B5EF4-FFF2-40B4-BE49-F238E27FC236}">
                <a16:creationId xmlns:a16="http://schemas.microsoft.com/office/drawing/2014/main" id="{CB8A9C50-1FE4-49AE-A67B-32FA5957D7DA}"/>
              </a:ext>
            </a:extLst>
          </p:cNvPr>
          <p:cNvGrpSpPr/>
          <p:nvPr/>
        </p:nvGrpSpPr>
        <p:grpSpPr>
          <a:xfrm>
            <a:off x="2372784" y="696752"/>
            <a:ext cx="7293006" cy="919164"/>
            <a:chOff x="2669510" y="655403"/>
            <a:chExt cx="7293006" cy="919164"/>
          </a:xfrm>
        </p:grpSpPr>
        <p:sp>
          <p:nvSpPr>
            <p:cNvPr id="26" name="TextBox 25">
              <a:extLst>
                <a:ext uri="{FF2B5EF4-FFF2-40B4-BE49-F238E27FC236}">
                  <a16:creationId xmlns:a16="http://schemas.microsoft.com/office/drawing/2014/main" id="{674614B2-D8C5-4DF3-9B54-644FCEDCF556}"/>
                </a:ext>
              </a:extLst>
            </p:cNvPr>
            <p:cNvSpPr txBox="1"/>
            <p:nvPr/>
          </p:nvSpPr>
          <p:spPr>
            <a:xfrm>
              <a:off x="3436404" y="743570"/>
              <a:ext cx="6526112" cy="830997"/>
            </a:xfrm>
            <a:prstGeom prst="rect">
              <a:avLst/>
            </a:prstGeom>
            <a:noFill/>
          </p:spPr>
          <p:txBody>
            <a:bodyPr wrap="square">
              <a:spAutoFit/>
            </a:bodyPr>
            <a:lstStyle/>
            <a:p>
              <a:pPr algn="ctr"/>
              <a:r>
                <a:rPr lang="en-US" sz="2400" dirty="0"/>
                <a:t>Challenge: Why must a language be memory-safe to be considered strongly-typed?</a:t>
              </a:r>
            </a:p>
          </p:txBody>
        </p:sp>
        <p:pic>
          <p:nvPicPr>
            <p:cNvPr id="5" name="Picture 4" descr="Shape&#10;&#10;Description automatically generated with low confidence">
              <a:extLst>
                <a:ext uri="{FF2B5EF4-FFF2-40B4-BE49-F238E27FC236}">
                  <a16:creationId xmlns:a16="http://schemas.microsoft.com/office/drawing/2014/main" id="{B01F8F2B-BC13-4CA4-8F3A-21FC92C0A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10" y="655403"/>
              <a:ext cx="846739" cy="846739"/>
            </a:xfrm>
            <a:prstGeom prst="rect">
              <a:avLst/>
            </a:prstGeom>
            <a:ln>
              <a:noFill/>
            </a:ln>
            <a:effectLst>
              <a:outerShdw blurRad="292100" dist="139700" dir="2700000" algn="tl" rotWithShape="0">
                <a:srgbClr val="333333">
                  <a:alpha val="65000"/>
                </a:srgbClr>
              </a:outerShdw>
            </a:effectLst>
          </p:spPr>
        </p:pic>
      </p:grpSp>
      <p:sp>
        <p:nvSpPr>
          <p:cNvPr id="8" name="TextBox 7">
            <a:extLst>
              <a:ext uri="{FF2B5EF4-FFF2-40B4-BE49-F238E27FC236}">
                <a16:creationId xmlns:a16="http://schemas.microsoft.com/office/drawing/2014/main" id="{7D16F516-27EE-4CAB-A412-5B77ED96FA19}"/>
              </a:ext>
            </a:extLst>
          </p:cNvPr>
          <p:cNvSpPr txBox="1"/>
          <p:nvPr/>
        </p:nvSpPr>
        <p:spPr>
          <a:xfrm>
            <a:off x="2925017" y="1870742"/>
            <a:ext cx="6096708" cy="461665"/>
          </a:xfrm>
          <a:prstGeom prst="rect">
            <a:avLst/>
          </a:prstGeom>
          <a:noFill/>
        </p:spPr>
        <p:txBody>
          <a:bodyPr wrap="square">
            <a:spAutoFit/>
          </a:bodyPr>
          <a:lstStyle/>
          <a:p>
            <a:pPr algn="ctr"/>
            <a:r>
              <a:rPr lang="en-US" sz="2400" dirty="0"/>
              <a:t>Here's a hint.</a:t>
            </a:r>
          </a:p>
        </p:txBody>
      </p:sp>
      <p:sp>
        <p:nvSpPr>
          <p:cNvPr id="9" name="TextBox 8">
            <a:extLst>
              <a:ext uri="{FF2B5EF4-FFF2-40B4-BE49-F238E27FC236}">
                <a16:creationId xmlns:a16="http://schemas.microsoft.com/office/drawing/2014/main" id="{E741F87D-E778-46B1-B3DD-22DF4FB6844F}"/>
              </a:ext>
            </a:extLst>
          </p:cNvPr>
          <p:cNvSpPr txBox="1"/>
          <p:nvPr/>
        </p:nvSpPr>
        <p:spPr>
          <a:xfrm>
            <a:off x="1317883" y="4300752"/>
            <a:ext cx="10072232" cy="830997"/>
          </a:xfrm>
          <a:prstGeom prst="rect">
            <a:avLst/>
          </a:prstGeom>
          <a:noFill/>
        </p:spPr>
        <p:txBody>
          <a:bodyPr wrap="square">
            <a:spAutoFit/>
          </a:bodyPr>
          <a:lstStyle/>
          <a:p>
            <a:pPr algn="ctr"/>
            <a:r>
              <a:rPr lang="en-US" sz="2400" dirty="0">
                <a:solidFill>
                  <a:srgbClr val="FF0000"/>
                </a:solidFill>
              </a:rPr>
              <a:t>Answer: </a:t>
            </a:r>
            <a:r>
              <a:rPr lang="en-US" sz="2400" dirty="0"/>
              <a:t>If a language is not memory safe, you might access a value (like salary) using the wrong type (int instead of float)!</a:t>
            </a:r>
          </a:p>
        </p:txBody>
      </p:sp>
      <p:grpSp>
        <p:nvGrpSpPr>
          <p:cNvPr id="10" name="Group 9">
            <a:extLst>
              <a:ext uri="{FF2B5EF4-FFF2-40B4-BE49-F238E27FC236}">
                <a16:creationId xmlns:a16="http://schemas.microsoft.com/office/drawing/2014/main" id="{AC8E2593-CBFF-4292-B950-40FC15FB362A}"/>
              </a:ext>
            </a:extLst>
          </p:cNvPr>
          <p:cNvGrpSpPr/>
          <p:nvPr/>
        </p:nvGrpSpPr>
        <p:grpSpPr>
          <a:xfrm>
            <a:off x="7805094" y="2354118"/>
            <a:ext cx="2433261" cy="1227757"/>
            <a:chOff x="7241658" y="2319659"/>
            <a:chExt cx="2433261" cy="1227757"/>
          </a:xfrm>
        </p:grpSpPr>
        <p:sp>
          <p:nvSpPr>
            <p:cNvPr id="13" name="TextBox 12">
              <a:extLst>
                <a:ext uri="{FF2B5EF4-FFF2-40B4-BE49-F238E27FC236}">
                  <a16:creationId xmlns:a16="http://schemas.microsoft.com/office/drawing/2014/main" id="{DE43CAFC-BCF3-464C-BA36-7BDCFD4F930E}"/>
                </a:ext>
              </a:extLst>
            </p:cNvPr>
            <p:cNvSpPr txBox="1"/>
            <p:nvPr/>
          </p:nvSpPr>
          <p:spPr>
            <a:xfrm>
              <a:off x="7241658" y="2319659"/>
              <a:ext cx="1958163" cy="461665"/>
            </a:xfrm>
            <a:prstGeom prst="rect">
              <a:avLst/>
            </a:prstGeom>
            <a:noFill/>
          </p:spPr>
          <p:txBody>
            <a:bodyPr wrap="square">
              <a:spAutoFit/>
            </a:bodyPr>
            <a:lstStyle/>
            <a:p>
              <a:pPr algn="ctr"/>
              <a:r>
                <a:rPr lang="en-US" sz="2400" dirty="0" err="1"/>
                <a:t>arr</a:t>
              </a:r>
              <a:endParaRPr lang="en-US" sz="2400" dirty="0"/>
            </a:p>
          </p:txBody>
        </p:sp>
        <p:grpSp>
          <p:nvGrpSpPr>
            <p:cNvPr id="7" name="Group 6">
              <a:extLst>
                <a:ext uri="{FF2B5EF4-FFF2-40B4-BE49-F238E27FC236}">
                  <a16:creationId xmlns:a16="http://schemas.microsoft.com/office/drawing/2014/main" id="{E2CB389F-BB0A-479E-862B-4090EB8787A1}"/>
                </a:ext>
              </a:extLst>
            </p:cNvPr>
            <p:cNvGrpSpPr/>
            <p:nvPr/>
          </p:nvGrpSpPr>
          <p:grpSpPr>
            <a:xfrm>
              <a:off x="7961659" y="2624086"/>
              <a:ext cx="1713260" cy="923330"/>
              <a:chOff x="7961659" y="2624086"/>
              <a:chExt cx="1713260" cy="923330"/>
            </a:xfrm>
          </p:grpSpPr>
          <p:sp>
            <p:nvSpPr>
              <p:cNvPr id="6" name="Rectangle 5">
                <a:extLst>
                  <a:ext uri="{FF2B5EF4-FFF2-40B4-BE49-F238E27FC236}">
                    <a16:creationId xmlns:a16="http://schemas.microsoft.com/office/drawing/2014/main" id="{E2B6F698-3649-4745-8E19-DB98351C0598}"/>
                  </a:ext>
                </a:extLst>
              </p:cNvPr>
              <p:cNvSpPr/>
              <p:nvPr/>
            </p:nvSpPr>
            <p:spPr>
              <a:xfrm>
                <a:off x="8479819" y="2927164"/>
                <a:ext cx="1195100" cy="2892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20</a:t>
                </a:r>
              </a:p>
            </p:txBody>
          </p:sp>
          <p:sp>
            <p:nvSpPr>
              <p:cNvPr id="11" name="Rectangle 10">
                <a:extLst>
                  <a:ext uri="{FF2B5EF4-FFF2-40B4-BE49-F238E27FC236}">
                    <a16:creationId xmlns:a16="http://schemas.microsoft.com/office/drawing/2014/main" id="{44EF0DA0-E5F6-4BAA-8780-6EE16EDC6AFD}"/>
                  </a:ext>
                </a:extLst>
              </p:cNvPr>
              <p:cNvSpPr/>
              <p:nvPr/>
            </p:nvSpPr>
            <p:spPr>
              <a:xfrm>
                <a:off x="8479819" y="2631912"/>
                <a:ext cx="1195100" cy="2892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p>
            </p:txBody>
          </p:sp>
          <p:sp>
            <p:nvSpPr>
              <p:cNvPr id="12" name="Rectangle 11">
                <a:extLst>
                  <a:ext uri="{FF2B5EF4-FFF2-40B4-BE49-F238E27FC236}">
                    <a16:creationId xmlns:a16="http://schemas.microsoft.com/office/drawing/2014/main" id="{5D872930-B865-4F0E-86F2-15ABB11BC4E6}"/>
                  </a:ext>
                </a:extLst>
              </p:cNvPr>
              <p:cNvSpPr/>
              <p:nvPr/>
            </p:nvSpPr>
            <p:spPr>
              <a:xfrm>
                <a:off x="8479819" y="3220303"/>
                <a:ext cx="1195100" cy="28920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30</a:t>
                </a:r>
              </a:p>
            </p:txBody>
          </p:sp>
          <p:sp>
            <p:nvSpPr>
              <p:cNvPr id="14" name="TextBox 13">
                <a:extLst>
                  <a:ext uri="{FF2B5EF4-FFF2-40B4-BE49-F238E27FC236}">
                    <a16:creationId xmlns:a16="http://schemas.microsoft.com/office/drawing/2014/main" id="{8D21F7D5-BE58-401B-975C-ABF7DE9BE8A5}"/>
                  </a:ext>
                </a:extLst>
              </p:cNvPr>
              <p:cNvSpPr txBox="1"/>
              <p:nvPr/>
            </p:nvSpPr>
            <p:spPr>
              <a:xfrm>
                <a:off x="7961659" y="2624086"/>
                <a:ext cx="688282" cy="923330"/>
              </a:xfrm>
              <a:prstGeom prst="rect">
                <a:avLst/>
              </a:prstGeom>
              <a:noFill/>
            </p:spPr>
            <p:txBody>
              <a:bodyPr wrap="square">
                <a:spAutoFit/>
              </a:bodyPr>
              <a:lstStyle/>
              <a:p>
                <a:pPr algn="ctr"/>
                <a:r>
                  <a:rPr lang="en-US" dirty="0">
                    <a:solidFill>
                      <a:schemeClr val="accent1">
                        <a:lumMod val="75000"/>
                      </a:schemeClr>
                    </a:solidFill>
                    <a:latin typeface="Consolas" panose="020B0609020204030204" pitchFamily="49" charset="0"/>
                  </a:rPr>
                  <a:t>[0]</a:t>
                </a:r>
              </a:p>
              <a:p>
                <a:pPr algn="ctr"/>
                <a:r>
                  <a:rPr lang="en-US" dirty="0">
                    <a:solidFill>
                      <a:schemeClr val="accent1">
                        <a:lumMod val="75000"/>
                      </a:schemeClr>
                    </a:solidFill>
                    <a:latin typeface="Consolas" panose="020B0609020204030204" pitchFamily="49" charset="0"/>
                  </a:rPr>
                  <a:t>[1]</a:t>
                </a:r>
              </a:p>
              <a:p>
                <a:pPr algn="ctr"/>
                <a:r>
                  <a:rPr lang="en-US" dirty="0">
                    <a:solidFill>
                      <a:schemeClr val="accent1">
                        <a:lumMod val="75000"/>
                      </a:schemeClr>
                    </a:solidFill>
                    <a:latin typeface="Consolas" panose="020B0609020204030204" pitchFamily="49" charset="0"/>
                  </a:rPr>
                  <a:t>[2]</a:t>
                </a:r>
              </a:p>
            </p:txBody>
          </p:sp>
        </p:grpSp>
      </p:grpSp>
      <p:cxnSp>
        <p:nvCxnSpPr>
          <p:cNvPr id="16" name="Straight Arrow Connector 15">
            <a:extLst>
              <a:ext uri="{FF2B5EF4-FFF2-40B4-BE49-F238E27FC236}">
                <a16:creationId xmlns:a16="http://schemas.microsoft.com/office/drawing/2014/main" id="{106EA40D-4422-495A-B76E-85E123993A4B}"/>
              </a:ext>
            </a:extLst>
          </p:cNvPr>
          <p:cNvCxnSpPr/>
          <p:nvPr/>
        </p:nvCxnSpPr>
        <p:spPr>
          <a:xfrm>
            <a:off x="3946593" y="29210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A2C933-4761-4773-9FDB-25AC011FF7B2}"/>
              </a:ext>
            </a:extLst>
          </p:cNvPr>
          <p:cNvCxnSpPr/>
          <p:nvPr/>
        </p:nvCxnSpPr>
        <p:spPr>
          <a:xfrm>
            <a:off x="3937378" y="320533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99B8399-B45C-4DED-B4DC-56E82E9DCAAC}"/>
              </a:ext>
            </a:extLst>
          </p:cNvPr>
          <p:cNvGrpSpPr/>
          <p:nvPr/>
        </p:nvGrpSpPr>
        <p:grpSpPr>
          <a:xfrm>
            <a:off x="8067985" y="3453089"/>
            <a:ext cx="2170370" cy="461665"/>
            <a:chOff x="8067985" y="3453089"/>
            <a:chExt cx="2170370" cy="461665"/>
          </a:xfrm>
        </p:grpSpPr>
        <p:sp>
          <p:nvSpPr>
            <p:cNvPr id="18" name="Rectangle 17">
              <a:extLst>
                <a:ext uri="{FF2B5EF4-FFF2-40B4-BE49-F238E27FC236}">
                  <a16:creationId xmlns:a16="http://schemas.microsoft.com/office/drawing/2014/main" id="{F53475AB-2C08-47AA-8C30-1DCA016DF1FE}"/>
                </a:ext>
              </a:extLst>
            </p:cNvPr>
            <p:cNvSpPr/>
            <p:nvPr/>
          </p:nvSpPr>
          <p:spPr>
            <a:xfrm>
              <a:off x="9043255" y="3547385"/>
              <a:ext cx="1195100" cy="2892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125000.50</a:t>
              </a:r>
            </a:p>
          </p:txBody>
        </p:sp>
        <p:sp>
          <p:nvSpPr>
            <p:cNvPr id="19" name="TextBox 18">
              <a:extLst>
                <a:ext uri="{FF2B5EF4-FFF2-40B4-BE49-F238E27FC236}">
                  <a16:creationId xmlns:a16="http://schemas.microsoft.com/office/drawing/2014/main" id="{19495297-6F42-4C99-821E-05FCD0FDDCE5}"/>
                </a:ext>
              </a:extLst>
            </p:cNvPr>
            <p:cNvSpPr txBox="1"/>
            <p:nvPr/>
          </p:nvSpPr>
          <p:spPr>
            <a:xfrm>
              <a:off x="8067985" y="3453089"/>
              <a:ext cx="1097101" cy="461665"/>
            </a:xfrm>
            <a:prstGeom prst="rect">
              <a:avLst/>
            </a:prstGeom>
            <a:noFill/>
          </p:spPr>
          <p:txBody>
            <a:bodyPr wrap="square">
              <a:spAutoFit/>
            </a:bodyPr>
            <a:lstStyle/>
            <a:p>
              <a:pPr algn="ctr"/>
              <a:r>
                <a:rPr lang="en-US" sz="2400" dirty="0"/>
                <a:t>salary</a:t>
              </a:r>
            </a:p>
          </p:txBody>
        </p:sp>
      </p:grpSp>
      <p:cxnSp>
        <p:nvCxnSpPr>
          <p:cNvPr id="22" name="Straight Arrow Connector 21">
            <a:extLst>
              <a:ext uri="{FF2B5EF4-FFF2-40B4-BE49-F238E27FC236}">
                <a16:creationId xmlns:a16="http://schemas.microsoft.com/office/drawing/2014/main" id="{CCE2E6E4-C5B9-4804-9ECC-851E05C9DF96}"/>
              </a:ext>
            </a:extLst>
          </p:cNvPr>
          <p:cNvCxnSpPr/>
          <p:nvPr/>
        </p:nvCxnSpPr>
        <p:spPr>
          <a:xfrm>
            <a:off x="3932416" y="37149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Arrow: Left 19">
            <a:extLst>
              <a:ext uri="{FF2B5EF4-FFF2-40B4-BE49-F238E27FC236}">
                <a16:creationId xmlns:a16="http://schemas.microsoft.com/office/drawing/2014/main" id="{24CD16CF-56AF-43C3-B0D9-45B15F6C04FD}"/>
              </a:ext>
            </a:extLst>
          </p:cNvPr>
          <p:cNvSpPr/>
          <p:nvPr/>
        </p:nvSpPr>
        <p:spPr>
          <a:xfrm>
            <a:off x="10273177" y="3090489"/>
            <a:ext cx="1518329" cy="11951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arr</a:t>
            </a:r>
            <a:r>
              <a:rPr lang="en-US" dirty="0"/>
              <a:t>[3]</a:t>
            </a:r>
          </a:p>
        </p:txBody>
      </p:sp>
      <p:sp>
        <p:nvSpPr>
          <p:cNvPr id="24" name="Speech Bubble: Rectangle with Corners Rounded 23">
            <a:extLst>
              <a:ext uri="{FF2B5EF4-FFF2-40B4-BE49-F238E27FC236}">
                <a16:creationId xmlns:a16="http://schemas.microsoft.com/office/drawing/2014/main" id="{29E8FCC2-BF80-432D-86F2-87D8B845DF3E}"/>
              </a:ext>
            </a:extLst>
          </p:cNvPr>
          <p:cNvSpPr/>
          <p:nvPr/>
        </p:nvSpPr>
        <p:spPr>
          <a:xfrm>
            <a:off x="6302200" y="1379053"/>
            <a:ext cx="2719526" cy="1495991"/>
          </a:xfrm>
          <a:prstGeom prst="wedgeRoundRectCallout">
            <a:avLst>
              <a:gd name="adj1" fmla="val -72056"/>
              <a:gd name="adj2" fmla="val 960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accesses the </a:t>
            </a:r>
            <a:r>
              <a:rPr lang="en-US" sz="2000" dirty="0">
                <a:solidFill>
                  <a:srgbClr val="FFC9C9"/>
                </a:solidFill>
                <a:latin typeface="Corbel" panose="020B0503020204020204" pitchFamily="34" charset="0"/>
              </a:rPr>
              <a:t>salary</a:t>
            </a:r>
            <a:r>
              <a:rPr lang="en-US" sz="2000" dirty="0">
                <a:latin typeface="Corbel" panose="020B0503020204020204" pitchFamily="34" charset="0"/>
              </a:rPr>
              <a:t> variable as if it were an </a:t>
            </a:r>
            <a:r>
              <a:rPr lang="en-US" sz="2000" dirty="0">
                <a:solidFill>
                  <a:srgbClr val="FFC9C9"/>
                </a:solidFill>
                <a:latin typeface="Corbel" panose="020B0503020204020204" pitchFamily="34" charset="0"/>
              </a:rPr>
              <a:t>integer</a:t>
            </a:r>
            <a:r>
              <a:rPr lang="en-US" sz="2000" dirty="0">
                <a:latin typeface="Corbel" panose="020B0503020204020204" pitchFamily="34" charset="0"/>
              </a:rPr>
              <a:t>!</a:t>
            </a:r>
          </a:p>
        </p:txBody>
      </p:sp>
      <p:sp>
        <p:nvSpPr>
          <p:cNvPr id="28" name="TextBox 27">
            <a:extLst>
              <a:ext uri="{FF2B5EF4-FFF2-40B4-BE49-F238E27FC236}">
                <a16:creationId xmlns:a16="http://schemas.microsoft.com/office/drawing/2014/main" id="{1E489641-37D9-46F2-8B7C-31D0708E2B1E}"/>
              </a:ext>
            </a:extLst>
          </p:cNvPr>
          <p:cNvSpPr txBox="1"/>
          <p:nvPr/>
        </p:nvSpPr>
        <p:spPr>
          <a:xfrm>
            <a:off x="103950" y="5532092"/>
            <a:ext cx="2785366" cy="830997"/>
          </a:xfrm>
          <a:prstGeom prst="rect">
            <a:avLst/>
          </a:prstGeom>
          <a:noFill/>
        </p:spPr>
        <p:txBody>
          <a:bodyPr wrap="square">
            <a:spAutoFit/>
          </a:bodyPr>
          <a:lstStyle/>
          <a:p>
            <a:pPr algn="ctr"/>
            <a:r>
              <a:rPr lang="en-US" sz="2400" dirty="0"/>
              <a:t>Here's another example!</a:t>
            </a:r>
          </a:p>
        </p:txBody>
      </p:sp>
      <p:sp>
        <p:nvSpPr>
          <p:cNvPr id="30" name="Speech Bubble: Rectangle with Corners Rounded 29">
            <a:extLst>
              <a:ext uri="{FF2B5EF4-FFF2-40B4-BE49-F238E27FC236}">
                <a16:creationId xmlns:a16="http://schemas.microsoft.com/office/drawing/2014/main" id="{AED701E1-F2BD-4332-8BE7-E6EDEDDB9B4C}"/>
              </a:ext>
            </a:extLst>
          </p:cNvPr>
          <p:cNvSpPr/>
          <p:nvPr/>
        </p:nvSpPr>
        <p:spPr>
          <a:xfrm>
            <a:off x="900883" y="1830999"/>
            <a:ext cx="2502039" cy="1143001"/>
          </a:xfrm>
          <a:prstGeom prst="wedgeRoundRectCallout">
            <a:avLst>
              <a:gd name="adj1" fmla="val 84176"/>
              <a:gd name="adj2" fmla="val 6080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it's a </a:t>
            </a:r>
            <a:r>
              <a:rPr lang="en-US" sz="2000" dirty="0">
                <a:solidFill>
                  <a:srgbClr val="FFC9C9"/>
                </a:solidFill>
                <a:latin typeface="Corbel" panose="020B0503020204020204" pitchFamily="34" charset="0"/>
              </a:rPr>
              <a:t>floating point</a:t>
            </a:r>
            <a:r>
              <a:rPr lang="en-US" sz="2000" dirty="0">
                <a:latin typeface="Corbel" panose="020B0503020204020204" pitchFamily="34" charset="0"/>
              </a:rPr>
              <a:t> variable!</a:t>
            </a:r>
          </a:p>
        </p:txBody>
      </p:sp>
      <p:sp>
        <p:nvSpPr>
          <p:cNvPr id="31" name="Rectangle 30">
            <a:extLst>
              <a:ext uri="{FF2B5EF4-FFF2-40B4-BE49-F238E27FC236}">
                <a16:creationId xmlns:a16="http://schemas.microsoft.com/office/drawing/2014/main" id="{0CBFE712-0A30-49AF-89DF-220447CC66FA}"/>
              </a:ext>
            </a:extLst>
          </p:cNvPr>
          <p:cNvSpPr/>
          <p:nvPr/>
        </p:nvSpPr>
        <p:spPr>
          <a:xfrm>
            <a:off x="2925017" y="5280245"/>
            <a:ext cx="6480012" cy="145364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cs typeface="Courier New" panose="02070309020205020404" pitchFamily="49" charset="0"/>
              </a:rPr>
              <a:t>// Answer: Accessing a dangling pointer!</a:t>
            </a:r>
          </a:p>
          <a:p>
            <a:pPr lvl="0">
              <a:defRPr/>
            </a:pPr>
            <a:r>
              <a:rPr lang="en-US" sz="2000" dirty="0">
                <a:solidFill>
                  <a:schemeClr val="tx1"/>
                </a:solidFill>
                <a:latin typeface="Consolas" panose="020B0609020204030204" pitchFamily="49" charset="0"/>
                <a:cs typeface="Courier New" panose="02070309020205020404" pitchFamily="49" charset="0"/>
              </a:rPr>
              <a:t>float *</a:t>
            </a:r>
            <a:r>
              <a:rPr lang="en-US" sz="2000" dirty="0" err="1">
                <a:solidFill>
                  <a:schemeClr val="tx1"/>
                </a:solidFill>
                <a:latin typeface="Consolas" panose="020B0609020204030204" pitchFamily="49" charset="0"/>
                <a:cs typeface="Courier New" panose="02070309020205020404" pitchFamily="49" charset="0"/>
              </a:rPr>
              <a:t>ptr</a:t>
            </a:r>
            <a:r>
              <a:rPr lang="en-US" sz="2000" dirty="0">
                <a:solidFill>
                  <a:schemeClr val="tx1"/>
                </a:solidFill>
                <a:latin typeface="Consolas" panose="020B0609020204030204" pitchFamily="49" charset="0"/>
                <a:cs typeface="Courier New" panose="02070309020205020404" pitchFamily="49" charset="0"/>
              </a:rPr>
              <a:t> = new float[100];</a:t>
            </a:r>
          </a:p>
          <a:p>
            <a:pPr lvl="0">
              <a:defRPr/>
            </a:pPr>
            <a:r>
              <a:rPr lang="en-US" sz="2000" dirty="0">
                <a:solidFill>
                  <a:schemeClr val="tx1"/>
                </a:solidFill>
                <a:latin typeface="Consolas" panose="020B0609020204030204" pitchFamily="49" charset="0"/>
                <a:cs typeface="Courier New" panose="02070309020205020404" pitchFamily="49" charset="0"/>
              </a:rPr>
              <a:t>delete [] </a:t>
            </a:r>
            <a:r>
              <a:rPr lang="en-US" sz="2000" dirty="0" err="1">
                <a:solidFill>
                  <a:schemeClr val="tx1"/>
                </a:solidFill>
                <a:latin typeface="Consolas" panose="020B0609020204030204" pitchFamily="49" charset="0"/>
                <a:cs typeface="Courier New" panose="02070309020205020404" pitchFamily="49" charset="0"/>
              </a:rPr>
              <a:t>ptr</a:t>
            </a:r>
            <a:r>
              <a:rPr lang="en-US" sz="2000" dirty="0">
                <a:solidFill>
                  <a:schemeClr val="tx1"/>
                </a:solidFill>
                <a:latin typeface="Consolas" panose="020B0609020204030204" pitchFamily="49" charset="0"/>
                <a:cs typeface="Courier New" panose="02070309020205020404" pitchFamily="49" charset="0"/>
              </a:rPr>
              <a:t>;</a:t>
            </a:r>
          </a:p>
          <a:p>
            <a:pPr lvl="0">
              <a:defRPr/>
            </a:pPr>
            <a:r>
              <a:rPr lang="en-US" sz="2000" dirty="0" err="1">
                <a:solidFill>
                  <a:schemeClr val="tx1"/>
                </a:solidFill>
                <a:latin typeface="Consolas" panose="020B0609020204030204" pitchFamily="49" charset="0"/>
                <a:cs typeface="Courier New" panose="02070309020205020404" pitchFamily="49" charset="0"/>
              </a:rPr>
              <a:t>cout</a:t>
            </a:r>
            <a:r>
              <a:rPr lang="en-US" sz="2000" dirty="0">
                <a:solidFill>
                  <a:schemeClr val="tx1"/>
                </a:solidFill>
                <a:latin typeface="Consolas" panose="020B0609020204030204" pitchFamily="49" charset="0"/>
                <a:cs typeface="Courier New" panose="02070309020205020404" pitchFamily="49" charset="0"/>
              </a:rPr>
              <a:t> &lt;&lt; </a:t>
            </a:r>
            <a:r>
              <a:rPr lang="en-US" sz="2000" dirty="0" err="1">
                <a:solidFill>
                  <a:schemeClr val="tx1"/>
                </a:solidFill>
                <a:latin typeface="Consolas" panose="020B0609020204030204" pitchFamily="49" charset="0"/>
                <a:cs typeface="Courier New" panose="02070309020205020404" pitchFamily="49" charset="0"/>
              </a:rPr>
              <a:t>ptr</a:t>
            </a:r>
            <a:r>
              <a:rPr lang="en-US" sz="2000" dirty="0">
                <a:solidFill>
                  <a:schemeClr val="tx1"/>
                </a:solidFill>
                <a:latin typeface="Consolas" panose="020B0609020204030204" pitchFamily="49" charset="0"/>
                <a:cs typeface="Courier New" panose="02070309020205020404" pitchFamily="49" charset="0"/>
              </a:rPr>
              <a:t>[0]; // is that still a float?!</a:t>
            </a:r>
          </a:p>
        </p:txBody>
      </p:sp>
      <p:sp>
        <p:nvSpPr>
          <p:cNvPr id="33" name="Rectangle 32">
            <a:extLst>
              <a:ext uri="{FF2B5EF4-FFF2-40B4-BE49-F238E27FC236}">
                <a16:creationId xmlns:a16="http://schemas.microsoft.com/office/drawing/2014/main" id="{F9E5FB78-A59C-4020-9556-EFC03F40889A}"/>
              </a:ext>
            </a:extLst>
          </p:cNvPr>
          <p:cNvSpPr/>
          <p:nvPr/>
        </p:nvSpPr>
        <p:spPr>
          <a:xfrm>
            <a:off x="3921305" y="4275697"/>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4" name="Rectangle 33">
            <a:extLst>
              <a:ext uri="{FF2B5EF4-FFF2-40B4-BE49-F238E27FC236}">
                <a16:creationId xmlns:a16="http://schemas.microsoft.com/office/drawing/2014/main" id="{51680FDF-09E9-4E41-AEAC-70AF92C56C15}"/>
              </a:ext>
            </a:extLst>
          </p:cNvPr>
          <p:cNvSpPr/>
          <p:nvPr/>
        </p:nvSpPr>
        <p:spPr>
          <a:xfrm>
            <a:off x="3920517" y="4283768"/>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08498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300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3"/>
                                        </p:tgtEl>
                                      </p:cBhvr>
                                    </p:animEffect>
                                    <p:set>
                                      <p:cBhvr>
                                        <p:cTn id="24" dur="1" fill="hold">
                                          <p:stCondLst>
                                            <p:cond delay="499"/>
                                          </p:stCondLst>
                                        </p:cTn>
                                        <p:tgtEl>
                                          <p:spTgt spid="3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34"/>
                                        </p:tgtEl>
                                      </p:cBhvr>
                                    </p:animEffect>
                                    <p:set>
                                      <p:cBhvr>
                                        <p:cTn id="27" dur="1" fill="hold">
                                          <p:stCondLst>
                                            <p:cond delay="499"/>
                                          </p:stCondLst>
                                        </p:cTn>
                                        <p:tgtEl>
                                          <p:spTgt spid="3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righ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2" nodeType="clickEffect">
                                  <p:stCondLst>
                                    <p:cond delay="0"/>
                                  </p:stCondLst>
                                  <p:childTnLst>
                                    <p:animMotion origin="layout" path="M 4.58333E-6 4.81481E-6 L -0.10026 -0.11366 " pathEditMode="relative" rAng="0" ptsTypes="AA">
                                      <p:cBhvr>
                                        <p:cTn id="71" dur="2000" fill="hold"/>
                                        <p:tgtEl>
                                          <p:spTgt spid="24"/>
                                        </p:tgtEl>
                                        <p:attrNameLst>
                                          <p:attrName>ppt_x</p:attrName>
                                          <p:attrName>ppt_y</p:attrName>
                                        </p:attrNameLst>
                                      </p:cBhvr>
                                      <p:rCtr x="-5013" y="-5694"/>
                                    </p:animMotion>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down)">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animBg="1"/>
      <p:bldP spid="8" grpId="0"/>
      <p:bldP spid="9" grpId="0"/>
      <p:bldP spid="20" grpId="0" animBg="1"/>
      <p:bldP spid="24" grpId="0" animBg="1"/>
      <p:bldP spid="24" grpId="1" animBg="1"/>
      <p:bldP spid="24" grpId="2" animBg="1"/>
      <p:bldP spid="28" grpId="0"/>
      <p:bldP spid="30" grpId="0" animBg="1"/>
      <p:bldP spid="30" grpId="1" animBg="1"/>
      <p:bldP spid="31" grpId="0" animBg="1"/>
      <p:bldP spid="33" grpId="0" animBg="1"/>
      <p:bldP spid="33" grpId="1" animBg="1"/>
      <p:bldP spid="34" grpId="0" animBg="1"/>
      <p:bldP spid="3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Strongly Typed Languages: </a:t>
            </a:r>
            <a:r>
              <a:rPr lang="en-US" dirty="0">
                <a:solidFill>
                  <a:srgbClr val="FF0000"/>
                </a:solidFill>
              </a:rPr>
              <a:t>Checked</a:t>
            </a:r>
            <a:r>
              <a:rPr lang="en-US" dirty="0"/>
              <a:t> Cats</a:t>
            </a:r>
            <a:endParaRPr lang="en-US" dirty="0">
              <a:solidFill>
                <a:srgbClr val="FF0000"/>
              </a:solidFill>
            </a:endParaRPr>
          </a:p>
        </p:txBody>
      </p:sp>
      <p:sp>
        <p:nvSpPr>
          <p:cNvPr id="26" name="TextBox 25">
            <a:extLst>
              <a:ext uri="{FF2B5EF4-FFF2-40B4-BE49-F238E27FC236}">
                <a16:creationId xmlns:a16="http://schemas.microsoft.com/office/drawing/2014/main" id="{674614B2-D8C5-4DF3-9B54-644FCEDCF556}"/>
              </a:ext>
            </a:extLst>
          </p:cNvPr>
          <p:cNvSpPr txBox="1"/>
          <p:nvPr/>
        </p:nvSpPr>
        <p:spPr>
          <a:xfrm>
            <a:off x="12385" y="1077117"/>
            <a:ext cx="11991174" cy="461665"/>
          </a:xfrm>
          <a:prstGeom prst="rect">
            <a:avLst/>
          </a:prstGeom>
          <a:noFill/>
        </p:spPr>
        <p:txBody>
          <a:bodyPr wrap="square">
            <a:spAutoFit/>
          </a:bodyPr>
          <a:lstStyle/>
          <a:p>
            <a:pPr algn="ctr"/>
            <a:r>
              <a:rPr lang="en-US" sz="2400" dirty="0"/>
              <a:t>A checked cast is a type-cast that results in an exception/error if the cast is illegal!</a:t>
            </a:r>
          </a:p>
        </p:txBody>
      </p:sp>
      <p:sp>
        <p:nvSpPr>
          <p:cNvPr id="31" name="Rectangle 30">
            <a:extLst>
              <a:ext uri="{FF2B5EF4-FFF2-40B4-BE49-F238E27FC236}">
                <a16:creationId xmlns:a16="http://schemas.microsoft.com/office/drawing/2014/main" id="{0CBFE712-0A30-49AF-89DF-220447CC66FA}"/>
              </a:ext>
            </a:extLst>
          </p:cNvPr>
          <p:cNvSpPr/>
          <p:nvPr/>
        </p:nvSpPr>
        <p:spPr>
          <a:xfrm>
            <a:off x="517043" y="1943402"/>
            <a:ext cx="6242815" cy="429941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cs typeface="Courier New" panose="02070309020205020404" pitchFamily="49" charset="0"/>
              </a:rPr>
              <a:t>// Strongly-typed Java has "checked" casts</a:t>
            </a:r>
          </a:p>
          <a:p>
            <a:pPr lvl="0">
              <a:defRPr/>
            </a:pPr>
            <a:r>
              <a:rPr lang="en-US" sz="2000" dirty="0">
                <a:solidFill>
                  <a:schemeClr val="tx1"/>
                </a:solidFill>
                <a:latin typeface="Consolas" panose="020B0609020204030204" pitchFamily="49" charset="0"/>
                <a:cs typeface="Courier New" panose="02070309020205020404" pitchFamily="49" charset="0"/>
              </a:rPr>
              <a:t>public void </a:t>
            </a:r>
            <a:r>
              <a:rPr lang="en-US" sz="2000" dirty="0" err="1">
                <a:solidFill>
                  <a:schemeClr val="tx1"/>
                </a:solidFill>
                <a:latin typeface="Consolas" panose="020B0609020204030204" pitchFamily="49" charset="0"/>
                <a:cs typeface="Courier New" panose="02070309020205020404" pitchFamily="49" charset="0"/>
              </a:rPr>
              <a:t>petAnimal</a:t>
            </a:r>
            <a:r>
              <a:rPr lang="en-US" sz="2000" dirty="0">
                <a:solidFill>
                  <a:schemeClr val="tx1"/>
                </a:solidFill>
                <a:latin typeface="Consolas" panose="020B0609020204030204" pitchFamily="49" charset="0"/>
                <a:cs typeface="Courier New" panose="02070309020205020404" pitchFamily="49" charset="0"/>
              </a:rPr>
              <a:t>(Animal a) {</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a.pet</a:t>
            </a:r>
            <a:r>
              <a:rPr lang="en-US" sz="2000" dirty="0">
                <a:solidFill>
                  <a:schemeClr val="tx1"/>
                </a:solidFill>
                <a:latin typeface="Consolas" panose="020B0609020204030204" pitchFamily="49" charset="0"/>
                <a:cs typeface="Courier New" panose="02070309020205020404" pitchFamily="49" charset="0"/>
              </a:rPr>
              <a:t>(); // Pet the animal</a:t>
            </a:r>
          </a:p>
          <a:p>
            <a:pPr lvl="0">
              <a:defRPr/>
            </a:pPr>
            <a:endParaRPr lang="en-US" sz="11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Dog</a:t>
            </a:r>
            <a:r>
              <a:rPr lang="en-US" sz="2000" dirty="0">
                <a:solidFill>
                  <a:schemeClr val="tx1"/>
                </a:solidFill>
                <a:latin typeface="Consolas" panose="020B0609020204030204" pitchFamily="49" charset="0"/>
                <a:cs typeface="Courier New" panose="02070309020205020404" pitchFamily="49" charset="0"/>
              </a:rPr>
              <a:t> d = (</a:t>
            </a:r>
            <a:r>
              <a:rPr lang="en-US" sz="2000" dirty="0">
                <a:solidFill>
                  <a:srgbClr val="FF0000"/>
                </a:solidFill>
                <a:latin typeface="Consolas" panose="020B0609020204030204" pitchFamily="49" charset="0"/>
                <a:cs typeface="Courier New" panose="02070309020205020404" pitchFamily="49" charset="0"/>
              </a:rPr>
              <a:t>Dog</a:t>
            </a:r>
            <a:r>
              <a:rPr lang="en-US" sz="2000" dirty="0">
                <a:solidFill>
                  <a:schemeClr val="tx1"/>
                </a:solidFill>
                <a:latin typeface="Consolas" panose="020B0609020204030204" pitchFamily="49" charset="0"/>
                <a:cs typeface="Courier New" panose="02070309020205020404" pitchFamily="49" charset="0"/>
              </a:rPr>
              <a:t>)a; // Probably a dog, right?</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d.wagTail</a:t>
            </a:r>
            <a:r>
              <a:rPr lang="en-US" sz="2000" dirty="0">
                <a:solidFill>
                  <a:schemeClr val="tx1"/>
                </a:solidFill>
                <a:latin typeface="Consolas" panose="020B0609020204030204" pitchFamily="49" charset="0"/>
                <a:cs typeface="Courier New" panose="02070309020205020404" pitchFamily="49" charset="0"/>
              </a:rPr>
              <a:t>();    // It'll wag its tail!</a:t>
            </a:r>
          </a:p>
          <a:p>
            <a:pPr lvl="0">
              <a:defRPr/>
            </a:pP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20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20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public void </a:t>
            </a:r>
            <a:r>
              <a:rPr lang="en-US" sz="2000" dirty="0" err="1">
                <a:solidFill>
                  <a:schemeClr val="tx1"/>
                </a:solidFill>
                <a:latin typeface="Consolas" panose="020B0609020204030204" pitchFamily="49" charset="0"/>
                <a:cs typeface="Courier New" panose="02070309020205020404" pitchFamily="49" charset="0"/>
              </a:rPr>
              <a:t>takeCareOfCats</a:t>
            </a:r>
            <a:r>
              <a:rPr lang="en-US" sz="2000" dirty="0">
                <a:solidFill>
                  <a:schemeClr val="tx1"/>
                </a:solidFill>
                <a:latin typeface="Consolas" panose="020B0609020204030204" pitchFamily="49" charset="0"/>
                <a:cs typeface="Courier New" panose="02070309020205020404" pitchFamily="49" charset="0"/>
              </a:rPr>
              <a:t>() {</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Cat</a:t>
            </a:r>
            <a:r>
              <a:rPr lang="en-US" sz="2000" dirty="0">
                <a:solidFill>
                  <a:schemeClr val="tx1"/>
                </a:solidFill>
                <a:latin typeface="Consolas" panose="020B0609020204030204" pitchFamily="49" charset="0"/>
                <a:cs typeface="Courier New" panose="02070309020205020404" pitchFamily="49" charset="0"/>
              </a:rPr>
              <a:t> c = new </a:t>
            </a:r>
            <a:r>
              <a:rPr lang="en-US" sz="2000" dirty="0">
                <a:solidFill>
                  <a:srgbClr val="00B0F0"/>
                </a:solidFill>
                <a:latin typeface="Consolas" panose="020B0609020204030204" pitchFamily="49" charset="0"/>
                <a:cs typeface="Courier New" panose="02070309020205020404" pitchFamily="49" charset="0"/>
              </a:rPr>
              <a:t>Cat</a:t>
            </a:r>
            <a:r>
              <a:rPr lang="en-US" sz="2000" dirty="0">
                <a:solidFill>
                  <a:schemeClr val="tx1"/>
                </a:solidFill>
                <a:latin typeface="Consolas" panose="020B0609020204030204" pitchFamily="49" charset="0"/>
                <a:cs typeface="Courier New" panose="02070309020205020404" pitchFamily="49" charset="0"/>
              </a:rPr>
              <a:t>("</a:t>
            </a:r>
            <a:r>
              <a:rPr lang="en-US" sz="2000" dirty="0" err="1">
                <a:solidFill>
                  <a:schemeClr val="tx1"/>
                </a:solidFill>
                <a:latin typeface="Consolas" panose="020B0609020204030204" pitchFamily="49" charset="0"/>
                <a:cs typeface="Courier New" panose="02070309020205020404" pitchFamily="49" charset="0"/>
              </a:rPr>
              <a:t>Meowmer</a:t>
            </a:r>
            <a:r>
              <a:rPr lang="en-US" sz="2000" dirty="0">
                <a:solidFill>
                  <a:schemeClr val="tx1"/>
                </a:solidFill>
                <a:latin typeface="Consolas" panose="020B0609020204030204" pitchFamily="49" charset="0"/>
                <a:cs typeface="Courier New" panose="02070309020205020404" pitchFamily="49" charset="0"/>
              </a:rPr>
              <a:t>");</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petAnimal</a:t>
            </a:r>
            <a:r>
              <a:rPr lang="en-US" sz="2000" dirty="0">
                <a:solidFill>
                  <a:schemeClr val="tx1"/>
                </a:solidFill>
                <a:latin typeface="Consolas" panose="020B0609020204030204" pitchFamily="49" charset="0"/>
                <a:cs typeface="Courier New" panose="02070309020205020404" pitchFamily="49" charset="0"/>
              </a:rPr>
              <a:t>(c);</a:t>
            </a:r>
          </a:p>
          <a:p>
            <a:pPr lvl="0">
              <a:defRPr/>
            </a:pPr>
            <a:r>
              <a:rPr lang="en-US" sz="2000" dirty="0">
                <a:solidFill>
                  <a:schemeClr val="tx1"/>
                </a:solidFill>
                <a:latin typeface="Consolas" panose="020B0609020204030204" pitchFamily="49" charset="0"/>
                <a:cs typeface="Courier New" panose="02070309020205020404" pitchFamily="49" charset="0"/>
              </a:rPr>
              <a:t>}</a:t>
            </a:r>
          </a:p>
        </p:txBody>
      </p:sp>
      <p:cxnSp>
        <p:nvCxnSpPr>
          <p:cNvPr id="40" name="Straight Arrow Connector 39">
            <a:extLst>
              <a:ext uri="{FF2B5EF4-FFF2-40B4-BE49-F238E27FC236}">
                <a16:creationId xmlns:a16="http://schemas.microsoft.com/office/drawing/2014/main" id="{C8DAEA3E-AA79-4DBC-B7B5-330BAC88CD07}"/>
              </a:ext>
            </a:extLst>
          </p:cNvPr>
          <p:cNvCxnSpPr/>
          <p:nvPr/>
        </p:nvCxnSpPr>
        <p:spPr>
          <a:xfrm>
            <a:off x="523763" y="539537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3E347C5-C29D-4FB0-95C5-6227DCF54365}"/>
              </a:ext>
            </a:extLst>
          </p:cNvPr>
          <p:cNvCxnSpPr/>
          <p:nvPr/>
        </p:nvCxnSpPr>
        <p:spPr>
          <a:xfrm>
            <a:off x="542115" y="572970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BCC365E-CF5C-4A06-BE83-6F70B6773CB4}"/>
              </a:ext>
            </a:extLst>
          </p:cNvPr>
          <p:cNvCxnSpPr/>
          <p:nvPr/>
        </p:nvCxnSpPr>
        <p:spPr>
          <a:xfrm>
            <a:off x="287583" y="250696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21C59E5-7BFB-4CC9-A412-3199F3C7CD6C}"/>
              </a:ext>
            </a:extLst>
          </p:cNvPr>
          <p:cNvCxnSpPr/>
          <p:nvPr/>
        </p:nvCxnSpPr>
        <p:spPr>
          <a:xfrm>
            <a:off x="542115" y="28221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7B2C9C-E6EA-4908-BD14-6C21AACB8C59}"/>
              </a:ext>
            </a:extLst>
          </p:cNvPr>
          <p:cNvCxnSpPr/>
          <p:nvPr/>
        </p:nvCxnSpPr>
        <p:spPr>
          <a:xfrm>
            <a:off x="542115" y="32761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853C66F4-019D-428D-96FA-C7A6583FD23A}"/>
              </a:ext>
            </a:extLst>
          </p:cNvPr>
          <p:cNvGrpSpPr/>
          <p:nvPr/>
        </p:nvGrpSpPr>
        <p:grpSpPr>
          <a:xfrm>
            <a:off x="1954461" y="2290977"/>
            <a:ext cx="4503789" cy="905256"/>
            <a:chOff x="4950437" y="1814329"/>
            <a:chExt cx="4503789" cy="905256"/>
          </a:xfrm>
        </p:grpSpPr>
        <p:sp>
          <p:nvSpPr>
            <p:cNvPr id="46" name="TextBox 45">
              <a:extLst>
                <a:ext uri="{FF2B5EF4-FFF2-40B4-BE49-F238E27FC236}">
                  <a16:creationId xmlns:a16="http://schemas.microsoft.com/office/drawing/2014/main" id="{FDE5ACFF-0872-4E64-B0DE-F07C2D3B6471}"/>
                </a:ext>
              </a:extLst>
            </p:cNvPr>
            <p:cNvSpPr txBox="1"/>
            <p:nvPr/>
          </p:nvSpPr>
          <p:spPr>
            <a:xfrm>
              <a:off x="5815584" y="1990474"/>
              <a:ext cx="3638642" cy="646331"/>
            </a:xfrm>
            <a:prstGeom prst="rect">
              <a:avLst/>
            </a:prstGeom>
            <a:solidFill>
              <a:srgbClr val="E8EEF8"/>
            </a:solidFill>
            <a:ln>
              <a:solidFill>
                <a:schemeClr val="tx1"/>
              </a:solidFill>
            </a:ln>
          </p:spPr>
          <p:txBody>
            <a:bodyPr wrap="square">
              <a:spAutoFit/>
            </a:bodyPr>
            <a:lstStyle/>
            <a:p>
              <a:r>
                <a:rPr lang="en-US" dirty="0" err="1">
                  <a:solidFill>
                    <a:srgbClr val="FF0000"/>
                  </a:solidFill>
                </a:rPr>
                <a:t>java.lang.ClassCastException</a:t>
              </a:r>
              <a:r>
                <a:rPr lang="en-US" dirty="0">
                  <a:solidFill>
                    <a:srgbClr val="FF0000"/>
                  </a:solidFill>
                </a:rPr>
                <a:t>: </a:t>
              </a:r>
              <a:r>
                <a:rPr lang="en-US" dirty="0"/>
                <a:t>class Cat cannot be cast to class Dog</a:t>
              </a:r>
            </a:p>
          </p:txBody>
        </p:sp>
        <p:pic>
          <p:nvPicPr>
            <p:cNvPr id="47" name="Picture 46" descr="Icon&#10;&#10;Description automatically generated with low confidence">
              <a:extLst>
                <a:ext uri="{FF2B5EF4-FFF2-40B4-BE49-F238E27FC236}">
                  <a16:creationId xmlns:a16="http://schemas.microsoft.com/office/drawing/2014/main" id="{7F8D44A6-7627-4E97-8B04-0143CA0FD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437" y="1814329"/>
              <a:ext cx="905256" cy="905256"/>
            </a:xfrm>
            <a:prstGeom prst="rect">
              <a:avLst/>
            </a:prstGeom>
          </p:spPr>
        </p:pic>
      </p:grpSp>
      <p:sp>
        <p:nvSpPr>
          <p:cNvPr id="48" name="Rectangle 47">
            <a:extLst>
              <a:ext uri="{FF2B5EF4-FFF2-40B4-BE49-F238E27FC236}">
                <a16:creationId xmlns:a16="http://schemas.microsoft.com/office/drawing/2014/main" id="{6A03877F-D441-4765-A179-1B8BD976F1E1}"/>
              </a:ext>
            </a:extLst>
          </p:cNvPr>
          <p:cNvSpPr/>
          <p:nvPr/>
        </p:nvSpPr>
        <p:spPr>
          <a:xfrm>
            <a:off x="6893107" y="1943402"/>
            <a:ext cx="5204739" cy="429941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cs typeface="Courier New" panose="02070309020205020404" pitchFamily="49" charset="0"/>
              </a:rPr>
              <a:t>// Unlike C++'s "unchecked" casts</a:t>
            </a:r>
          </a:p>
          <a:p>
            <a:pPr lvl="0">
              <a:defRPr/>
            </a:pPr>
            <a:r>
              <a:rPr lang="en-US" sz="2000" dirty="0">
                <a:solidFill>
                  <a:schemeClr val="tx1"/>
                </a:solidFill>
                <a:latin typeface="Consolas" panose="020B0609020204030204" pitchFamily="49" charset="0"/>
                <a:cs typeface="Courier New" panose="02070309020205020404" pitchFamily="49" charset="0"/>
              </a:rPr>
              <a:t>void </a:t>
            </a:r>
            <a:r>
              <a:rPr lang="en-US" sz="2000" dirty="0" err="1">
                <a:solidFill>
                  <a:schemeClr val="tx1"/>
                </a:solidFill>
                <a:latin typeface="Consolas" panose="020B0609020204030204" pitchFamily="49" charset="0"/>
                <a:cs typeface="Courier New" panose="02070309020205020404" pitchFamily="49" charset="0"/>
              </a:rPr>
              <a:t>petAnimal</a:t>
            </a:r>
            <a:r>
              <a:rPr lang="en-US" sz="2000" dirty="0">
                <a:solidFill>
                  <a:schemeClr val="tx1"/>
                </a:solidFill>
                <a:latin typeface="Consolas" panose="020B0609020204030204" pitchFamily="49" charset="0"/>
                <a:cs typeface="Courier New" panose="02070309020205020404" pitchFamily="49" charset="0"/>
              </a:rPr>
              <a:t>(Animal *a) {</a:t>
            </a:r>
          </a:p>
          <a:p>
            <a:pPr lvl="0">
              <a:defRPr/>
            </a:pPr>
            <a:r>
              <a:rPr lang="en-US" sz="2000" dirty="0">
                <a:solidFill>
                  <a:schemeClr val="tx1"/>
                </a:solidFill>
                <a:latin typeface="Consolas" panose="020B0609020204030204" pitchFamily="49" charset="0"/>
                <a:cs typeface="Courier New" panose="02070309020205020404" pitchFamily="49" charset="0"/>
              </a:rPr>
              <a:t>  a-&gt;pet(); // Pet the animal</a:t>
            </a:r>
          </a:p>
          <a:p>
            <a:pPr lvl="0">
              <a:defRPr/>
            </a:pPr>
            <a:endParaRPr lang="en-US" sz="11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Dog*</a:t>
            </a:r>
            <a:r>
              <a:rPr lang="en-US" sz="2000" dirty="0">
                <a:solidFill>
                  <a:schemeClr val="tx1"/>
                </a:solidFill>
                <a:latin typeface="Consolas" panose="020B0609020204030204" pitchFamily="49" charset="0"/>
                <a:cs typeface="Courier New" panose="02070309020205020404" pitchFamily="49" charset="0"/>
              </a:rPr>
              <a:t> d = (</a:t>
            </a:r>
            <a:r>
              <a:rPr lang="en-US" sz="2000" dirty="0">
                <a:solidFill>
                  <a:srgbClr val="FF0000"/>
                </a:solidFill>
                <a:latin typeface="Consolas" panose="020B0609020204030204" pitchFamily="49" charset="0"/>
                <a:cs typeface="Courier New" panose="02070309020205020404" pitchFamily="49" charset="0"/>
              </a:rPr>
              <a:t>Dog *</a:t>
            </a:r>
            <a:r>
              <a:rPr lang="en-US" sz="2000" dirty="0">
                <a:solidFill>
                  <a:schemeClr val="tx1"/>
                </a:solidFill>
                <a:latin typeface="Consolas" panose="020B0609020204030204" pitchFamily="49" charset="0"/>
                <a:cs typeface="Courier New" panose="02070309020205020404" pitchFamily="49" charset="0"/>
              </a:rPr>
              <a:t>)a;  </a:t>
            </a:r>
          </a:p>
          <a:p>
            <a:pPr lvl="0">
              <a:defRPr/>
            </a:pPr>
            <a:r>
              <a:rPr lang="en-US" sz="2000" dirty="0">
                <a:solidFill>
                  <a:schemeClr val="tx1"/>
                </a:solidFill>
                <a:latin typeface="Consolas" panose="020B0609020204030204" pitchFamily="49" charset="0"/>
                <a:cs typeface="Courier New" panose="02070309020205020404" pitchFamily="49" charset="0"/>
              </a:rPr>
              <a:t>  d-&gt;</a:t>
            </a:r>
            <a:r>
              <a:rPr lang="en-US" sz="2000" dirty="0" err="1">
                <a:solidFill>
                  <a:schemeClr val="tx1"/>
                </a:solidFill>
                <a:latin typeface="Consolas" panose="020B0609020204030204" pitchFamily="49" charset="0"/>
                <a:cs typeface="Courier New" panose="02070309020205020404" pitchFamily="49" charset="0"/>
              </a:rPr>
              <a:t>wagTail</a:t>
            </a:r>
            <a:r>
              <a:rPr lang="en-US" sz="2000" dirty="0">
                <a:solidFill>
                  <a:schemeClr val="tx1"/>
                </a:solidFill>
                <a:latin typeface="Consolas" panose="020B0609020204030204" pitchFamily="49" charset="0"/>
                <a:cs typeface="Courier New" panose="02070309020205020404" pitchFamily="49" charset="0"/>
              </a:rPr>
              <a:t>();</a:t>
            </a:r>
          </a:p>
          <a:p>
            <a:pPr lvl="0">
              <a:defRPr/>
            </a:pP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20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20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void </a:t>
            </a:r>
            <a:r>
              <a:rPr lang="en-US" sz="2000" dirty="0" err="1">
                <a:solidFill>
                  <a:schemeClr val="tx1"/>
                </a:solidFill>
                <a:latin typeface="Consolas" panose="020B0609020204030204" pitchFamily="49" charset="0"/>
                <a:cs typeface="Courier New" panose="02070309020205020404" pitchFamily="49" charset="0"/>
              </a:rPr>
              <a:t>takeCareOfCats</a:t>
            </a:r>
            <a:r>
              <a:rPr lang="en-US" sz="2000" dirty="0">
                <a:solidFill>
                  <a:schemeClr val="tx1"/>
                </a:solidFill>
                <a:latin typeface="Consolas" panose="020B0609020204030204" pitchFamily="49" charset="0"/>
                <a:cs typeface="Courier New" panose="02070309020205020404" pitchFamily="49" charset="0"/>
              </a:rPr>
              <a:t>() {</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Cat</a:t>
            </a:r>
            <a:r>
              <a:rPr lang="en-US" sz="2000" dirty="0">
                <a:solidFill>
                  <a:schemeClr val="tx1"/>
                </a:solidFill>
                <a:latin typeface="Consolas" panose="020B0609020204030204" pitchFamily="49" charset="0"/>
                <a:cs typeface="Courier New" panose="02070309020205020404" pitchFamily="49" charset="0"/>
              </a:rPr>
              <a:t> c("</a:t>
            </a:r>
            <a:r>
              <a:rPr lang="en-US" sz="2000" dirty="0" err="1">
                <a:solidFill>
                  <a:schemeClr val="tx1"/>
                </a:solidFill>
                <a:latin typeface="Consolas" panose="020B0609020204030204" pitchFamily="49" charset="0"/>
                <a:cs typeface="Courier New" panose="02070309020205020404" pitchFamily="49" charset="0"/>
              </a:rPr>
              <a:t>Meowmer</a:t>
            </a:r>
            <a:r>
              <a:rPr lang="en-US" sz="2000" dirty="0">
                <a:solidFill>
                  <a:schemeClr val="tx1"/>
                </a:solidFill>
                <a:latin typeface="Consolas" panose="020B0609020204030204" pitchFamily="49" charset="0"/>
                <a:cs typeface="Courier New" panose="02070309020205020404" pitchFamily="49" charset="0"/>
              </a:rPr>
              <a:t>");</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petAnimal</a:t>
            </a:r>
            <a:r>
              <a:rPr lang="en-US" sz="2000" dirty="0">
                <a:solidFill>
                  <a:schemeClr val="tx1"/>
                </a:solidFill>
                <a:latin typeface="Consolas" panose="020B0609020204030204" pitchFamily="49" charset="0"/>
                <a:cs typeface="Courier New" panose="02070309020205020404" pitchFamily="49" charset="0"/>
              </a:rPr>
              <a:t>(&amp;c);</a:t>
            </a:r>
          </a:p>
          <a:p>
            <a:pPr lvl="0">
              <a:defRPr/>
            </a:pPr>
            <a:r>
              <a:rPr lang="en-US" sz="2000" dirty="0">
                <a:solidFill>
                  <a:schemeClr val="tx1"/>
                </a:solidFill>
                <a:latin typeface="Consolas" panose="020B0609020204030204" pitchFamily="49" charset="0"/>
                <a:cs typeface="Courier New" panose="02070309020205020404" pitchFamily="49" charset="0"/>
              </a:rPr>
              <a:t>}</a:t>
            </a:r>
          </a:p>
        </p:txBody>
      </p:sp>
      <p:cxnSp>
        <p:nvCxnSpPr>
          <p:cNvPr id="50" name="Straight Arrow Connector 49">
            <a:extLst>
              <a:ext uri="{FF2B5EF4-FFF2-40B4-BE49-F238E27FC236}">
                <a16:creationId xmlns:a16="http://schemas.microsoft.com/office/drawing/2014/main" id="{1EE5C9B2-70A4-4EAB-A4C3-52B410D6C4BC}"/>
              </a:ext>
            </a:extLst>
          </p:cNvPr>
          <p:cNvCxnSpPr/>
          <p:nvPr/>
        </p:nvCxnSpPr>
        <p:spPr>
          <a:xfrm>
            <a:off x="6664445" y="51169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2D7C65D-ADCE-435C-847A-278C14927761}"/>
              </a:ext>
            </a:extLst>
          </p:cNvPr>
          <p:cNvCxnSpPr/>
          <p:nvPr/>
        </p:nvCxnSpPr>
        <p:spPr>
          <a:xfrm>
            <a:off x="6936531" y="54128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4771A3-6733-499E-9458-44522432AAC5}"/>
              </a:ext>
            </a:extLst>
          </p:cNvPr>
          <p:cNvCxnSpPr/>
          <p:nvPr/>
        </p:nvCxnSpPr>
        <p:spPr>
          <a:xfrm>
            <a:off x="6936531" y="573197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82155D0-C21D-45C3-BD9B-32F56FC667B1}"/>
              </a:ext>
            </a:extLst>
          </p:cNvPr>
          <p:cNvCxnSpPr/>
          <p:nvPr/>
        </p:nvCxnSpPr>
        <p:spPr>
          <a:xfrm>
            <a:off x="6664445" y="250696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B36E81-6229-4488-8307-A56B1BE76D19}"/>
              </a:ext>
            </a:extLst>
          </p:cNvPr>
          <p:cNvCxnSpPr/>
          <p:nvPr/>
        </p:nvCxnSpPr>
        <p:spPr>
          <a:xfrm>
            <a:off x="6936531" y="282213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74FF1E3-BC48-4311-A202-4922BF4399E7}"/>
              </a:ext>
            </a:extLst>
          </p:cNvPr>
          <p:cNvCxnSpPr/>
          <p:nvPr/>
        </p:nvCxnSpPr>
        <p:spPr>
          <a:xfrm>
            <a:off x="6936531" y="327614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Speech Bubble: Rectangle with Corners Rounded 55">
            <a:extLst>
              <a:ext uri="{FF2B5EF4-FFF2-40B4-BE49-F238E27FC236}">
                <a16:creationId xmlns:a16="http://schemas.microsoft.com/office/drawing/2014/main" id="{CEE1669B-0561-4179-9B9A-C600C38B025A}"/>
              </a:ext>
            </a:extLst>
          </p:cNvPr>
          <p:cNvSpPr/>
          <p:nvPr/>
        </p:nvSpPr>
        <p:spPr>
          <a:xfrm>
            <a:off x="9472474" y="794986"/>
            <a:ext cx="2719526" cy="1495991"/>
          </a:xfrm>
          <a:prstGeom prst="wedgeRoundRectCallout">
            <a:avLst>
              <a:gd name="adj1" fmla="val -75049"/>
              <a:gd name="adj2" fmla="val 1062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code runs even though were dealing with a Cat, not a Dog!</a:t>
            </a:r>
          </a:p>
        </p:txBody>
      </p:sp>
      <p:cxnSp>
        <p:nvCxnSpPr>
          <p:cNvPr id="57" name="Straight Arrow Connector 56">
            <a:extLst>
              <a:ext uri="{FF2B5EF4-FFF2-40B4-BE49-F238E27FC236}">
                <a16:creationId xmlns:a16="http://schemas.microsoft.com/office/drawing/2014/main" id="{24F43BDE-A906-4DBF-B5A0-51963347E5E7}"/>
              </a:ext>
            </a:extLst>
          </p:cNvPr>
          <p:cNvCxnSpPr/>
          <p:nvPr/>
        </p:nvCxnSpPr>
        <p:spPr>
          <a:xfrm>
            <a:off x="6936531" y="358173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199C14F7-8B85-4426-BDAD-09B59DED5E3A}"/>
              </a:ext>
            </a:extLst>
          </p:cNvPr>
          <p:cNvPicPr>
            <a:picLocks noChangeAspect="1"/>
          </p:cNvPicPr>
          <p:nvPr/>
        </p:nvPicPr>
        <p:blipFill>
          <a:blip r:embed="rId4"/>
          <a:stretch>
            <a:fillRect/>
          </a:stretch>
        </p:blipFill>
        <p:spPr>
          <a:xfrm>
            <a:off x="7827455" y="3846404"/>
            <a:ext cx="3847502" cy="2164220"/>
          </a:xfrm>
          <a:prstGeom prst="rect">
            <a:avLst/>
          </a:prstGeom>
        </p:spPr>
      </p:pic>
      <p:sp>
        <p:nvSpPr>
          <p:cNvPr id="59" name="Speech Bubble: Rectangle with Corners Rounded 58">
            <a:extLst>
              <a:ext uri="{FF2B5EF4-FFF2-40B4-BE49-F238E27FC236}">
                <a16:creationId xmlns:a16="http://schemas.microsoft.com/office/drawing/2014/main" id="{D9983128-58EF-4B8A-BEB8-7F3DC4000779}"/>
              </a:ext>
            </a:extLst>
          </p:cNvPr>
          <p:cNvSpPr/>
          <p:nvPr/>
        </p:nvSpPr>
        <p:spPr>
          <a:xfrm>
            <a:off x="3878295" y="4671680"/>
            <a:ext cx="2719526" cy="982282"/>
          </a:xfrm>
          <a:prstGeom prst="wedgeRoundRectCallout">
            <a:avLst>
              <a:gd name="adj1" fmla="val 84795"/>
              <a:gd name="adj2" fmla="val -14779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At this point, anything could happen!</a:t>
            </a:r>
          </a:p>
        </p:txBody>
      </p:sp>
      <p:cxnSp>
        <p:nvCxnSpPr>
          <p:cNvPr id="61" name="Straight Connector 60">
            <a:extLst>
              <a:ext uri="{FF2B5EF4-FFF2-40B4-BE49-F238E27FC236}">
                <a16:creationId xmlns:a16="http://schemas.microsoft.com/office/drawing/2014/main" id="{25798B6E-BF3C-41A7-80C5-9FBCBE2C023A}"/>
              </a:ext>
            </a:extLst>
          </p:cNvPr>
          <p:cNvCxnSpPr/>
          <p:nvPr/>
        </p:nvCxnSpPr>
        <p:spPr>
          <a:xfrm flipV="1">
            <a:off x="8839598" y="423334"/>
            <a:ext cx="655878" cy="1394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C9E4B1D-835B-4EF6-BC09-B764915F18F0}"/>
              </a:ext>
            </a:extLst>
          </p:cNvPr>
          <p:cNvSpPr txBox="1"/>
          <p:nvPr/>
        </p:nvSpPr>
        <p:spPr>
          <a:xfrm>
            <a:off x="8839598" y="-81866"/>
            <a:ext cx="1535569" cy="584775"/>
          </a:xfrm>
          <a:prstGeom prst="rect">
            <a:avLst/>
          </a:prstGeom>
          <a:noFill/>
        </p:spPr>
        <p:txBody>
          <a:bodyPr wrap="square">
            <a:spAutoFit/>
          </a:bodyPr>
          <a:lstStyle/>
          <a:p>
            <a:r>
              <a:rPr lang="en-US" sz="3200" dirty="0">
                <a:solidFill>
                  <a:srgbClr val="FF0000"/>
                </a:solidFill>
              </a:rPr>
              <a:t>Casts</a:t>
            </a:r>
            <a:endParaRPr lang="en-US" sz="3200" dirty="0"/>
          </a:p>
        </p:txBody>
      </p:sp>
      <p:sp>
        <p:nvSpPr>
          <p:cNvPr id="64" name="Speech Bubble: Rectangle with Corners Rounded 63">
            <a:extLst>
              <a:ext uri="{FF2B5EF4-FFF2-40B4-BE49-F238E27FC236}">
                <a16:creationId xmlns:a16="http://schemas.microsoft.com/office/drawing/2014/main" id="{A16D9657-F9BF-4135-ADE4-4D2EAE0A9A6D}"/>
              </a:ext>
            </a:extLst>
          </p:cNvPr>
          <p:cNvSpPr/>
          <p:nvPr/>
        </p:nvSpPr>
        <p:spPr>
          <a:xfrm>
            <a:off x="3702817" y="185551"/>
            <a:ext cx="2719526" cy="1495991"/>
          </a:xfrm>
          <a:prstGeom prst="wedgeRoundRectCallout">
            <a:avLst>
              <a:gd name="adj1" fmla="val -75049"/>
              <a:gd name="adj2" fmla="val 10629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Strongly-typed Java ensures we never succeed with an </a:t>
            </a:r>
            <a:r>
              <a:rPr lang="en-US" sz="2000" dirty="0" err="1">
                <a:latin typeface="Corbel" panose="020B0503020204020204" pitchFamily="34" charset="0"/>
              </a:rPr>
              <a:t>incomptible</a:t>
            </a:r>
            <a:r>
              <a:rPr lang="en-US" sz="2000" dirty="0">
                <a:latin typeface="Corbel" panose="020B0503020204020204" pitchFamily="34" charset="0"/>
              </a:rPr>
              <a:t> cast!</a:t>
            </a:r>
          </a:p>
        </p:txBody>
      </p:sp>
    </p:spTree>
    <p:extLst>
      <p:ext uri="{BB962C8B-B14F-4D97-AF65-F5344CB8AC3E}">
        <p14:creationId xmlns:p14="http://schemas.microsoft.com/office/powerpoint/2010/main" val="164047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5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1">
                                            <p:bg/>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1">
                                            <p:txEl>
                                              <p:pRg st="1" end="1"/>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1">
                                            <p:txEl>
                                              <p:pRg st="8" end="8"/>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1">
                                            <p:txEl>
                                              <p:pRg st="10" end="10"/>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xEl>
                                              <p:pRg st="11" end="11"/>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1">
                                            <p:txEl>
                                              <p:pRg st="12" end="12"/>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1">
                                            <p:txEl>
                                              <p:pRg st="13" end="1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41"/>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4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4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wipe(down)">
                                      <p:cBhvr>
                                        <p:cTn id="98" dur="500"/>
                                        <p:tgtEl>
                                          <p:spTgt spid="64"/>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4"/>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45"/>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44"/>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50"/>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51"/>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52"/>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nodeType="clickEffect">
                                  <p:stCondLst>
                                    <p:cond delay="0"/>
                                  </p:stCondLst>
                                  <p:childTnLst>
                                    <p:set>
                                      <p:cBhvr>
                                        <p:cTn id="144" dur="1" fill="hold">
                                          <p:stCondLst>
                                            <p:cond delay="0"/>
                                          </p:stCondLst>
                                        </p:cTn>
                                        <p:tgtEl>
                                          <p:spTgt spid="53"/>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5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5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55"/>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wipe(down)">
                                      <p:cBhvr>
                                        <p:cTn id="161" dur="500"/>
                                        <p:tgtEl>
                                          <p:spTgt spid="56"/>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grpId="1" nodeType="clickEffect">
                                  <p:stCondLst>
                                    <p:cond delay="0"/>
                                  </p:stCondLst>
                                  <p:childTnLst>
                                    <p:set>
                                      <p:cBhvr>
                                        <p:cTn id="165" dur="1" fill="hold">
                                          <p:stCondLst>
                                            <p:cond delay="0"/>
                                          </p:stCondLst>
                                        </p:cTn>
                                        <p:tgtEl>
                                          <p:spTgt spid="56"/>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nodeType="clickEffect">
                                  <p:stCondLst>
                                    <p:cond delay="0"/>
                                  </p:stCondLst>
                                  <p:childTnLst>
                                    <p:set>
                                      <p:cBhvr>
                                        <p:cTn id="169" dur="1" fill="hold">
                                          <p:stCondLst>
                                            <p:cond delay="0"/>
                                          </p:stCondLst>
                                        </p:cTn>
                                        <p:tgtEl>
                                          <p:spTgt spid="55"/>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57"/>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59"/>
                                        </p:tgtEl>
                                        <p:attrNameLst>
                                          <p:attrName>style.visibility</p:attrName>
                                        </p:attrNameLst>
                                      </p:cBhvr>
                                      <p:to>
                                        <p:strVal val="visible"/>
                                      </p:to>
                                    </p:set>
                                    <p:animEffect transition="in" filter="wipe(down)">
                                      <p:cBhvr>
                                        <p:cTn id="178" dur="500"/>
                                        <p:tgtEl>
                                          <p:spTgt spid="59"/>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58"/>
                                        </p:tgtEl>
                                        <p:attrNameLst>
                                          <p:attrName>style.visibility</p:attrName>
                                        </p:attrNameLst>
                                      </p:cBhvr>
                                      <p:to>
                                        <p:strVal val="visible"/>
                                      </p:to>
                                    </p:set>
                                    <p:animEffect transition="in" filter="fade">
                                      <p:cBhvr>
                                        <p:cTn id="183" dur="1000"/>
                                        <p:tgtEl>
                                          <p:spTgt spid="58"/>
                                        </p:tgtEl>
                                      </p:cBhvr>
                                    </p:animEffect>
                                    <p:anim calcmode="lin" valueType="num">
                                      <p:cBhvr>
                                        <p:cTn id="184" dur="1000" fill="hold"/>
                                        <p:tgtEl>
                                          <p:spTgt spid="58"/>
                                        </p:tgtEl>
                                        <p:attrNameLst>
                                          <p:attrName>ppt_x</p:attrName>
                                        </p:attrNameLst>
                                      </p:cBhvr>
                                      <p:tavLst>
                                        <p:tav tm="0">
                                          <p:val>
                                            <p:strVal val="#ppt_x"/>
                                          </p:val>
                                        </p:tav>
                                        <p:tav tm="100000">
                                          <p:val>
                                            <p:strVal val="#ppt_x"/>
                                          </p:val>
                                        </p:tav>
                                      </p:tavLst>
                                    </p:anim>
                                    <p:anim calcmode="lin" valueType="num">
                                      <p:cBhvr>
                                        <p:cTn id="18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1" nodeType="clickEffect">
                                  <p:stCondLst>
                                    <p:cond delay="0"/>
                                  </p:stCondLst>
                                  <p:childTnLst>
                                    <p:set>
                                      <p:cBhvr>
                                        <p:cTn id="189" dur="1" fill="hold">
                                          <p:stCondLst>
                                            <p:cond delay="0"/>
                                          </p:stCondLst>
                                        </p:cTn>
                                        <p:tgtEl>
                                          <p:spTgt spid="59"/>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uiExpand="1" build="p" animBg="1"/>
      <p:bldP spid="48" grpId="0" animBg="1"/>
      <p:bldP spid="56" grpId="0" animBg="1"/>
      <p:bldP spid="56" grpId="1" animBg="1"/>
      <p:bldP spid="59" grpId="0" animBg="1"/>
      <p:bldP spid="59" grpId="1" animBg="1"/>
      <p:bldP spid="63" grpId="0"/>
      <p:bldP spid="64" grpId="0" animBg="1"/>
      <p:bldP spid="6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94098" y="-43927"/>
            <a:ext cx="10363200" cy="1143000"/>
          </a:xfrm>
        </p:spPr>
        <p:txBody>
          <a:bodyPr/>
          <a:lstStyle/>
          <a:p>
            <a:r>
              <a:rPr lang="en-US" dirty="0"/>
              <a:t>Why Should We Prefer Strongly Typed Languages?</a:t>
            </a:r>
          </a:p>
        </p:txBody>
      </p:sp>
      <p:sp>
        <p:nvSpPr>
          <p:cNvPr id="19" name="Rectangle 18">
            <a:extLst>
              <a:ext uri="{FF2B5EF4-FFF2-40B4-BE49-F238E27FC236}">
                <a16:creationId xmlns:a16="http://schemas.microsoft.com/office/drawing/2014/main" id="{17DD9D81-D653-4990-81F7-78875A4D293B}"/>
              </a:ext>
            </a:extLst>
          </p:cNvPr>
          <p:cNvSpPr/>
          <p:nvPr/>
        </p:nvSpPr>
        <p:spPr>
          <a:xfrm>
            <a:off x="910483" y="1197247"/>
            <a:ext cx="4726986"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Dramatically-reduced software vulnerabilities (less hacking)</a:t>
            </a:r>
            <a:endParaRPr lang="en-US" dirty="0">
              <a:solidFill>
                <a:srgbClr val="00FFFF"/>
              </a:solidFill>
            </a:endParaRPr>
          </a:p>
        </p:txBody>
      </p:sp>
      <p:sp>
        <p:nvSpPr>
          <p:cNvPr id="22" name="Rectangle 21">
            <a:extLst>
              <a:ext uri="{FF2B5EF4-FFF2-40B4-BE49-F238E27FC236}">
                <a16:creationId xmlns:a16="http://schemas.microsoft.com/office/drawing/2014/main" id="{046D81D6-8C16-4D26-B072-615A43A3DD8E}"/>
              </a:ext>
            </a:extLst>
          </p:cNvPr>
          <p:cNvSpPr/>
          <p:nvPr/>
        </p:nvSpPr>
        <p:spPr>
          <a:xfrm>
            <a:off x="6297809" y="1198809"/>
            <a:ext cx="4726986"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Earlier detection and fixing of bugs/errors</a:t>
            </a:r>
          </a:p>
        </p:txBody>
      </p:sp>
      <p:grpSp>
        <p:nvGrpSpPr>
          <p:cNvPr id="24" name="Group 23">
            <a:extLst>
              <a:ext uri="{FF2B5EF4-FFF2-40B4-BE49-F238E27FC236}">
                <a16:creationId xmlns:a16="http://schemas.microsoft.com/office/drawing/2014/main" id="{C77DE4C8-31EC-4E63-93AB-7712930D0F3A}"/>
              </a:ext>
            </a:extLst>
          </p:cNvPr>
          <p:cNvGrpSpPr/>
          <p:nvPr/>
        </p:nvGrpSpPr>
        <p:grpSpPr>
          <a:xfrm>
            <a:off x="908118" y="1201366"/>
            <a:ext cx="4726986" cy="1954764"/>
            <a:chOff x="3208115" y="1562826"/>
            <a:chExt cx="4726986" cy="1954764"/>
          </a:xfrm>
        </p:grpSpPr>
        <p:sp>
          <p:nvSpPr>
            <p:cNvPr id="25" name="Rectangle 24">
              <a:extLst>
                <a:ext uri="{FF2B5EF4-FFF2-40B4-BE49-F238E27FC236}">
                  <a16:creationId xmlns:a16="http://schemas.microsoft.com/office/drawing/2014/main" id="{0CCA6E2D-9735-48E1-ABD5-67A4B7A16CE4}"/>
                </a:ext>
              </a:extLst>
            </p:cNvPr>
            <p:cNvSpPr/>
            <p:nvPr/>
          </p:nvSpPr>
          <p:spPr>
            <a:xfrm>
              <a:off x="3208115" y="1562826"/>
              <a:ext cx="4726986"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26" name="Picture 25" descr="A close-up of some jellyfish&#10;&#10;Description automatically generated with medium confidence">
              <a:extLst>
                <a:ext uri="{FF2B5EF4-FFF2-40B4-BE49-F238E27FC236}">
                  <a16:creationId xmlns:a16="http://schemas.microsoft.com/office/drawing/2014/main" id="{948A6B16-5F29-4BAC-A7D5-9C3EABC11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936" y="1805432"/>
              <a:ext cx="1355344" cy="1355344"/>
            </a:xfrm>
            <a:prstGeom prst="rect">
              <a:avLst/>
            </a:prstGeom>
          </p:spPr>
        </p:pic>
      </p:grpSp>
      <p:grpSp>
        <p:nvGrpSpPr>
          <p:cNvPr id="39" name="Group 38">
            <a:extLst>
              <a:ext uri="{FF2B5EF4-FFF2-40B4-BE49-F238E27FC236}">
                <a16:creationId xmlns:a16="http://schemas.microsoft.com/office/drawing/2014/main" id="{CA7076D5-3774-434B-A0B3-217313A28B89}"/>
              </a:ext>
            </a:extLst>
          </p:cNvPr>
          <p:cNvGrpSpPr/>
          <p:nvPr/>
        </p:nvGrpSpPr>
        <p:grpSpPr>
          <a:xfrm>
            <a:off x="6297809" y="1197247"/>
            <a:ext cx="4726986" cy="1954764"/>
            <a:chOff x="3208115" y="1562826"/>
            <a:chExt cx="4726986" cy="1954764"/>
          </a:xfrm>
        </p:grpSpPr>
        <p:sp>
          <p:nvSpPr>
            <p:cNvPr id="40" name="Rectangle 39">
              <a:extLst>
                <a:ext uri="{FF2B5EF4-FFF2-40B4-BE49-F238E27FC236}">
                  <a16:creationId xmlns:a16="http://schemas.microsoft.com/office/drawing/2014/main" id="{FACEA9A4-4ED1-4241-8096-FE497A607A52}"/>
                </a:ext>
              </a:extLst>
            </p:cNvPr>
            <p:cNvSpPr/>
            <p:nvPr/>
          </p:nvSpPr>
          <p:spPr>
            <a:xfrm>
              <a:off x="3208115" y="1562826"/>
              <a:ext cx="4726986"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41" name="Picture 40" descr="A close-up of some jellyfish&#10;&#10;Description automatically generated with medium confidence">
              <a:extLst>
                <a:ext uri="{FF2B5EF4-FFF2-40B4-BE49-F238E27FC236}">
                  <a16:creationId xmlns:a16="http://schemas.microsoft.com/office/drawing/2014/main" id="{16B77EA5-AB46-4E62-A41A-0273D343B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936" y="1805432"/>
              <a:ext cx="1355344" cy="1355344"/>
            </a:xfrm>
            <a:prstGeom prst="rect">
              <a:avLst/>
            </a:prstGeom>
          </p:spPr>
        </p:pic>
      </p:grpSp>
      <p:sp>
        <p:nvSpPr>
          <p:cNvPr id="12" name="Title 1">
            <a:extLst>
              <a:ext uri="{FF2B5EF4-FFF2-40B4-BE49-F238E27FC236}">
                <a16:creationId xmlns:a16="http://schemas.microsoft.com/office/drawing/2014/main" id="{3AB0D9A2-C358-4AE2-B2C0-E73C0EEBEBD1}"/>
              </a:ext>
            </a:extLst>
          </p:cNvPr>
          <p:cNvSpPr txBox="1">
            <a:spLocks/>
          </p:cNvSpPr>
          <p:nvPr/>
        </p:nvSpPr>
        <p:spPr>
          <a:xfrm>
            <a:off x="1047645" y="3599175"/>
            <a:ext cx="103632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So Why Do People Still Use Weakly Typed Languages?</a:t>
            </a:r>
          </a:p>
        </p:txBody>
      </p:sp>
      <p:sp>
        <p:nvSpPr>
          <p:cNvPr id="13" name="Rectangle 12">
            <a:extLst>
              <a:ext uri="{FF2B5EF4-FFF2-40B4-BE49-F238E27FC236}">
                <a16:creationId xmlns:a16="http://schemas.microsoft.com/office/drawing/2014/main" id="{99554B39-416D-4132-860D-4BAFBB63369A}"/>
              </a:ext>
            </a:extLst>
          </p:cNvPr>
          <p:cNvSpPr/>
          <p:nvPr/>
        </p:nvSpPr>
        <p:spPr>
          <a:xfrm>
            <a:off x="3604418" y="4741180"/>
            <a:ext cx="4726986" cy="195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Performance and legacy.</a:t>
            </a:r>
          </a:p>
        </p:txBody>
      </p:sp>
      <p:grpSp>
        <p:nvGrpSpPr>
          <p:cNvPr id="14" name="Group 13">
            <a:extLst>
              <a:ext uri="{FF2B5EF4-FFF2-40B4-BE49-F238E27FC236}">
                <a16:creationId xmlns:a16="http://schemas.microsoft.com/office/drawing/2014/main" id="{CF76BDF9-544C-4705-ABE3-1844B2B59119}"/>
              </a:ext>
            </a:extLst>
          </p:cNvPr>
          <p:cNvGrpSpPr/>
          <p:nvPr/>
        </p:nvGrpSpPr>
        <p:grpSpPr>
          <a:xfrm>
            <a:off x="3604418" y="4739618"/>
            <a:ext cx="4726986" cy="1954764"/>
            <a:chOff x="3208115" y="1562826"/>
            <a:chExt cx="4726986" cy="1954764"/>
          </a:xfrm>
        </p:grpSpPr>
        <p:sp>
          <p:nvSpPr>
            <p:cNvPr id="15" name="Rectangle 14">
              <a:extLst>
                <a:ext uri="{FF2B5EF4-FFF2-40B4-BE49-F238E27FC236}">
                  <a16:creationId xmlns:a16="http://schemas.microsoft.com/office/drawing/2014/main" id="{039C7B67-A7C8-4FA9-A928-8A240C04294B}"/>
                </a:ext>
              </a:extLst>
            </p:cNvPr>
            <p:cNvSpPr/>
            <p:nvPr/>
          </p:nvSpPr>
          <p:spPr>
            <a:xfrm>
              <a:off x="3208115" y="1562826"/>
              <a:ext cx="4726986" cy="1954764"/>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endParaRPr lang="en-US" sz="2400" dirty="0"/>
            </a:p>
          </p:txBody>
        </p:sp>
        <p:pic>
          <p:nvPicPr>
            <p:cNvPr id="16" name="Picture 15" descr="A close-up of some jellyfish&#10;&#10;Description automatically generated with medium confidence">
              <a:extLst>
                <a:ext uri="{FF2B5EF4-FFF2-40B4-BE49-F238E27FC236}">
                  <a16:creationId xmlns:a16="http://schemas.microsoft.com/office/drawing/2014/main" id="{90F0436D-25DF-4C46-8A6B-7180AC55E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936" y="1805432"/>
              <a:ext cx="1355344" cy="1355344"/>
            </a:xfrm>
            <a:prstGeom prst="rect">
              <a:avLst/>
            </a:prstGeom>
          </p:spPr>
        </p:pic>
      </p:grpSp>
    </p:spTree>
    <p:extLst>
      <p:ext uri="{BB962C8B-B14F-4D97-AF65-F5344CB8AC3E}">
        <p14:creationId xmlns:p14="http://schemas.microsoft.com/office/powerpoint/2010/main" val="133692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7" restart="whenNotActive" fill="hold" evtFilter="cancelBubble" nodeType="interactiveSeq">
                <p:stCondLst>
                  <p:cond evt="onClick" delay="0">
                    <p:tgtEl>
                      <p:spTgt spid="39"/>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9"/>
                                        </p:tgtEl>
                                      </p:cBhvr>
                                    </p:animEffect>
                                    <p:set>
                                      <p:cBhvr>
                                        <p:cTn id="22"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23" restart="whenNotActive" fill="hold" evtFilter="cancelBubble" nodeType="interactiveSeq">
                <p:stCondLst>
                  <p:cond evt="onClick" delay="0">
                    <p:tgtEl>
                      <p:spTgt spid="14"/>
                    </p:tgtEl>
                  </p:cond>
                </p:stCondLst>
                <p:endSync evt="end" delay="0">
                  <p:rtn val="all"/>
                </p:endSync>
                <p:childTnLst>
                  <p:par>
                    <p:cTn id="24" fill="hold">
                      <p:stCondLst>
                        <p:cond delay="0"/>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9" grpId="0" animBg="1"/>
      <p:bldP spid="2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The Definition of Strong Typing is Strongly Disputed </a:t>
            </a:r>
            <a:r>
              <a:rPr lang="en-US" dirty="0">
                <a:sym typeface="Wingdings" panose="05000000000000000000" pitchFamily="2" charset="2"/>
              </a:rPr>
              <a:t></a:t>
            </a:r>
            <a:endParaRPr lang="en-US" dirty="0"/>
          </a:p>
        </p:txBody>
      </p:sp>
      <p:sp>
        <p:nvSpPr>
          <p:cNvPr id="13" name="TextBox 12">
            <a:extLst>
              <a:ext uri="{FF2B5EF4-FFF2-40B4-BE49-F238E27FC236}">
                <a16:creationId xmlns:a16="http://schemas.microsoft.com/office/drawing/2014/main" id="{1E51894C-37E3-4B09-AB20-73846A3C29EC}"/>
              </a:ext>
            </a:extLst>
          </p:cNvPr>
          <p:cNvSpPr txBox="1"/>
          <p:nvPr/>
        </p:nvSpPr>
        <p:spPr>
          <a:xfrm>
            <a:off x="471009" y="1085328"/>
            <a:ext cx="11406566" cy="461665"/>
          </a:xfrm>
          <a:prstGeom prst="rect">
            <a:avLst/>
          </a:prstGeom>
          <a:noFill/>
        </p:spPr>
        <p:txBody>
          <a:bodyPr wrap="square" rtlCol="0">
            <a:spAutoFit/>
          </a:bodyPr>
          <a:lstStyle/>
          <a:p>
            <a:pPr algn="ctr"/>
            <a:r>
              <a:rPr lang="en-US" sz="2400" dirty="0"/>
              <a:t>Many academics argue for a </a:t>
            </a:r>
            <a:r>
              <a:rPr lang="en-US" sz="2400" dirty="0">
                <a:solidFill>
                  <a:srgbClr val="FF0000"/>
                </a:solidFill>
              </a:rPr>
              <a:t>broader definition </a:t>
            </a:r>
            <a:r>
              <a:rPr lang="en-US" sz="2400" dirty="0"/>
              <a:t>of </a:t>
            </a:r>
            <a:r>
              <a:rPr lang="en-US" sz="2400" dirty="0">
                <a:solidFill>
                  <a:srgbClr val="FF0000"/>
                </a:solidFill>
              </a:rPr>
              <a:t>strong typing</a:t>
            </a:r>
            <a:r>
              <a:rPr lang="en-US" sz="2400" dirty="0"/>
              <a:t>, e.g.:</a:t>
            </a:r>
          </a:p>
        </p:txBody>
      </p:sp>
      <p:sp>
        <p:nvSpPr>
          <p:cNvPr id="14" name="TextBox 13">
            <a:extLst>
              <a:ext uri="{FF2B5EF4-FFF2-40B4-BE49-F238E27FC236}">
                <a16:creationId xmlns:a16="http://schemas.microsoft.com/office/drawing/2014/main" id="{E76101FD-20AB-4196-8672-E53EEB4CCC0E}"/>
              </a:ext>
            </a:extLst>
          </p:cNvPr>
          <p:cNvSpPr txBox="1"/>
          <p:nvPr/>
        </p:nvSpPr>
        <p:spPr>
          <a:xfrm>
            <a:off x="1628761" y="1899203"/>
            <a:ext cx="9091062" cy="461665"/>
          </a:xfrm>
          <a:prstGeom prst="rect">
            <a:avLst/>
          </a:prstGeom>
          <a:noFill/>
        </p:spPr>
        <p:txBody>
          <a:bodyPr wrap="square">
            <a:spAutoFit/>
          </a:bodyPr>
          <a:lstStyle/>
          <a:p>
            <a:pPr algn="ctr"/>
            <a:r>
              <a:rPr lang="en-US" sz="2400" dirty="0">
                <a:solidFill>
                  <a:srgbClr val="0070C0"/>
                </a:solidFill>
              </a:rPr>
              <a:t>All conversions between different types must be explicit</a:t>
            </a:r>
          </a:p>
        </p:txBody>
      </p:sp>
      <p:sp>
        <p:nvSpPr>
          <p:cNvPr id="15" name="TextBox 14">
            <a:extLst>
              <a:ext uri="{FF2B5EF4-FFF2-40B4-BE49-F238E27FC236}">
                <a16:creationId xmlns:a16="http://schemas.microsoft.com/office/drawing/2014/main" id="{40B4C75E-69D0-4CAD-92A9-42F6AE31EB00}"/>
              </a:ext>
            </a:extLst>
          </p:cNvPr>
          <p:cNvSpPr txBox="1"/>
          <p:nvPr/>
        </p:nvSpPr>
        <p:spPr>
          <a:xfrm>
            <a:off x="1628761" y="2373637"/>
            <a:ext cx="9091062" cy="461665"/>
          </a:xfrm>
          <a:prstGeom prst="rect">
            <a:avLst/>
          </a:prstGeom>
          <a:noFill/>
        </p:spPr>
        <p:txBody>
          <a:bodyPr wrap="square">
            <a:spAutoFit/>
          </a:bodyPr>
          <a:lstStyle/>
          <a:p>
            <a:pPr algn="ctr"/>
            <a:r>
              <a:rPr lang="en-US" sz="2400" dirty="0">
                <a:solidFill>
                  <a:srgbClr val="00B050"/>
                </a:solidFill>
              </a:rPr>
              <a:t>The language has to have explicit type annotations for each variable</a:t>
            </a:r>
          </a:p>
        </p:txBody>
      </p:sp>
      <p:sp>
        <p:nvSpPr>
          <p:cNvPr id="16" name="TextBox 15">
            <a:extLst>
              <a:ext uri="{FF2B5EF4-FFF2-40B4-BE49-F238E27FC236}">
                <a16:creationId xmlns:a16="http://schemas.microsoft.com/office/drawing/2014/main" id="{E2E1A126-2E22-48CE-971E-109E032D1A4A}"/>
              </a:ext>
            </a:extLst>
          </p:cNvPr>
          <p:cNvSpPr txBox="1"/>
          <p:nvPr/>
        </p:nvSpPr>
        <p:spPr>
          <a:xfrm>
            <a:off x="1628761" y="2848071"/>
            <a:ext cx="9091062" cy="461665"/>
          </a:xfrm>
          <a:prstGeom prst="rect">
            <a:avLst/>
          </a:prstGeom>
          <a:noFill/>
        </p:spPr>
        <p:txBody>
          <a:bodyPr wrap="square">
            <a:spAutoFit/>
          </a:bodyPr>
          <a:lstStyle/>
          <a:p>
            <a:pPr algn="ctr"/>
            <a:r>
              <a:rPr lang="en-US" sz="2400" dirty="0">
                <a:solidFill>
                  <a:srgbClr val="7030A0"/>
                </a:solidFill>
              </a:rPr>
              <a:t>The type of each variable can be determined at compilation time</a:t>
            </a:r>
          </a:p>
        </p:txBody>
      </p:sp>
      <p:sp>
        <p:nvSpPr>
          <p:cNvPr id="17" name="TextBox 16">
            <a:extLst>
              <a:ext uri="{FF2B5EF4-FFF2-40B4-BE49-F238E27FC236}">
                <a16:creationId xmlns:a16="http://schemas.microsoft.com/office/drawing/2014/main" id="{5E436B7E-FC69-4075-B028-AC8014ACAE24}"/>
              </a:ext>
            </a:extLst>
          </p:cNvPr>
          <p:cNvSpPr txBox="1"/>
          <p:nvPr/>
        </p:nvSpPr>
        <p:spPr>
          <a:xfrm>
            <a:off x="1628761" y="3992225"/>
            <a:ext cx="9091062" cy="461665"/>
          </a:xfrm>
          <a:prstGeom prst="rect">
            <a:avLst/>
          </a:prstGeom>
          <a:noFill/>
        </p:spPr>
        <p:txBody>
          <a:bodyPr wrap="square">
            <a:spAutoFit/>
          </a:bodyPr>
          <a:lstStyle/>
          <a:p>
            <a:pPr algn="ctr"/>
            <a:r>
              <a:rPr lang="en-US" sz="2400" dirty="0"/>
              <a:t>And some strongly-typed languages even have these features. </a:t>
            </a:r>
          </a:p>
        </p:txBody>
      </p:sp>
      <p:sp>
        <p:nvSpPr>
          <p:cNvPr id="18" name="TextBox 17">
            <a:extLst>
              <a:ext uri="{FF2B5EF4-FFF2-40B4-BE49-F238E27FC236}">
                <a16:creationId xmlns:a16="http://schemas.microsoft.com/office/drawing/2014/main" id="{6F8D8F6E-3921-4986-B5AC-F5B746BBBDB4}"/>
              </a:ext>
            </a:extLst>
          </p:cNvPr>
          <p:cNvSpPr txBox="1"/>
          <p:nvPr/>
        </p:nvSpPr>
        <p:spPr>
          <a:xfrm>
            <a:off x="1628761" y="3322506"/>
            <a:ext cx="9091062" cy="461665"/>
          </a:xfrm>
          <a:prstGeom prst="rect">
            <a:avLst/>
          </a:prstGeom>
          <a:noFill/>
        </p:spPr>
        <p:txBody>
          <a:bodyPr wrap="square">
            <a:spAutoFit/>
          </a:bodyPr>
          <a:lstStyle/>
          <a:p>
            <a:pPr algn="ctr"/>
            <a:r>
              <a:rPr lang="en-US" sz="2400" dirty="0">
                <a:solidFill>
                  <a:srgbClr val="FF0000"/>
                </a:solidFill>
              </a:rPr>
              <a:t>etc...</a:t>
            </a:r>
          </a:p>
        </p:txBody>
      </p:sp>
      <p:sp>
        <p:nvSpPr>
          <p:cNvPr id="20" name="TextBox 19">
            <a:extLst>
              <a:ext uri="{FF2B5EF4-FFF2-40B4-BE49-F238E27FC236}">
                <a16:creationId xmlns:a16="http://schemas.microsoft.com/office/drawing/2014/main" id="{4BE69D4E-2A6D-4A8E-9D97-2F451EF3B55E}"/>
              </a:ext>
            </a:extLst>
          </p:cNvPr>
          <p:cNvSpPr txBox="1"/>
          <p:nvPr/>
        </p:nvSpPr>
        <p:spPr>
          <a:xfrm>
            <a:off x="1180384" y="4720880"/>
            <a:ext cx="9987816" cy="830997"/>
          </a:xfrm>
          <a:prstGeom prst="rect">
            <a:avLst/>
          </a:prstGeom>
          <a:noFill/>
        </p:spPr>
        <p:txBody>
          <a:bodyPr wrap="square">
            <a:spAutoFit/>
          </a:bodyPr>
          <a:lstStyle/>
          <a:p>
            <a:pPr algn="ctr"/>
            <a:r>
              <a:rPr lang="en-US" sz="2400" dirty="0"/>
              <a:t>But while these items may make a language's type system stricter, they ultimately </a:t>
            </a:r>
            <a:r>
              <a:rPr lang="en-US" sz="2400" dirty="0">
                <a:solidFill>
                  <a:srgbClr val="FF0000"/>
                </a:solidFill>
              </a:rPr>
              <a:t>don't impact </a:t>
            </a:r>
            <a:r>
              <a:rPr lang="en-US" sz="2400" dirty="0"/>
              <a:t>the language's </a:t>
            </a:r>
            <a:r>
              <a:rPr lang="en-US" sz="2400" dirty="0">
                <a:solidFill>
                  <a:srgbClr val="FF0000"/>
                </a:solidFill>
              </a:rPr>
              <a:t>type safety </a:t>
            </a:r>
            <a:r>
              <a:rPr lang="en-US" sz="2400" dirty="0"/>
              <a:t>or its </a:t>
            </a:r>
            <a:r>
              <a:rPr lang="en-US" sz="2400" dirty="0">
                <a:solidFill>
                  <a:srgbClr val="FF0000"/>
                </a:solidFill>
              </a:rPr>
              <a:t>memory safety</a:t>
            </a:r>
            <a:r>
              <a:rPr lang="en-US" sz="2400" dirty="0"/>
              <a:t>.</a:t>
            </a:r>
          </a:p>
        </p:txBody>
      </p:sp>
      <p:sp>
        <p:nvSpPr>
          <p:cNvPr id="21" name="TextBox 20">
            <a:extLst>
              <a:ext uri="{FF2B5EF4-FFF2-40B4-BE49-F238E27FC236}">
                <a16:creationId xmlns:a16="http://schemas.microsoft.com/office/drawing/2014/main" id="{CD72BE40-28DF-4E1B-86CC-9808F90D1A44}"/>
              </a:ext>
            </a:extLst>
          </p:cNvPr>
          <p:cNvSpPr txBox="1"/>
          <p:nvPr/>
        </p:nvSpPr>
        <p:spPr>
          <a:xfrm>
            <a:off x="1180384" y="6021958"/>
            <a:ext cx="9987816" cy="461665"/>
          </a:xfrm>
          <a:prstGeom prst="rect">
            <a:avLst/>
          </a:prstGeom>
          <a:noFill/>
        </p:spPr>
        <p:txBody>
          <a:bodyPr wrap="square">
            <a:spAutoFit/>
          </a:bodyPr>
          <a:lstStyle/>
          <a:p>
            <a:pPr algn="ctr"/>
            <a:r>
              <a:rPr lang="en-US" sz="2400" dirty="0"/>
              <a:t>So </a:t>
            </a:r>
            <a:r>
              <a:rPr lang="en-US" sz="2400" dirty="0">
                <a:solidFill>
                  <a:srgbClr val="FF0000"/>
                </a:solidFill>
              </a:rPr>
              <a:t>we won't use them </a:t>
            </a:r>
            <a:r>
              <a:rPr lang="en-US" sz="2400" dirty="0"/>
              <a:t>for our definition.</a:t>
            </a:r>
          </a:p>
        </p:txBody>
      </p:sp>
    </p:spTree>
    <p:extLst>
      <p:ext uri="{BB962C8B-B14F-4D97-AF65-F5344CB8AC3E}">
        <p14:creationId xmlns:p14="http://schemas.microsoft.com/office/powerpoint/2010/main" val="79954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20"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6A30B50-56C6-4956-A4C9-D1AFB060EB3B}"/>
              </a:ext>
            </a:extLst>
          </p:cNvPr>
          <p:cNvGrpSpPr/>
          <p:nvPr/>
        </p:nvGrpSpPr>
        <p:grpSpPr>
          <a:xfrm>
            <a:off x="2947097" y="1952233"/>
            <a:ext cx="1161131" cy="4080238"/>
            <a:chOff x="2947097" y="1952233"/>
            <a:chExt cx="1161131" cy="4080238"/>
          </a:xfrm>
        </p:grpSpPr>
        <p:sp>
          <p:nvSpPr>
            <p:cNvPr id="37" name="TextBox 36">
              <a:extLst>
                <a:ext uri="{FF2B5EF4-FFF2-40B4-BE49-F238E27FC236}">
                  <a16:creationId xmlns:a16="http://schemas.microsoft.com/office/drawing/2014/main" id="{7FD7BE4D-9DD3-4BE1-9D8E-C04897A053A4}"/>
                </a:ext>
              </a:extLst>
            </p:cNvPr>
            <p:cNvSpPr txBox="1"/>
            <p:nvPr/>
          </p:nvSpPr>
          <p:spPr>
            <a:xfrm rot="16200000">
              <a:off x="1799356" y="3790668"/>
              <a:ext cx="2818701" cy="523220"/>
            </a:xfrm>
            <a:prstGeom prst="rect">
              <a:avLst/>
            </a:prstGeom>
            <a:noFill/>
          </p:spPr>
          <p:txBody>
            <a:bodyPr wrap="square" rtlCol="0">
              <a:spAutoFit/>
            </a:bodyPr>
            <a:lstStyle/>
            <a:p>
              <a:pPr algn="ctr"/>
              <a:r>
                <a:rPr lang="en-US" sz="2800" dirty="0">
                  <a:solidFill>
                    <a:srgbClr val="7030A0"/>
                  </a:solidFill>
                </a:rPr>
                <a:t>Strictness</a:t>
              </a:r>
            </a:p>
          </p:txBody>
        </p:sp>
        <p:grpSp>
          <p:nvGrpSpPr>
            <p:cNvPr id="38" name="Group 37">
              <a:extLst>
                <a:ext uri="{FF2B5EF4-FFF2-40B4-BE49-F238E27FC236}">
                  <a16:creationId xmlns:a16="http://schemas.microsoft.com/office/drawing/2014/main" id="{1930DA82-4753-49C4-91BA-36BCA1F09378}"/>
                </a:ext>
              </a:extLst>
            </p:cNvPr>
            <p:cNvGrpSpPr/>
            <p:nvPr/>
          </p:nvGrpSpPr>
          <p:grpSpPr>
            <a:xfrm>
              <a:off x="3646562" y="1952233"/>
              <a:ext cx="461666" cy="4080238"/>
              <a:chOff x="3646561" y="1952233"/>
              <a:chExt cx="461666" cy="4080238"/>
            </a:xfrm>
          </p:grpSpPr>
          <p:sp>
            <p:nvSpPr>
              <p:cNvPr id="39" name="TextBox 38">
                <a:extLst>
                  <a:ext uri="{FF2B5EF4-FFF2-40B4-BE49-F238E27FC236}">
                    <a16:creationId xmlns:a16="http://schemas.microsoft.com/office/drawing/2014/main" id="{0267F726-B7BD-46C3-9EC4-8F5D08BA9044}"/>
                  </a:ext>
                </a:extLst>
              </p:cNvPr>
              <p:cNvSpPr txBox="1"/>
              <p:nvPr/>
            </p:nvSpPr>
            <p:spPr>
              <a:xfrm rot="16200000">
                <a:off x="3074345" y="2524449"/>
                <a:ext cx="1606098" cy="461665"/>
              </a:xfrm>
              <a:prstGeom prst="rect">
                <a:avLst/>
              </a:prstGeom>
              <a:noFill/>
            </p:spPr>
            <p:txBody>
              <a:bodyPr wrap="square" rtlCol="0">
                <a:spAutoFit/>
              </a:bodyPr>
              <a:lstStyle/>
              <a:p>
                <a:pPr algn="ctr"/>
                <a:r>
                  <a:rPr lang="en-US" sz="2400" dirty="0"/>
                  <a:t>Strong</a:t>
                </a:r>
              </a:p>
            </p:txBody>
          </p:sp>
          <p:sp>
            <p:nvSpPr>
              <p:cNvPr id="40" name="TextBox 39">
                <a:extLst>
                  <a:ext uri="{FF2B5EF4-FFF2-40B4-BE49-F238E27FC236}">
                    <a16:creationId xmlns:a16="http://schemas.microsoft.com/office/drawing/2014/main" id="{97E575D5-DE5A-4108-95CF-6F12DA260C2D}"/>
                  </a:ext>
                </a:extLst>
              </p:cNvPr>
              <p:cNvSpPr txBox="1"/>
              <p:nvPr/>
            </p:nvSpPr>
            <p:spPr>
              <a:xfrm rot="16200000">
                <a:off x="3074346" y="4998589"/>
                <a:ext cx="1606098" cy="461665"/>
              </a:xfrm>
              <a:prstGeom prst="rect">
                <a:avLst/>
              </a:prstGeom>
              <a:noFill/>
            </p:spPr>
            <p:txBody>
              <a:bodyPr wrap="square" rtlCol="0">
                <a:spAutoFit/>
              </a:bodyPr>
              <a:lstStyle/>
              <a:p>
                <a:pPr algn="ctr"/>
                <a:r>
                  <a:rPr lang="en-US" sz="2400" dirty="0"/>
                  <a:t>Weak</a:t>
                </a:r>
              </a:p>
            </p:txBody>
          </p:sp>
        </p:grpSp>
      </p:grpSp>
      <p:grpSp>
        <p:nvGrpSpPr>
          <p:cNvPr id="41" name="Group 40">
            <a:extLst>
              <a:ext uri="{FF2B5EF4-FFF2-40B4-BE49-F238E27FC236}">
                <a16:creationId xmlns:a16="http://schemas.microsoft.com/office/drawing/2014/main" id="{6F7AE9C6-D0BF-4463-B192-736CE7B2CD70}"/>
              </a:ext>
            </a:extLst>
          </p:cNvPr>
          <p:cNvGrpSpPr/>
          <p:nvPr/>
        </p:nvGrpSpPr>
        <p:grpSpPr>
          <a:xfrm>
            <a:off x="3016621" y="692181"/>
            <a:ext cx="6833472" cy="993647"/>
            <a:chOff x="3146669" y="721014"/>
            <a:chExt cx="6833472" cy="993647"/>
          </a:xfrm>
        </p:grpSpPr>
        <p:sp>
          <p:nvSpPr>
            <p:cNvPr id="42" name="TextBox 41">
              <a:extLst>
                <a:ext uri="{FF2B5EF4-FFF2-40B4-BE49-F238E27FC236}">
                  <a16:creationId xmlns:a16="http://schemas.microsoft.com/office/drawing/2014/main" id="{F384781C-9F5D-47DF-87C3-9A997D198C86}"/>
                </a:ext>
              </a:extLst>
            </p:cNvPr>
            <p:cNvSpPr txBox="1"/>
            <p:nvPr/>
          </p:nvSpPr>
          <p:spPr>
            <a:xfrm>
              <a:off x="3146669" y="721014"/>
              <a:ext cx="6833472" cy="523220"/>
            </a:xfrm>
            <a:prstGeom prst="rect">
              <a:avLst/>
            </a:prstGeom>
            <a:noFill/>
          </p:spPr>
          <p:txBody>
            <a:bodyPr wrap="square" rtlCol="0">
              <a:spAutoFit/>
            </a:bodyPr>
            <a:lstStyle/>
            <a:p>
              <a:pPr algn="ctr"/>
              <a:r>
                <a:rPr lang="en-US" sz="2800" dirty="0">
                  <a:solidFill>
                    <a:srgbClr val="4472C4"/>
                  </a:solidFill>
                </a:rPr>
                <a:t>Compile-time vs. Run-time</a:t>
              </a:r>
            </a:p>
          </p:txBody>
        </p:sp>
        <p:sp>
          <p:nvSpPr>
            <p:cNvPr id="43" name="TextBox 42">
              <a:extLst>
                <a:ext uri="{FF2B5EF4-FFF2-40B4-BE49-F238E27FC236}">
                  <a16:creationId xmlns:a16="http://schemas.microsoft.com/office/drawing/2014/main" id="{FAE34DFE-BB34-4BE2-B7B0-F2699BBE17D5}"/>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44" name="TextBox 43">
              <a:extLst>
                <a:ext uri="{FF2B5EF4-FFF2-40B4-BE49-F238E27FC236}">
                  <a16:creationId xmlns:a16="http://schemas.microsoft.com/office/drawing/2014/main" id="{705797D7-E7F3-44B2-8872-53ACB73272C6}"/>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sp>
        <p:nvSpPr>
          <p:cNvPr id="45" name="Rectangle 44">
            <a:extLst>
              <a:ext uri="{FF2B5EF4-FFF2-40B4-BE49-F238E27FC236}">
                <a16:creationId xmlns:a16="http://schemas.microsoft.com/office/drawing/2014/main" id="{6243A03B-D5DB-40EE-8844-2DE7018DE8FB}"/>
              </a:ext>
            </a:extLst>
          </p:cNvPr>
          <p:cNvSpPr/>
          <p:nvPr/>
        </p:nvSpPr>
        <p:spPr>
          <a:xfrm>
            <a:off x="4113379"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Assembly Language, C, C++</a:t>
            </a:r>
          </a:p>
        </p:txBody>
      </p:sp>
      <p:sp>
        <p:nvSpPr>
          <p:cNvPr id="46" name="Rectangle 45">
            <a:extLst>
              <a:ext uri="{FF2B5EF4-FFF2-40B4-BE49-F238E27FC236}">
                <a16:creationId xmlns:a16="http://schemas.microsoft.com/office/drawing/2014/main" id="{1F1B0815-F721-4C53-9ADF-1AA681527DEA}"/>
              </a:ext>
            </a:extLst>
          </p:cNvPr>
          <p:cNvSpPr/>
          <p:nvPr/>
        </p:nvSpPr>
        <p:spPr>
          <a:xfrm>
            <a:off x="6524478" y="4044455"/>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7" name="Rectangle 46">
            <a:extLst>
              <a:ext uri="{FF2B5EF4-FFF2-40B4-BE49-F238E27FC236}">
                <a16:creationId xmlns:a16="http://schemas.microsoft.com/office/drawing/2014/main" id="{B2F3BC1C-1409-4483-AE7C-1E071220CC52}"/>
              </a:ext>
            </a:extLst>
          </p:cNvPr>
          <p:cNvSpPr/>
          <p:nvPr/>
        </p:nvSpPr>
        <p:spPr>
          <a:xfrm>
            <a:off x="4113380" y="1589866"/>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 Go, Haskell, Java, Scala</a:t>
            </a:r>
          </a:p>
        </p:txBody>
      </p:sp>
      <p:sp>
        <p:nvSpPr>
          <p:cNvPr id="48" name="Rectangle 47">
            <a:extLst>
              <a:ext uri="{FF2B5EF4-FFF2-40B4-BE49-F238E27FC236}">
                <a16:creationId xmlns:a16="http://schemas.microsoft.com/office/drawing/2014/main" id="{7AB3522F-B77C-45D0-B500-4C9A078004F9}"/>
              </a:ext>
            </a:extLst>
          </p:cNvPr>
          <p:cNvSpPr/>
          <p:nvPr/>
        </p:nvSpPr>
        <p:spPr>
          <a:xfrm>
            <a:off x="6524479" y="1596602"/>
            <a:ext cx="2340814" cy="2340813"/>
          </a:xfrm>
          <a:prstGeom prst="rect">
            <a:avLst/>
          </a:prstGeom>
          <a:solidFill>
            <a:srgbClr val="F6F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Javascript</a:t>
            </a:r>
            <a:r>
              <a:rPr lang="en-US" sz="2400" dirty="0">
                <a:solidFill>
                  <a:schemeClr val="tx1"/>
                </a:solidFill>
              </a:rPr>
              <a:t>, Perl, PHP, Ruby, Python, Smalltalk</a:t>
            </a:r>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1137424" y="-175860"/>
            <a:ext cx="10363200" cy="1143000"/>
          </a:xfrm>
        </p:spPr>
        <p:txBody>
          <a:bodyPr/>
          <a:lstStyle/>
          <a:p>
            <a:r>
              <a:rPr lang="en-US" dirty="0"/>
              <a:t>Type Checking Approaches</a:t>
            </a:r>
          </a:p>
        </p:txBody>
      </p:sp>
      <p:grpSp>
        <p:nvGrpSpPr>
          <p:cNvPr id="4" name="Group 3">
            <a:extLst>
              <a:ext uri="{FF2B5EF4-FFF2-40B4-BE49-F238E27FC236}">
                <a16:creationId xmlns:a16="http://schemas.microsoft.com/office/drawing/2014/main" id="{F79852B7-E7E0-4A6F-B4B4-495B3390D89E}"/>
              </a:ext>
            </a:extLst>
          </p:cNvPr>
          <p:cNvGrpSpPr/>
          <p:nvPr/>
        </p:nvGrpSpPr>
        <p:grpSpPr>
          <a:xfrm>
            <a:off x="3016621" y="692181"/>
            <a:ext cx="6833472" cy="993647"/>
            <a:chOff x="3146669" y="721014"/>
            <a:chExt cx="6833472" cy="993647"/>
          </a:xfrm>
        </p:grpSpPr>
        <p:sp>
          <p:nvSpPr>
            <p:cNvPr id="20" name="TextBox 19">
              <a:extLst>
                <a:ext uri="{FF2B5EF4-FFF2-40B4-BE49-F238E27FC236}">
                  <a16:creationId xmlns:a16="http://schemas.microsoft.com/office/drawing/2014/main" id="{91A929DD-0B52-4344-B7CC-C08F31F45724}"/>
                </a:ext>
              </a:extLst>
            </p:cNvPr>
            <p:cNvSpPr txBox="1"/>
            <p:nvPr/>
          </p:nvSpPr>
          <p:spPr>
            <a:xfrm>
              <a:off x="3146669" y="721014"/>
              <a:ext cx="6833472" cy="523220"/>
            </a:xfrm>
            <a:prstGeom prst="rect">
              <a:avLst/>
            </a:prstGeom>
            <a:noFill/>
          </p:spPr>
          <p:txBody>
            <a:bodyPr wrap="square" rtlCol="0">
              <a:spAutoFit/>
            </a:bodyPr>
            <a:lstStyle/>
            <a:p>
              <a:pPr algn="ctr"/>
              <a:r>
                <a:rPr lang="en-US" sz="2800" dirty="0">
                  <a:solidFill>
                    <a:srgbClr val="4472C4"/>
                  </a:solidFill>
                </a:rPr>
                <a:t>Compile-time vs. Run-time</a:t>
              </a:r>
            </a:p>
          </p:txBody>
        </p:sp>
        <p:sp>
          <p:nvSpPr>
            <p:cNvPr id="21" name="TextBox 20">
              <a:extLst>
                <a:ext uri="{FF2B5EF4-FFF2-40B4-BE49-F238E27FC236}">
                  <a16:creationId xmlns:a16="http://schemas.microsoft.com/office/drawing/2014/main" id="{F0C9901B-C02A-4D9E-98EE-B97899392DF2}"/>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22" name="TextBox 21">
              <a:extLst>
                <a:ext uri="{FF2B5EF4-FFF2-40B4-BE49-F238E27FC236}">
                  <a16:creationId xmlns:a16="http://schemas.microsoft.com/office/drawing/2014/main" id="{9006D783-DA41-4429-BFA5-4FC1018D72C1}"/>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grpSp>
        <p:nvGrpSpPr>
          <p:cNvPr id="16" name="Group 15">
            <a:extLst>
              <a:ext uri="{FF2B5EF4-FFF2-40B4-BE49-F238E27FC236}">
                <a16:creationId xmlns:a16="http://schemas.microsoft.com/office/drawing/2014/main" id="{4EB12394-98EA-45DA-A464-A743CE1F0766}"/>
              </a:ext>
            </a:extLst>
          </p:cNvPr>
          <p:cNvGrpSpPr/>
          <p:nvPr/>
        </p:nvGrpSpPr>
        <p:grpSpPr>
          <a:xfrm>
            <a:off x="4416873" y="1224163"/>
            <a:ext cx="4080238" cy="461665"/>
            <a:chOff x="4546921" y="1252996"/>
            <a:chExt cx="4080238" cy="461665"/>
          </a:xfrm>
        </p:grpSpPr>
        <p:sp>
          <p:nvSpPr>
            <p:cNvPr id="18" name="TextBox 17">
              <a:extLst>
                <a:ext uri="{FF2B5EF4-FFF2-40B4-BE49-F238E27FC236}">
                  <a16:creationId xmlns:a16="http://schemas.microsoft.com/office/drawing/2014/main" id="{58783B39-F8C9-4C10-B1D6-BCB4F8CFFF6C}"/>
                </a:ext>
              </a:extLst>
            </p:cNvPr>
            <p:cNvSpPr txBox="1"/>
            <p:nvPr/>
          </p:nvSpPr>
          <p:spPr>
            <a:xfrm>
              <a:off x="7021061" y="1252996"/>
              <a:ext cx="1606098" cy="461665"/>
            </a:xfrm>
            <a:prstGeom prst="rect">
              <a:avLst/>
            </a:prstGeom>
            <a:noFill/>
          </p:spPr>
          <p:txBody>
            <a:bodyPr wrap="square" rtlCol="0">
              <a:spAutoFit/>
            </a:bodyPr>
            <a:lstStyle/>
            <a:p>
              <a:pPr algn="ctr"/>
              <a:r>
                <a:rPr lang="en-US" sz="2400" dirty="0"/>
                <a:t>Dynamic</a:t>
              </a:r>
            </a:p>
          </p:txBody>
        </p:sp>
        <p:sp>
          <p:nvSpPr>
            <p:cNvPr id="19" name="TextBox 18">
              <a:extLst>
                <a:ext uri="{FF2B5EF4-FFF2-40B4-BE49-F238E27FC236}">
                  <a16:creationId xmlns:a16="http://schemas.microsoft.com/office/drawing/2014/main" id="{D5BFEDC9-4F07-40C0-A056-CFA310536388}"/>
                </a:ext>
              </a:extLst>
            </p:cNvPr>
            <p:cNvSpPr txBox="1"/>
            <p:nvPr/>
          </p:nvSpPr>
          <p:spPr>
            <a:xfrm>
              <a:off x="4546921" y="1252996"/>
              <a:ext cx="1606098" cy="461665"/>
            </a:xfrm>
            <a:prstGeom prst="rect">
              <a:avLst/>
            </a:prstGeom>
            <a:noFill/>
          </p:spPr>
          <p:txBody>
            <a:bodyPr wrap="square" rtlCol="0">
              <a:spAutoFit/>
            </a:bodyPr>
            <a:lstStyle/>
            <a:p>
              <a:pPr algn="ctr"/>
              <a:r>
                <a:rPr lang="en-US" sz="2400" dirty="0"/>
                <a:t>Static</a:t>
              </a:r>
            </a:p>
          </p:txBody>
        </p:sp>
      </p:grpSp>
      <p:sp>
        <p:nvSpPr>
          <p:cNvPr id="24" name="Rectangle 23">
            <a:extLst>
              <a:ext uri="{FF2B5EF4-FFF2-40B4-BE49-F238E27FC236}">
                <a16:creationId xmlns:a16="http://schemas.microsoft.com/office/drawing/2014/main" id="{7B7E111A-BC93-4F3C-989B-EBA076EF96D4}"/>
              </a:ext>
            </a:extLst>
          </p:cNvPr>
          <p:cNvSpPr/>
          <p:nvPr/>
        </p:nvSpPr>
        <p:spPr>
          <a:xfrm>
            <a:off x="4117909" y="4052278"/>
            <a:ext cx="4749853" cy="23408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Weak type checking</a:t>
            </a:r>
          </a:p>
          <a:p>
            <a:endParaRPr lang="en-US" sz="2400" dirty="0"/>
          </a:p>
          <a:p>
            <a:r>
              <a:rPr lang="en-US" sz="2000" dirty="0"/>
              <a:t>The language's type system does NOT guarantee that all operations are invoked on objects/values of appropriate types </a:t>
            </a:r>
          </a:p>
          <a:p>
            <a:endParaRPr lang="en-US" sz="2000" dirty="0"/>
          </a:p>
        </p:txBody>
      </p:sp>
    </p:spTree>
    <p:extLst>
      <p:ext uri="{BB962C8B-B14F-4D97-AF65-F5344CB8AC3E}">
        <p14:creationId xmlns:p14="http://schemas.microsoft.com/office/powerpoint/2010/main" val="403453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What is a Weakly Typed Language?</a:t>
            </a:r>
          </a:p>
        </p:txBody>
      </p:sp>
      <p:sp>
        <p:nvSpPr>
          <p:cNvPr id="13" name="TextBox 12">
            <a:extLst>
              <a:ext uri="{FF2B5EF4-FFF2-40B4-BE49-F238E27FC236}">
                <a16:creationId xmlns:a16="http://schemas.microsoft.com/office/drawing/2014/main" id="{1E51894C-37E3-4B09-AB20-73846A3C29EC}"/>
              </a:ext>
            </a:extLst>
          </p:cNvPr>
          <p:cNvSpPr txBox="1"/>
          <p:nvPr/>
        </p:nvSpPr>
        <p:spPr>
          <a:xfrm>
            <a:off x="937890" y="911916"/>
            <a:ext cx="10395802" cy="461665"/>
          </a:xfrm>
          <a:prstGeom prst="rect">
            <a:avLst/>
          </a:prstGeom>
          <a:noFill/>
        </p:spPr>
        <p:txBody>
          <a:bodyPr wrap="square" rtlCol="0">
            <a:spAutoFit/>
          </a:bodyPr>
          <a:lstStyle/>
          <a:p>
            <a:pPr algn="ctr"/>
            <a:r>
              <a:rPr lang="en-US" sz="2400" dirty="0">
                <a:sym typeface="Wingdings" panose="05000000000000000000" pitchFamily="2" charset="2"/>
              </a:rPr>
              <a:t>Here are some attributes associated with weakly-typed languages: </a:t>
            </a:r>
            <a:endParaRPr lang="en-US" sz="2400" dirty="0"/>
          </a:p>
        </p:txBody>
      </p:sp>
      <p:sp>
        <p:nvSpPr>
          <p:cNvPr id="39" name="Rectangle 38">
            <a:extLst>
              <a:ext uri="{FF2B5EF4-FFF2-40B4-BE49-F238E27FC236}">
                <a16:creationId xmlns:a16="http://schemas.microsoft.com/office/drawing/2014/main" id="{2EECF5CB-F257-4DA6-8F09-214B40E0C8C5}"/>
              </a:ext>
            </a:extLst>
          </p:cNvPr>
          <p:cNvSpPr/>
          <p:nvPr/>
        </p:nvSpPr>
        <p:spPr>
          <a:xfrm>
            <a:off x="2158787" y="1571774"/>
            <a:ext cx="3826670" cy="2379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They are not Type-safe</a:t>
            </a:r>
          </a:p>
          <a:p>
            <a:pPr algn="ctr"/>
            <a:endParaRPr lang="en-US" sz="1600" dirty="0"/>
          </a:p>
          <a:p>
            <a:pPr algn="ctr"/>
            <a:r>
              <a:rPr lang="en-US" sz="1600" dirty="0"/>
              <a:t>The language may not detect or prevent operations on data types that don't support those operations</a:t>
            </a:r>
            <a:br>
              <a:rPr lang="en-US" sz="1600" dirty="0"/>
            </a:br>
            <a:endParaRPr lang="en-US" sz="1600" dirty="0"/>
          </a:p>
          <a:p>
            <a:pPr algn="ctr"/>
            <a:endParaRPr lang="en-US" sz="1600" dirty="0"/>
          </a:p>
          <a:p>
            <a:pPr algn="ctr"/>
            <a:endParaRPr lang="en-US" sz="1600" dirty="0"/>
          </a:p>
        </p:txBody>
      </p:sp>
      <p:sp>
        <p:nvSpPr>
          <p:cNvPr id="40" name="Rectangle 39">
            <a:extLst>
              <a:ext uri="{FF2B5EF4-FFF2-40B4-BE49-F238E27FC236}">
                <a16:creationId xmlns:a16="http://schemas.microsoft.com/office/drawing/2014/main" id="{2ECE9C7A-F4CF-41BB-828D-0EF36F83DB97}"/>
              </a:ext>
            </a:extLst>
          </p:cNvPr>
          <p:cNvSpPr/>
          <p:nvPr/>
        </p:nvSpPr>
        <p:spPr>
          <a:xfrm>
            <a:off x="6194345" y="1571775"/>
            <a:ext cx="3826670" cy="2379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They are not Memory Safe</a:t>
            </a:r>
          </a:p>
          <a:p>
            <a:pPr algn="ctr"/>
            <a:endParaRPr lang="en-US" sz="1600" dirty="0"/>
          </a:p>
          <a:p>
            <a:pPr algn="ctr"/>
            <a:r>
              <a:rPr lang="en-US" sz="1600" dirty="0"/>
              <a:t>Programs may access memory outside of array bounds or via dangling pointers</a:t>
            </a:r>
          </a:p>
          <a:p>
            <a:pPr algn="ctr"/>
            <a:endParaRPr lang="en-US" sz="1600" dirty="0"/>
          </a:p>
          <a:p>
            <a:pPr algn="ctr"/>
            <a:endParaRPr lang="en-US" sz="1600" dirty="0"/>
          </a:p>
          <a:p>
            <a:pPr algn="ctr"/>
            <a:endParaRPr lang="en-US" sz="1600" dirty="0"/>
          </a:p>
          <a:p>
            <a:pPr algn="ctr"/>
            <a:endParaRPr lang="en-US" sz="1600" dirty="0"/>
          </a:p>
        </p:txBody>
      </p:sp>
      <p:sp>
        <p:nvSpPr>
          <p:cNvPr id="16" name="Rectangle 15">
            <a:extLst>
              <a:ext uri="{FF2B5EF4-FFF2-40B4-BE49-F238E27FC236}">
                <a16:creationId xmlns:a16="http://schemas.microsoft.com/office/drawing/2014/main" id="{635457D2-6118-4B05-A4D4-FA23F2DFAFC0}"/>
              </a:ext>
            </a:extLst>
          </p:cNvPr>
          <p:cNvSpPr/>
          <p:nvPr/>
        </p:nvSpPr>
        <p:spPr>
          <a:xfrm>
            <a:off x="6246911" y="3165997"/>
            <a:ext cx="1828800" cy="72625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solidFill>
                  <a:prstClr val="black"/>
                </a:solidFill>
                <a:latin typeface="Consolas" panose="020B0609020204030204" pitchFamily="49" charset="0"/>
                <a:cs typeface="Courier New" panose="02070309020205020404" pitchFamily="49" charset="0"/>
              </a:rPr>
              <a:t>int </a:t>
            </a:r>
            <a:r>
              <a:rPr lang="en-US" sz="1600" baseline="0" dirty="0" err="1">
                <a:solidFill>
                  <a:prstClr val="black"/>
                </a:solidFill>
                <a:latin typeface="Consolas" panose="020B0609020204030204" pitchFamily="49" charset="0"/>
                <a:cs typeface="Courier New" panose="02070309020205020404" pitchFamily="49" charset="0"/>
              </a:rPr>
              <a:t>arr</a:t>
            </a:r>
            <a:r>
              <a:rPr lang="en-US" sz="1600" baseline="0" dirty="0">
                <a:solidFill>
                  <a:prstClr val="black"/>
                </a:solidFill>
                <a:latin typeface="Consolas" panose="020B0609020204030204" pitchFamily="49" charset="0"/>
                <a:cs typeface="Courier New" panose="02070309020205020404" pitchFamily="49" charset="0"/>
              </a:rPr>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prstClr val="black"/>
                </a:solidFill>
                <a:latin typeface="Consolas" panose="020B0609020204030204" pitchFamily="49" charset="0"/>
                <a:cs typeface="Courier New" panose="02070309020205020404" pitchFamily="49" charset="0"/>
              </a:rPr>
              <a:t>cout</a:t>
            </a:r>
            <a:r>
              <a:rPr lang="en-US" sz="1050" dirty="0">
                <a:solidFill>
                  <a:prstClr val="black"/>
                </a:solidFill>
                <a:latin typeface="Consolas" panose="020B0609020204030204" pitchFamily="49" charset="0"/>
                <a:cs typeface="Courier New" panose="02070309020205020404" pitchFamily="49" charset="0"/>
              </a:rPr>
              <a:t> </a:t>
            </a:r>
            <a:r>
              <a:rPr lang="en-US" sz="1600" dirty="0">
                <a:solidFill>
                  <a:prstClr val="black"/>
                </a:solidFill>
                <a:latin typeface="Consolas" panose="020B0609020204030204" pitchFamily="49" charset="0"/>
                <a:cs typeface="Courier New" panose="02070309020205020404" pitchFamily="49" charset="0"/>
              </a:rPr>
              <a:t>&lt;&lt;</a:t>
            </a:r>
            <a:r>
              <a:rPr lang="en-US" sz="1100" dirty="0">
                <a:solidFill>
                  <a:prstClr val="black"/>
                </a:solidFill>
                <a:latin typeface="Consolas" panose="020B0609020204030204" pitchFamily="49" charset="0"/>
                <a:cs typeface="Courier New" panose="02070309020205020404" pitchFamily="49" charset="0"/>
              </a:rPr>
              <a:t> </a:t>
            </a:r>
            <a:r>
              <a:rPr lang="en-US" sz="1600" dirty="0" err="1">
                <a:solidFill>
                  <a:prstClr val="black"/>
                </a:solidFill>
                <a:latin typeface="Consolas" panose="020B0609020204030204" pitchFamily="49" charset="0"/>
                <a:cs typeface="Courier New" panose="02070309020205020404" pitchFamily="49" charset="0"/>
              </a:rPr>
              <a:t>arr</a:t>
            </a:r>
            <a:r>
              <a:rPr lang="en-US" sz="1600" dirty="0">
                <a:solidFill>
                  <a:prstClr val="black"/>
                </a:solidFill>
                <a:latin typeface="Consolas" panose="020B0609020204030204" pitchFamily="49" charset="0"/>
                <a:cs typeface="Courier New" panose="02070309020205020404" pitchFamily="49" charset="0"/>
              </a:rPr>
              <a:t>[9];</a:t>
            </a:r>
            <a:endParaRPr lang="en-US" sz="1600" baseline="0" dirty="0">
              <a:solidFill>
                <a:prstClr val="black"/>
              </a:solidFill>
              <a:latin typeface="Consolas" panose="020B0609020204030204" pitchFamily="49" charset="0"/>
              <a:cs typeface="Courier New" panose="02070309020205020404" pitchFamily="49" charset="0"/>
            </a:endParaRPr>
          </a:p>
        </p:txBody>
      </p:sp>
      <p:sp>
        <p:nvSpPr>
          <p:cNvPr id="17" name="Rectangle 16">
            <a:extLst>
              <a:ext uri="{FF2B5EF4-FFF2-40B4-BE49-F238E27FC236}">
                <a16:creationId xmlns:a16="http://schemas.microsoft.com/office/drawing/2014/main" id="{6370FDCE-3EC7-4D23-A0B9-C9241D50922A}"/>
              </a:ext>
            </a:extLst>
          </p:cNvPr>
          <p:cNvSpPr/>
          <p:nvPr/>
        </p:nvSpPr>
        <p:spPr>
          <a:xfrm>
            <a:off x="8147471" y="3155935"/>
            <a:ext cx="1828800" cy="72625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solidFill>
                  <a:prstClr val="black"/>
                </a:solidFill>
                <a:latin typeface="Consolas" panose="020B0609020204030204" pitchFamily="49" charset="0"/>
                <a:cs typeface="Courier New" panose="02070309020205020404" pitchFamily="49" charset="0"/>
              </a:rPr>
              <a:t>int *</a:t>
            </a:r>
            <a:r>
              <a:rPr lang="en-US" sz="1600" baseline="0" dirty="0" err="1">
                <a:solidFill>
                  <a:prstClr val="black"/>
                </a:solidFill>
                <a:latin typeface="Consolas" panose="020B0609020204030204" pitchFamily="49" charset="0"/>
                <a:cs typeface="Courier New" panose="02070309020205020404" pitchFamily="49" charset="0"/>
              </a:rPr>
              <a:t>ptr</a:t>
            </a:r>
            <a:r>
              <a:rPr lang="en-US" sz="1600" baseline="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prstClr val="black"/>
                </a:solidFill>
                <a:latin typeface="Consolas" panose="020B0609020204030204" pitchFamily="49" charset="0"/>
                <a:cs typeface="Courier New" panose="02070309020205020404" pitchFamily="49" charset="0"/>
              </a:rPr>
              <a:t>cout</a:t>
            </a:r>
            <a:r>
              <a:rPr lang="en-US" sz="1050" dirty="0">
                <a:solidFill>
                  <a:prstClr val="black"/>
                </a:solidFill>
                <a:latin typeface="Consolas" panose="020B0609020204030204" pitchFamily="49" charset="0"/>
                <a:cs typeface="Courier New" panose="02070309020205020404" pitchFamily="49" charset="0"/>
              </a:rPr>
              <a:t> </a:t>
            </a:r>
            <a:r>
              <a:rPr lang="en-US" sz="1600" dirty="0">
                <a:solidFill>
                  <a:prstClr val="black"/>
                </a:solidFill>
                <a:latin typeface="Consolas" panose="020B0609020204030204" pitchFamily="49" charset="0"/>
                <a:cs typeface="Courier New" panose="02070309020205020404" pitchFamily="49" charset="0"/>
              </a:rPr>
              <a:t>&lt;&lt;</a:t>
            </a:r>
            <a:r>
              <a:rPr lang="en-US" sz="1050" dirty="0">
                <a:solidFill>
                  <a:prstClr val="black"/>
                </a:solidFill>
                <a:latin typeface="Consolas" panose="020B0609020204030204" pitchFamily="49" charset="0"/>
                <a:cs typeface="Courier New" panose="02070309020205020404" pitchFamily="49" charset="0"/>
              </a:rPr>
              <a:t> </a:t>
            </a:r>
            <a:r>
              <a:rPr lang="en-US" sz="1600" dirty="0">
                <a:solidFill>
                  <a:prstClr val="black"/>
                </a:solidFill>
                <a:latin typeface="Consolas" panose="020B0609020204030204" pitchFamily="49" charset="0"/>
                <a:cs typeface="Courier New" panose="02070309020205020404" pitchFamily="49" charset="0"/>
              </a:rPr>
              <a:t>*</a:t>
            </a:r>
            <a:r>
              <a:rPr lang="en-US" sz="1600" dirty="0" err="1">
                <a:solidFill>
                  <a:prstClr val="black"/>
                </a:solidFill>
                <a:latin typeface="Consolas" panose="020B0609020204030204" pitchFamily="49" charset="0"/>
                <a:cs typeface="Courier New" panose="02070309020205020404" pitchFamily="49" charset="0"/>
              </a:rPr>
              <a:t>ptr</a:t>
            </a:r>
            <a:r>
              <a:rPr lang="en-US" sz="1600" dirty="0">
                <a:solidFill>
                  <a:prstClr val="black"/>
                </a:solidFill>
                <a:latin typeface="Consolas" panose="020B0609020204030204" pitchFamily="49" charset="0"/>
                <a:cs typeface="Courier New" panose="02070309020205020404" pitchFamily="49" charset="0"/>
              </a:rPr>
              <a:t>;</a:t>
            </a:r>
            <a:endParaRPr lang="en-US" sz="1600" baseline="0" dirty="0">
              <a:solidFill>
                <a:prstClr val="black"/>
              </a:solidFill>
              <a:latin typeface="Consolas" panose="020B06090202040302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D024BB90-3CBC-49E8-B815-02631C118359}"/>
              </a:ext>
            </a:extLst>
          </p:cNvPr>
          <p:cNvSpPr/>
          <p:nvPr/>
        </p:nvSpPr>
        <p:spPr>
          <a:xfrm>
            <a:off x="2597188" y="3141712"/>
            <a:ext cx="2885968" cy="72625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solidFill>
                  <a:prstClr val="black"/>
                </a:solidFill>
                <a:latin typeface="Consolas" panose="020B0609020204030204" pitchFamily="49" charset="0"/>
                <a:cs typeface="Courier New" panose="02070309020205020404" pitchFamily="49" charset="0"/>
              </a:rPr>
              <a:t>Lion </a:t>
            </a:r>
            <a:r>
              <a:rPr lang="en-US" sz="1600" baseline="0" dirty="0" err="1">
                <a:solidFill>
                  <a:prstClr val="black"/>
                </a:solidFill>
                <a:latin typeface="Consolas" panose="020B0609020204030204" pitchFamily="49" charset="0"/>
                <a:cs typeface="Courier New" panose="02070309020205020404" pitchFamily="49" charset="0"/>
              </a:rPr>
              <a:t>leo</a:t>
            </a:r>
            <a:r>
              <a:rPr lang="en-US" sz="1600" baseline="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prstClr val="black"/>
                </a:solidFill>
                <a:latin typeface="Consolas" panose="020B0609020204030204" pitchFamily="49" charset="0"/>
                <a:cs typeface="Courier New" panose="02070309020205020404" pitchFamily="49" charset="0"/>
              </a:rPr>
              <a:t>leo.quack</a:t>
            </a:r>
            <a:r>
              <a:rPr lang="en-US" sz="1600" dirty="0">
                <a:solidFill>
                  <a:prstClr val="black"/>
                </a:solidFill>
                <a:latin typeface="Consolas" panose="020B0609020204030204" pitchFamily="49" charset="0"/>
                <a:cs typeface="Courier New" panose="02070309020205020404" pitchFamily="49" charset="0"/>
              </a:rPr>
              <a:t>(); // ???</a:t>
            </a:r>
            <a:endParaRPr lang="en-US" sz="1600" baseline="0" dirty="0">
              <a:solidFill>
                <a:prstClr val="black"/>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28629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9" grpId="0" animBg="1"/>
      <p:bldP spid="40" grpId="0" animBg="1"/>
      <p:bldP spid="16" grpId="0" animBg="1"/>
      <p:bldP spid="17"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83BAEC29-D2D7-49C7-B13D-69928D1A1230}"/>
              </a:ext>
            </a:extLst>
          </p:cNvPr>
          <p:cNvSpPr/>
          <p:nvPr/>
        </p:nvSpPr>
        <p:spPr>
          <a:xfrm>
            <a:off x="157116" y="3992326"/>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FFFF"/>
              </a:solidFill>
            </a:endParaRPr>
          </a:p>
          <a:p>
            <a:pPr algn="ctr"/>
            <a:r>
              <a:rPr lang="en-US" sz="2400" dirty="0">
                <a:solidFill>
                  <a:srgbClr val="00FFFF"/>
                </a:solidFill>
              </a:rPr>
              <a:t>Its storage</a:t>
            </a:r>
          </a:p>
          <a:p>
            <a:pPr algn="ctr"/>
            <a:endParaRPr lang="en-US" sz="2400" dirty="0"/>
          </a:p>
          <a:p>
            <a:pPr algn="ctr"/>
            <a:r>
              <a:rPr lang="en-US" sz="2400" dirty="0"/>
              <a:t>The memory slots that holds the value</a:t>
            </a:r>
          </a:p>
          <a:p>
            <a:pPr algn="ctr"/>
            <a:endParaRPr lang="en-US" sz="2400" dirty="0"/>
          </a:p>
          <a:p>
            <a:pPr algn="ctr"/>
            <a:endParaRPr lang="en-US" sz="2400" dirty="0"/>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1253399" y="-220603"/>
            <a:ext cx="9438744" cy="1143000"/>
          </a:xfrm>
        </p:spPr>
        <p:txBody>
          <a:bodyPr/>
          <a:lstStyle/>
          <a:p>
            <a:r>
              <a:rPr lang="en-US" dirty="0"/>
              <a:t>What are all the facets that make up a variable?</a:t>
            </a:r>
          </a:p>
        </p:txBody>
      </p:sp>
      <p:sp>
        <p:nvSpPr>
          <p:cNvPr id="3" name="Rectangle 2">
            <a:extLst>
              <a:ext uri="{FF2B5EF4-FFF2-40B4-BE49-F238E27FC236}">
                <a16:creationId xmlns:a16="http://schemas.microsoft.com/office/drawing/2014/main" id="{3290CDFB-58D8-44E4-9A9E-7D15C85B57BC}"/>
              </a:ext>
            </a:extLst>
          </p:cNvPr>
          <p:cNvSpPr/>
          <p:nvPr/>
        </p:nvSpPr>
        <p:spPr>
          <a:xfrm>
            <a:off x="149585" y="1382907"/>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name</a:t>
            </a:r>
          </a:p>
          <a:p>
            <a:pPr algn="ctr"/>
            <a:endParaRPr lang="en-US" sz="2400" dirty="0"/>
          </a:p>
          <a:p>
            <a:pPr algn="ctr"/>
            <a:r>
              <a:rPr lang="en-US" sz="2400" dirty="0"/>
              <a:t>How you refer to the variable</a:t>
            </a:r>
          </a:p>
          <a:p>
            <a:pPr algn="ctr"/>
            <a:endParaRPr lang="en-US" sz="2400" dirty="0"/>
          </a:p>
        </p:txBody>
      </p:sp>
      <p:sp>
        <p:nvSpPr>
          <p:cNvPr id="44" name="Rectangle 43">
            <a:extLst>
              <a:ext uri="{FF2B5EF4-FFF2-40B4-BE49-F238E27FC236}">
                <a16:creationId xmlns:a16="http://schemas.microsoft.com/office/drawing/2014/main" id="{B4064655-807D-48B7-B612-0BE33B410776}"/>
              </a:ext>
            </a:extLst>
          </p:cNvPr>
          <p:cNvSpPr/>
          <p:nvPr/>
        </p:nvSpPr>
        <p:spPr>
          <a:xfrm>
            <a:off x="3201518" y="1382907"/>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type</a:t>
            </a:r>
          </a:p>
          <a:p>
            <a:pPr algn="ctr"/>
            <a:endParaRPr lang="en-US" sz="2400" dirty="0"/>
          </a:p>
          <a:p>
            <a:pPr algn="ctr"/>
            <a:r>
              <a:rPr lang="en-US" sz="2400" dirty="0"/>
              <a:t>A variable may (or may not) have an assigned type</a:t>
            </a:r>
          </a:p>
        </p:txBody>
      </p:sp>
      <p:sp>
        <p:nvSpPr>
          <p:cNvPr id="46" name="Rectangle 45">
            <a:extLst>
              <a:ext uri="{FF2B5EF4-FFF2-40B4-BE49-F238E27FC236}">
                <a16:creationId xmlns:a16="http://schemas.microsoft.com/office/drawing/2014/main" id="{88167578-F077-4177-9FB3-A5DC807EAA7B}"/>
              </a:ext>
            </a:extLst>
          </p:cNvPr>
          <p:cNvSpPr/>
          <p:nvPr/>
        </p:nvSpPr>
        <p:spPr>
          <a:xfrm>
            <a:off x="6272109" y="1382907"/>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FFFF"/>
              </a:solidFill>
            </a:endParaRPr>
          </a:p>
          <a:p>
            <a:pPr algn="ctr"/>
            <a:r>
              <a:rPr lang="en-US" sz="2400" dirty="0">
                <a:solidFill>
                  <a:srgbClr val="00FFFF"/>
                </a:solidFill>
              </a:rPr>
              <a:t>Its value</a:t>
            </a:r>
          </a:p>
          <a:p>
            <a:pPr algn="ctr"/>
            <a:endParaRPr lang="en-US" sz="2400" dirty="0"/>
          </a:p>
          <a:p>
            <a:pPr algn="ctr"/>
            <a:r>
              <a:rPr lang="en-US" sz="2400" dirty="0"/>
              <a:t>The value being stored and its type</a:t>
            </a:r>
          </a:p>
          <a:p>
            <a:pPr algn="ctr"/>
            <a:endParaRPr lang="en-US" sz="2400" dirty="0"/>
          </a:p>
        </p:txBody>
      </p:sp>
      <p:sp>
        <p:nvSpPr>
          <p:cNvPr id="53" name="Rectangle 52">
            <a:extLst>
              <a:ext uri="{FF2B5EF4-FFF2-40B4-BE49-F238E27FC236}">
                <a16:creationId xmlns:a16="http://schemas.microsoft.com/office/drawing/2014/main" id="{9BCA6EAB-5CAC-4A02-BC88-08A8C2D31BEB}"/>
              </a:ext>
            </a:extLst>
          </p:cNvPr>
          <p:cNvSpPr/>
          <p:nvPr/>
        </p:nvSpPr>
        <p:spPr>
          <a:xfrm>
            <a:off x="3201518" y="3992326"/>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lifetime</a:t>
            </a:r>
          </a:p>
          <a:p>
            <a:pPr algn="ctr"/>
            <a:endParaRPr lang="en-US" sz="2400" dirty="0"/>
          </a:p>
          <a:p>
            <a:pPr algn="ctr"/>
            <a:r>
              <a:rPr lang="en-US" sz="2400" dirty="0"/>
              <a:t>The timeframe over which a variable exists</a:t>
            </a:r>
          </a:p>
        </p:txBody>
      </p:sp>
      <p:sp>
        <p:nvSpPr>
          <p:cNvPr id="9" name="Rectangle 8">
            <a:extLst>
              <a:ext uri="{FF2B5EF4-FFF2-40B4-BE49-F238E27FC236}">
                <a16:creationId xmlns:a16="http://schemas.microsoft.com/office/drawing/2014/main" id="{92FB2987-A06D-4CF6-9A26-692AA36A25BC}"/>
              </a:ext>
            </a:extLst>
          </p:cNvPr>
          <p:cNvSpPr/>
          <p:nvPr/>
        </p:nvSpPr>
        <p:spPr>
          <a:xfrm>
            <a:off x="6272109" y="3992326"/>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scope</a:t>
            </a:r>
          </a:p>
          <a:p>
            <a:pPr algn="ctr"/>
            <a:endParaRPr lang="en-US" sz="2400" dirty="0"/>
          </a:p>
          <a:p>
            <a:pPr algn="ctr"/>
            <a:r>
              <a:rPr lang="en-US" sz="2400" dirty="0"/>
              <a:t>When/where the variable name is visible to code</a:t>
            </a:r>
          </a:p>
        </p:txBody>
      </p:sp>
      <p:sp>
        <p:nvSpPr>
          <p:cNvPr id="5" name="TextBox 4">
            <a:extLst>
              <a:ext uri="{FF2B5EF4-FFF2-40B4-BE49-F238E27FC236}">
                <a16:creationId xmlns:a16="http://schemas.microsoft.com/office/drawing/2014/main" id="{381FB913-BEB0-4DEB-8044-0621D0CB43DF}"/>
              </a:ext>
            </a:extLst>
          </p:cNvPr>
          <p:cNvSpPr txBox="1"/>
          <p:nvPr/>
        </p:nvSpPr>
        <p:spPr>
          <a:xfrm>
            <a:off x="4530747" y="581152"/>
            <a:ext cx="3288080" cy="461665"/>
          </a:xfrm>
          <a:prstGeom prst="rect">
            <a:avLst/>
          </a:prstGeom>
          <a:noFill/>
        </p:spPr>
        <p:txBody>
          <a:bodyPr wrap="none" rtlCol="0">
            <a:spAutoFit/>
          </a:bodyPr>
          <a:lstStyle/>
          <a:p>
            <a:r>
              <a:rPr lang="en-US" sz="2400" dirty="0"/>
              <a:t>I’ll give you some hints…</a:t>
            </a:r>
          </a:p>
        </p:txBody>
      </p:sp>
      <p:sp>
        <p:nvSpPr>
          <p:cNvPr id="33" name="Rectangle 32">
            <a:extLst>
              <a:ext uri="{FF2B5EF4-FFF2-40B4-BE49-F238E27FC236}">
                <a16:creationId xmlns:a16="http://schemas.microsoft.com/office/drawing/2014/main" id="{5A58EA32-A148-4858-BE80-6EBEBB53AE72}"/>
              </a:ext>
            </a:extLst>
          </p:cNvPr>
          <p:cNvSpPr/>
          <p:nvPr/>
        </p:nvSpPr>
        <p:spPr>
          <a:xfrm>
            <a:off x="9274160" y="1376266"/>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Binding</a:t>
            </a:r>
          </a:p>
          <a:p>
            <a:pPr algn="ctr"/>
            <a:endParaRPr lang="en-US" sz="2400" dirty="0"/>
          </a:p>
          <a:p>
            <a:pPr algn="ctr"/>
            <a:r>
              <a:rPr lang="en-US" sz="2400" dirty="0"/>
              <a:t>How a variable name is connected to its current value</a:t>
            </a:r>
          </a:p>
        </p:txBody>
      </p:sp>
      <p:sp>
        <p:nvSpPr>
          <p:cNvPr id="45" name="Rectangle 44">
            <a:extLst>
              <a:ext uri="{FF2B5EF4-FFF2-40B4-BE49-F238E27FC236}">
                <a16:creationId xmlns:a16="http://schemas.microsoft.com/office/drawing/2014/main" id="{C5251FA1-5094-4B6A-8687-F744EE4174CF}"/>
              </a:ext>
            </a:extLst>
          </p:cNvPr>
          <p:cNvSpPr/>
          <p:nvPr/>
        </p:nvSpPr>
        <p:spPr>
          <a:xfrm>
            <a:off x="9272965" y="3991905"/>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Mutability</a:t>
            </a:r>
          </a:p>
          <a:p>
            <a:pPr algn="ctr"/>
            <a:endParaRPr lang="en-US" sz="2400" dirty="0"/>
          </a:p>
          <a:p>
            <a:pPr algn="ctr"/>
            <a:r>
              <a:rPr lang="en-US" sz="2300" dirty="0"/>
              <a:t>Can a variable's value be changed</a:t>
            </a:r>
          </a:p>
        </p:txBody>
      </p:sp>
      <p:sp>
        <p:nvSpPr>
          <p:cNvPr id="55" name="Title 1">
            <a:extLst>
              <a:ext uri="{FF2B5EF4-FFF2-40B4-BE49-F238E27FC236}">
                <a16:creationId xmlns:a16="http://schemas.microsoft.com/office/drawing/2014/main" id="{AEDDB14C-0BDA-4B23-AE43-7C68E56FEAD0}"/>
              </a:ext>
            </a:extLst>
          </p:cNvPr>
          <p:cNvSpPr txBox="1">
            <a:spLocks/>
          </p:cNvSpPr>
          <p:nvPr/>
        </p:nvSpPr>
        <p:spPr>
          <a:xfrm>
            <a:off x="1037267" y="-226738"/>
            <a:ext cx="9438744"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What are all the facets that make up a </a:t>
            </a:r>
            <a:r>
              <a:rPr lang="en-US" dirty="0">
                <a:solidFill>
                  <a:srgbClr val="FF0000"/>
                </a:solidFill>
              </a:rPr>
              <a:t>value</a:t>
            </a:r>
            <a:r>
              <a:rPr lang="en-US" dirty="0"/>
              <a:t>?</a:t>
            </a:r>
          </a:p>
        </p:txBody>
      </p:sp>
      <p:sp>
        <p:nvSpPr>
          <p:cNvPr id="8" name="TextBox 7">
            <a:extLst>
              <a:ext uri="{FF2B5EF4-FFF2-40B4-BE49-F238E27FC236}">
                <a16:creationId xmlns:a16="http://schemas.microsoft.com/office/drawing/2014/main" id="{663B50DC-B6C3-4314-8A90-5A1DBBD2A576}"/>
              </a:ext>
            </a:extLst>
          </p:cNvPr>
          <p:cNvSpPr txBox="1"/>
          <p:nvPr/>
        </p:nvSpPr>
        <p:spPr>
          <a:xfrm>
            <a:off x="544334" y="644088"/>
            <a:ext cx="1975221" cy="3770263"/>
          </a:xfrm>
          <a:prstGeom prst="rect">
            <a:avLst/>
          </a:prstGeom>
          <a:noFill/>
        </p:spPr>
        <p:txBody>
          <a:bodyPr wrap="none" rtlCol="0">
            <a:spAutoFit/>
          </a:bodyPr>
          <a:lstStyle/>
          <a:p>
            <a:r>
              <a:rPr lang="en-US" sz="23900" dirty="0">
                <a:solidFill>
                  <a:srgbClr val="FF0000"/>
                </a:solidFill>
              </a:rPr>
              <a:t>X</a:t>
            </a:r>
          </a:p>
        </p:txBody>
      </p:sp>
      <p:sp>
        <p:nvSpPr>
          <p:cNvPr id="56" name="Rectangle 55">
            <a:extLst>
              <a:ext uri="{FF2B5EF4-FFF2-40B4-BE49-F238E27FC236}">
                <a16:creationId xmlns:a16="http://schemas.microsoft.com/office/drawing/2014/main" id="{ED213C39-81B5-4FC2-B5CC-C3C3B02751CE}"/>
              </a:ext>
            </a:extLst>
          </p:cNvPr>
          <p:cNvSpPr/>
          <p:nvPr/>
        </p:nvSpPr>
        <p:spPr>
          <a:xfrm>
            <a:off x="3201518" y="1388829"/>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type</a:t>
            </a:r>
          </a:p>
          <a:p>
            <a:pPr algn="ctr"/>
            <a:endParaRPr lang="en-US" sz="2400" dirty="0"/>
          </a:p>
          <a:p>
            <a:pPr algn="ctr"/>
            <a:r>
              <a:rPr lang="en-US" sz="2400" dirty="0"/>
              <a:t>A </a:t>
            </a:r>
            <a:r>
              <a:rPr lang="en-US" sz="2400" dirty="0">
                <a:solidFill>
                  <a:srgbClr val="FFC9C9"/>
                </a:solidFill>
              </a:rPr>
              <a:t>value</a:t>
            </a:r>
            <a:r>
              <a:rPr lang="en-US" sz="2400" dirty="0"/>
              <a:t> always </a:t>
            </a:r>
            <a:br>
              <a:rPr lang="en-US" sz="2400" dirty="0"/>
            </a:br>
            <a:r>
              <a:rPr lang="en-US" sz="2400" dirty="0"/>
              <a:t>has a type</a:t>
            </a:r>
          </a:p>
        </p:txBody>
      </p:sp>
      <p:sp>
        <p:nvSpPr>
          <p:cNvPr id="58" name="TextBox 57">
            <a:extLst>
              <a:ext uri="{FF2B5EF4-FFF2-40B4-BE49-F238E27FC236}">
                <a16:creationId xmlns:a16="http://schemas.microsoft.com/office/drawing/2014/main" id="{B85B6825-5331-4CA1-8D51-524ADDBD60D7}"/>
              </a:ext>
            </a:extLst>
          </p:cNvPr>
          <p:cNvSpPr txBox="1"/>
          <p:nvPr/>
        </p:nvSpPr>
        <p:spPr>
          <a:xfrm>
            <a:off x="9631462" y="632100"/>
            <a:ext cx="1975221" cy="3770263"/>
          </a:xfrm>
          <a:prstGeom prst="rect">
            <a:avLst/>
          </a:prstGeom>
          <a:noFill/>
        </p:spPr>
        <p:txBody>
          <a:bodyPr wrap="none" rtlCol="0">
            <a:spAutoFit/>
          </a:bodyPr>
          <a:lstStyle/>
          <a:p>
            <a:r>
              <a:rPr lang="en-US" sz="23900" dirty="0">
                <a:solidFill>
                  <a:srgbClr val="FF0000"/>
                </a:solidFill>
              </a:rPr>
              <a:t>X</a:t>
            </a:r>
          </a:p>
        </p:txBody>
      </p:sp>
      <p:sp>
        <p:nvSpPr>
          <p:cNvPr id="59" name="Rectangle 58">
            <a:extLst>
              <a:ext uri="{FF2B5EF4-FFF2-40B4-BE49-F238E27FC236}">
                <a16:creationId xmlns:a16="http://schemas.microsoft.com/office/drawing/2014/main" id="{D14DD851-C37A-4966-BBE4-377AEA2DF915}"/>
              </a:ext>
            </a:extLst>
          </p:cNvPr>
          <p:cNvSpPr/>
          <p:nvPr/>
        </p:nvSpPr>
        <p:spPr>
          <a:xfrm>
            <a:off x="3201517" y="3993213"/>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Its lifetime</a:t>
            </a:r>
          </a:p>
          <a:p>
            <a:pPr algn="ctr"/>
            <a:endParaRPr lang="en-US" sz="2400" dirty="0"/>
          </a:p>
          <a:p>
            <a:pPr algn="ctr"/>
            <a:r>
              <a:rPr lang="en-US" sz="2400" dirty="0"/>
              <a:t>The timeframe over which a </a:t>
            </a:r>
            <a:r>
              <a:rPr lang="en-US" sz="2400" dirty="0">
                <a:solidFill>
                  <a:srgbClr val="FFC9C9"/>
                </a:solidFill>
              </a:rPr>
              <a:t>value</a:t>
            </a:r>
            <a:r>
              <a:rPr lang="en-US" sz="2400" dirty="0"/>
              <a:t> exists</a:t>
            </a:r>
          </a:p>
        </p:txBody>
      </p:sp>
      <p:sp>
        <p:nvSpPr>
          <p:cNvPr id="60" name="TextBox 59">
            <a:extLst>
              <a:ext uri="{FF2B5EF4-FFF2-40B4-BE49-F238E27FC236}">
                <a16:creationId xmlns:a16="http://schemas.microsoft.com/office/drawing/2014/main" id="{014ECFCE-07B5-4B83-84AD-1788ADBB19FC}"/>
              </a:ext>
            </a:extLst>
          </p:cNvPr>
          <p:cNvSpPr txBox="1"/>
          <p:nvPr/>
        </p:nvSpPr>
        <p:spPr>
          <a:xfrm>
            <a:off x="6743428" y="3252818"/>
            <a:ext cx="1975221" cy="3770263"/>
          </a:xfrm>
          <a:prstGeom prst="rect">
            <a:avLst/>
          </a:prstGeom>
          <a:noFill/>
        </p:spPr>
        <p:txBody>
          <a:bodyPr wrap="none" rtlCol="0">
            <a:spAutoFit/>
          </a:bodyPr>
          <a:lstStyle/>
          <a:p>
            <a:r>
              <a:rPr lang="en-US" sz="23900" dirty="0">
                <a:solidFill>
                  <a:srgbClr val="FF0000"/>
                </a:solidFill>
              </a:rPr>
              <a:t>X</a:t>
            </a:r>
          </a:p>
        </p:txBody>
      </p:sp>
      <p:sp>
        <p:nvSpPr>
          <p:cNvPr id="62" name="Rectangle 61">
            <a:extLst>
              <a:ext uri="{FF2B5EF4-FFF2-40B4-BE49-F238E27FC236}">
                <a16:creationId xmlns:a16="http://schemas.microsoft.com/office/drawing/2014/main" id="{4405C016-5C32-495F-A1E9-2A62300B1ED5}"/>
              </a:ext>
            </a:extLst>
          </p:cNvPr>
          <p:cNvSpPr/>
          <p:nvPr/>
        </p:nvSpPr>
        <p:spPr>
          <a:xfrm>
            <a:off x="9278025" y="3992209"/>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Mutability</a:t>
            </a:r>
          </a:p>
          <a:p>
            <a:pPr algn="ctr"/>
            <a:endParaRPr lang="en-US" sz="2400" dirty="0"/>
          </a:p>
          <a:p>
            <a:pPr algn="ctr"/>
            <a:r>
              <a:rPr lang="en-US" sz="2300" dirty="0"/>
              <a:t>Can a </a:t>
            </a:r>
            <a:r>
              <a:rPr lang="en-US" sz="2300" dirty="0">
                <a:solidFill>
                  <a:srgbClr val="FFC9C9"/>
                </a:solidFill>
              </a:rPr>
              <a:t>value</a:t>
            </a:r>
            <a:r>
              <a:rPr lang="en-US" sz="2300" dirty="0"/>
              <a:t> be changed</a:t>
            </a:r>
          </a:p>
        </p:txBody>
      </p:sp>
      <p:sp>
        <p:nvSpPr>
          <p:cNvPr id="10" name="Rectangle 9">
            <a:extLst>
              <a:ext uri="{FF2B5EF4-FFF2-40B4-BE49-F238E27FC236}">
                <a16:creationId xmlns:a16="http://schemas.microsoft.com/office/drawing/2014/main" id="{9F530ADD-E90D-408C-90A7-CB01503546F5}"/>
              </a:ext>
            </a:extLst>
          </p:cNvPr>
          <p:cNvSpPr/>
          <p:nvPr/>
        </p:nvSpPr>
        <p:spPr>
          <a:xfrm>
            <a:off x="149585" y="1382907"/>
            <a:ext cx="2826697" cy="2288140"/>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2FE8211-9403-457C-BCC9-379D82E6F7A5}"/>
              </a:ext>
            </a:extLst>
          </p:cNvPr>
          <p:cNvSpPr/>
          <p:nvPr/>
        </p:nvSpPr>
        <p:spPr>
          <a:xfrm>
            <a:off x="3202068" y="1387390"/>
            <a:ext cx="2826697" cy="2288140"/>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A60BBD2-23D1-45C8-8BA7-B3F2E3778E8B}"/>
              </a:ext>
            </a:extLst>
          </p:cNvPr>
          <p:cNvSpPr/>
          <p:nvPr/>
        </p:nvSpPr>
        <p:spPr>
          <a:xfrm>
            <a:off x="6281377" y="1380752"/>
            <a:ext cx="2826697" cy="2288140"/>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5" name="Rectangle 64">
            <a:extLst>
              <a:ext uri="{FF2B5EF4-FFF2-40B4-BE49-F238E27FC236}">
                <a16:creationId xmlns:a16="http://schemas.microsoft.com/office/drawing/2014/main" id="{FABD1D12-FBFE-4BAA-8BE2-971689B7B370}"/>
              </a:ext>
            </a:extLst>
          </p:cNvPr>
          <p:cNvSpPr/>
          <p:nvPr/>
        </p:nvSpPr>
        <p:spPr>
          <a:xfrm>
            <a:off x="9280008" y="1378606"/>
            <a:ext cx="2826697" cy="2288140"/>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a:extLst>
              <a:ext uri="{FF2B5EF4-FFF2-40B4-BE49-F238E27FC236}">
                <a16:creationId xmlns:a16="http://schemas.microsoft.com/office/drawing/2014/main" id="{A17637AA-D91B-4737-B90E-AE06BFA59C85}"/>
              </a:ext>
            </a:extLst>
          </p:cNvPr>
          <p:cNvSpPr/>
          <p:nvPr/>
        </p:nvSpPr>
        <p:spPr>
          <a:xfrm>
            <a:off x="153180" y="3990870"/>
            <a:ext cx="2826697" cy="2288140"/>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7" name="Rectangle 66">
            <a:extLst>
              <a:ext uri="{FF2B5EF4-FFF2-40B4-BE49-F238E27FC236}">
                <a16:creationId xmlns:a16="http://schemas.microsoft.com/office/drawing/2014/main" id="{3D40ABCE-DB5F-4C5A-B989-81D970CECE67}"/>
              </a:ext>
            </a:extLst>
          </p:cNvPr>
          <p:cNvSpPr/>
          <p:nvPr/>
        </p:nvSpPr>
        <p:spPr>
          <a:xfrm>
            <a:off x="3209764" y="4001602"/>
            <a:ext cx="2826697" cy="2288140"/>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8" name="Rectangle 67">
            <a:extLst>
              <a:ext uri="{FF2B5EF4-FFF2-40B4-BE49-F238E27FC236}">
                <a16:creationId xmlns:a16="http://schemas.microsoft.com/office/drawing/2014/main" id="{C4709793-E6D0-4051-ACC2-90F3F96BD93D}"/>
              </a:ext>
            </a:extLst>
          </p:cNvPr>
          <p:cNvSpPr/>
          <p:nvPr/>
        </p:nvSpPr>
        <p:spPr>
          <a:xfrm>
            <a:off x="6259912" y="3993016"/>
            <a:ext cx="2826697" cy="2288140"/>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9" name="Rectangle 68">
            <a:extLst>
              <a:ext uri="{FF2B5EF4-FFF2-40B4-BE49-F238E27FC236}">
                <a16:creationId xmlns:a16="http://schemas.microsoft.com/office/drawing/2014/main" id="{71259C37-7352-4172-99A0-5488B6A4BFD4}"/>
              </a:ext>
            </a:extLst>
          </p:cNvPr>
          <p:cNvSpPr/>
          <p:nvPr/>
        </p:nvSpPr>
        <p:spPr>
          <a:xfrm>
            <a:off x="9271421" y="3990870"/>
            <a:ext cx="2826697" cy="2288140"/>
          </a:xfrm>
          <a:prstGeom prst="rect">
            <a:avLst/>
          </a:prstGeom>
          <a:no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a:extLst>
              <a:ext uri="{FF2B5EF4-FFF2-40B4-BE49-F238E27FC236}">
                <a16:creationId xmlns:a16="http://schemas.microsoft.com/office/drawing/2014/main" id="{84C2C671-FE27-469A-ADFD-A55D0160B3BC}"/>
              </a:ext>
            </a:extLst>
          </p:cNvPr>
          <p:cNvSpPr/>
          <p:nvPr/>
        </p:nvSpPr>
        <p:spPr>
          <a:xfrm>
            <a:off x="6277957" y="1387390"/>
            <a:ext cx="2835965" cy="2292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FFFF"/>
              </a:solidFill>
            </a:endParaRPr>
          </a:p>
          <a:p>
            <a:pPr algn="ctr"/>
            <a:r>
              <a:rPr lang="en-US" sz="2400" dirty="0">
                <a:solidFill>
                  <a:srgbClr val="00FFFF"/>
                </a:solidFill>
              </a:rPr>
              <a:t>Its value</a:t>
            </a:r>
          </a:p>
          <a:p>
            <a:pPr algn="ctr"/>
            <a:endParaRPr lang="en-US" sz="2400" dirty="0"/>
          </a:p>
          <a:p>
            <a:pPr algn="ctr"/>
            <a:r>
              <a:rPr lang="en-US" sz="2400" dirty="0"/>
              <a:t>The value itself</a:t>
            </a:r>
          </a:p>
          <a:p>
            <a:pPr algn="ctr"/>
            <a:endParaRPr lang="en-US" sz="2400" dirty="0"/>
          </a:p>
          <a:p>
            <a:pPr algn="ctr"/>
            <a:endParaRPr lang="en-US" sz="2400" dirty="0"/>
          </a:p>
        </p:txBody>
      </p:sp>
    </p:spTree>
    <p:extLst>
      <p:ext uri="{BB962C8B-B14F-4D97-AF65-F5344CB8AC3E}">
        <p14:creationId xmlns:p14="http://schemas.microsoft.com/office/powerpoint/2010/main" val="87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0-ppt_h/2"/>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1"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0-#ppt_h/2"/>
                                          </p:val>
                                        </p:tav>
                                        <p:tav tm="100000">
                                          <p:val>
                                            <p:strVal val="#ppt_y"/>
                                          </p:val>
                                        </p:tav>
                                      </p:tavLst>
                                    </p:anim>
                                  </p:childTnLst>
                                </p:cTn>
                              </p:par>
                              <p:par>
                                <p:cTn id="13" presetID="10" presetClass="exit" presetSubtype="0" fill="hold" grpId="0"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up)">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xit" presetSubtype="0" fill="hold" grpId="0" nodeType="withEffect">
                                  <p:stCondLst>
                                    <p:cond delay="0"/>
                                  </p:stCondLst>
                                  <p:childTnLst>
                                    <p:animEffect transition="out" filter="fade">
                                      <p:cBhvr>
                                        <p:cTn id="62" dur="500"/>
                                        <p:tgtEl>
                                          <p:spTgt spid="46"/>
                                        </p:tgtEl>
                                      </p:cBhvr>
                                    </p:animEffect>
                                    <p:set>
                                      <p:cBhvr>
                                        <p:cTn id="63" dur="1" fill="hold">
                                          <p:stCondLst>
                                            <p:cond delay="499"/>
                                          </p:stCondLst>
                                        </p:cTn>
                                        <p:tgtEl>
                                          <p:spTgt spid="4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64"/>
                                        </p:tgtEl>
                                      </p:cBhvr>
                                    </p:animEffect>
                                    <p:set>
                                      <p:cBhvr>
                                        <p:cTn id="66" dur="1" fill="hold">
                                          <p:stCondLst>
                                            <p:cond delay="499"/>
                                          </p:stCondLst>
                                        </p:cTn>
                                        <p:tgtEl>
                                          <p:spTgt spid="6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58"/>
                                        </p:tgtEl>
                                      </p:cBhvr>
                                    </p:animEffect>
                                    <p:set>
                                      <p:cBhvr>
                                        <p:cTn id="80" dur="1" fill="hold">
                                          <p:stCondLst>
                                            <p:cond delay="499"/>
                                          </p:stCondLst>
                                        </p:cTn>
                                        <p:tgtEl>
                                          <p:spTgt spid="58"/>
                                        </p:tgtEl>
                                        <p:attrNameLst>
                                          <p:attrName>style.visibility</p:attrName>
                                        </p:attrNameLst>
                                      </p:cBhvr>
                                      <p:to>
                                        <p:strVal val="hidden"/>
                                      </p:to>
                                    </p:set>
                                  </p:childTnLst>
                                </p:cTn>
                              </p:par>
                              <p:par>
                                <p:cTn id="81" presetID="10" presetClass="exit" presetSubtype="0" fill="hold" grpId="0" nodeType="withEffect">
                                  <p:stCondLst>
                                    <p:cond delay="0"/>
                                  </p:stCondLst>
                                  <p:childTnLst>
                                    <p:animEffect transition="out" filter="fade">
                                      <p:cBhvr>
                                        <p:cTn id="82" dur="500"/>
                                        <p:tgtEl>
                                          <p:spTgt spid="33"/>
                                        </p:tgtEl>
                                      </p:cBhvr>
                                    </p:animEffect>
                                    <p:set>
                                      <p:cBhvr>
                                        <p:cTn id="83" dur="1" fill="hold">
                                          <p:stCondLst>
                                            <p:cond delay="499"/>
                                          </p:stCondLst>
                                        </p:cTn>
                                        <p:tgtEl>
                                          <p:spTgt spid="33"/>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65"/>
                                        </p:tgtEl>
                                      </p:cBhvr>
                                    </p:animEffect>
                                    <p:set>
                                      <p:cBhvr>
                                        <p:cTn id="86" dur="1" fill="hold">
                                          <p:stCondLst>
                                            <p:cond delay="499"/>
                                          </p:stCondLst>
                                        </p:cTn>
                                        <p:tgtEl>
                                          <p:spTgt spid="6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fade">
                                      <p:cBhvr>
                                        <p:cTn id="91" dur="500"/>
                                        <p:tgtEl>
                                          <p:spTgt spid="6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66"/>
                                        </p:tgtEl>
                                      </p:cBhvr>
                                    </p:animEffect>
                                    <p:set>
                                      <p:cBhvr>
                                        <p:cTn id="96" dur="1" fill="hold">
                                          <p:stCondLst>
                                            <p:cond delay="499"/>
                                          </p:stCondLst>
                                        </p:cTn>
                                        <p:tgtEl>
                                          <p:spTgt spid="6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fade">
                                      <p:cBhvr>
                                        <p:cTn id="101" dur="500"/>
                                        <p:tgtEl>
                                          <p:spTgt spid="6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wipe(up)">
                                      <p:cBhvr>
                                        <p:cTn id="106" dur="500"/>
                                        <p:tgtEl>
                                          <p:spTgt spid="59"/>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1" nodeType="clickEffect">
                                  <p:stCondLst>
                                    <p:cond delay="0"/>
                                  </p:stCondLst>
                                  <p:childTnLst>
                                    <p:animEffect transition="out" filter="fade">
                                      <p:cBhvr>
                                        <p:cTn id="110" dur="500"/>
                                        <p:tgtEl>
                                          <p:spTgt spid="67"/>
                                        </p:tgtEl>
                                      </p:cBhvr>
                                    </p:animEffect>
                                    <p:set>
                                      <p:cBhvr>
                                        <p:cTn id="111" dur="1" fill="hold">
                                          <p:stCondLst>
                                            <p:cond delay="499"/>
                                          </p:stCondLst>
                                        </p:cTn>
                                        <p:tgtEl>
                                          <p:spTgt spid="67"/>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1" nodeType="clickEffect">
                                  <p:stCondLst>
                                    <p:cond delay="0"/>
                                  </p:stCondLst>
                                  <p:childTnLst>
                                    <p:animEffect transition="out" filter="fade">
                                      <p:cBhvr>
                                        <p:cTn id="124" dur="500"/>
                                        <p:tgtEl>
                                          <p:spTgt spid="60"/>
                                        </p:tgtEl>
                                      </p:cBhvr>
                                    </p:animEffect>
                                    <p:set>
                                      <p:cBhvr>
                                        <p:cTn id="125" dur="1" fill="hold">
                                          <p:stCondLst>
                                            <p:cond delay="499"/>
                                          </p:stCondLst>
                                        </p:cTn>
                                        <p:tgtEl>
                                          <p:spTgt spid="60"/>
                                        </p:tgtEl>
                                        <p:attrNameLst>
                                          <p:attrName>style.visibility</p:attrName>
                                        </p:attrNameLst>
                                      </p:cBhvr>
                                      <p:to>
                                        <p:strVal val="hidden"/>
                                      </p:to>
                                    </p:set>
                                  </p:childTnLst>
                                </p:cTn>
                              </p:par>
                              <p:par>
                                <p:cTn id="126" presetID="10" presetClass="exit" presetSubtype="0" fill="hold" grpId="0" nodeType="withEffect">
                                  <p:stCondLst>
                                    <p:cond delay="0"/>
                                  </p:stCondLst>
                                  <p:childTnLst>
                                    <p:animEffect transition="out" filter="fade">
                                      <p:cBhvr>
                                        <p:cTn id="127" dur="500"/>
                                        <p:tgtEl>
                                          <p:spTgt spid="9"/>
                                        </p:tgtEl>
                                      </p:cBhvr>
                                    </p:animEffect>
                                    <p:set>
                                      <p:cBhvr>
                                        <p:cTn id="128" dur="1" fill="hold">
                                          <p:stCondLst>
                                            <p:cond delay="499"/>
                                          </p:stCondLst>
                                        </p:cTn>
                                        <p:tgtEl>
                                          <p:spTgt spid="9"/>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68"/>
                                        </p:tgtEl>
                                      </p:cBhvr>
                                    </p:animEffect>
                                    <p:set>
                                      <p:cBhvr>
                                        <p:cTn id="131" dur="1" fill="hold">
                                          <p:stCondLst>
                                            <p:cond delay="499"/>
                                          </p:stCondLst>
                                        </p:cTn>
                                        <p:tgtEl>
                                          <p:spTgt spid="6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9"/>
                                        </p:tgtEl>
                                        <p:attrNameLst>
                                          <p:attrName>style.visibility</p:attrName>
                                        </p:attrNameLst>
                                      </p:cBhvr>
                                      <p:to>
                                        <p:strVal val="visible"/>
                                      </p:to>
                                    </p:set>
                                    <p:animEffect transition="in" filter="fade">
                                      <p:cBhvr>
                                        <p:cTn id="136" dur="500"/>
                                        <p:tgtEl>
                                          <p:spTgt spid="69"/>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wipe(up)">
                                      <p:cBhvr>
                                        <p:cTn id="141" dur="500"/>
                                        <p:tgtEl>
                                          <p:spTgt spid="62"/>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69"/>
                                        </p:tgtEl>
                                      </p:cBhvr>
                                    </p:animEffect>
                                    <p:set>
                                      <p:cBhvr>
                                        <p:cTn id="146"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6" grpId="0" animBg="1"/>
      <p:bldP spid="9" grpId="0" animBg="1"/>
      <p:bldP spid="5" grpId="0"/>
      <p:bldP spid="33" grpId="0" animBg="1"/>
      <p:bldP spid="55" grpId="0"/>
      <p:bldP spid="8" grpId="0"/>
      <p:bldP spid="8" grpId="1"/>
      <p:bldP spid="56" grpId="0" animBg="1"/>
      <p:bldP spid="58" grpId="0"/>
      <p:bldP spid="58" grpId="1"/>
      <p:bldP spid="59" grpId="0" animBg="1"/>
      <p:bldP spid="60" grpId="0"/>
      <p:bldP spid="60" grpId="1"/>
      <p:bldP spid="62" grpId="0" animBg="1"/>
      <p:bldP spid="10" grpId="0" animBg="1"/>
      <p:bldP spid="10"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5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Weak Typing and Undefined Behavior</a:t>
            </a:r>
          </a:p>
        </p:txBody>
      </p:sp>
      <p:sp>
        <p:nvSpPr>
          <p:cNvPr id="30" name="Rectangle 29">
            <a:extLst>
              <a:ext uri="{FF2B5EF4-FFF2-40B4-BE49-F238E27FC236}">
                <a16:creationId xmlns:a16="http://schemas.microsoft.com/office/drawing/2014/main" id="{70D83C02-D005-4909-AEB1-BC144067E8CE}"/>
              </a:ext>
            </a:extLst>
          </p:cNvPr>
          <p:cNvSpPr/>
          <p:nvPr/>
        </p:nvSpPr>
        <p:spPr>
          <a:xfrm>
            <a:off x="2474183" y="2605105"/>
            <a:ext cx="7721211" cy="403527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cs typeface="Courier New" panose="02070309020205020404" pitchFamily="49" charset="0"/>
              </a:rPr>
              <a:t>// C++ int </a:t>
            </a:r>
            <a:r>
              <a:rPr lang="en-US" sz="2000" dirty="0">
                <a:solidFill>
                  <a:schemeClr val="tx1"/>
                </a:solidFill>
                <a:latin typeface="Consolas" panose="020B0609020204030204" pitchFamily="49" charset="0"/>
                <a:cs typeface="Courier New" panose="02070309020205020404" pitchFamily="49" charset="0"/>
                <a:sym typeface="Wingdings" panose="05000000000000000000" pitchFamily="2" charset="2"/>
              </a:rPr>
              <a:t> Nerd example w/undefined behavior!</a:t>
            </a:r>
            <a:endParaRPr lang="en-US" sz="20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class Nerd {</a:t>
            </a:r>
          </a:p>
          <a:p>
            <a:pPr lvl="0">
              <a:defRPr/>
            </a:pPr>
            <a:r>
              <a:rPr lang="en-US" sz="2000" dirty="0">
                <a:solidFill>
                  <a:schemeClr val="tx1"/>
                </a:solidFill>
                <a:latin typeface="Consolas" panose="020B0609020204030204" pitchFamily="49" charset="0"/>
                <a:cs typeface="Courier New" panose="02070309020205020404" pitchFamily="49" charset="0"/>
              </a:rPr>
              <a:t>public:</a:t>
            </a:r>
          </a:p>
          <a:p>
            <a:pPr lvl="0">
              <a:defRPr/>
            </a:pPr>
            <a:r>
              <a:rPr lang="en-US" sz="2000" dirty="0">
                <a:solidFill>
                  <a:schemeClr val="tx1"/>
                </a:solidFill>
                <a:latin typeface="Consolas" panose="020B0609020204030204" pitchFamily="49" charset="0"/>
                <a:cs typeface="Courier New" panose="02070309020205020404" pitchFamily="49" charset="0"/>
              </a:rPr>
              <a:t>  Nerd(string name, int IQ) { ...}</a:t>
            </a:r>
          </a:p>
          <a:p>
            <a:pPr lvl="0">
              <a:defRPr/>
            </a:pPr>
            <a:r>
              <a:rPr lang="en-US" sz="2000" dirty="0">
                <a:solidFill>
                  <a:schemeClr val="tx1"/>
                </a:solidFill>
                <a:latin typeface="Consolas" panose="020B0609020204030204" pitchFamily="49" charset="0"/>
                <a:cs typeface="Courier New" panose="02070309020205020404" pitchFamily="49" charset="0"/>
              </a:rPr>
              <a:t>  int </a:t>
            </a:r>
            <a:r>
              <a:rPr lang="en-US" sz="2000" dirty="0" err="1">
                <a:solidFill>
                  <a:schemeClr val="tx1"/>
                </a:solidFill>
                <a:latin typeface="Consolas" panose="020B0609020204030204" pitchFamily="49" charset="0"/>
                <a:cs typeface="Courier New" panose="02070309020205020404" pitchFamily="49" charset="0"/>
              </a:rPr>
              <a:t>get_iq</a:t>
            </a:r>
            <a:r>
              <a:rPr lang="en-US" sz="2000" dirty="0">
                <a:solidFill>
                  <a:schemeClr val="tx1"/>
                </a:solidFill>
                <a:latin typeface="Consolas" panose="020B0609020204030204" pitchFamily="49" charset="0"/>
                <a:cs typeface="Courier New" panose="02070309020205020404" pitchFamily="49" charset="0"/>
              </a:rPr>
              <a:t>() { return </a:t>
            </a:r>
            <a:r>
              <a:rPr lang="en-US" sz="2000" dirty="0" err="1">
                <a:solidFill>
                  <a:schemeClr val="tx1"/>
                </a:solidFill>
                <a:latin typeface="Consolas" panose="020B0609020204030204" pitchFamily="49" charset="0"/>
                <a:cs typeface="Courier New" panose="02070309020205020404" pitchFamily="49" charset="0"/>
              </a:rPr>
              <a:t>iq</a:t>
            </a:r>
            <a:r>
              <a:rPr lang="en-US" sz="2000" dirty="0">
                <a:solidFill>
                  <a:schemeClr val="tx1"/>
                </a:solidFill>
                <a:latin typeface="Consolas" panose="020B0609020204030204" pitchFamily="49" charset="0"/>
                <a:cs typeface="Courier New" panose="02070309020205020404" pitchFamily="49" charset="0"/>
              </a:rPr>
              <a:t>_; }</a:t>
            </a:r>
          </a:p>
          <a:p>
            <a:pPr lvl="0">
              <a:defRPr/>
            </a:pPr>
            <a:r>
              <a:rPr lang="en-US" sz="2000" dirty="0">
                <a:solidFill>
                  <a:schemeClr val="tx1"/>
                </a:solidFill>
                <a:latin typeface="Consolas" panose="020B0609020204030204" pitchFamily="49" charset="0"/>
                <a:cs typeface="Courier New" panose="02070309020205020404" pitchFamily="49" charset="0"/>
              </a:rPr>
              <a:t>  ...</a:t>
            </a:r>
          </a:p>
          <a:p>
            <a:pPr lvl="0">
              <a:defRPr/>
            </a:pP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20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int main() {</a:t>
            </a:r>
          </a:p>
          <a:p>
            <a:pPr lvl="0">
              <a:defRPr/>
            </a:pPr>
            <a:r>
              <a:rPr lang="en-US" sz="2000" dirty="0">
                <a:solidFill>
                  <a:schemeClr val="tx1"/>
                </a:solidFill>
                <a:latin typeface="Consolas" panose="020B0609020204030204" pitchFamily="49" charset="0"/>
                <a:cs typeface="Courier New" panose="02070309020205020404" pitchFamily="49" charset="0"/>
              </a:rPr>
              <a:t>  int a = 10;</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Nerd *n = </a:t>
            </a:r>
            <a:r>
              <a:rPr lang="en-US" sz="2000" dirty="0" err="1">
                <a:solidFill>
                  <a:srgbClr val="FF0000"/>
                </a:solidFill>
                <a:latin typeface="Consolas" panose="020B0609020204030204" pitchFamily="49" charset="0"/>
                <a:cs typeface="Courier New" panose="02070309020205020404" pitchFamily="49" charset="0"/>
              </a:rPr>
              <a:t>reinterpret_cast</a:t>
            </a:r>
            <a:r>
              <a:rPr lang="en-US" sz="2000" dirty="0">
                <a:solidFill>
                  <a:srgbClr val="FF0000"/>
                </a:solidFill>
                <a:latin typeface="Consolas" panose="020B0609020204030204" pitchFamily="49" charset="0"/>
                <a:cs typeface="Courier New" panose="02070309020205020404" pitchFamily="49" charset="0"/>
              </a:rPr>
              <a:t>&lt;Nerd *&gt;(&amp;a);</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cout</a:t>
            </a:r>
            <a:r>
              <a:rPr lang="en-US" sz="2000" dirty="0">
                <a:solidFill>
                  <a:schemeClr val="tx1"/>
                </a:solidFill>
                <a:latin typeface="Consolas" panose="020B0609020204030204" pitchFamily="49" charset="0"/>
                <a:cs typeface="Courier New" panose="02070309020205020404" pitchFamily="49" charset="0"/>
              </a:rPr>
              <a:t> &lt;&lt; </a:t>
            </a:r>
            <a:r>
              <a:rPr lang="en-US" sz="2000" dirty="0">
                <a:solidFill>
                  <a:srgbClr val="FF0000"/>
                </a:solidFill>
                <a:latin typeface="Consolas" panose="020B0609020204030204" pitchFamily="49" charset="0"/>
                <a:cs typeface="Courier New" panose="02070309020205020404" pitchFamily="49" charset="0"/>
              </a:rPr>
              <a:t>n-&gt;</a:t>
            </a:r>
            <a:r>
              <a:rPr lang="en-US" sz="2000" dirty="0" err="1">
                <a:solidFill>
                  <a:srgbClr val="FF0000"/>
                </a:solidFill>
                <a:latin typeface="Consolas" panose="020B0609020204030204" pitchFamily="49" charset="0"/>
                <a:cs typeface="Courier New" panose="02070309020205020404" pitchFamily="49" charset="0"/>
              </a:rPr>
              <a:t>get_iq</a:t>
            </a:r>
            <a:r>
              <a:rPr lang="en-US" sz="2000" dirty="0">
                <a:solidFill>
                  <a:srgbClr val="FF0000"/>
                </a:solidFill>
                <a:latin typeface="Consolas" panose="020B0609020204030204" pitchFamily="49" charset="0"/>
                <a:cs typeface="Courier New" panose="02070309020205020404" pitchFamily="49" charset="0"/>
              </a:rPr>
              <a:t>()</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7030A0"/>
                </a:solidFill>
                <a:latin typeface="Consolas" panose="020B0609020204030204" pitchFamily="49" charset="0"/>
                <a:cs typeface="Courier New" panose="02070309020205020404" pitchFamily="49" charset="0"/>
              </a:rPr>
              <a:t>// ?? What happens?!?!?</a:t>
            </a:r>
          </a:p>
          <a:p>
            <a:pPr lvl="0">
              <a:defRPr/>
            </a:pPr>
            <a:r>
              <a:rPr lang="en-US" sz="2000" dirty="0">
                <a:solidFill>
                  <a:schemeClr val="tx1"/>
                </a:solidFill>
                <a:latin typeface="Consolas" panose="020B0609020204030204" pitchFamily="49" charset="0"/>
                <a:cs typeface="Courier New" panose="02070309020205020404" pitchFamily="49" charset="0"/>
              </a:rPr>
              <a:t>}</a:t>
            </a:r>
          </a:p>
        </p:txBody>
      </p:sp>
      <p:sp>
        <p:nvSpPr>
          <p:cNvPr id="37" name="TextBox 36">
            <a:extLst>
              <a:ext uri="{FF2B5EF4-FFF2-40B4-BE49-F238E27FC236}">
                <a16:creationId xmlns:a16="http://schemas.microsoft.com/office/drawing/2014/main" id="{F3444D5A-A517-443D-8F5E-74BB06DBCF5F}"/>
              </a:ext>
            </a:extLst>
          </p:cNvPr>
          <p:cNvSpPr txBox="1"/>
          <p:nvPr/>
        </p:nvSpPr>
        <p:spPr>
          <a:xfrm>
            <a:off x="1017318" y="1028305"/>
            <a:ext cx="10187665" cy="707886"/>
          </a:xfrm>
          <a:prstGeom prst="rect">
            <a:avLst/>
          </a:prstGeom>
          <a:noFill/>
        </p:spPr>
        <p:txBody>
          <a:bodyPr wrap="square">
            <a:spAutoFit/>
          </a:bodyPr>
          <a:lstStyle/>
          <a:p>
            <a:pPr algn="ctr"/>
            <a:r>
              <a:rPr lang="en-US" sz="2000" dirty="0"/>
              <a:t>In a </a:t>
            </a:r>
            <a:r>
              <a:rPr lang="en-US" sz="2000" dirty="0">
                <a:solidFill>
                  <a:srgbClr val="FF0000"/>
                </a:solidFill>
              </a:rPr>
              <a:t>strongly typed language</a:t>
            </a:r>
            <a:r>
              <a:rPr lang="en-US" sz="2000" dirty="0"/>
              <a:t>, we know that </a:t>
            </a:r>
            <a:r>
              <a:rPr lang="en-US" sz="2000" dirty="0">
                <a:solidFill>
                  <a:srgbClr val="FF0000"/>
                </a:solidFill>
              </a:rPr>
              <a:t>all operations </a:t>
            </a:r>
            <a:r>
              <a:rPr lang="en-US" sz="2000" dirty="0"/>
              <a:t>on variables will </a:t>
            </a:r>
            <a:r>
              <a:rPr lang="en-US" sz="2000" dirty="0">
                <a:solidFill>
                  <a:srgbClr val="FF0000"/>
                </a:solidFill>
              </a:rPr>
              <a:t>either succeed </a:t>
            </a:r>
            <a:r>
              <a:rPr lang="en-US" sz="2000" dirty="0"/>
              <a:t>or generate an </a:t>
            </a:r>
            <a:r>
              <a:rPr lang="en-US" sz="2000" dirty="0">
                <a:solidFill>
                  <a:srgbClr val="FF0000"/>
                </a:solidFill>
              </a:rPr>
              <a:t>explicit type exception</a:t>
            </a:r>
            <a:r>
              <a:rPr lang="en-US" sz="2000" dirty="0"/>
              <a:t> at runtime (in dynamically-typed languages).</a:t>
            </a:r>
          </a:p>
        </p:txBody>
      </p:sp>
      <p:sp>
        <p:nvSpPr>
          <p:cNvPr id="38" name="TextBox 37">
            <a:extLst>
              <a:ext uri="{FF2B5EF4-FFF2-40B4-BE49-F238E27FC236}">
                <a16:creationId xmlns:a16="http://schemas.microsoft.com/office/drawing/2014/main" id="{B9FE715A-4C89-4001-9495-4B8CFCEC8312}"/>
              </a:ext>
            </a:extLst>
          </p:cNvPr>
          <p:cNvSpPr txBox="1"/>
          <p:nvPr/>
        </p:nvSpPr>
        <p:spPr>
          <a:xfrm>
            <a:off x="1017318" y="1971250"/>
            <a:ext cx="10634943" cy="400110"/>
          </a:xfrm>
          <a:prstGeom prst="rect">
            <a:avLst/>
          </a:prstGeom>
          <a:noFill/>
        </p:spPr>
        <p:txBody>
          <a:bodyPr wrap="square">
            <a:spAutoFit/>
          </a:bodyPr>
          <a:lstStyle/>
          <a:p>
            <a:pPr algn="ctr"/>
            <a:r>
              <a:rPr lang="en-US" sz="2000" dirty="0"/>
              <a:t>But in </a:t>
            </a:r>
            <a:r>
              <a:rPr lang="en-US" sz="2000" dirty="0">
                <a:solidFill>
                  <a:srgbClr val="FF0000"/>
                </a:solidFill>
              </a:rPr>
              <a:t>weakly-typed languages</a:t>
            </a:r>
            <a:r>
              <a:rPr lang="en-US" sz="2000" dirty="0"/>
              <a:t>, we can have </a:t>
            </a:r>
            <a:r>
              <a:rPr lang="en-US" sz="2000" dirty="0">
                <a:solidFill>
                  <a:srgbClr val="FF0000"/>
                </a:solidFill>
              </a:rPr>
              <a:t>undefined behavior </a:t>
            </a:r>
            <a:r>
              <a:rPr lang="en-US" sz="2000" dirty="0"/>
              <a:t>at runtime!</a:t>
            </a:r>
          </a:p>
        </p:txBody>
      </p:sp>
      <p:sp>
        <p:nvSpPr>
          <p:cNvPr id="6" name="Speech Bubble: Rectangle with Corners Rounded 5">
            <a:extLst>
              <a:ext uri="{FF2B5EF4-FFF2-40B4-BE49-F238E27FC236}">
                <a16:creationId xmlns:a16="http://schemas.microsoft.com/office/drawing/2014/main" id="{8A612EC3-7531-4517-A2C4-3696EE39F098}"/>
              </a:ext>
            </a:extLst>
          </p:cNvPr>
          <p:cNvSpPr/>
          <p:nvPr/>
        </p:nvSpPr>
        <p:spPr>
          <a:xfrm>
            <a:off x="8089289" y="4412744"/>
            <a:ext cx="2777321" cy="1200840"/>
          </a:xfrm>
          <a:prstGeom prst="wedgeRoundRectCallout">
            <a:avLst>
              <a:gd name="adj1" fmla="val -94275"/>
              <a:gd name="adj2" fmla="val 6116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reinterprets our integer as if it were a Nerd object!</a:t>
            </a:r>
          </a:p>
        </p:txBody>
      </p:sp>
      <p:sp>
        <p:nvSpPr>
          <p:cNvPr id="7" name="Speech Bubble: Rectangle with Corners Rounded 6">
            <a:extLst>
              <a:ext uri="{FF2B5EF4-FFF2-40B4-BE49-F238E27FC236}">
                <a16:creationId xmlns:a16="http://schemas.microsoft.com/office/drawing/2014/main" id="{610818EA-585B-4484-A9F8-49F99CEA8423}"/>
              </a:ext>
            </a:extLst>
          </p:cNvPr>
          <p:cNvSpPr/>
          <p:nvPr/>
        </p:nvSpPr>
        <p:spPr>
          <a:xfrm>
            <a:off x="4214173" y="4207697"/>
            <a:ext cx="2777321" cy="1200840"/>
          </a:xfrm>
          <a:prstGeom prst="wedgeRoundRectCallout">
            <a:avLst>
              <a:gd name="adj1" fmla="val -55664"/>
              <a:gd name="adj2" fmla="val 1054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Then tries to call the </a:t>
            </a:r>
            <a:r>
              <a:rPr lang="en-US" sz="2000" dirty="0" err="1">
                <a:latin typeface="Corbel" panose="020B0503020204020204" pitchFamily="34" charset="0"/>
              </a:rPr>
              <a:t>get_iq</a:t>
            </a:r>
            <a:r>
              <a:rPr lang="en-US" sz="2000" dirty="0">
                <a:latin typeface="Corbel" panose="020B0503020204020204" pitchFamily="34" charset="0"/>
              </a:rPr>
              <a:t>() method... of course it crashes!</a:t>
            </a:r>
          </a:p>
        </p:txBody>
      </p:sp>
      <p:grpSp>
        <p:nvGrpSpPr>
          <p:cNvPr id="8" name="Group 7">
            <a:extLst>
              <a:ext uri="{FF2B5EF4-FFF2-40B4-BE49-F238E27FC236}">
                <a16:creationId xmlns:a16="http://schemas.microsoft.com/office/drawing/2014/main" id="{C7603C0E-4BE6-4912-ADBD-4330DC1FFC94}"/>
              </a:ext>
            </a:extLst>
          </p:cNvPr>
          <p:cNvGrpSpPr/>
          <p:nvPr/>
        </p:nvGrpSpPr>
        <p:grpSpPr>
          <a:xfrm>
            <a:off x="8659632" y="0"/>
            <a:ext cx="3523054" cy="2077717"/>
            <a:chOff x="8618330" y="-8621"/>
            <a:chExt cx="3523054" cy="2077717"/>
          </a:xfrm>
        </p:grpSpPr>
        <p:grpSp>
          <p:nvGrpSpPr>
            <p:cNvPr id="9" name="Group 8">
              <a:extLst>
                <a:ext uri="{FF2B5EF4-FFF2-40B4-BE49-F238E27FC236}">
                  <a16:creationId xmlns:a16="http://schemas.microsoft.com/office/drawing/2014/main" id="{ABAF1F46-0606-48A0-ABFC-B32778144A47}"/>
                </a:ext>
              </a:extLst>
            </p:cNvPr>
            <p:cNvGrpSpPr/>
            <p:nvPr/>
          </p:nvGrpSpPr>
          <p:grpSpPr>
            <a:xfrm>
              <a:off x="8618330" y="-8621"/>
              <a:ext cx="3518407" cy="2077717"/>
              <a:chOff x="9223510" y="4771299"/>
              <a:chExt cx="3518407" cy="2077717"/>
            </a:xfrm>
          </p:grpSpPr>
          <p:grpSp>
            <p:nvGrpSpPr>
              <p:cNvPr id="11" name="Group 10">
                <a:extLst>
                  <a:ext uri="{FF2B5EF4-FFF2-40B4-BE49-F238E27FC236}">
                    <a16:creationId xmlns:a16="http://schemas.microsoft.com/office/drawing/2014/main" id="{ED85A1D1-A254-4822-84A0-C264A4B13CDF}"/>
                  </a:ext>
                </a:extLst>
              </p:cNvPr>
              <p:cNvGrpSpPr/>
              <p:nvPr/>
            </p:nvGrpSpPr>
            <p:grpSpPr>
              <a:xfrm>
                <a:off x="9223510" y="4771299"/>
                <a:ext cx="3518407" cy="2077717"/>
                <a:chOff x="9462051" y="4393761"/>
                <a:chExt cx="3518407" cy="2077717"/>
              </a:xfrm>
            </p:grpSpPr>
            <p:sp>
              <p:nvSpPr>
                <p:cNvPr id="13" name="Rectangle: Rounded Corners 12">
                  <a:extLst>
                    <a:ext uri="{FF2B5EF4-FFF2-40B4-BE49-F238E27FC236}">
                      <a16:creationId xmlns:a16="http://schemas.microsoft.com/office/drawing/2014/main" id="{F64DAFDF-72FF-4C40-9D94-03EFBEA5DC6D}"/>
                    </a:ext>
                  </a:extLst>
                </p:cNvPr>
                <p:cNvSpPr/>
                <p:nvPr/>
              </p:nvSpPr>
              <p:spPr>
                <a:xfrm>
                  <a:off x="9462051" y="4426226"/>
                  <a:ext cx="3518407" cy="2045252"/>
                </a:xfrm>
                <a:prstGeom prst="round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5A24070C-BB77-436D-80F5-F2A4C44FE354}"/>
                    </a:ext>
                  </a:extLst>
                </p:cNvPr>
                <p:cNvSpPr txBox="1"/>
                <p:nvPr/>
              </p:nvSpPr>
              <p:spPr>
                <a:xfrm>
                  <a:off x="9556280" y="4393761"/>
                  <a:ext cx="2831224" cy="400110"/>
                </a:xfrm>
                <a:prstGeom prst="rect">
                  <a:avLst/>
                </a:prstGeom>
                <a:noFill/>
              </p:spPr>
              <p:txBody>
                <a:bodyPr wrap="none" rtlCol="0">
                  <a:spAutoFit/>
                </a:bodyPr>
                <a:lstStyle/>
                <a:p>
                  <a:r>
                    <a:rPr lang="en-US" sz="2000" dirty="0">
                      <a:solidFill>
                        <a:srgbClr val="FF0000"/>
                      </a:solidFill>
                      <a:latin typeface="Comic Sans MS" panose="030F0702030302020204" pitchFamily="66" charset="0"/>
                    </a:rPr>
                    <a:t>Sarcastic Robot Says:</a:t>
                  </a:r>
                </a:p>
              </p:txBody>
            </p:sp>
          </p:grpSp>
          <p:pic>
            <p:nvPicPr>
              <p:cNvPr id="12" name="Picture 45" descr="spinhead">
                <a:extLst>
                  <a:ext uri="{FF2B5EF4-FFF2-40B4-BE49-F238E27FC236}">
                    <a16:creationId xmlns:a16="http://schemas.microsoft.com/office/drawing/2014/main" id="{5A429F71-F5A2-48BA-8FCD-261B8E258B0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93442" y="5230831"/>
                <a:ext cx="793079" cy="79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254CEF5D-4903-444A-A7F0-9A08AEEC0674}"/>
                </a:ext>
              </a:extLst>
            </p:cNvPr>
            <p:cNvSpPr txBox="1"/>
            <p:nvPr/>
          </p:nvSpPr>
          <p:spPr>
            <a:xfrm>
              <a:off x="9362620" y="449591"/>
              <a:ext cx="2778764" cy="1492716"/>
            </a:xfrm>
            <a:prstGeom prst="rect">
              <a:avLst/>
            </a:prstGeom>
            <a:noFill/>
          </p:spPr>
          <p:txBody>
            <a:bodyPr wrap="square">
              <a:spAutoFit/>
            </a:bodyPr>
            <a:lstStyle/>
            <a:p>
              <a:pPr algn="ctr"/>
              <a:r>
                <a:rPr lang="en-US" sz="2000" dirty="0">
                  <a:solidFill>
                    <a:schemeClr val="tx1"/>
                  </a:solidFill>
                  <a:latin typeface="Comic Sans MS" panose="030F0702030302020204" pitchFamily="66" charset="0"/>
                </a:rPr>
                <a:t>“I'm noticing a trend!</a:t>
              </a:r>
            </a:p>
            <a:p>
              <a:pPr algn="ctr"/>
              <a:endParaRPr lang="en-US" sz="1100" dirty="0">
                <a:solidFill>
                  <a:schemeClr val="tx1"/>
                </a:solidFill>
                <a:latin typeface="Comic Sans MS" panose="030F0702030302020204" pitchFamily="66" charset="0"/>
              </a:endParaRPr>
            </a:p>
            <a:p>
              <a:pPr algn="ctr"/>
              <a:r>
                <a:rPr lang="en-US" sz="2000" dirty="0">
                  <a:solidFill>
                    <a:schemeClr val="tx1"/>
                  </a:solidFill>
                  <a:latin typeface="Comic Sans MS" panose="030F0702030302020204" pitchFamily="66" charset="0"/>
                </a:rPr>
                <a:t>C++ is one heck of a </a:t>
              </a:r>
              <a:r>
                <a:rPr lang="en-US" sz="2000" dirty="0" err="1">
                  <a:solidFill>
                    <a:schemeClr val="tx1"/>
                  </a:solidFill>
                  <a:latin typeface="Comic Sans MS" panose="030F0702030302020204" pitchFamily="66" charset="0"/>
                </a:rPr>
                <a:t>loosey</a:t>
              </a:r>
              <a:r>
                <a:rPr lang="en-US" sz="2000" dirty="0">
                  <a:solidFill>
                    <a:schemeClr val="tx1"/>
                  </a:solidFill>
                  <a:latin typeface="Comic Sans MS" panose="030F0702030302020204" pitchFamily="66" charset="0"/>
                </a:rPr>
                <a:t>-goosey language.” </a:t>
              </a:r>
            </a:p>
          </p:txBody>
        </p:sp>
      </p:grpSp>
      <p:grpSp>
        <p:nvGrpSpPr>
          <p:cNvPr id="15" name="Group 14">
            <a:extLst>
              <a:ext uri="{FF2B5EF4-FFF2-40B4-BE49-F238E27FC236}">
                <a16:creationId xmlns:a16="http://schemas.microsoft.com/office/drawing/2014/main" id="{4F56B2BA-9263-40D5-87A5-E2473F820312}"/>
              </a:ext>
            </a:extLst>
          </p:cNvPr>
          <p:cNvGrpSpPr/>
          <p:nvPr/>
        </p:nvGrpSpPr>
        <p:grpSpPr>
          <a:xfrm>
            <a:off x="17936" y="4764997"/>
            <a:ext cx="3518406" cy="2056920"/>
            <a:chOff x="8153102" y="1855454"/>
            <a:chExt cx="3518406" cy="2056920"/>
          </a:xfrm>
        </p:grpSpPr>
        <p:grpSp>
          <p:nvGrpSpPr>
            <p:cNvPr id="16" name="Group 15">
              <a:extLst>
                <a:ext uri="{FF2B5EF4-FFF2-40B4-BE49-F238E27FC236}">
                  <a16:creationId xmlns:a16="http://schemas.microsoft.com/office/drawing/2014/main" id="{6E95F7EC-D6B2-4010-B622-070537B3BD5A}"/>
                </a:ext>
              </a:extLst>
            </p:cNvPr>
            <p:cNvGrpSpPr/>
            <p:nvPr/>
          </p:nvGrpSpPr>
          <p:grpSpPr>
            <a:xfrm>
              <a:off x="8153102" y="1855454"/>
              <a:ext cx="3518406" cy="2056920"/>
              <a:chOff x="9223511" y="4792096"/>
              <a:chExt cx="3518406" cy="2056920"/>
            </a:xfrm>
          </p:grpSpPr>
          <p:grpSp>
            <p:nvGrpSpPr>
              <p:cNvPr id="18" name="Group 17">
                <a:extLst>
                  <a:ext uri="{FF2B5EF4-FFF2-40B4-BE49-F238E27FC236}">
                    <a16:creationId xmlns:a16="http://schemas.microsoft.com/office/drawing/2014/main" id="{49F36934-8D86-49ED-BB7C-872A9D9F0227}"/>
                  </a:ext>
                </a:extLst>
              </p:cNvPr>
              <p:cNvGrpSpPr/>
              <p:nvPr/>
            </p:nvGrpSpPr>
            <p:grpSpPr>
              <a:xfrm>
                <a:off x="9223511" y="4792096"/>
                <a:ext cx="3518406" cy="2056920"/>
                <a:chOff x="9462052" y="4414558"/>
                <a:chExt cx="3518406" cy="2056920"/>
              </a:xfrm>
            </p:grpSpPr>
            <p:sp>
              <p:nvSpPr>
                <p:cNvPr id="20" name="Rectangle: Rounded Corners 19">
                  <a:extLst>
                    <a:ext uri="{FF2B5EF4-FFF2-40B4-BE49-F238E27FC236}">
                      <a16:creationId xmlns:a16="http://schemas.microsoft.com/office/drawing/2014/main" id="{47E1718F-D9A7-4A22-AEE4-4512BA1B97DE}"/>
                    </a:ext>
                  </a:extLst>
                </p:cNvPr>
                <p:cNvSpPr/>
                <p:nvPr/>
              </p:nvSpPr>
              <p:spPr>
                <a:xfrm>
                  <a:off x="9462052" y="4426226"/>
                  <a:ext cx="3518406"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5E620603-B33C-4E42-915A-299048D60457}"/>
                    </a:ext>
                  </a:extLst>
                </p:cNvPr>
                <p:cNvSpPr txBox="1"/>
                <p:nvPr/>
              </p:nvSpPr>
              <p:spPr>
                <a:xfrm>
                  <a:off x="9528475"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19" name="TextBox 18">
                <a:extLst>
                  <a:ext uri="{FF2B5EF4-FFF2-40B4-BE49-F238E27FC236}">
                    <a16:creationId xmlns:a16="http://schemas.microsoft.com/office/drawing/2014/main" id="{A3E91A91-B772-4EA7-B610-88D688DB9401}"/>
                  </a:ext>
                </a:extLst>
              </p:cNvPr>
              <p:cNvSpPr txBox="1"/>
              <p:nvPr/>
            </p:nvSpPr>
            <p:spPr>
              <a:xfrm>
                <a:off x="10000338" y="5243519"/>
                <a:ext cx="2741579" cy="400110"/>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“For once we agree."</a:t>
                </a:r>
              </a:p>
            </p:txBody>
          </p:sp>
        </p:grpSp>
        <p:pic>
          <p:nvPicPr>
            <p:cNvPr id="17" name="Picture 16">
              <a:extLst>
                <a:ext uri="{FF2B5EF4-FFF2-40B4-BE49-F238E27FC236}">
                  <a16:creationId xmlns:a16="http://schemas.microsoft.com/office/drawing/2014/main" id="{41CAA130-6233-44E9-BF62-FC42045410E0}"/>
                </a:ext>
              </a:extLst>
            </p:cNvPr>
            <p:cNvPicPr>
              <a:picLocks noChangeAspect="1"/>
            </p:cNvPicPr>
            <p:nvPr/>
          </p:nvPicPr>
          <p:blipFill rotWithShape="1">
            <a:blip r:embed="rId3"/>
            <a:srcRect l="23761" r="21167"/>
            <a:stretch/>
          </p:blipFill>
          <p:spPr>
            <a:xfrm>
              <a:off x="8253994"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12872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xEl>
                                              <p:pRg st="11" end="1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7"/>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1+#ppt_w/2"/>
                                          </p:val>
                                        </p:tav>
                                        <p:tav tm="100000">
                                          <p:val>
                                            <p:strVal val="#ppt_x"/>
                                          </p:val>
                                        </p:tav>
                                      </p:tavLst>
                                    </p:anim>
                                    <p:anim calcmode="lin" valueType="num">
                                      <p:cBhvr additive="base">
                                        <p:cTn id="7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fill="hold"/>
                                        <p:tgtEl>
                                          <p:spTgt spid="15"/>
                                        </p:tgtEl>
                                        <p:attrNameLst>
                                          <p:attrName>ppt_x</p:attrName>
                                        </p:attrNameLst>
                                      </p:cBhvr>
                                      <p:tavLst>
                                        <p:tav tm="0">
                                          <p:val>
                                            <p:strVal val="0-#ppt_w/2"/>
                                          </p:val>
                                        </p:tav>
                                        <p:tav tm="100000">
                                          <p:val>
                                            <p:strVal val="#ppt_x"/>
                                          </p:val>
                                        </p:tav>
                                      </p:tavLst>
                                    </p:anim>
                                    <p:anim calcmode="lin" valueType="num">
                                      <p:cBhvr additive="base">
                                        <p:cTn id="7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xit" presetSubtype="2" fill="hold" nodeType="clickEffect">
                                  <p:stCondLst>
                                    <p:cond delay="0"/>
                                  </p:stCondLst>
                                  <p:childTnLst>
                                    <p:anim calcmode="lin" valueType="num">
                                      <p:cBhvr additive="base">
                                        <p:cTn id="82" dur="500"/>
                                        <p:tgtEl>
                                          <p:spTgt spid="8"/>
                                        </p:tgtEl>
                                        <p:attrNameLst>
                                          <p:attrName>ppt_x</p:attrName>
                                        </p:attrNameLst>
                                      </p:cBhvr>
                                      <p:tavLst>
                                        <p:tav tm="0">
                                          <p:val>
                                            <p:strVal val="ppt_x"/>
                                          </p:val>
                                        </p:tav>
                                        <p:tav tm="100000">
                                          <p:val>
                                            <p:strVal val="1+ppt_w/2"/>
                                          </p:val>
                                        </p:tav>
                                      </p:tavLst>
                                    </p:anim>
                                    <p:anim calcmode="lin" valueType="num">
                                      <p:cBhvr additive="base">
                                        <p:cTn id="83" dur="500"/>
                                        <p:tgtEl>
                                          <p:spTgt spid="8"/>
                                        </p:tgtEl>
                                        <p:attrNameLst>
                                          <p:attrName>ppt_y</p:attrName>
                                        </p:attrNameLst>
                                      </p:cBhvr>
                                      <p:tavLst>
                                        <p:tav tm="0">
                                          <p:val>
                                            <p:strVal val="ppt_y"/>
                                          </p:val>
                                        </p:tav>
                                        <p:tav tm="100000">
                                          <p:val>
                                            <p:strVal val="ppt_y"/>
                                          </p:val>
                                        </p:tav>
                                      </p:tavLst>
                                    </p:anim>
                                    <p:set>
                                      <p:cBhvr>
                                        <p:cTn id="84" dur="1" fill="hold">
                                          <p:stCondLst>
                                            <p:cond delay="499"/>
                                          </p:stCondLst>
                                        </p:cTn>
                                        <p:tgtEl>
                                          <p:spTgt spid="8"/>
                                        </p:tgtEl>
                                        <p:attrNameLst>
                                          <p:attrName>style.visibility</p:attrName>
                                        </p:attrNameLst>
                                      </p:cBhvr>
                                      <p:to>
                                        <p:strVal val="hidden"/>
                                      </p:to>
                                    </p:set>
                                  </p:childTnLst>
                                </p:cTn>
                              </p:par>
                              <p:par>
                                <p:cTn id="85" presetID="2" presetClass="exit" presetSubtype="8" fill="hold" nodeType="withEffect">
                                  <p:stCondLst>
                                    <p:cond delay="0"/>
                                  </p:stCondLst>
                                  <p:childTnLst>
                                    <p:anim calcmode="lin" valueType="num">
                                      <p:cBhvr additive="base">
                                        <p:cTn id="86" dur="500"/>
                                        <p:tgtEl>
                                          <p:spTgt spid="15"/>
                                        </p:tgtEl>
                                        <p:attrNameLst>
                                          <p:attrName>ppt_x</p:attrName>
                                        </p:attrNameLst>
                                      </p:cBhvr>
                                      <p:tavLst>
                                        <p:tav tm="0">
                                          <p:val>
                                            <p:strVal val="ppt_x"/>
                                          </p:val>
                                        </p:tav>
                                        <p:tav tm="100000">
                                          <p:val>
                                            <p:strVal val="0-ppt_w/2"/>
                                          </p:val>
                                        </p:tav>
                                      </p:tavLst>
                                    </p:anim>
                                    <p:anim calcmode="lin" valueType="num">
                                      <p:cBhvr additive="base">
                                        <p:cTn id="87" dur="500"/>
                                        <p:tgtEl>
                                          <p:spTgt spid="15"/>
                                        </p:tgtEl>
                                        <p:attrNameLst>
                                          <p:attrName>ppt_y</p:attrName>
                                        </p:attrNameLst>
                                      </p:cBhvr>
                                      <p:tavLst>
                                        <p:tav tm="0">
                                          <p:val>
                                            <p:strVal val="ppt_y"/>
                                          </p:val>
                                        </p:tav>
                                        <p:tav tm="100000">
                                          <p:val>
                                            <p:strVal val="ppt_y"/>
                                          </p:val>
                                        </p:tav>
                                      </p:tavLst>
                                    </p:anim>
                                    <p:set>
                                      <p:cBhvr>
                                        <p:cTn id="8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animBg="1"/>
      <p:bldP spid="37" grpId="0"/>
      <p:bldP spid="38" grpId="0"/>
      <p:bldP spid="6" grpId="0" animBg="1"/>
      <p:bldP spid="6" grpId="1" animBg="1"/>
      <p:bldP spid="7" grpId="0" animBg="1"/>
      <p:bldP spid="7"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7513484" y="3216260"/>
            <a:ext cx="4117189" cy="954107"/>
          </a:xfrm>
          <a:prstGeom prst="rect">
            <a:avLst/>
          </a:prstGeom>
          <a:noFill/>
        </p:spPr>
        <p:txBody>
          <a:bodyPr wrap="square">
            <a:spAutoFit/>
          </a:bodyPr>
          <a:lstStyle/>
          <a:p>
            <a:pPr algn="ctr"/>
            <a:r>
              <a:rPr lang="en-US" sz="2800" dirty="0"/>
              <a:t>Is this language likely </a:t>
            </a:r>
            <a:r>
              <a:rPr lang="en-US" sz="2800" dirty="0">
                <a:solidFill>
                  <a:srgbClr val="FF0000"/>
                </a:solidFill>
              </a:rPr>
              <a:t>strongly</a:t>
            </a:r>
            <a:r>
              <a:rPr lang="en-US" sz="2800" dirty="0"/>
              <a:t> or </a:t>
            </a:r>
            <a:r>
              <a:rPr lang="en-US" sz="2800" dirty="0">
                <a:solidFill>
                  <a:srgbClr val="FF0000"/>
                </a:solidFill>
              </a:rPr>
              <a:t>weakly</a:t>
            </a:r>
            <a:r>
              <a:rPr lang="en-US" sz="2800" dirty="0"/>
              <a:t> typed?</a:t>
            </a:r>
          </a:p>
        </p:txBody>
      </p:sp>
      <p:grpSp>
        <p:nvGrpSpPr>
          <p:cNvPr id="7" name="Group 6">
            <a:extLst>
              <a:ext uri="{FF2B5EF4-FFF2-40B4-BE49-F238E27FC236}">
                <a16:creationId xmlns:a16="http://schemas.microsoft.com/office/drawing/2014/main" id="{17B219D3-6BC8-4482-86E2-9A4888833A46}"/>
              </a:ext>
            </a:extLst>
          </p:cNvPr>
          <p:cNvGrpSpPr/>
          <p:nvPr/>
        </p:nvGrpSpPr>
        <p:grpSpPr>
          <a:xfrm>
            <a:off x="1077775" y="-10923"/>
            <a:ext cx="11484833" cy="1143000"/>
            <a:chOff x="1545366" y="-4627"/>
            <a:chExt cx="11484833" cy="1143000"/>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Classify That Language: Type Checking</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872" y="46990"/>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333432" y="1281706"/>
            <a:ext cx="6684588" cy="53081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 Defines a function called </a:t>
            </a:r>
            <a:r>
              <a:rPr lang="en-US" sz="2000" dirty="0" err="1">
                <a:latin typeface="Consolas" panose="020B0609020204030204" pitchFamily="49" charset="0"/>
              </a:rPr>
              <a:t>ComputeSum</a:t>
            </a:r>
            <a:endParaRPr lang="en-US" sz="2000" dirty="0">
              <a:latin typeface="Consolas" panose="020B0609020204030204" pitchFamily="49" charset="0"/>
            </a:endParaRPr>
          </a:p>
          <a:p>
            <a:r>
              <a:rPr lang="en-US" sz="2000" dirty="0">
                <a:latin typeface="Consolas" panose="020B0609020204030204" pitchFamily="49" charset="0"/>
              </a:rPr>
              <a:t># In this language, @_ is an array that holds</a:t>
            </a:r>
          </a:p>
          <a:p>
            <a:r>
              <a:rPr lang="en-US" sz="2000" dirty="0">
                <a:latin typeface="Consolas" panose="020B0609020204030204" pitchFamily="49" charset="0"/>
              </a:rPr>
              <a:t># all arguments passed to the function</a:t>
            </a:r>
          </a:p>
          <a:p>
            <a:endParaRPr lang="en-US" sz="2000" dirty="0">
              <a:latin typeface="Consolas" panose="020B0609020204030204" pitchFamily="49" charset="0"/>
            </a:endParaRPr>
          </a:p>
          <a:p>
            <a:r>
              <a:rPr lang="en-US" sz="2000" dirty="0">
                <a:latin typeface="Consolas" panose="020B0609020204030204" pitchFamily="49" charset="0"/>
              </a:rPr>
              <a:t>sub </a:t>
            </a:r>
            <a:r>
              <a:rPr lang="en-US" sz="2000" dirty="0" err="1">
                <a:latin typeface="Consolas" panose="020B0609020204030204" pitchFamily="49" charset="0"/>
              </a:rPr>
              <a:t>ComputeSum</a:t>
            </a:r>
            <a:r>
              <a:rPr lang="en-US" sz="2000" dirty="0">
                <a:latin typeface="Consolas" panose="020B0609020204030204" pitchFamily="49" charset="0"/>
              </a:rPr>
              <a:t> {</a:t>
            </a:r>
          </a:p>
          <a:p>
            <a:r>
              <a:rPr lang="en-US" sz="2000" dirty="0">
                <a:latin typeface="Consolas" panose="020B0609020204030204" pitchFamily="49" charset="0"/>
              </a:rPr>
              <a:t>   $sum = 0;</a:t>
            </a:r>
          </a:p>
          <a:p>
            <a:endParaRPr lang="en-US" sz="2000" dirty="0">
              <a:latin typeface="Consolas" panose="020B0609020204030204" pitchFamily="49" charset="0"/>
            </a:endParaRPr>
          </a:p>
          <a:p>
            <a:r>
              <a:rPr lang="en-US" sz="2000" dirty="0">
                <a:latin typeface="Consolas" panose="020B0609020204030204" pitchFamily="49" charset="0"/>
              </a:rPr>
              <a:t>   foreach $item (@_) {    # loop thru </a:t>
            </a:r>
            <a:r>
              <a:rPr lang="en-US" sz="2000" dirty="0" err="1">
                <a:latin typeface="Consolas" panose="020B0609020204030204" pitchFamily="49" charset="0"/>
              </a:rPr>
              <a:t>args</a:t>
            </a:r>
            <a:endParaRPr lang="en-US" sz="2000" dirty="0">
              <a:latin typeface="Consolas" panose="020B0609020204030204" pitchFamily="49" charset="0"/>
            </a:endParaRPr>
          </a:p>
          <a:p>
            <a:r>
              <a:rPr lang="en-US" sz="2000" dirty="0">
                <a:latin typeface="Consolas" panose="020B0609020204030204" pitchFamily="49" charset="0"/>
              </a:rPr>
              <a:t>      $sum += $item;</a:t>
            </a:r>
          </a:p>
          <a:p>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   print("Sum of inputs: $sum\n")</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 Function call</a:t>
            </a:r>
          </a:p>
          <a:p>
            <a:r>
              <a:rPr lang="en-US" sz="2000" dirty="0" err="1">
                <a:latin typeface="Consolas" panose="020B0609020204030204" pitchFamily="49" charset="0"/>
              </a:rPr>
              <a:t>ComputeSum</a:t>
            </a:r>
            <a:r>
              <a:rPr lang="en-US" sz="2000" dirty="0">
                <a:latin typeface="Consolas" panose="020B0609020204030204" pitchFamily="49" charset="0"/>
              </a:rPr>
              <a:t>(10, "90", "cat");</a:t>
            </a:r>
          </a:p>
        </p:txBody>
      </p:sp>
      <p:sp>
        <p:nvSpPr>
          <p:cNvPr id="12" name="TextBox 11">
            <a:extLst>
              <a:ext uri="{FF2B5EF4-FFF2-40B4-BE49-F238E27FC236}">
                <a16:creationId xmlns:a16="http://schemas.microsoft.com/office/drawing/2014/main" id="{AA09247D-7EC9-433C-9B14-AA18ABAFF597}"/>
              </a:ext>
            </a:extLst>
          </p:cNvPr>
          <p:cNvSpPr txBox="1"/>
          <p:nvPr/>
        </p:nvSpPr>
        <p:spPr>
          <a:xfrm>
            <a:off x="8017105" y="5138805"/>
            <a:ext cx="3337073" cy="769441"/>
          </a:xfrm>
          <a:prstGeom prst="rect">
            <a:avLst/>
          </a:prstGeom>
          <a:noFill/>
        </p:spPr>
        <p:txBody>
          <a:bodyPr wrap="square">
            <a:spAutoFit/>
          </a:bodyPr>
          <a:lstStyle/>
          <a:p>
            <a:pPr algn="ctr"/>
            <a:r>
              <a:rPr lang="en-US" sz="4400" dirty="0">
                <a:latin typeface="Corbel" panose="020B0503020204020204" pitchFamily="34" charset="0"/>
              </a:rPr>
              <a:t>This is Perl!</a:t>
            </a:r>
            <a:endParaRPr lang="en-US" sz="4400" dirty="0"/>
          </a:p>
        </p:txBody>
      </p:sp>
      <p:sp>
        <p:nvSpPr>
          <p:cNvPr id="16" name="Speech Bubble: Rectangle with Corners Rounded 15">
            <a:extLst>
              <a:ext uri="{FF2B5EF4-FFF2-40B4-BE49-F238E27FC236}">
                <a16:creationId xmlns:a16="http://schemas.microsoft.com/office/drawing/2014/main" id="{2822C259-338B-4749-9A2A-B9897C046382}"/>
              </a:ext>
            </a:extLst>
          </p:cNvPr>
          <p:cNvSpPr/>
          <p:nvPr/>
        </p:nvSpPr>
        <p:spPr>
          <a:xfrm>
            <a:off x="3866095" y="4190957"/>
            <a:ext cx="3267695" cy="1200841"/>
          </a:xfrm>
          <a:prstGeom prst="wedgeRoundRectCallout">
            <a:avLst>
              <a:gd name="adj1" fmla="val -55436"/>
              <a:gd name="adj2" fmla="val 1030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might seem like this would be an example of weak typing...</a:t>
            </a:r>
          </a:p>
        </p:txBody>
      </p:sp>
      <p:sp>
        <p:nvSpPr>
          <p:cNvPr id="14" name="TextBox 13">
            <a:extLst>
              <a:ext uri="{FF2B5EF4-FFF2-40B4-BE49-F238E27FC236}">
                <a16:creationId xmlns:a16="http://schemas.microsoft.com/office/drawing/2014/main" id="{0D99CCEA-A175-4BA0-B835-5DA4161EFDBD}"/>
              </a:ext>
            </a:extLst>
          </p:cNvPr>
          <p:cNvSpPr txBox="1"/>
          <p:nvPr/>
        </p:nvSpPr>
        <p:spPr>
          <a:xfrm>
            <a:off x="7044477" y="1240336"/>
            <a:ext cx="5055204" cy="954107"/>
          </a:xfrm>
          <a:prstGeom prst="rect">
            <a:avLst/>
          </a:prstGeom>
          <a:noFill/>
        </p:spPr>
        <p:txBody>
          <a:bodyPr wrap="square">
            <a:spAutoFit/>
          </a:bodyPr>
          <a:lstStyle/>
          <a:p>
            <a:pPr algn="ctr"/>
            <a:r>
              <a:rPr lang="en-US" sz="2800" dirty="0"/>
              <a:t>We've run this code a million times, and each time it prints:</a:t>
            </a:r>
          </a:p>
        </p:txBody>
      </p:sp>
      <p:sp>
        <p:nvSpPr>
          <p:cNvPr id="19" name="Rectangle 18">
            <a:extLst>
              <a:ext uri="{FF2B5EF4-FFF2-40B4-BE49-F238E27FC236}">
                <a16:creationId xmlns:a16="http://schemas.microsoft.com/office/drawing/2014/main" id="{DADCBF5F-DFFA-466B-95F1-8DCB67D2F2CC}"/>
              </a:ext>
            </a:extLst>
          </p:cNvPr>
          <p:cNvSpPr/>
          <p:nvPr/>
        </p:nvSpPr>
        <p:spPr>
          <a:xfrm>
            <a:off x="7464401" y="4270556"/>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0" name="Rectangle 19">
            <a:extLst>
              <a:ext uri="{FF2B5EF4-FFF2-40B4-BE49-F238E27FC236}">
                <a16:creationId xmlns:a16="http://schemas.microsoft.com/office/drawing/2014/main" id="{ACD805C1-1DAB-48FE-8487-E4FEBDBCBCFF}"/>
              </a:ext>
            </a:extLst>
          </p:cNvPr>
          <p:cNvSpPr/>
          <p:nvPr/>
        </p:nvSpPr>
        <p:spPr>
          <a:xfrm>
            <a:off x="7463613" y="4278627"/>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C1CE41DA-821E-4C50-B8C7-68C925E28B41}"/>
              </a:ext>
            </a:extLst>
          </p:cNvPr>
          <p:cNvSpPr/>
          <p:nvPr/>
        </p:nvSpPr>
        <p:spPr>
          <a:xfrm>
            <a:off x="8189453" y="2478753"/>
            <a:ext cx="2788920" cy="45319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Sum of inputs: 100</a:t>
            </a:r>
          </a:p>
        </p:txBody>
      </p:sp>
      <p:sp>
        <p:nvSpPr>
          <p:cNvPr id="17" name="Speech Bubble: Rectangle with Corners Rounded 16">
            <a:extLst>
              <a:ext uri="{FF2B5EF4-FFF2-40B4-BE49-F238E27FC236}">
                <a16:creationId xmlns:a16="http://schemas.microsoft.com/office/drawing/2014/main" id="{FA966BE2-E2FA-49A4-A124-D6A63CB4DBC4}"/>
              </a:ext>
            </a:extLst>
          </p:cNvPr>
          <p:cNvSpPr/>
          <p:nvPr/>
        </p:nvSpPr>
        <p:spPr>
          <a:xfrm>
            <a:off x="5241908" y="224111"/>
            <a:ext cx="4176805" cy="1016225"/>
          </a:xfrm>
          <a:prstGeom prst="wedgeRoundRectCallout">
            <a:avLst>
              <a:gd name="adj1" fmla="val 88866"/>
              <a:gd name="adj2" fmla="val 585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we have no </a:t>
            </a:r>
            <a:r>
              <a:rPr lang="en-US" sz="2000" dirty="0">
                <a:solidFill>
                  <a:srgbClr val="FFC9C9"/>
                </a:solidFill>
                <a:latin typeface="Corbel" panose="020B0503020204020204" pitchFamily="34" charset="0"/>
              </a:rPr>
              <a:t>undefined behavior </a:t>
            </a:r>
            <a:r>
              <a:rPr lang="en-US" sz="2000" dirty="0">
                <a:latin typeface="Corbel" panose="020B0503020204020204" pitchFamily="34" charset="0"/>
              </a:rPr>
              <a:t>or </a:t>
            </a:r>
            <a:r>
              <a:rPr lang="en-US" sz="2000" dirty="0">
                <a:solidFill>
                  <a:srgbClr val="FFC9C9"/>
                </a:solidFill>
                <a:latin typeface="Corbel" panose="020B0503020204020204" pitchFamily="34" charset="0"/>
              </a:rPr>
              <a:t>unchecked type errors</a:t>
            </a:r>
            <a:r>
              <a:rPr lang="en-US" sz="2000" dirty="0">
                <a:latin typeface="Corbel" panose="020B0503020204020204" pitchFamily="34" charset="0"/>
              </a:rPr>
              <a:t>!</a:t>
            </a:r>
          </a:p>
        </p:txBody>
      </p:sp>
      <p:sp>
        <p:nvSpPr>
          <p:cNvPr id="15" name="Speech Bubble: Rectangle with Corners Rounded 14">
            <a:extLst>
              <a:ext uri="{FF2B5EF4-FFF2-40B4-BE49-F238E27FC236}">
                <a16:creationId xmlns:a16="http://schemas.microsoft.com/office/drawing/2014/main" id="{93385312-F0B7-4C3F-BB36-42AE14E6075B}"/>
              </a:ext>
            </a:extLst>
          </p:cNvPr>
          <p:cNvSpPr/>
          <p:nvPr/>
        </p:nvSpPr>
        <p:spPr>
          <a:xfrm>
            <a:off x="4541708" y="3026262"/>
            <a:ext cx="4732759" cy="1122071"/>
          </a:xfrm>
          <a:prstGeom prst="wedgeRoundRectCallout">
            <a:avLst>
              <a:gd name="adj1" fmla="val 79025"/>
              <a:gd name="adj2" fmla="val -629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appears that the language is converting </a:t>
            </a:r>
            <a:r>
              <a:rPr lang="en-US" sz="2000" dirty="0">
                <a:solidFill>
                  <a:schemeClr val="accent2">
                    <a:lumMod val="40000"/>
                    <a:lumOff val="60000"/>
                  </a:schemeClr>
                </a:solidFill>
                <a:latin typeface="Corbel" panose="020B0503020204020204" pitchFamily="34" charset="0"/>
              </a:rPr>
              <a:t>strings</a:t>
            </a:r>
            <a:r>
              <a:rPr lang="en-US" sz="2000" dirty="0">
                <a:latin typeface="Corbel" panose="020B0503020204020204" pitchFamily="34" charset="0"/>
              </a:rPr>
              <a:t> to </a:t>
            </a:r>
            <a:r>
              <a:rPr lang="en-US" sz="2000" dirty="0" err="1">
                <a:solidFill>
                  <a:schemeClr val="accent2">
                    <a:lumMod val="40000"/>
                    <a:lumOff val="60000"/>
                  </a:schemeClr>
                </a:solidFill>
                <a:latin typeface="Corbel" panose="020B0503020204020204" pitchFamily="34" charset="0"/>
              </a:rPr>
              <a:t>ints</a:t>
            </a:r>
            <a:r>
              <a:rPr lang="en-US" sz="2000" dirty="0">
                <a:latin typeface="Corbel" panose="020B0503020204020204" pitchFamily="34" charset="0"/>
              </a:rPr>
              <a:t>, and it looks like a string without digits is treated as zero.</a:t>
            </a:r>
          </a:p>
        </p:txBody>
      </p:sp>
    </p:spTree>
    <p:extLst>
      <p:ext uri="{BB962C8B-B14F-4D97-AF65-F5344CB8AC3E}">
        <p14:creationId xmlns:p14="http://schemas.microsoft.com/office/powerpoint/2010/main" val="343263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90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2" nodeType="clickEffect">
                                  <p:stCondLst>
                                    <p:cond delay="0"/>
                                  </p:stCondLst>
                                  <p:childTnLst>
                                    <p:animMotion origin="layout" path="M -1.66667E-6 -1.11111E-6 L -0.12851 -0.29583 " pathEditMode="relative" rAng="0" ptsTypes="AA">
                                      <p:cBhvr>
                                        <p:cTn id="42" dur="2000" fill="hold"/>
                                        <p:tgtEl>
                                          <p:spTgt spid="16"/>
                                        </p:tgtEl>
                                        <p:attrNameLst>
                                          <p:attrName>ppt_x</p:attrName>
                                          <p:attrName>ppt_y</p:attrName>
                                        </p:attrNameLst>
                                      </p:cBhvr>
                                      <p:rCtr x="-6432" y="-14792"/>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12" grpId="0"/>
      <p:bldP spid="16" grpId="0" animBg="1"/>
      <p:bldP spid="16" grpId="1" animBg="1"/>
      <p:bldP spid="16" grpId="2" animBg="1"/>
      <p:bldP spid="14" grpId="0"/>
      <p:bldP spid="19" grpId="0" animBg="1"/>
      <p:bldP spid="19" grpId="1" animBg="1"/>
      <p:bldP spid="20" grpId="0" animBg="1"/>
      <p:bldP spid="20" grpId="1" animBg="1"/>
      <p:bldP spid="3" grpId="0" animBg="1"/>
      <p:bldP spid="17" grpId="0" animBg="1"/>
      <p:bldP spid="17" grpId="1" animBg="1"/>
      <p:bldP spid="15" grpId="0" animBg="1"/>
      <p:bldP spid="1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1077775" y="-140182"/>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Classify That Language: Type Checking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872" y="46990"/>
              <a:ext cx="780280" cy="897576"/>
            </a:xfrm>
            <a:prstGeom prst="rect">
              <a:avLst/>
            </a:prstGeom>
            <a:ln>
              <a:noFill/>
            </a:ln>
            <a:effectLst>
              <a:outerShdw blurRad="292100" dist="139700" dir="2700000" algn="tl" rotWithShape="0">
                <a:srgbClr val="333333">
                  <a:alpha val="65000"/>
                </a:srgbClr>
              </a:outerShdw>
            </a:effectLst>
          </p:spPr>
        </p:pic>
      </p:grpSp>
      <p:sp>
        <p:nvSpPr>
          <p:cNvPr id="23" name="Rectangle 22">
            <a:extLst>
              <a:ext uri="{FF2B5EF4-FFF2-40B4-BE49-F238E27FC236}">
                <a16:creationId xmlns:a16="http://schemas.microsoft.com/office/drawing/2014/main" id="{498A6FDD-4D72-4CCD-8575-B691E6D05BE9}"/>
              </a:ext>
            </a:extLst>
          </p:cNvPr>
          <p:cNvSpPr/>
          <p:nvPr/>
        </p:nvSpPr>
        <p:spPr>
          <a:xfrm>
            <a:off x="218387" y="1676460"/>
            <a:ext cx="6414780" cy="388160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fun </a:t>
            </a:r>
            <a:r>
              <a:rPr lang="en-US" sz="2000" dirty="0" err="1">
                <a:latin typeface="Consolas" panose="020B0609020204030204" pitchFamily="49" charset="0"/>
              </a:rPr>
              <a:t>processArgBasedOnType</a:t>
            </a:r>
            <a:r>
              <a:rPr lang="en-US" sz="2000" dirty="0">
                <a:latin typeface="Consolas" panose="020B0609020204030204" pitchFamily="49" charset="0"/>
              </a:rPr>
              <a:t>(x: Any) {</a:t>
            </a:r>
          </a:p>
          <a:p>
            <a:r>
              <a:rPr lang="en-US" sz="2000" dirty="0">
                <a:latin typeface="Consolas" panose="020B0609020204030204" pitchFamily="49" charset="0"/>
              </a:rPr>
              <a:t>  when (x) {</a:t>
            </a:r>
          </a:p>
          <a:p>
            <a:r>
              <a:rPr lang="en-US" sz="2000" dirty="0">
                <a:latin typeface="Consolas" panose="020B0609020204030204" pitchFamily="49" charset="0"/>
              </a:rPr>
              <a:t>    is Int -&gt; print(x)</a:t>
            </a:r>
          </a:p>
          <a:p>
            <a:r>
              <a:rPr lang="en-US" sz="2000" dirty="0">
                <a:latin typeface="Consolas" panose="020B0609020204030204" pitchFamily="49" charset="0"/>
              </a:rPr>
              <a:t>    is String -&gt; print(</a:t>
            </a:r>
            <a:r>
              <a:rPr lang="en-US" sz="2000" dirty="0" err="1">
                <a:latin typeface="Consolas" panose="020B0609020204030204" pitchFamily="49" charset="0"/>
              </a:rPr>
              <a:t>x.length</a:t>
            </a:r>
            <a:r>
              <a:rPr lang="en-US" sz="2000" dirty="0">
                <a:latin typeface="Consolas" panose="020B0609020204030204" pitchFamily="49" charset="0"/>
              </a:rPr>
              <a:t>)</a:t>
            </a:r>
          </a:p>
          <a:p>
            <a:r>
              <a:rPr lang="en-US" sz="2000" dirty="0">
                <a:latin typeface="Consolas" panose="020B0609020204030204" pitchFamily="49" charset="0"/>
              </a:rPr>
              <a:t>    is </a:t>
            </a:r>
            <a:r>
              <a:rPr lang="en-US" sz="2000" dirty="0" err="1">
                <a:latin typeface="Consolas" panose="020B0609020204030204" pitchFamily="49" charset="0"/>
              </a:rPr>
              <a:t>IntArray</a:t>
            </a:r>
            <a:r>
              <a:rPr lang="en-US" sz="2000" dirty="0">
                <a:latin typeface="Consolas" panose="020B0609020204030204" pitchFamily="49" charset="0"/>
              </a:rPr>
              <a:t> -&gt; print(</a:t>
            </a:r>
            <a:r>
              <a:rPr lang="en-US" sz="2000" dirty="0" err="1">
                <a:latin typeface="Consolas" panose="020B0609020204030204" pitchFamily="49" charset="0"/>
              </a:rPr>
              <a:t>x.sum</a:t>
            </a:r>
            <a:r>
              <a:rPr lang="en-US" sz="2000" dirty="0">
                <a:latin typeface="Consolas" panose="020B0609020204030204" pitchFamily="49" charset="0"/>
              </a:rPr>
              <a:t>())</a:t>
            </a:r>
          </a:p>
          <a:p>
            <a:r>
              <a:rPr lang="en-US" sz="2000" dirty="0">
                <a:latin typeface="Consolas" panose="020B0609020204030204" pitchFamily="49" charset="0"/>
              </a:rPr>
              <a:t>    else -&gt; print((x as Dog).bark())  </a:t>
            </a:r>
          </a:p>
          <a:p>
            <a:r>
              <a:rPr lang="en-US" sz="2000" dirty="0">
                <a:latin typeface="Consolas" panose="020B0609020204030204" pitchFamily="49" charset="0"/>
              </a:rPr>
              <a:t>  }</a:t>
            </a:r>
          </a:p>
          <a:p>
            <a:r>
              <a:rPr lang="en-US" sz="2000" dirty="0">
                <a:latin typeface="Consolas" panose="020B0609020204030204" pitchFamily="49" charset="0"/>
              </a:rPr>
              <a:t>}</a:t>
            </a:r>
          </a:p>
          <a:p>
            <a:endParaRPr lang="en-US" sz="1200" dirty="0">
              <a:latin typeface="Consolas" panose="020B0609020204030204" pitchFamily="49" charset="0"/>
            </a:endParaRPr>
          </a:p>
          <a:p>
            <a:r>
              <a:rPr lang="en-US" sz="2000" dirty="0">
                <a:latin typeface="Consolas" panose="020B0609020204030204" pitchFamily="49" charset="0"/>
              </a:rPr>
              <a:t>fun main() {</a:t>
            </a:r>
          </a:p>
          <a:p>
            <a:r>
              <a:rPr lang="en-US" sz="2000" dirty="0">
                <a:latin typeface="Consolas" panose="020B0609020204030204" pitchFamily="49" charset="0"/>
              </a:rPr>
              <a:t>  var x = Person("Carey","</a:t>
            </a:r>
            <a:r>
              <a:rPr lang="en-US" sz="2000" dirty="0" err="1">
                <a:latin typeface="Consolas" panose="020B0609020204030204" pitchFamily="49" charset="0"/>
              </a:rPr>
              <a:t>Nachenflopper</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processArgBasedOnType</a:t>
            </a:r>
            <a:r>
              <a:rPr lang="en-US" sz="2000" dirty="0">
                <a:latin typeface="Consolas" panose="020B0609020204030204" pitchFamily="49" charset="0"/>
              </a:rPr>
              <a:t>(x)   </a:t>
            </a:r>
          </a:p>
          <a:p>
            <a:r>
              <a:rPr lang="en-US" sz="2000" dirty="0">
                <a:latin typeface="Consolas" panose="020B0609020204030204" pitchFamily="49" charset="0"/>
              </a:rPr>
              <a:t>}</a:t>
            </a:r>
          </a:p>
        </p:txBody>
      </p:sp>
      <p:sp>
        <p:nvSpPr>
          <p:cNvPr id="27" name="TextBox 26">
            <a:extLst>
              <a:ext uri="{FF2B5EF4-FFF2-40B4-BE49-F238E27FC236}">
                <a16:creationId xmlns:a16="http://schemas.microsoft.com/office/drawing/2014/main" id="{8AEBED73-83C5-468F-B034-BCF082FD5882}"/>
              </a:ext>
            </a:extLst>
          </p:cNvPr>
          <p:cNvSpPr txBox="1"/>
          <p:nvPr/>
        </p:nvSpPr>
        <p:spPr>
          <a:xfrm>
            <a:off x="7643657" y="2687254"/>
            <a:ext cx="3470500" cy="830997"/>
          </a:xfrm>
          <a:prstGeom prst="rect">
            <a:avLst/>
          </a:prstGeom>
          <a:noFill/>
        </p:spPr>
        <p:txBody>
          <a:bodyPr wrap="square">
            <a:spAutoFit/>
          </a:bodyPr>
          <a:lstStyle/>
          <a:p>
            <a:pPr algn="ctr"/>
            <a:r>
              <a:rPr lang="en-US" sz="2400" dirty="0"/>
              <a:t>Is this language </a:t>
            </a:r>
            <a:r>
              <a:rPr lang="en-US" sz="2400" dirty="0">
                <a:solidFill>
                  <a:srgbClr val="FF0000"/>
                </a:solidFill>
              </a:rPr>
              <a:t>strongly</a:t>
            </a:r>
            <a:r>
              <a:rPr lang="en-US" sz="2400" dirty="0"/>
              <a:t> or </a:t>
            </a:r>
            <a:r>
              <a:rPr lang="en-US" sz="2400" dirty="0">
                <a:solidFill>
                  <a:srgbClr val="FF0000"/>
                </a:solidFill>
              </a:rPr>
              <a:t>weakly typed</a:t>
            </a:r>
            <a:r>
              <a:rPr lang="en-US" sz="2400" dirty="0"/>
              <a:t>?</a:t>
            </a:r>
          </a:p>
        </p:txBody>
      </p:sp>
      <p:grpSp>
        <p:nvGrpSpPr>
          <p:cNvPr id="28" name="Group 27">
            <a:extLst>
              <a:ext uri="{FF2B5EF4-FFF2-40B4-BE49-F238E27FC236}">
                <a16:creationId xmlns:a16="http://schemas.microsoft.com/office/drawing/2014/main" id="{9986473F-50F8-497B-87B8-6D5E81F6F1B8}"/>
              </a:ext>
            </a:extLst>
          </p:cNvPr>
          <p:cNvGrpSpPr/>
          <p:nvPr/>
        </p:nvGrpSpPr>
        <p:grpSpPr>
          <a:xfrm>
            <a:off x="3291894" y="3429000"/>
            <a:ext cx="3770003" cy="905256"/>
            <a:chOff x="5040981" y="5159959"/>
            <a:chExt cx="3770003" cy="905256"/>
          </a:xfrm>
        </p:grpSpPr>
        <p:sp>
          <p:nvSpPr>
            <p:cNvPr id="29" name="TextBox 28">
              <a:extLst>
                <a:ext uri="{FF2B5EF4-FFF2-40B4-BE49-F238E27FC236}">
                  <a16:creationId xmlns:a16="http://schemas.microsoft.com/office/drawing/2014/main" id="{7AF1CDD2-3860-4E83-B4D6-4D8CE84E1DCF}"/>
                </a:ext>
              </a:extLst>
            </p:cNvPr>
            <p:cNvSpPr txBox="1"/>
            <p:nvPr/>
          </p:nvSpPr>
          <p:spPr>
            <a:xfrm>
              <a:off x="5906128" y="5336104"/>
              <a:ext cx="2904856" cy="646331"/>
            </a:xfrm>
            <a:prstGeom prst="rect">
              <a:avLst/>
            </a:prstGeom>
            <a:solidFill>
              <a:schemeClr val="accent1">
                <a:lumMod val="40000"/>
                <a:lumOff val="60000"/>
              </a:schemeClr>
            </a:solidFill>
            <a:ln>
              <a:solidFill>
                <a:schemeClr val="tx1"/>
              </a:solidFill>
            </a:ln>
          </p:spPr>
          <p:txBody>
            <a:bodyPr wrap="square">
              <a:spAutoFit/>
            </a:bodyPr>
            <a:lstStyle/>
            <a:p>
              <a:r>
                <a:rPr lang="en-US" sz="1800" dirty="0"/>
                <a:t>Run-time: class Person cannot be cast to class Dog</a:t>
              </a:r>
              <a:endParaRPr lang="en-US" dirty="0"/>
            </a:p>
          </p:txBody>
        </p:sp>
        <p:pic>
          <p:nvPicPr>
            <p:cNvPr id="30" name="Picture 29" descr="Icon&#10;&#10;Description automatically generated with low confidence">
              <a:extLst>
                <a:ext uri="{FF2B5EF4-FFF2-40B4-BE49-F238E27FC236}">
                  <a16:creationId xmlns:a16="http://schemas.microsoft.com/office/drawing/2014/main" id="{FA00FD6B-34F5-44DF-A425-8385E2764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981" y="5159959"/>
              <a:ext cx="905256" cy="905256"/>
            </a:xfrm>
            <a:prstGeom prst="rect">
              <a:avLst/>
            </a:prstGeom>
          </p:spPr>
        </p:pic>
      </p:grpSp>
      <p:sp>
        <p:nvSpPr>
          <p:cNvPr id="25" name="TextBox 24">
            <a:extLst>
              <a:ext uri="{FF2B5EF4-FFF2-40B4-BE49-F238E27FC236}">
                <a16:creationId xmlns:a16="http://schemas.microsoft.com/office/drawing/2014/main" id="{E4B58B6F-ED0A-444C-9DA4-4A54371CDE28}"/>
              </a:ext>
            </a:extLst>
          </p:cNvPr>
          <p:cNvSpPr txBox="1"/>
          <p:nvPr/>
        </p:nvSpPr>
        <p:spPr>
          <a:xfrm>
            <a:off x="6647956" y="1672386"/>
            <a:ext cx="5461902" cy="830997"/>
          </a:xfrm>
          <a:prstGeom prst="rect">
            <a:avLst/>
          </a:prstGeom>
          <a:noFill/>
        </p:spPr>
        <p:txBody>
          <a:bodyPr wrap="square">
            <a:spAutoFit/>
          </a:bodyPr>
          <a:lstStyle/>
          <a:p>
            <a:pPr algn="ctr"/>
            <a:r>
              <a:rPr lang="en-US" sz="2400" dirty="0"/>
              <a:t>Consider the following program which generates a runtime error:</a:t>
            </a:r>
          </a:p>
        </p:txBody>
      </p:sp>
      <p:sp>
        <p:nvSpPr>
          <p:cNvPr id="32" name="Rectangle 31">
            <a:extLst>
              <a:ext uri="{FF2B5EF4-FFF2-40B4-BE49-F238E27FC236}">
                <a16:creationId xmlns:a16="http://schemas.microsoft.com/office/drawing/2014/main" id="{DB24A2E1-6CE5-4665-8D2C-73BAEE8779C6}"/>
              </a:ext>
            </a:extLst>
          </p:cNvPr>
          <p:cNvSpPr/>
          <p:nvPr/>
        </p:nvSpPr>
        <p:spPr>
          <a:xfrm>
            <a:off x="7323045" y="5031462"/>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33" name="Rectangle 32">
            <a:extLst>
              <a:ext uri="{FF2B5EF4-FFF2-40B4-BE49-F238E27FC236}">
                <a16:creationId xmlns:a16="http://schemas.microsoft.com/office/drawing/2014/main" id="{B8D8D489-7F1E-453D-9C4E-96AA26003975}"/>
              </a:ext>
            </a:extLst>
          </p:cNvPr>
          <p:cNvSpPr/>
          <p:nvPr/>
        </p:nvSpPr>
        <p:spPr>
          <a:xfrm>
            <a:off x="7322257" y="5039533"/>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TextBox 33">
            <a:extLst>
              <a:ext uri="{FF2B5EF4-FFF2-40B4-BE49-F238E27FC236}">
                <a16:creationId xmlns:a16="http://schemas.microsoft.com/office/drawing/2014/main" id="{FFB20DD6-431E-4037-820C-2EEDABFD6DEF}"/>
              </a:ext>
            </a:extLst>
          </p:cNvPr>
          <p:cNvSpPr txBox="1"/>
          <p:nvPr/>
        </p:nvSpPr>
        <p:spPr>
          <a:xfrm>
            <a:off x="7784990" y="5498195"/>
            <a:ext cx="3551324" cy="769441"/>
          </a:xfrm>
          <a:prstGeom prst="rect">
            <a:avLst/>
          </a:prstGeom>
          <a:noFill/>
        </p:spPr>
        <p:txBody>
          <a:bodyPr wrap="square">
            <a:spAutoFit/>
          </a:bodyPr>
          <a:lstStyle/>
          <a:p>
            <a:r>
              <a:rPr lang="en-US" sz="4400" dirty="0">
                <a:latin typeface="Corbel" panose="020B0503020204020204" pitchFamily="34" charset="0"/>
              </a:rPr>
              <a:t>This is Kotlin!</a:t>
            </a:r>
            <a:endParaRPr lang="en-US" sz="4400" dirty="0"/>
          </a:p>
        </p:txBody>
      </p:sp>
      <p:sp>
        <p:nvSpPr>
          <p:cNvPr id="35" name="Speech Bubble: Rectangle with Corners Rounded 34">
            <a:extLst>
              <a:ext uri="{FF2B5EF4-FFF2-40B4-BE49-F238E27FC236}">
                <a16:creationId xmlns:a16="http://schemas.microsoft.com/office/drawing/2014/main" id="{FD3482E6-F345-4779-BFB9-79EEEAB15E93}"/>
              </a:ext>
            </a:extLst>
          </p:cNvPr>
          <p:cNvSpPr/>
          <p:nvPr/>
        </p:nvSpPr>
        <p:spPr>
          <a:xfrm>
            <a:off x="4165444" y="809011"/>
            <a:ext cx="2682088" cy="1420498"/>
          </a:xfrm>
          <a:prstGeom prst="wedgeRoundRectCallout">
            <a:avLst>
              <a:gd name="adj1" fmla="val -62568"/>
              <a:gd name="adj2" fmla="val 12251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language is preventing invalid casting (at runtime): </a:t>
            </a:r>
            <a:r>
              <a:rPr lang="en-US" sz="2000" dirty="0">
                <a:solidFill>
                  <a:schemeClr val="accent2">
                    <a:lumMod val="40000"/>
                    <a:lumOff val="60000"/>
                  </a:schemeClr>
                </a:solidFill>
                <a:latin typeface="Corbel" panose="020B0503020204020204" pitchFamily="34" charset="0"/>
              </a:rPr>
              <a:t>strongly-typed</a:t>
            </a:r>
            <a:r>
              <a:rPr lang="en-US" sz="2000" dirty="0">
                <a:latin typeface="Corbel" panose="020B0503020204020204" pitchFamily="34" charset="0"/>
              </a:rPr>
              <a:t>!</a:t>
            </a:r>
          </a:p>
        </p:txBody>
      </p:sp>
      <p:sp>
        <p:nvSpPr>
          <p:cNvPr id="36" name="TextBox 35">
            <a:extLst>
              <a:ext uri="{FF2B5EF4-FFF2-40B4-BE49-F238E27FC236}">
                <a16:creationId xmlns:a16="http://schemas.microsoft.com/office/drawing/2014/main" id="{28CE9ABF-F413-4BE6-8D2D-0EE7FA86A4D2}"/>
              </a:ext>
            </a:extLst>
          </p:cNvPr>
          <p:cNvSpPr txBox="1"/>
          <p:nvPr/>
        </p:nvSpPr>
        <p:spPr>
          <a:xfrm>
            <a:off x="6985410" y="3588589"/>
            <a:ext cx="4786994" cy="1200329"/>
          </a:xfrm>
          <a:prstGeom prst="rect">
            <a:avLst/>
          </a:prstGeom>
          <a:noFill/>
        </p:spPr>
        <p:txBody>
          <a:bodyPr wrap="square">
            <a:spAutoFit/>
          </a:bodyPr>
          <a:lstStyle/>
          <a:p>
            <a:pPr algn="ctr"/>
            <a:r>
              <a:rPr lang="en-US" sz="2400" dirty="0"/>
              <a:t>From this code, is it possible to determine if this language is </a:t>
            </a:r>
            <a:r>
              <a:rPr lang="en-US" sz="2400" dirty="0">
                <a:solidFill>
                  <a:srgbClr val="FF0000"/>
                </a:solidFill>
              </a:rPr>
              <a:t>statically</a:t>
            </a:r>
            <a:r>
              <a:rPr lang="en-US" sz="2400" dirty="0"/>
              <a:t> or </a:t>
            </a:r>
            <a:r>
              <a:rPr lang="en-US" sz="2400" dirty="0">
                <a:solidFill>
                  <a:srgbClr val="FF0000"/>
                </a:solidFill>
              </a:rPr>
              <a:t>dynamically </a:t>
            </a:r>
            <a:r>
              <a:rPr lang="en-US" sz="2400" dirty="0"/>
              <a:t>typed?</a:t>
            </a:r>
          </a:p>
        </p:txBody>
      </p:sp>
      <p:sp>
        <p:nvSpPr>
          <p:cNvPr id="39" name="TextBox 38">
            <a:extLst>
              <a:ext uri="{FF2B5EF4-FFF2-40B4-BE49-F238E27FC236}">
                <a16:creationId xmlns:a16="http://schemas.microsoft.com/office/drawing/2014/main" id="{0F24A86B-2830-49C1-A438-03C33A56A39A}"/>
              </a:ext>
            </a:extLst>
          </p:cNvPr>
          <p:cNvSpPr txBox="1"/>
          <p:nvPr/>
        </p:nvSpPr>
        <p:spPr>
          <a:xfrm>
            <a:off x="-45406" y="5703529"/>
            <a:ext cx="7146294" cy="1015663"/>
          </a:xfrm>
          <a:prstGeom prst="rect">
            <a:avLst/>
          </a:prstGeom>
          <a:noFill/>
        </p:spPr>
        <p:txBody>
          <a:bodyPr wrap="square">
            <a:spAutoFit/>
          </a:bodyPr>
          <a:lstStyle/>
          <a:p>
            <a:pPr algn="ctr"/>
            <a:r>
              <a:rPr lang="en-US" sz="2000" dirty="0"/>
              <a:t>Yep! We can tell it's statically typed! The clue is here:</a:t>
            </a:r>
          </a:p>
          <a:p>
            <a:pPr algn="ctr"/>
            <a:r>
              <a:rPr lang="en-US" sz="2000" dirty="0"/>
              <a:t>(x </a:t>
            </a:r>
            <a:r>
              <a:rPr lang="en-US" sz="2000" dirty="0">
                <a:solidFill>
                  <a:srgbClr val="FF0000"/>
                </a:solidFill>
              </a:rPr>
              <a:t>as</a:t>
            </a:r>
            <a:r>
              <a:rPr lang="en-US" sz="2000" dirty="0"/>
              <a:t> </a:t>
            </a:r>
            <a:r>
              <a:rPr lang="en-US" sz="2000" dirty="0">
                <a:solidFill>
                  <a:srgbClr val="FF0000"/>
                </a:solidFill>
              </a:rPr>
              <a:t>Dog</a:t>
            </a:r>
            <a:r>
              <a:rPr lang="en-US" sz="2000" dirty="0"/>
              <a:t>).bark()</a:t>
            </a:r>
          </a:p>
          <a:p>
            <a:pPr algn="ctr"/>
            <a:r>
              <a:rPr lang="en-US" sz="2000" dirty="0"/>
              <a:t>This </a:t>
            </a:r>
            <a:r>
              <a:rPr lang="en-US" sz="2000" dirty="0">
                <a:solidFill>
                  <a:srgbClr val="FF0000"/>
                </a:solidFill>
              </a:rPr>
              <a:t>cast</a:t>
            </a:r>
            <a:r>
              <a:rPr lang="en-US" sz="2000" dirty="0"/>
              <a:t> would not be needed in a dynamically-typed language!</a:t>
            </a:r>
          </a:p>
        </p:txBody>
      </p:sp>
      <p:sp>
        <p:nvSpPr>
          <p:cNvPr id="40" name="Speech Bubble: Rectangle with Corners Rounded 39">
            <a:extLst>
              <a:ext uri="{FF2B5EF4-FFF2-40B4-BE49-F238E27FC236}">
                <a16:creationId xmlns:a16="http://schemas.microsoft.com/office/drawing/2014/main" id="{55B804E7-BDB7-4C6C-9D8C-DF651216FE20}"/>
              </a:ext>
            </a:extLst>
          </p:cNvPr>
          <p:cNvSpPr/>
          <p:nvPr/>
        </p:nvSpPr>
        <p:spPr>
          <a:xfrm>
            <a:off x="2208636" y="247684"/>
            <a:ext cx="2682088" cy="1420498"/>
          </a:xfrm>
          <a:prstGeom prst="wedgeRoundRectCallout">
            <a:avLst>
              <a:gd name="adj1" fmla="val -94026"/>
              <a:gd name="adj2" fmla="val 973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By the way, the process of querying a value's type is called "</a:t>
            </a:r>
            <a:r>
              <a:rPr lang="en-US" sz="2000" dirty="0">
                <a:solidFill>
                  <a:schemeClr val="accent2">
                    <a:lumMod val="40000"/>
                    <a:lumOff val="60000"/>
                  </a:schemeClr>
                </a:solidFill>
                <a:latin typeface="Corbel" panose="020B0503020204020204" pitchFamily="34" charset="0"/>
              </a:rPr>
              <a:t>type reflection</a:t>
            </a:r>
            <a:r>
              <a:rPr lang="en-US" sz="2000" dirty="0">
                <a:latin typeface="Corbel" panose="020B0503020204020204" pitchFamily="34" charset="0"/>
              </a:rPr>
              <a:t>"</a:t>
            </a:r>
          </a:p>
        </p:txBody>
      </p:sp>
      <p:sp>
        <p:nvSpPr>
          <p:cNvPr id="41" name="Speech Bubble: Rectangle with Corners Rounded 40">
            <a:extLst>
              <a:ext uri="{FF2B5EF4-FFF2-40B4-BE49-F238E27FC236}">
                <a16:creationId xmlns:a16="http://schemas.microsoft.com/office/drawing/2014/main" id="{CE978EC9-937E-40B9-8B8A-57AFC24CDADF}"/>
              </a:ext>
            </a:extLst>
          </p:cNvPr>
          <p:cNvSpPr/>
          <p:nvPr/>
        </p:nvSpPr>
        <p:spPr>
          <a:xfrm>
            <a:off x="5798850" y="250016"/>
            <a:ext cx="3004856" cy="1442590"/>
          </a:xfrm>
          <a:prstGeom prst="wedgeRoundRectCallout">
            <a:avLst>
              <a:gd name="adj1" fmla="val -93517"/>
              <a:gd name="adj2" fmla="val 547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language, the "</a:t>
            </a:r>
            <a:r>
              <a:rPr lang="en-US" sz="2000" dirty="0">
                <a:solidFill>
                  <a:schemeClr val="accent2">
                    <a:lumMod val="40000"/>
                    <a:lumOff val="60000"/>
                  </a:schemeClr>
                </a:solidFill>
                <a:latin typeface="Corbel" panose="020B0503020204020204" pitchFamily="34" charset="0"/>
              </a:rPr>
              <a:t>Any</a:t>
            </a:r>
            <a:r>
              <a:rPr lang="en-US" sz="2000" dirty="0">
                <a:latin typeface="Corbel" panose="020B0503020204020204" pitchFamily="34" charset="0"/>
              </a:rPr>
              <a:t>" type is a </a:t>
            </a:r>
            <a:r>
              <a:rPr lang="en-US" sz="2000" dirty="0">
                <a:solidFill>
                  <a:schemeClr val="accent2">
                    <a:lumMod val="40000"/>
                    <a:lumOff val="60000"/>
                  </a:schemeClr>
                </a:solidFill>
                <a:latin typeface="Corbel" panose="020B0503020204020204" pitchFamily="34" charset="0"/>
              </a:rPr>
              <a:t>supertype</a:t>
            </a:r>
            <a:r>
              <a:rPr lang="en-US" sz="2000" dirty="0">
                <a:latin typeface="Corbel" panose="020B0503020204020204" pitchFamily="34" charset="0"/>
              </a:rPr>
              <a:t> of all other types. </a:t>
            </a:r>
          </a:p>
        </p:txBody>
      </p:sp>
      <p:sp>
        <p:nvSpPr>
          <p:cNvPr id="42" name="Speech Bubble: Rectangle with Corners Rounded 41">
            <a:extLst>
              <a:ext uri="{FF2B5EF4-FFF2-40B4-BE49-F238E27FC236}">
                <a16:creationId xmlns:a16="http://schemas.microsoft.com/office/drawing/2014/main" id="{0537189C-79D5-4AB7-8716-0D38127E3C57}"/>
              </a:ext>
            </a:extLst>
          </p:cNvPr>
          <p:cNvSpPr/>
          <p:nvPr/>
        </p:nvSpPr>
        <p:spPr>
          <a:xfrm>
            <a:off x="5067926" y="5222739"/>
            <a:ext cx="3095401" cy="1329975"/>
          </a:xfrm>
          <a:prstGeom prst="wedgeRoundRectCallout">
            <a:avLst>
              <a:gd name="adj1" fmla="val -93486"/>
              <a:gd name="adj2" fmla="val -4961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Every other type is compatible with it – so we can pass in a </a:t>
            </a:r>
            <a:r>
              <a:rPr lang="en-US" sz="2000" dirty="0">
                <a:solidFill>
                  <a:srgbClr val="00FFFF"/>
                </a:solidFill>
                <a:latin typeface="Corbel" panose="020B0503020204020204" pitchFamily="34" charset="0"/>
              </a:rPr>
              <a:t>Person</a:t>
            </a:r>
            <a:r>
              <a:rPr lang="en-US" sz="2000" dirty="0">
                <a:latin typeface="Corbel" panose="020B0503020204020204" pitchFamily="34" charset="0"/>
              </a:rPr>
              <a:t>, an </a:t>
            </a:r>
            <a:r>
              <a:rPr lang="en-US" sz="2000" dirty="0">
                <a:solidFill>
                  <a:srgbClr val="00FFFF"/>
                </a:solidFill>
                <a:latin typeface="Corbel" panose="020B0503020204020204" pitchFamily="34" charset="0"/>
              </a:rPr>
              <a:t>Int</a:t>
            </a:r>
            <a:r>
              <a:rPr lang="en-US" sz="2000" dirty="0">
                <a:latin typeface="Corbel" panose="020B0503020204020204" pitchFamily="34" charset="0"/>
              </a:rPr>
              <a:t>, a </a:t>
            </a:r>
            <a:r>
              <a:rPr lang="en-US" sz="2000" dirty="0">
                <a:solidFill>
                  <a:srgbClr val="00FFFF"/>
                </a:solidFill>
                <a:latin typeface="Corbel" panose="020B0503020204020204" pitchFamily="34" charset="0"/>
              </a:rPr>
              <a:t>Dog</a:t>
            </a:r>
            <a:r>
              <a:rPr lang="en-US" sz="2000" dirty="0">
                <a:latin typeface="Corbel" panose="020B0503020204020204" pitchFamily="34" charset="0"/>
              </a:rPr>
              <a:t>, etc.</a:t>
            </a:r>
          </a:p>
        </p:txBody>
      </p:sp>
      <p:cxnSp>
        <p:nvCxnSpPr>
          <p:cNvPr id="43" name="Straight Arrow Connector 42">
            <a:extLst>
              <a:ext uri="{FF2B5EF4-FFF2-40B4-BE49-F238E27FC236}">
                <a16:creationId xmlns:a16="http://schemas.microsoft.com/office/drawing/2014/main" id="{BA238877-2DF9-431E-B777-F7AFBB459BD2}"/>
              </a:ext>
            </a:extLst>
          </p:cNvPr>
          <p:cNvCxnSpPr/>
          <p:nvPr/>
        </p:nvCxnSpPr>
        <p:spPr>
          <a:xfrm>
            <a:off x="520028" y="338755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08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22" presetClass="entr" presetSubtype="8"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90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32"/>
                                        </p:tgtEl>
                                      </p:cBhvr>
                                    </p:animEffect>
                                    <p:set>
                                      <p:cBhvr>
                                        <p:cTn id="38" dur="1" fill="hold">
                                          <p:stCondLst>
                                            <p:cond delay="499"/>
                                          </p:stCondLst>
                                        </p:cTn>
                                        <p:tgtEl>
                                          <p:spTgt spid="3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4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down)">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500"/>
                                        <p:tgtEl>
                                          <p:spTgt spid="40"/>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p:bldP spid="25" grpId="0"/>
      <p:bldP spid="32" grpId="0" animBg="1"/>
      <p:bldP spid="32" grpId="1" animBg="1"/>
      <p:bldP spid="33" grpId="0" animBg="1"/>
      <p:bldP spid="33" grpId="1" animBg="1"/>
      <p:bldP spid="34" grpId="0"/>
      <p:bldP spid="35" grpId="0" animBg="1"/>
      <p:bldP spid="35" grpId="1" animBg="1"/>
      <p:bldP spid="36" grpId="0"/>
      <p:bldP spid="39" grpId="0"/>
      <p:bldP spid="40" grpId="0" animBg="1"/>
      <p:bldP spid="40" grpId="1" animBg="1"/>
      <p:bldP spid="41" grpId="0" animBg="1"/>
      <p:bldP spid="41" grpId="1" animBg="1"/>
      <p:bldP spid="42" grpId="0" animBg="1"/>
      <p:bldP spid="4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54C5-B278-42A2-AF29-31C6CFCE2F6E}"/>
              </a:ext>
            </a:extLst>
          </p:cNvPr>
          <p:cNvSpPr>
            <a:spLocks noGrp="1"/>
          </p:cNvSpPr>
          <p:nvPr>
            <p:ph type="title"/>
          </p:nvPr>
        </p:nvSpPr>
        <p:spPr/>
        <p:txBody>
          <a:bodyPr/>
          <a:lstStyle/>
          <a:p>
            <a:r>
              <a:rPr lang="en-US" dirty="0"/>
              <a:t>Static vs Dynamic, Strong vs Weak? What's Best?</a:t>
            </a:r>
          </a:p>
        </p:txBody>
      </p:sp>
      <p:sp>
        <p:nvSpPr>
          <p:cNvPr id="6" name="TextBox 5">
            <a:extLst>
              <a:ext uri="{FF2B5EF4-FFF2-40B4-BE49-F238E27FC236}">
                <a16:creationId xmlns:a16="http://schemas.microsoft.com/office/drawing/2014/main" id="{17FCDE87-BEEB-4928-9BB8-F99A2B1AD041}"/>
              </a:ext>
            </a:extLst>
          </p:cNvPr>
          <p:cNvSpPr txBox="1"/>
          <p:nvPr/>
        </p:nvSpPr>
        <p:spPr>
          <a:xfrm>
            <a:off x="1066463" y="1027005"/>
            <a:ext cx="10411401" cy="400110"/>
          </a:xfrm>
          <a:prstGeom prst="rect">
            <a:avLst/>
          </a:prstGeom>
          <a:noFill/>
        </p:spPr>
        <p:txBody>
          <a:bodyPr wrap="square" rtlCol="0">
            <a:spAutoFit/>
          </a:bodyPr>
          <a:lstStyle/>
          <a:p>
            <a:r>
              <a:rPr lang="en-US" sz="2000" dirty="0"/>
              <a:t>The trend – in industry – is toward more </a:t>
            </a:r>
            <a:r>
              <a:rPr lang="en-US" sz="2000" dirty="0">
                <a:solidFill>
                  <a:srgbClr val="FF0000"/>
                </a:solidFill>
              </a:rPr>
              <a:t>strongly-typed languages </a:t>
            </a:r>
            <a:r>
              <a:rPr lang="en-US" sz="2000" dirty="0"/>
              <a:t>with </a:t>
            </a:r>
            <a:r>
              <a:rPr lang="en-US" sz="2000" dirty="0">
                <a:solidFill>
                  <a:srgbClr val="FF0000"/>
                </a:solidFill>
              </a:rPr>
              <a:t>static type checking</a:t>
            </a:r>
            <a:r>
              <a:rPr lang="en-US" sz="2000" dirty="0"/>
              <a:t>.</a:t>
            </a:r>
          </a:p>
        </p:txBody>
      </p:sp>
      <p:grpSp>
        <p:nvGrpSpPr>
          <p:cNvPr id="20" name="Group 19">
            <a:extLst>
              <a:ext uri="{FF2B5EF4-FFF2-40B4-BE49-F238E27FC236}">
                <a16:creationId xmlns:a16="http://schemas.microsoft.com/office/drawing/2014/main" id="{EE834D79-72CD-4622-839C-884817D7FFE2}"/>
              </a:ext>
            </a:extLst>
          </p:cNvPr>
          <p:cNvGrpSpPr/>
          <p:nvPr/>
        </p:nvGrpSpPr>
        <p:grpSpPr>
          <a:xfrm>
            <a:off x="2776421" y="1681292"/>
            <a:ext cx="7755004" cy="1048614"/>
            <a:chOff x="1646452" y="1970612"/>
            <a:chExt cx="7755004" cy="1048614"/>
          </a:xfrm>
        </p:grpSpPr>
        <p:pic>
          <p:nvPicPr>
            <p:cNvPr id="8" name="Picture 7">
              <a:extLst>
                <a:ext uri="{FF2B5EF4-FFF2-40B4-BE49-F238E27FC236}">
                  <a16:creationId xmlns:a16="http://schemas.microsoft.com/office/drawing/2014/main" id="{1D9799D9-DA7B-46D5-93E6-5F67B74E9ADF}"/>
                </a:ext>
              </a:extLst>
            </p:cNvPr>
            <p:cNvPicPr>
              <a:picLocks noChangeAspect="1"/>
            </p:cNvPicPr>
            <p:nvPr/>
          </p:nvPicPr>
          <p:blipFill>
            <a:blip r:embed="rId2"/>
            <a:stretch>
              <a:fillRect/>
            </a:stretch>
          </p:blipFill>
          <p:spPr>
            <a:xfrm>
              <a:off x="1646452" y="1970612"/>
              <a:ext cx="1696425" cy="1048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A9073443-E1AC-4A7B-8DCF-6153FC5F43EF}"/>
                </a:ext>
              </a:extLst>
            </p:cNvPr>
            <p:cNvSpPr txBox="1"/>
            <p:nvPr/>
          </p:nvSpPr>
          <p:spPr>
            <a:xfrm>
              <a:off x="3397103" y="2147527"/>
              <a:ext cx="6004353" cy="707886"/>
            </a:xfrm>
            <a:prstGeom prst="rect">
              <a:avLst/>
            </a:prstGeom>
            <a:noFill/>
          </p:spPr>
          <p:txBody>
            <a:bodyPr wrap="square">
              <a:spAutoFit/>
            </a:bodyPr>
            <a:lstStyle/>
            <a:p>
              <a:pPr algn="ctr"/>
              <a:r>
                <a:rPr lang="en-US" sz="2000" dirty="0"/>
                <a:t>Facebook has developed Hack, a </a:t>
              </a:r>
              <a:r>
                <a:rPr lang="en-US" sz="2000" dirty="0">
                  <a:solidFill>
                    <a:srgbClr val="FF0000"/>
                  </a:solidFill>
                </a:rPr>
                <a:t>strongly and statically typed</a:t>
              </a:r>
              <a:r>
                <a:rPr lang="en-US" sz="2000" dirty="0"/>
                <a:t> version of PHP (for backend web apps)</a:t>
              </a:r>
            </a:p>
          </p:txBody>
        </p:sp>
      </p:grpSp>
      <p:grpSp>
        <p:nvGrpSpPr>
          <p:cNvPr id="21" name="Group 20">
            <a:extLst>
              <a:ext uri="{FF2B5EF4-FFF2-40B4-BE49-F238E27FC236}">
                <a16:creationId xmlns:a16="http://schemas.microsoft.com/office/drawing/2014/main" id="{7AE9AA76-0CA4-414C-BFC3-3A6E4C666022}"/>
              </a:ext>
            </a:extLst>
          </p:cNvPr>
          <p:cNvGrpSpPr/>
          <p:nvPr/>
        </p:nvGrpSpPr>
        <p:grpSpPr>
          <a:xfrm>
            <a:off x="2814965" y="3179034"/>
            <a:ext cx="6837797" cy="841675"/>
            <a:chOff x="1646452" y="3295211"/>
            <a:chExt cx="6837797" cy="841675"/>
          </a:xfrm>
        </p:grpSpPr>
        <p:pic>
          <p:nvPicPr>
            <p:cNvPr id="12" name="Picture 11">
              <a:extLst>
                <a:ext uri="{FF2B5EF4-FFF2-40B4-BE49-F238E27FC236}">
                  <a16:creationId xmlns:a16="http://schemas.microsoft.com/office/drawing/2014/main" id="{5D2E0F32-5D6D-4B10-BED4-E0C392201520}"/>
                </a:ext>
              </a:extLst>
            </p:cNvPr>
            <p:cNvPicPr>
              <a:picLocks noChangeAspect="1"/>
            </p:cNvPicPr>
            <p:nvPr/>
          </p:nvPicPr>
          <p:blipFill rotWithShape="1">
            <a:blip r:embed="rId3"/>
            <a:srcRect t="24237" b="25912"/>
            <a:stretch/>
          </p:blipFill>
          <p:spPr>
            <a:xfrm>
              <a:off x="1646452" y="3295211"/>
              <a:ext cx="1594352" cy="794807"/>
            </a:xfrm>
            <a:prstGeom prst="rect">
              <a:avLst/>
            </a:prstGeom>
          </p:spPr>
        </p:pic>
        <p:sp>
          <p:nvSpPr>
            <p:cNvPr id="13" name="TextBox 12">
              <a:extLst>
                <a:ext uri="{FF2B5EF4-FFF2-40B4-BE49-F238E27FC236}">
                  <a16:creationId xmlns:a16="http://schemas.microsoft.com/office/drawing/2014/main" id="{DFD3597C-6138-405A-8437-59C424AE50FC}"/>
                </a:ext>
              </a:extLst>
            </p:cNvPr>
            <p:cNvSpPr txBox="1"/>
            <p:nvPr/>
          </p:nvSpPr>
          <p:spPr>
            <a:xfrm>
              <a:off x="3474188" y="3429000"/>
              <a:ext cx="5010061" cy="707886"/>
            </a:xfrm>
            <a:prstGeom prst="rect">
              <a:avLst/>
            </a:prstGeom>
            <a:noFill/>
          </p:spPr>
          <p:txBody>
            <a:bodyPr wrap="square">
              <a:spAutoFit/>
            </a:bodyPr>
            <a:lstStyle/>
            <a:p>
              <a:pPr algn="ctr"/>
              <a:r>
                <a:rPr lang="en-US" sz="2000" dirty="0"/>
                <a:t>Facebook has developed Flow, a </a:t>
              </a:r>
              <a:r>
                <a:rPr lang="en-US" sz="2000" dirty="0">
                  <a:solidFill>
                    <a:srgbClr val="FF0000"/>
                  </a:solidFill>
                </a:rPr>
                <a:t>static type checker </a:t>
              </a:r>
              <a:r>
                <a:rPr lang="en-US" sz="2000" dirty="0"/>
                <a:t>for JavaScript</a:t>
              </a:r>
            </a:p>
          </p:txBody>
        </p:sp>
      </p:grpSp>
      <p:grpSp>
        <p:nvGrpSpPr>
          <p:cNvPr id="22" name="Group 21">
            <a:extLst>
              <a:ext uri="{FF2B5EF4-FFF2-40B4-BE49-F238E27FC236}">
                <a16:creationId xmlns:a16="http://schemas.microsoft.com/office/drawing/2014/main" id="{C4DC8010-CBB9-41E2-B203-923D0AC1582D}"/>
              </a:ext>
            </a:extLst>
          </p:cNvPr>
          <p:cNvGrpSpPr/>
          <p:nvPr/>
        </p:nvGrpSpPr>
        <p:grpSpPr>
          <a:xfrm>
            <a:off x="2776421" y="4469837"/>
            <a:ext cx="7461115" cy="1015941"/>
            <a:chOff x="1534744" y="4427929"/>
            <a:chExt cx="7461115" cy="1015941"/>
          </a:xfrm>
        </p:grpSpPr>
        <p:pic>
          <p:nvPicPr>
            <p:cNvPr id="15" name="Picture 14">
              <a:extLst>
                <a:ext uri="{FF2B5EF4-FFF2-40B4-BE49-F238E27FC236}">
                  <a16:creationId xmlns:a16="http://schemas.microsoft.com/office/drawing/2014/main" id="{8CDF2348-733C-46FD-9C06-CE198A16D0AE}"/>
                </a:ext>
              </a:extLst>
            </p:cNvPr>
            <p:cNvPicPr>
              <a:picLocks noChangeAspect="1"/>
            </p:cNvPicPr>
            <p:nvPr/>
          </p:nvPicPr>
          <p:blipFill>
            <a:blip r:embed="rId4"/>
            <a:stretch>
              <a:fillRect/>
            </a:stretch>
          </p:blipFill>
          <p:spPr>
            <a:xfrm>
              <a:off x="1534744" y="4427929"/>
              <a:ext cx="1808133" cy="10159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41C44CC6-5DFA-42B0-A91A-EC5C9F128906}"/>
                </a:ext>
              </a:extLst>
            </p:cNvPr>
            <p:cNvSpPr txBox="1"/>
            <p:nvPr/>
          </p:nvSpPr>
          <p:spPr>
            <a:xfrm>
              <a:off x="3452923" y="4581956"/>
              <a:ext cx="5542936" cy="707886"/>
            </a:xfrm>
            <a:prstGeom prst="rect">
              <a:avLst/>
            </a:prstGeom>
            <a:noFill/>
          </p:spPr>
          <p:txBody>
            <a:bodyPr wrap="square">
              <a:spAutoFit/>
            </a:bodyPr>
            <a:lstStyle/>
            <a:p>
              <a:pPr algn="ctr"/>
              <a:r>
                <a:rPr lang="en-US" sz="2000" dirty="0"/>
                <a:t>Microsoft has developed TypeScript, a </a:t>
              </a:r>
              <a:r>
                <a:rPr lang="en-US" sz="2000" dirty="0">
                  <a:solidFill>
                    <a:srgbClr val="FF0000"/>
                  </a:solidFill>
                </a:rPr>
                <a:t>strongly and gradually typed </a:t>
              </a:r>
              <a:r>
                <a:rPr lang="en-US" sz="2000" dirty="0"/>
                <a:t>version of JavaScript.</a:t>
              </a:r>
            </a:p>
          </p:txBody>
        </p:sp>
      </p:grpSp>
      <p:sp>
        <p:nvSpPr>
          <p:cNvPr id="14" name="TextBox 13">
            <a:extLst>
              <a:ext uri="{FF2B5EF4-FFF2-40B4-BE49-F238E27FC236}">
                <a16:creationId xmlns:a16="http://schemas.microsoft.com/office/drawing/2014/main" id="{4D7C081E-5B7A-4426-91AC-97F1476DEC45}"/>
              </a:ext>
            </a:extLst>
          </p:cNvPr>
          <p:cNvSpPr txBox="1"/>
          <p:nvPr/>
        </p:nvSpPr>
        <p:spPr>
          <a:xfrm>
            <a:off x="914400" y="5981774"/>
            <a:ext cx="10411401" cy="461665"/>
          </a:xfrm>
          <a:prstGeom prst="rect">
            <a:avLst/>
          </a:prstGeom>
          <a:noFill/>
        </p:spPr>
        <p:txBody>
          <a:bodyPr wrap="square" rtlCol="0">
            <a:spAutoFit/>
          </a:bodyPr>
          <a:lstStyle/>
          <a:p>
            <a:pPr algn="ctr"/>
            <a:r>
              <a:rPr lang="en-US" sz="2400" dirty="0"/>
              <a:t>In fact, just about the only weakly typed languages left are C and C++.</a:t>
            </a:r>
          </a:p>
        </p:txBody>
      </p:sp>
    </p:spTree>
    <p:extLst>
      <p:ext uri="{BB962C8B-B14F-4D97-AF65-F5344CB8AC3E}">
        <p14:creationId xmlns:p14="http://schemas.microsoft.com/office/powerpoint/2010/main" val="320176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Type Conversion &amp; Casting</a:t>
            </a:r>
          </a:p>
        </p:txBody>
      </p:sp>
      <p:pic>
        <p:nvPicPr>
          <p:cNvPr id="5" name="Picture 4">
            <a:extLst>
              <a:ext uri="{FF2B5EF4-FFF2-40B4-BE49-F238E27FC236}">
                <a16:creationId xmlns:a16="http://schemas.microsoft.com/office/drawing/2014/main" id="{29B423A6-C3BB-4507-8F8E-82068A5620BE}"/>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D434E6E-A255-48DE-8162-164A2ACF5EA7}"/>
              </a:ext>
            </a:extLst>
          </p:cNvPr>
          <p:cNvSpPr txBox="1"/>
          <p:nvPr/>
        </p:nvSpPr>
        <p:spPr>
          <a:xfrm>
            <a:off x="1816761" y="4441353"/>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7" name="TextBox 6">
            <a:extLst>
              <a:ext uri="{FF2B5EF4-FFF2-40B4-BE49-F238E27FC236}">
                <a16:creationId xmlns:a16="http://schemas.microsoft.com/office/drawing/2014/main" id="{E94F4347-52F5-48A8-ABEB-07D98D1086DA}"/>
              </a:ext>
            </a:extLst>
          </p:cNvPr>
          <p:cNvSpPr txBox="1"/>
          <p:nvPr/>
        </p:nvSpPr>
        <p:spPr>
          <a:xfrm>
            <a:off x="1496416" y="5092971"/>
            <a:ext cx="9361779" cy="830997"/>
          </a:xfrm>
          <a:prstGeom prst="rect">
            <a:avLst/>
          </a:prstGeom>
          <a:noFill/>
        </p:spPr>
        <p:txBody>
          <a:bodyPr wrap="square" rtlCol="0">
            <a:spAutoFit/>
          </a:bodyPr>
          <a:lstStyle/>
          <a:p>
            <a:pPr algn="ctr"/>
            <a:r>
              <a:rPr lang="en-US" sz="2400" dirty="0"/>
              <a:t>Take a new language and figure out the rules it uses to convert between different data types.</a:t>
            </a:r>
          </a:p>
        </p:txBody>
      </p:sp>
      <p:sp>
        <p:nvSpPr>
          <p:cNvPr id="9" name="TextBox 8">
            <a:extLst>
              <a:ext uri="{FF2B5EF4-FFF2-40B4-BE49-F238E27FC236}">
                <a16:creationId xmlns:a16="http://schemas.microsoft.com/office/drawing/2014/main" id="{44DE654F-6A8C-4B0A-BC97-786D1A924F36}"/>
              </a:ext>
            </a:extLst>
          </p:cNvPr>
          <p:cNvSpPr txBox="1"/>
          <p:nvPr/>
        </p:nvSpPr>
        <p:spPr>
          <a:xfrm>
            <a:off x="902512" y="5923968"/>
            <a:ext cx="10549589" cy="830997"/>
          </a:xfrm>
          <a:prstGeom prst="rect">
            <a:avLst/>
          </a:prstGeom>
          <a:noFill/>
        </p:spPr>
        <p:txBody>
          <a:bodyPr wrap="square" rtlCol="0">
            <a:spAutoFit/>
          </a:bodyPr>
          <a:lstStyle/>
          <a:p>
            <a:pPr algn="ctr"/>
            <a:r>
              <a:rPr lang="en-US" sz="2400" dirty="0"/>
              <a:t>Understand the implications of its conversion approach so you can properly convert between different types in that language.</a:t>
            </a:r>
          </a:p>
        </p:txBody>
      </p:sp>
    </p:spTree>
    <p:extLst>
      <p:ext uri="{BB962C8B-B14F-4D97-AF65-F5344CB8AC3E}">
        <p14:creationId xmlns:p14="http://schemas.microsoft.com/office/powerpoint/2010/main" val="305974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Type Conversions, Type Casts and Coercions, oh my!</a:t>
            </a:r>
          </a:p>
        </p:txBody>
      </p:sp>
      <p:sp>
        <p:nvSpPr>
          <p:cNvPr id="13" name="TextBox 12">
            <a:extLst>
              <a:ext uri="{FF2B5EF4-FFF2-40B4-BE49-F238E27FC236}">
                <a16:creationId xmlns:a16="http://schemas.microsoft.com/office/drawing/2014/main" id="{1E51894C-37E3-4B09-AB20-73846A3C29EC}"/>
              </a:ext>
            </a:extLst>
          </p:cNvPr>
          <p:cNvSpPr txBox="1"/>
          <p:nvPr/>
        </p:nvSpPr>
        <p:spPr>
          <a:xfrm>
            <a:off x="780291" y="4063375"/>
            <a:ext cx="10395802" cy="461665"/>
          </a:xfrm>
          <a:prstGeom prst="rect">
            <a:avLst/>
          </a:prstGeom>
          <a:noFill/>
        </p:spPr>
        <p:txBody>
          <a:bodyPr wrap="square" rtlCol="0">
            <a:spAutoFit/>
          </a:bodyPr>
          <a:lstStyle/>
          <a:p>
            <a:pPr algn="ctr"/>
            <a:r>
              <a:rPr lang="en-US" sz="2400" dirty="0"/>
              <a:t>In a moment, we're going to deep-dive into these topics.</a:t>
            </a:r>
          </a:p>
        </p:txBody>
      </p:sp>
      <p:grpSp>
        <p:nvGrpSpPr>
          <p:cNvPr id="3" name="Group 2">
            <a:extLst>
              <a:ext uri="{FF2B5EF4-FFF2-40B4-BE49-F238E27FC236}">
                <a16:creationId xmlns:a16="http://schemas.microsoft.com/office/drawing/2014/main" id="{B4E544A4-B964-4EFA-866D-9FB0984D98E9}"/>
              </a:ext>
            </a:extLst>
          </p:cNvPr>
          <p:cNvGrpSpPr/>
          <p:nvPr/>
        </p:nvGrpSpPr>
        <p:grpSpPr>
          <a:xfrm>
            <a:off x="2368740" y="2142866"/>
            <a:ext cx="7218904" cy="1303518"/>
            <a:chOff x="-273620" y="4083549"/>
            <a:chExt cx="7218904" cy="2498551"/>
          </a:xfrm>
        </p:grpSpPr>
        <p:sp>
          <p:nvSpPr>
            <p:cNvPr id="33" name="Rectangle 32">
              <a:extLst>
                <a:ext uri="{FF2B5EF4-FFF2-40B4-BE49-F238E27FC236}">
                  <a16:creationId xmlns:a16="http://schemas.microsoft.com/office/drawing/2014/main" id="{FF5DF9A1-B297-4F99-BA4E-BBEA1B8E2F47}"/>
                </a:ext>
              </a:extLst>
            </p:cNvPr>
            <p:cNvSpPr/>
            <p:nvPr/>
          </p:nvSpPr>
          <p:spPr>
            <a:xfrm>
              <a:off x="-273620" y="4083549"/>
              <a:ext cx="7218904" cy="2498551"/>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void convert()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float pi = 3.141;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cout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&lt;&lt; </a:t>
              </a:r>
              <a:r>
                <a:rPr kumimoji="0" lang="en-US" sz="20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Courier New" panose="02070309020205020404" pitchFamily="49" charset="0"/>
                </a:rPr>
                <a:t>static_cast</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&lt;int&gt;(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pi</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82" name="TextBox 81">
              <a:extLst>
                <a:ext uri="{FF2B5EF4-FFF2-40B4-BE49-F238E27FC236}">
                  <a16:creationId xmlns:a16="http://schemas.microsoft.com/office/drawing/2014/main" id="{9560F70C-F123-49EE-B2A7-C40EE2B284D5}"/>
                </a:ext>
              </a:extLst>
            </p:cNvPr>
            <p:cNvSpPr txBox="1"/>
            <p:nvPr/>
          </p:nvSpPr>
          <p:spPr>
            <a:xfrm>
              <a:off x="4110869" y="5266799"/>
              <a:ext cx="2767648" cy="766921"/>
            </a:xfrm>
            <a:prstGeom prst="rect">
              <a:avLst/>
            </a:prstGeom>
            <a:noFill/>
          </p:spPr>
          <p:txBody>
            <a:bodyPr wrap="square">
              <a:spAutoFit/>
            </a:bodyPr>
            <a:lstStyle/>
            <a:p>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 type conversion</a:t>
              </a:r>
              <a:endParaRPr lang="en-US" sz="2000" dirty="0">
                <a:solidFill>
                  <a:srgbClr val="FF0000"/>
                </a:solidFill>
              </a:endParaRPr>
            </a:p>
          </p:txBody>
        </p:sp>
      </p:grpSp>
      <p:sp>
        <p:nvSpPr>
          <p:cNvPr id="37" name="TextBox 36">
            <a:extLst>
              <a:ext uri="{FF2B5EF4-FFF2-40B4-BE49-F238E27FC236}">
                <a16:creationId xmlns:a16="http://schemas.microsoft.com/office/drawing/2014/main" id="{BA13FBBB-8D3B-41D6-95F7-542CAE603045}"/>
              </a:ext>
            </a:extLst>
          </p:cNvPr>
          <p:cNvSpPr txBox="1"/>
          <p:nvPr/>
        </p:nvSpPr>
        <p:spPr>
          <a:xfrm>
            <a:off x="1997360" y="4775567"/>
            <a:ext cx="8029396" cy="830997"/>
          </a:xfrm>
          <a:prstGeom prst="rect">
            <a:avLst/>
          </a:prstGeom>
          <a:noFill/>
        </p:spPr>
        <p:txBody>
          <a:bodyPr wrap="square">
            <a:spAutoFit/>
          </a:bodyPr>
          <a:lstStyle/>
          <a:p>
            <a:pPr algn="ctr"/>
            <a:r>
              <a:rPr lang="en-US" sz="2400" dirty="0"/>
              <a:t>But before we talk more about '</a:t>
            </a:r>
            <a:r>
              <a:rPr lang="en-US" sz="2400" dirty="0" err="1"/>
              <a:t>em</a:t>
            </a:r>
            <a:r>
              <a:rPr lang="en-US" sz="2400" dirty="0"/>
              <a:t>, it helps to learn the concepts of </a:t>
            </a:r>
            <a:r>
              <a:rPr lang="en-US" sz="2400" dirty="0">
                <a:solidFill>
                  <a:srgbClr val="FF0000"/>
                </a:solidFill>
              </a:rPr>
              <a:t>supertypes</a:t>
            </a:r>
            <a:r>
              <a:rPr lang="en-US" sz="2400" dirty="0"/>
              <a:t> and </a:t>
            </a:r>
            <a:r>
              <a:rPr lang="en-US" sz="2400" dirty="0">
                <a:solidFill>
                  <a:srgbClr val="FF0000"/>
                </a:solidFill>
              </a:rPr>
              <a:t>subtypes</a:t>
            </a:r>
            <a:r>
              <a:rPr lang="en-US" sz="2400" dirty="0"/>
              <a:t>.</a:t>
            </a:r>
          </a:p>
        </p:txBody>
      </p:sp>
      <p:sp>
        <p:nvSpPr>
          <p:cNvPr id="38" name="TextBox 37">
            <a:extLst>
              <a:ext uri="{FF2B5EF4-FFF2-40B4-BE49-F238E27FC236}">
                <a16:creationId xmlns:a16="http://schemas.microsoft.com/office/drawing/2014/main" id="{49459338-FE4C-48F5-82D2-926B11328AF1}"/>
              </a:ext>
            </a:extLst>
          </p:cNvPr>
          <p:cNvSpPr txBox="1"/>
          <p:nvPr/>
        </p:nvSpPr>
        <p:spPr>
          <a:xfrm>
            <a:off x="1320294" y="6218096"/>
            <a:ext cx="9315796" cy="461665"/>
          </a:xfrm>
          <a:prstGeom prst="rect">
            <a:avLst/>
          </a:prstGeom>
          <a:noFill/>
        </p:spPr>
        <p:txBody>
          <a:bodyPr wrap="square">
            <a:spAutoFit/>
          </a:bodyPr>
          <a:lstStyle/>
          <a:p>
            <a:pPr algn="ctr"/>
            <a:r>
              <a:rPr lang="en-US" sz="2400" dirty="0"/>
              <a:t>So let's do that first!</a:t>
            </a:r>
          </a:p>
        </p:txBody>
      </p:sp>
      <p:sp>
        <p:nvSpPr>
          <p:cNvPr id="40" name="TextBox 39">
            <a:extLst>
              <a:ext uri="{FF2B5EF4-FFF2-40B4-BE49-F238E27FC236}">
                <a16:creationId xmlns:a16="http://schemas.microsoft.com/office/drawing/2014/main" id="{B0633AD9-C8EE-4F00-A7DD-9F6009148955}"/>
              </a:ext>
            </a:extLst>
          </p:cNvPr>
          <p:cNvSpPr txBox="1"/>
          <p:nvPr/>
        </p:nvSpPr>
        <p:spPr>
          <a:xfrm>
            <a:off x="836904" y="1066800"/>
            <a:ext cx="10282577" cy="830997"/>
          </a:xfrm>
          <a:prstGeom prst="rect">
            <a:avLst/>
          </a:prstGeom>
          <a:noFill/>
        </p:spPr>
        <p:txBody>
          <a:bodyPr wrap="square">
            <a:spAutoFit/>
          </a:bodyPr>
          <a:lstStyle/>
          <a:p>
            <a:pPr algn="ctr"/>
            <a:r>
              <a:rPr lang="en-US" sz="2400" dirty="0"/>
              <a:t>Type </a:t>
            </a:r>
            <a:r>
              <a:rPr lang="en-US" sz="2400" dirty="0">
                <a:solidFill>
                  <a:srgbClr val="FF0000"/>
                </a:solidFill>
              </a:rPr>
              <a:t>conversion</a:t>
            </a:r>
            <a:r>
              <a:rPr lang="en-US" sz="2400" dirty="0"/>
              <a:t>, </a:t>
            </a:r>
            <a:r>
              <a:rPr lang="en-US" sz="2400" dirty="0">
                <a:solidFill>
                  <a:srgbClr val="FF0000"/>
                </a:solidFill>
              </a:rPr>
              <a:t>typecasting</a:t>
            </a:r>
            <a:r>
              <a:rPr lang="en-US" sz="2400" dirty="0"/>
              <a:t>, and </a:t>
            </a:r>
            <a:r>
              <a:rPr lang="en-US" sz="2400" dirty="0">
                <a:solidFill>
                  <a:srgbClr val="FF0000"/>
                </a:solidFill>
              </a:rPr>
              <a:t>coercion</a:t>
            </a:r>
            <a:r>
              <a:rPr lang="en-US" sz="2400" dirty="0"/>
              <a:t> are different ways of explicitly or implicitly changing a value of one data type into another.</a:t>
            </a:r>
          </a:p>
        </p:txBody>
      </p:sp>
    </p:spTree>
    <p:extLst>
      <p:ext uri="{BB962C8B-B14F-4D97-AF65-F5344CB8AC3E}">
        <p14:creationId xmlns:p14="http://schemas.microsoft.com/office/powerpoint/2010/main" val="85001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7" grpId="0"/>
      <p:bldP spid="38" grpId="0"/>
      <p:bldP spid="4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Super-types and Sub-types</a:t>
            </a:r>
          </a:p>
        </p:txBody>
      </p:sp>
      <p:sp>
        <p:nvSpPr>
          <p:cNvPr id="3" name="Rectangle 2">
            <a:extLst>
              <a:ext uri="{FF2B5EF4-FFF2-40B4-BE49-F238E27FC236}">
                <a16:creationId xmlns:a16="http://schemas.microsoft.com/office/drawing/2014/main" id="{5A941A1C-69F6-4572-9B66-46747FC672FE}"/>
              </a:ext>
            </a:extLst>
          </p:cNvPr>
          <p:cNvSpPr/>
          <p:nvPr/>
        </p:nvSpPr>
        <p:spPr>
          <a:xfrm>
            <a:off x="6512312" y="1246670"/>
            <a:ext cx="5142544" cy="76055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latin typeface="Consolas" panose="020B0609020204030204" pitchFamily="49" charset="0"/>
              </a:rPr>
              <a:t>class Person { ... };</a:t>
            </a:r>
          </a:p>
          <a:p>
            <a:r>
              <a:rPr lang="en-US" dirty="0">
                <a:solidFill>
                  <a:srgbClr val="00B0F0"/>
                </a:solidFill>
                <a:latin typeface="Consolas" panose="020B0609020204030204" pitchFamily="49" charset="0"/>
              </a:rPr>
              <a:t>class Nerd : </a:t>
            </a:r>
            <a:r>
              <a:rPr lang="en-US" dirty="0">
                <a:solidFill>
                  <a:srgbClr val="C00000"/>
                </a:solidFill>
                <a:latin typeface="Consolas" panose="020B0609020204030204" pitchFamily="49" charset="0"/>
              </a:rPr>
              <a:t>Person</a:t>
            </a:r>
            <a:r>
              <a:rPr lang="en-US" dirty="0">
                <a:solidFill>
                  <a:srgbClr val="00B050"/>
                </a:solidFill>
                <a:latin typeface="Consolas" panose="020B0609020204030204" pitchFamily="49" charset="0"/>
              </a:rPr>
              <a:t> </a:t>
            </a:r>
            <a:r>
              <a:rPr lang="en-US" dirty="0">
                <a:solidFill>
                  <a:srgbClr val="00B0F0"/>
                </a:solidFill>
                <a:latin typeface="Consolas" panose="020B0609020204030204" pitchFamily="49" charset="0"/>
              </a:rPr>
              <a:t>{ ... };</a:t>
            </a:r>
          </a:p>
        </p:txBody>
      </p:sp>
      <p:sp>
        <p:nvSpPr>
          <p:cNvPr id="15" name="Rectangle 14">
            <a:extLst>
              <a:ext uri="{FF2B5EF4-FFF2-40B4-BE49-F238E27FC236}">
                <a16:creationId xmlns:a16="http://schemas.microsoft.com/office/drawing/2014/main" id="{D1B7935A-50FA-425F-BC68-98CBE777A0D2}"/>
              </a:ext>
            </a:extLst>
          </p:cNvPr>
          <p:cNvSpPr/>
          <p:nvPr/>
        </p:nvSpPr>
        <p:spPr>
          <a:xfrm>
            <a:off x="6512312" y="2124749"/>
            <a:ext cx="5142544" cy="283241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void </a:t>
            </a:r>
            <a:r>
              <a:rPr lang="en-US" dirty="0" err="1">
                <a:solidFill>
                  <a:schemeClr val="tx1"/>
                </a:solidFill>
                <a:latin typeface="Consolas" panose="020B0609020204030204" pitchFamily="49" charset="0"/>
              </a:rPr>
              <a:t>do_person_things</a:t>
            </a:r>
            <a:r>
              <a:rPr lang="en-US" dirty="0">
                <a:solidFill>
                  <a:schemeClr val="tx1"/>
                </a:solidFill>
                <a:latin typeface="Consolas" panose="020B0609020204030204" pitchFamily="49" charset="0"/>
              </a:rPr>
              <a:t>(</a:t>
            </a:r>
            <a:r>
              <a:rPr lang="en-US" dirty="0">
                <a:solidFill>
                  <a:srgbClr val="C00000"/>
                </a:solidFill>
                <a:latin typeface="Consolas" panose="020B0609020204030204" pitchFamily="49" charset="0"/>
              </a:rPr>
              <a:t>Person&amp; p</a:t>
            </a:r>
            <a:r>
              <a:rPr lang="en-US" dirty="0">
                <a:solidFill>
                  <a:schemeClr val="tx1"/>
                </a:solidFill>
                <a:latin typeface="Consolas" panose="020B0609020204030204" pitchFamily="49" charset="0"/>
              </a:rPr>
              <a:t>) {</a:t>
            </a: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p.eat</a:t>
            </a:r>
            <a:r>
              <a:rPr lang="en-US" dirty="0">
                <a:solidFill>
                  <a:srgbClr val="C00000"/>
                </a:solidFill>
                <a:latin typeface="Consolas" panose="020B0609020204030204" pitchFamily="49" charset="0"/>
              </a:rPr>
              <a:t>()</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int main() {</a:t>
            </a:r>
          </a:p>
          <a:p>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Nerd   </a:t>
            </a:r>
            <a:r>
              <a:rPr lang="en-US" dirty="0" err="1">
                <a:solidFill>
                  <a:srgbClr val="00B0F0"/>
                </a:solidFill>
                <a:latin typeface="Consolas" panose="020B0609020204030204" pitchFamily="49" charset="0"/>
              </a:rPr>
              <a:t>nadia</a:t>
            </a:r>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rgbClr val="C00000"/>
                </a:solidFill>
                <a:latin typeface="Consolas" panose="020B0609020204030204" pitchFamily="49" charset="0"/>
              </a:rPr>
              <a:t>  </a:t>
            </a:r>
            <a:r>
              <a:rPr lang="en-US" dirty="0" err="1">
                <a:solidFill>
                  <a:srgbClr val="C00000"/>
                </a:solidFill>
                <a:latin typeface="Consolas" panose="020B0609020204030204" pitchFamily="49" charset="0"/>
              </a:rPr>
              <a:t>do_person_things</a:t>
            </a:r>
            <a:r>
              <a:rPr lang="en-US" dirty="0">
                <a:solidFill>
                  <a:srgbClr val="C00000"/>
                </a:solidFill>
                <a:latin typeface="Consolas" panose="020B0609020204030204" pitchFamily="49" charset="0"/>
              </a:rPr>
              <a:t>(</a:t>
            </a:r>
            <a:r>
              <a:rPr lang="en-US" dirty="0" err="1">
                <a:solidFill>
                  <a:srgbClr val="00B0F0"/>
                </a:solidFill>
                <a:latin typeface="Consolas" panose="020B0609020204030204" pitchFamily="49" charset="0"/>
              </a:rPr>
              <a:t>nadia</a:t>
            </a:r>
            <a:r>
              <a:rPr lang="en-US" dirty="0">
                <a:solidFill>
                  <a:srgbClr val="C00000"/>
                </a:solidFill>
                <a:latin typeface="Consolas" panose="020B0609020204030204" pitchFamily="49" charset="0"/>
              </a:rPr>
              <a:t>)</a:t>
            </a:r>
            <a:r>
              <a:rPr lang="en-US" dirty="0">
                <a:solidFill>
                  <a:schemeClr val="tx1"/>
                </a:solidFill>
                <a:latin typeface="Consolas" panose="020B0609020204030204" pitchFamily="49" charset="0"/>
              </a:rPr>
              <a:t>;  // ???</a:t>
            </a:r>
          </a:p>
          <a:p>
            <a:r>
              <a:rPr lang="en-US" dirty="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6963DD48-FCCD-476B-B50B-30322D60E089}"/>
              </a:ext>
            </a:extLst>
          </p:cNvPr>
          <p:cNvSpPr txBox="1"/>
          <p:nvPr/>
        </p:nvSpPr>
        <p:spPr>
          <a:xfrm>
            <a:off x="820031" y="2249479"/>
            <a:ext cx="5336892" cy="707886"/>
          </a:xfrm>
          <a:prstGeom prst="rect">
            <a:avLst/>
          </a:prstGeom>
          <a:noFill/>
        </p:spPr>
        <p:txBody>
          <a:bodyPr wrap="square">
            <a:spAutoFit/>
          </a:bodyPr>
          <a:lstStyle/>
          <a:p>
            <a:pPr lvl="0" algn="ctr">
              <a:defRPr/>
            </a:pPr>
            <a:r>
              <a:rPr lang="en-US" sz="2000" dirty="0"/>
              <a:t>If a value of a type </a:t>
            </a:r>
            <a:r>
              <a:rPr lang="en-US" sz="2000" dirty="0">
                <a:solidFill>
                  <a:srgbClr val="00B0F0"/>
                </a:solidFill>
              </a:rPr>
              <a:t>N</a:t>
            </a:r>
            <a:r>
              <a:rPr lang="en-US" sz="2000" dirty="0"/>
              <a:t> can be used/substituted where a value of type </a:t>
            </a:r>
            <a:r>
              <a:rPr lang="en-US" sz="2000" dirty="0">
                <a:solidFill>
                  <a:srgbClr val="C00000"/>
                </a:solidFill>
              </a:rPr>
              <a:t>P</a:t>
            </a:r>
            <a:r>
              <a:rPr lang="en-US" sz="2000" dirty="0"/>
              <a:t> is expected...</a:t>
            </a:r>
          </a:p>
        </p:txBody>
      </p:sp>
      <p:sp>
        <p:nvSpPr>
          <p:cNvPr id="27" name="TextBox 26">
            <a:extLst>
              <a:ext uri="{FF2B5EF4-FFF2-40B4-BE49-F238E27FC236}">
                <a16:creationId xmlns:a16="http://schemas.microsoft.com/office/drawing/2014/main" id="{0B001857-AB6F-4364-B913-602A640DC320}"/>
              </a:ext>
            </a:extLst>
          </p:cNvPr>
          <p:cNvSpPr txBox="1"/>
          <p:nvPr/>
        </p:nvSpPr>
        <p:spPr>
          <a:xfrm>
            <a:off x="880954" y="4182530"/>
            <a:ext cx="5215046" cy="707886"/>
          </a:xfrm>
          <a:prstGeom prst="rect">
            <a:avLst/>
          </a:prstGeom>
          <a:noFill/>
        </p:spPr>
        <p:txBody>
          <a:bodyPr wrap="square">
            <a:spAutoFit/>
          </a:bodyPr>
          <a:lstStyle/>
          <a:p>
            <a:pPr algn="ctr"/>
            <a:r>
              <a:rPr lang="en-US" sz="2000" dirty="0"/>
              <a:t>That's the general idea behind </a:t>
            </a:r>
            <a:r>
              <a:rPr lang="en-US" sz="2000" dirty="0">
                <a:solidFill>
                  <a:srgbClr val="C00000"/>
                </a:solidFill>
              </a:rPr>
              <a:t>super-types</a:t>
            </a:r>
            <a:r>
              <a:rPr lang="en-US" sz="2000" dirty="0"/>
              <a:t> and </a:t>
            </a:r>
            <a:r>
              <a:rPr lang="en-US" sz="2000" dirty="0">
                <a:solidFill>
                  <a:srgbClr val="00B0F0"/>
                </a:solidFill>
              </a:rPr>
              <a:t>sub-types</a:t>
            </a:r>
            <a:r>
              <a:rPr lang="en-US" sz="2000" dirty="0"/>
              <a:t> – now let's learn the details!</a:t>
            </a:r>
          </a:p>
        </p:txBody>
      </p:sp>
      <p:sp>
        <p:nvSpPr>
          <p:cNvPr id="38" name="TextBox 37">
            <a:extLst>
              <a:ext uri="{FF2B5EF4-FFF2-40B4-BE49-F238E27FC236}">
                <a16:creationId xmlns:a16="http://schemas.microsoft.com/office/drawing/2014/main" id="{964B3C56-9696-4145-BF94-2D2273E30DF3}"/>
              </a:ext>
            </a:extLst>
          </p:cNvPr>
          <p:cNvSpPr txBox="1"/>
          <p:nvPr/>
        </p:nvSpPr>
        <p:spPr>
          <a:xfrm>
            <a:off x="1477068" y="3216004"/>
            <a:ext cx="4022818" cy="707886"/>
          </a:xfrm>
          <a:prstGeom prst="rect">
            <a:avLst/>
          </a:prstGeom>
          <a:noFill/>
        </p:spPr>
        <p:txBody>
          <a:bodyPr wrap="square">
            <a:spAutoFit/>
          </a:bodyPr>
          <a:lstStyle/>
          <a:p>
            <a:pPr lvl="0" algn="ctr">
              <a:defRPr/>
            </a:pPr>
            <a:r>
              <a:rPr lang="en-US" sz="2000" dirty="0"/>
              <a:t>then we say that </a:t>
            </a:r>
            <a:r>
              <a:rPr lang="en-US" sz="2000" dirty="0">
                <a:solidFill>
                  <a:srgbClr val="00B0F0"/>
                </a:solidFill>
              </a:rPr>
              <a:t>N</a:t>
            </a:r>
            <a:r>
              <a:rPr lang="en-US" sz="2000" dirty="0"/>
              <a:t> is a subtype of </a:t>
            </a:r>
            <a:r>
              <a:rPr lang="en-US" sz="2000" dirty="0">
                <a:solidFill>
                  <a:srgbClr val="C00000"/>
                </a:solidFill>
              </a:rPr>
              <a:t>P</a:t>
            </a:r>
            <a:r>
              <a:rPr lang="en-US" sz="2000" dirty="0"/>
              <a:t> (and that </a:t>
            </a:r>
            <a:r>
              <a:rPr lang="en-US" sz="2000" dirty="0">
                <a:solidFill>
                  <a:srgbClr val="C00000"/>
                </a:solidFill>
              </a:rPr>
              <a:t>P</a:t>
            </a:r>
            <a:r>
              <a:rPr lang="en-US" sz="2000" dirty="0"/>
              <a:t> is a supertype of </a:t>
            </a:r>
            <a:r>
              <a:rPr lang="en-US" sz="2000" dirty="0">
                <a:solidFill>
                  <a:srgbClr val="00B0F0"/>
                </a:solidFill>
              </a:rPr>
              <a:t>N</a:t>
            </a:r>
            <a:r>
              <a:rPr lang="en-US" sz="2000" dirty="0"/>
              <a:t>)</a:t>
            </a:r>
          </a:p>
        </p:txBody>
      </p:sp>
      <p:sp>
        <p:nvSpPr>
          <p:cNvPr id="41" name="TextBox 40">
            <a:extLst>
              <a:ext uri="{FF2B5EF4-FFF2-40B4-BE49-F238E27FC236}">
                <a16:creationId xmlns:a16="http://schemas.microsoft.com/office/drawing/2014/main" id="{95A14942-A445-4CE3-BFF5-E3144EE2618A}"/>
              </a:ext>
            </a:extLst>
          </p:cNvPr>
          <p:cNvSpPr txBox="1"/>
          <p:nvPr/>
        </p:nvSpPr>
        <p:spPr>
          <a:xfrm>
            <a:off x="820031" y="1370444"/>
            <a:ext cx="5336892" cy="400110"/>
          </a:xfrm>
          <a:prstGeom prst="rect">
            <a:avLst/>
          </a:prstGeom>
          <a:noFill/>
        </p:spPr>
        <p:txBody>
          <a:bodyPr wrap="square">
            <a:spAutoFit/>
          </a:bodyPr>
          <a:lstStyle/>
          <a:p>
            <a:pPr lvl="0" algn="ctr">
              <a:defRPr/>
            </a:pPr>
            <a:r>
              <a:rPr lang="en-US" sz="2000" dirty="0"/>
              <a:t>Consider two data types, </a:t>
            </a:r>
            <a:r>
              <a:rPr lang="en-US" sz="2000" dirty="0">
                <a:solidFill>
                  <a:srgbClr val="C00000"/>
                </a:solidFill>
              </a:rPr>
              <a:t>P</a:t>
            </a:r>
            <a:r>
              <a:rPr lang="en-US" sz="2000" dirty="0"/>
              <a:t> and </a:t>
            </a:r>
            <a:r>
              <a:rPr lang="en-US" sz="2000" dirty="0">
                <a:solidFill>
                  <a:srgbClr val="00B0F0"/>
                </a:solidFill>
              </a:rPr>
              <a:t>N</a:t>
            </a:r>
            <a:r>
              <a:rPr lang="en-US" sz="2000" dirty="0"/>
              <a:t>.</a:t>
            </a:r>
          </a:p>
        </p:txBody>
      </p:sp>
      <p:sp>
        <p:nvSpPr>
          <p:cNvPr id="42" name="Arrow: Up 41">
            <a:extLst>
              <a:ext uri="{FF2B5EF4-FFF2-40B4-BE49-F238E27FC236}">
                <a16:creationId xmlns:a16="http://schemas.microsoft.com/office/drawing/2014/main" id="{BA3AA007-7F22-473F-ADAF-D561AF3AC407}"/>
              </a:ext>
            </a:extLst>
          </p:cNvPr>
          <p:cNvSpPr/>
          <p:nvPr/>
        </p:nvSpPr>
        <p:spPr>
          <a:xfrm>
            <a:off x="7996904" y="4670130"/>
            <a:ext cx="2636148" cy="144519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value of </a:t>
            </a:r>
            <a:r>
              <a:rPr lang="en-US" dirty="0">
                <a:solidFill>
                  <a:schemeClr val="bg1"/>
                </a:solidFill>
              </a:rPr>
              <a:t>type</a:t>
            </a:r>
            <a:r>
              <a:rPr lang="en-US" dirty="0">
                <a:solidFill>
                  <a:srgbClr val="00FFFF"/>
                </a:solidFill>
              </a:rPr>
              <a:t> N</a:t>
            </a:r>
            <a:r>
              <a:rPr lang="en-US" dirty="0"/>
              <a:t>...</a:t>
            </a:r>
          </a:p>
        </p:txBody>
      </p:sp>
      <p:sp>
        <p:nvSpPr>
          <p:cNvPr id="43" name="Arrow: Up 42">
            <a:extLst>
              <a:ext uri="{FF2B5EF4-FFF2-40B4-BE49-F238E27FC236}">
                <a16:creationId xmlns:a16="http://schemas.microsoft.com/office/drawing/2014/main" id="{EBD6BB6F-4D1D-45F9-87B2-1446C3A1220F}"/>
              </a:ext>
            </a:extLst>
          </p:cNvPr>
          <p:cNvSpPr/>
          <p:nvPr/>
        </p:nvSpPr>
        <p:spPr>
          <a:xfrm>
            <a:off x="8283125" y="2478692"/>
            <a:ext cx="3185531" cy="144519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be used where a value of </a:t>
            </a:r>
            <a:r>
              <a:rPr lang="en-US" dirty="0">
                <a:solidFill>
                  <a:schemeClr val="bg1"/>
                </a:solidFill>
              </a:rPr>
              <a:t>type</a:t>
            </a:r>
            <a:r>
              <a:rPr lang="en-US" dirty="0">
                <a:solidFill>
                  <a:schemeClr val="accent2">
                    <a:lumMod val="40000"/>
                    <a:lumOff val="60000"/>
                  </a:schemeClr>
                </a:solidFill>
              </a:rPr>
              <a:t> P</a:t>
            </a:r>
            <a:r>
              <a:rPr lang="en-US" dirty="0"/>
              <a:t> is expected.</a:t>
            </a:r>
          </a:p>
        </p:txBody>
      </p:sp>
    </p:spTree>
    <p:extLst>
      <p:ext uri="{BB962C8B-B14F-4D97-AF65-F5344CB8AC3E}">
        <p14:creationId xmlns:p14="http://schemas.microsoft.com/office/powerpoint/2010/main" val="73622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6" grpId="0"/>
      <p:bldP spid="27" grpId="0"/>
      <p:bldP spid="38" grpId="0"/>
      <p:bldP spid="41" grpId="0"/>
      <p:bldP spid="42" grpId="0" animBg="1"/>
      <p:bldP spid="4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413AD51C-011E-4931-BA3B-18DC554A504A}"/>
              </a:ext>
            </a:extLst>
          </p:cNvPr>
          <p:cNvSpPr txBox="1"/>
          <p:nvPr/>
        </p:nvSpPr>
        <p:spPr>
          <a:xfrm>
            <a:off x="1438102" y="979375"/>
            <a:ext cx="9315796" cy="461665"/>
          </a:xfrm>
          <a:prstGeom prst="rect">
            <a:avLst/>
          </a:prstGeom>
          <a:noFill/>
        </p:spPr>
        <p:txBody>
          <a:bodyPr wrap="square">
            <a:spAutoFit/>
          </a:bodyPr>
          <a:lstStyle/>
          <a:p>
            <a:pPr algn="ctr"/>
            <a:r>
              <a:rPr lang="en-US" sz="2400" dirty="0"/>
              <a:t>Given two types, </a:t>
            </a:r>
            <a:r>
              <a:rPr lang="en-US" sz="2400" dirty="0" err="1">
                <a:solidFill>
                  <a:srgbClr val="00B050"/>
                </a:solidFill>
              </a:rPr>
              <a:t>T</a:t>
            </a:r>
            <a:r>
              <a:rPr lang="en-US" sz="2400" baseline="-25000" dirty="0" err="1">
                <a:solidFill>
                  <a:srgbClr val="00B050"/>
                </a:solidFill>
              </a:rPr>
              <a:t>super</a:t>
            </a:r>
            <a:r>
              <a:rPr lang="en-US" sz="2400" dirty="0"/>
              <a:t> and </a:t>
            </a:r>
            <a:r>
              <a:rPr lang="en-US" sz="2400" dirty="0" err="1">
                <a:solidFill>
                  <a:srgbClr val="00B0F0"/>
                </a:solidFill>
              </a:rPr>
              <a:t>T</a:t>
            </a:r>
            <a:r>
              <a:rPr lang="en-US" sz="2400" baseline="-25000" dirty="0" err="1">
                <a:solidFill>
                  <a:srgbClr val="00B0F0"/>
                </a:solidFill>
              </a:rPr>
              <a:t>sub</a:t>
            </a:r>
            <a:r>
              <a:rPr lang="en-US" sz="2400" dirty="0"/>
              <a:t>, we say:</a:t>
            </a:r>
          </a:p>
        </p:txBody>
      </p:sp>
      <p:sp>
        <p:nvSpPr>
          <p:cNvPr id="54" name="TextBox 53">
            <a:extLst>
              <a:ext uri="{FF2B5EF4-FFF2-40B4-BE49-F238E27FC236}">
                <a16:creationId xmlns:a16="http://schemas.microsoft.com/office/drawing/2014/main" id="{2B035A31-C1C9-4215-B95B-156C67CFF6E5}"/>
              </a:ext>
            </a:extLst>
          </p:cNvPr>
          <p:cNvSpPr txBox="1"/>
          <p:nvPr/>
        </p:nvSpPr>
        <p:spPr>
          <a:xfrm>
            <a:off x="223245" y="4209378"/>
            <a:ext cx="8142343" cy="2508379"/>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#2: </a:t>
            </a:r>
          </a:p>
          <a:p>
            <a:pPr algn="ctr"/>
            <a:endParaRPr lang="en-US" sz="900" dirty="0">
              <a:solidFill>
                <a:schemeClr val="accent1"/>
              </a:solidFill>
            </a:endParaRPr>
          </a:p>
          <a:p>
            <a:pPr algn="ctr"/>
            <a:r>
              <a:rPr lang="en-US" sz="2400" i="1" dirty="0"/>
              <a:t>All</a:t>
            </a:r>
            <a:r>
              <a:rPr lang="en-US" sz="2400" dirty="0"/>
              <a:t> </a:t>
            </a:r>
            <a:r>
              <a:rPr lang="en-US" sz="2400" dirty="0">
                <a:solidFill>
                  <a:srgbClr val="FF0000"/>
                </a:solidFill>
              </a:rPr>
              <a:t>operations</a:t>
            </a:r>
            <a:r>
              <a:rPr lang="en-US" sz="2400" dirty="0"/>
              <a:t> (</a:t>
            </a:r>
            <a:r>
              <a:rPr lang="en-US" sz="2400" dirty="0" err="1"/>
              <a:t>eg</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a:t>
            </a:r>
            <a:r>
              <a:rPr lang="en-US" sz="2400" dirty="0">
                <a:solidFill>
                  <a:srgbClr val="FF0000"/>
                </a:solidFill>
              </a:rPr>
              <a:t> /</a:t>
            </a:r>
            <a:r>
              <a:rPr lang="en-US" sz="2400" dirty="0"/>
              <a:t>) that you can use on a value of type </a:t>
            </a:r>
            <a:r>
              <a:rPr lang="en-US" sz="2400" dirty="0" err="1">
                <a:solidFill>
                  <a:srgbClr val="00B050"/>
                </a:solidFill>
              </a:rPr>
              <a:t>T</a:t>
            </a:r>
            <a:r>
              <a:rPr lang="en-US" sz="2400" baseline="-25000" dirty="0" err="1">
                <a:solidFill>
                  <a:srgbClr val="00B050"/>
                </a:solidFill>
              </a:rPr>
              <a:t>super</a:t>
            </a:r>
            <a:r>
              <a:rPr lang="en-US" sz="2400" dirty="0"/>
              <a:t> must also work properly on a value of type </a:t>
            </a:r>
            <a:r>
              <a:rPr lang="en-US" sz="2400" dirty="0" err="1">
                <a:solidFill>
                  <a:srgbClr val="00B0F0"/>
                </a:solidFill>
              </a:rPr>
              <a:t>T</a:t>
            </a:r>
            <a:r>
              <a:rPr lang="en-US" sz="2400" baseline="-25000" dirty="0" err="1">
                <a:solidFill>
                  <a:srgbClr val="00B0F0"/>
                </a:solidFill>
              </a:rPr>
              <a:t>sub</a:t>
            </a:r>
            <a:r>
              <a:rPr lang="en-US" sz="2400" dirty="0"/>
              <a:t>.</a:t>
            </a:r>
          </a:p>
          <a:p>
            <a:pPr algn="ctr"/>
            <a:endParaRPr lang="en-US" sz="2400" dirty="0"/>
          </a:p>
          <a:p>
            <a:pPr algn="ctr"/>
            <a:r>
              <a:rPr lang="en-US" sz="2400" dirty="0"/>
              <a:t>i.e., If I have code designed to operate on a value of type </a:t>
            </a:r>
            <a:r>
              <a:rPr lang="en-US" sz="2400" dirty="0" err="1">
                <a:solidFill>
                  <a:srgbClr val="00B050"/>
                </a:solidFill>
              </a:rPr>
              <a:t>T</a:t>
            </a:r>
            <a:r>
              <a:rPr lang="en-US" sz="2400" baseline="-25000" dirty="0" err="1">
                <a:solidFill>
                  <a:srgbClr val="00B050"/>
                </a:solidFill>
              </a:rPr>
              <a:t>super</a:t>
            </a:r>
            <a:r>
              <a:rPr lang="en-US" sz="2400" dirty="0"/>
              <a:t>, </a:t>
            </a:r>
            <a:br>
              <a:rPr lang="en-US" sz="2400" dirty="0"/>
            </a:br>
            <a:r>
              <a:rPr lang="en-US" sz="2400" dirty="0"/>
              <a:t>it must also work if I pass in a value of type </a:t>
            </a:r>
            <a:r>
              <a:rPr lang="en-US" sz="2400" dirty="0" err="1">
                <a:solidFill>
                  <a:srgbClr val="00B0F0"/>
                </a:solidFill>
              </a:rPr>
              <a:t>T</a:t>
            </a:r>
            <a:r>
              <a:rPr lang="en-US" sz="2400" baseline="-25000" dirty="0" err="1">
                <a:solidFill>
                  <a:srgbClr val="00B0F0"/>
                </a:solidFill>
              </a:rPr>
              <a:t>sub</a:t>
            </a:r>
            <a:r>
              <a:rPr lang="en-US" sz="2400" dirty="0"/>
              <a:t>.</a:t>
            </a:r>
          </a:p>
        </p:txBody>
      </p:sp>
      <p:sp>
        <p:nvSpPr>
          <p:cNvPr id="57" name="TextBox 56">
            <a:extLst>
              <a:ext uri="{FF2B5EF4-FFF2-40B4-BE49-F238E27FC236}">
                <a16:creationId xmlns:a16="http://schemas.microsoft.com/office/drawing/2014/main" id="{B62A6CA9-8F60-45CE-9048-D65F1C2C4A1B}"/>
              </a:ext>
            </a:extLst>
          </p:cNvPr>
          <p:cNvSpPr txBox="1"/>
          <p:nvPr/>
        </p:nvSpPr>
        <p:spPr>
          <a:xfrm>
            <a:off x="1438102" y="1517295"/>
            <a:ext cx="9315796" cy="461665"/>
          </a:xfrm>
          <a:prstGeom prst="rect">
            <a:avLst/>
          </a:prstGeom>
          <a:noFill/>
        </p:spPr>
        <p:txBody>
          <a:bodyPr wrap="square">
            <a:spAutoFit/>
          </a:bodyPr>
          <a:lstStyle/>
          <a:p>
            <a:pPr algn="ctr"/>
            <a:r>
              <a:rPr lang="en-US" sz="2400" dirty="0" err="1">
                <a:solidFill>
                  <a:srgbClr val="00B0F0"/>
                </a:solidFill>
              </a:rPr>
              <a:t>T</a:t>
            </a:r>
            <a:r>
              <a:rPr lang="en-US" sz="2400" baseline="-25000" dirty="0" err="1">
                <a:solidFill>
                  <a:srgbClr val="00B0F0"/>
                </a:solidFill>
              </a:rPr>
              <a:t>sub</a:t>
            </a:r>
            <a:r>
              <a:rPr lang="en-US" sz="2400" dirty="0"/>
              <a:t> is a </a:t>
            </a:r>
            <a:r>
              <a:rPr lang="en-US" sz="2400" dirty="0">
                <a:solidFill>
                  <a:srgbClr val="7030A0"/>
                </a:solidFill>
              </a:rPr>
              <a:t>subtype</a:t>
            </a:r>
            <a:r>
              <a:rPr lang="en-US" sz="2400" dirty="0"/>
              <a:t> of </a:t>
            </a:r>
            <a:r>
              <a:rPr lang="en-US" sz="2400" dirty="0" err="1">
                <a:solidFill>
                  <a:srgbClr val="00B050"/>
                </a:solidFill>
              </a:rPr>
              <a:t>T</a:t>
            </a:r>
            <a:r>
              <a:rPr lang="en-US" sz="2400" baseline="-25000" dirty="0" err="1">
                <a:solidFill>
                  <a:srgbClr val="00B050"/>
                </a:solidFill>
              </a:rPr>
              <a:t>super</a:t>
            </a:r>
            <a:r>
              <a:rPr lang="en-US" sz="2400" dirty="0">
                <a:solidFill>
                  <a:srgbClr val="00B050"/>
                </a:solidFill>
              </a:rPr>
              <a:t> </a:t>
            </a:r>
            <a:r>
              <a:rPr lang="en-US" sz="2400" dirty="0" err="1"/>
              <a:t>iff</a:t>
            </a:r>
            <a:endParaRPr lang="en-US" sz="2400" dirty="0"/>
          </a:p>
        </p:txBody>
      </p:sp>
      <p:grpSp>
        <p:nvGrpSpPr>
          <p:cNvPr id="13" name="Group 12">
            <a:extLst>
              <a:ext uri="{FF2B5EF4-FFF2-40B4-BE49-F238E27FC236}">
                <a16:creationId xmlns:a16="http://schemas.microsoft.com/office/drawing/2014/main" id="{C66E11E9-B481-4655-A906-F8FA39433D87}"/>
              </a:ext>
            </a:extLst>
          </p:cNvPr>
          <p:cNvGrpSpPr/>
          <p:nvPr/>
        </p:nvGrpSpPr>
        <p:grpSpPr>
          <a:xfrm>
            <a:off x="9143503" y="2525853"/>
            <a:ext cx="1438101" cy="844150"/>
            <a:chOff x="10054244" y="3142937"/>
            <a:chExt cx="1438101" cy="844150"/>
          </a:xfrm>
        </p:grpSpPr>
        <p:sp>
          <p:nvSpPr>
            <p:cNvPr id="8" name="Oval 7">
              <a:extLst>
                <a:ext uri="{FF2B5EF4-FFF2-40B4-BE49-F238E27FC236}">
                  <a16:creationId xmlns:a16="http://schemas.microsoft.com/office/drawing/2014/main" id="{04D48621-3ADC-4BEC-8195-D09E4BFFA1EB}"/>
                </a:ext>
              </a:extLst>
            </p:cNvPr>
            <p:cNvSpPr/>
            <p:nvPr/>
          </p:nvSpPr>
          <p:spPr>
            <a:xfrm>
              <a:off x="10054244" y="3142937"/>
              <a:ext cx="1438101" cy="84415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78" name="Oval 77">
              <a:extLst>
                <a:ext uri="{FF2B5EF4-FFF2-40B4-BE49-F238E27FC236}">
                  <a16:creationId xmlns:a16="http://schemas.microsoft.com/office/drawing/2014/main" id="{23177942-702D-47ED-9CDF-30A0CA7FD8AF}"/>
                </a:ext>
              </a:extLst>
            </p:cNvPr>
            <p:cNvSpPr/>
            <p:nvPr/>
          </p:nvSpPr>
          <p:spPr>
            <a:xfrm rot="18978654">
              <a:off x="10212865" y="3217780"/>
              <a:ext cx="590800" cy="49843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29F0232-AAC5-40B0-BD9C-126BFDC51766}"/>
                </a:ext>
              </a:extLst>
            </p:cNvPr>
            <p:cNvSpPr txBox="1"/>
            <p:nvPr/>
          </p:nvSpPr>
          <p:spPr>
            <a:xfrm>
              <a:off x="10192657" y="3282354"/>
              <a:ext cx="522644" cy="369332"/>
            </a:xfrm>
            <a:prstGeom prst="rect">
              <a:avLst/>
            </a:prstGeom>
            <a:noFill/>
          </p:spPr>
          <p:txBody>
            <a:bodyPr wrap="none" rtlCol="0">
              <a:spAutoFit/>
            </a:bodyPr>
            <a:lstStyle/>
            <a:p>
              <a:r>
                <a:rPr lang="en-US" dirty="0" err="1"/>
                <a:t>T</a:t>
              </a:r>
              <a:r>
                <a:rPr lang="en-US" baseline="-25000" dirty="0" err="1"/>
                <a:t>sub</a:t>
              </a:r>
              <a:endParaRPr lang="en-US" baseline="-25000" dirty="0"/>
            </a:p>
          </p:txBody>
        </p:sp>
        <p:sp>
          <p:nvSpPr>
            <p:cNvPr id="81" name="TextBox 80">
              <a:extLst>
                <a:ext uri="{FF2B5EF4-FFF2-40B4-BE49-F238E27FC236}">
                  <a16:creationId xmlns:a16="http://schemas.microsoft.com/office/drawing/2014/main" id="{0C9E138F-1437-49D0-8881-F7F997ADAA41}"/>
                </a:ext>
              </a:extLst>
            </p:cNvPr>
            <p:cNvSpPr txBox="1"/>
            <p:nvPr/>
          </p:nvSpPr>
          <p:spPr>
            <a:xfrm>
              <a:off x="10713990" y="3461971"/>
              <a:ext cx="650884" cy="369332"/>
            </a:xfrm>
            <a:prstGeom prst="rect">
              <a:avLst/>
            </a:prstGeom>
            <a:noFill/>
          </p:spPr>
          <p:txBody>
            <a:bodyPr wrap="none" rtlCol="0">
              <a:spAutoFit/>
            </a:bodyPr>
            <a:lstStyle/>
            <a:p>
              <a:r>
                <a:rPr lang="en-US" dirty="0" err="1"/>
                <a:t>T</a:t>
              </a:r>
              <a:r>
                <a:rPr lang="en-US" baseline="-25000" dirty="0" err="1"/>
                <a:t>super</a:t>
              </a:r>
              <a:endParaRPr lang="en-US" baseline="-25000" dirty="0"/>
            </a:p>
          </p:txBody>
        </p:sp>
      </p:grpSp>
      <p:sp>
        <p:nvSpPr>
          <p:cNvPr id="29" name="Title 1">
            <a:extLst>
              <a:ext uri="{FF2B5EF4-FFF2-40B4-BE49-F238E27FC236}">
                <a16:creationId xmlns:a16="http://schemas.microsoft.com/office/drawing/2014/main" id="{40F10C12-D2FE-4220-9F76-CB36EC70633F}"/>
              </a:ext>
            </a:extLst>
          </p:cNvPr>
          <p:cNvSpPr>
            <a:spLocks noGrp="1"/>
          </p:cNvSpPr>
          <p:nvPr>
            <p:ph type="title"/>
          </p:nvPr>
        </p:nvSpPr>
        <p:spPr>
          <a:xfrm>
            <a:off x="914400" y="-76200"/>
            <a:ext cx="10363200" cy="1143000"/>
          </a:xfrm>
        </p:spPr>
        <p:txBody>
          <a:bodyPr/>
          <a:lstStyle/>
          <a:p>
            <a:r>
              <a:rPr lang="en-US" dirty="0"/>
              <a:t>Type Relationships: Super-types and Sub-types</a:t>
            </a:r>
          </a:p>
        </p:txBody>
      </p:sp>
      <p:sp>
        <p:nvSpPr>
          <p:cNvPr id="27" name="TextBox 26">
            <a:extLst>
              <a:ext uri="{FF2B5EF4-FFF2-40B4-BE49-F238E27FC236}">
                <a16:creationId xmlns:a16="http://schemas.microsoft.com/office/drawing/2014/main" id="{E2FE1277-3856-47BC-BF9D-92B1829B6525}"/>
              </a:ext>
            </a:extLst>
          </p:cNvPr>
          <p:cNvSpPr txBox="1"/>
          <p:nvPr/>
        </p:nvSpPr>
        <p:spPr>
          <a:xfrm>
            <a:off x="223245" y="2271075"/>
            <a:ext cx="8142343" cy="1400383"/>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#1: </a:t>
            </a:r>
          </a:p>
          <a:p>
            <a:pPr algn="ctr"/>
            <a:endParaRPr lang="en-US" sz="900" dirty="0">
              <a:solidFill>
                <a:schemeClr val="accent1"/>
              </a:solidFill>
            </a:endParaRPr>
          </a:p>
          <a:p>
            <a:pPr algn="ctr"/>
            <a:r>
              <a:rPr lang="en-US" sz="2400" dirty="0"/>
              <a:t>Every element belonging to the set of values of type </a:t>
            </a:r>
            <a:r>
              <a:rPr lang="en-US" sz="2400" dirty="0" err="1">
                <a:solidFill>
                  <a:srgbClr val="00B0F0"/>
                </a:solidFill>
              </a:rPr>
              <a:t>T</a:t>
            </a:r>
            <a:r>
              <a:rPr lang="en-US" sz="2400" baseline="-25000" dirty="0" err="1">
                <a:solidFill>
                  <a:srgbClr val="00B0F0"/>
                </a:solidFill>
              </a:rPr>
              <a:t>sub</a:t>
            </a:r>
            <a:r>
              <a:rPr lang="en-US" sz="2400" dirty="0"/>
              <a:t> is also a member of the set of values of type </a:t>
            </a:r>
            <a:r>
              <a:rPr lang="en-US" sz="2400" dirty="0" err="1">
                <a:solidFill>
                  <a:srgbClr val="00B050"/>
                </a:solidFill>
              </a:rPr>
              <a:t>T</a:t>
            </a:r>
            <a:r>
              <a:rPr lang="en-US" sz="2400" baseline="-25000" dirty="0" err="1">
                <a:solidFill>
                  <a:srgbClr val="00B050"/>
                </a:solidFill>
              </a:rPr>
              <a:t>super</a:t>
            </a:r>
            <a:r>
              <a:rPr lang="en-US" sz="2400" dirty="0"/>
              <a:t>.</a:t>
            </a:r>
          </a:p>
        </p:txBody>
      </p:sp>
      <p:sp>
        <p:nvSpPr>
          <p:cNvPr id="28" name="Rectangle 27">
            <a:extLst>
              <a:ext uri="{FF2B5EF4-FFF2-40B4-BE49-F238E27FC236}">
                <a16:creationId xmlns:a16="http://schemas.microsoft.com/office/drawing/2014/main" id="{86B92B8F-0D30-4FBF-8FF3-EDD649D2C14F}"/>
              </a:ext>
            </a:extLst>
          </p:cNvPr>
          <p:cNvSpPr/>
          <p:nvPr/>
        </p:nvSpPr>
        <p:spPr>
          <a:xfrm>
            <a:off x="8398446" y="3997635"/>
            <a:ext cx="3749362" cy="284369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void f(</a:t>
            </a:r>
            <a:r>
              <a:rPr lang="en-US" sz="2000" dirty="0" err="1">
                <a:solidFill>
                  <a:srgbClr val="007635"/>
                </a:solidFill>
                <a:latin typeface="Consolas" panose="020B0609020204030204" pitchFamily="49" charset="0"/>
                <a:cs typeface="Courier New" panose="02070309020205020404" pitchFamily="49" charset="0"/>
              </a:rPr>
              <a:t>T</a:t>
            </a:r>
            <a:r>
              <a:rPr lang="en-US" sz="2000" baseline="-25000" dirty="0" err="1">
                <a:solidFill>
                  <a:srgbClr val="007635"/>
                </a:solidFill>
                <a:latin typeface="Consolas" panose="020B0609020204030204" pitchFamily="49" charset="0"/>
                <a:cs typeface="Courier New" panose="02070309020205020404" pitchFamily="49" charset="0"/>
              </a:rPr>
              <a:t>Super</a:t>
            </a:r>
            <a:r>
              <a:rPr lang="en-US" sz="2000" dirty="0">
                <a:solidFill>
                  <a:srgbClr val="007635"/>
                </a:solidFill>
                <a:latin typeface="Consolas" panose="020B0609020204030204" pitchFamily="49" charset="0"/>
                <a:cs typeface="Courier New" panose="02070309020205020404" pitchFamily="49" charset="0"/>
              </a:rPr>
              <a:t> </a:t>
            </a:r>
            <a:r>
              <a:rPr lang="en-US" sz="2000" dirty="0">
                <a:solidFill>
                  <a:prstClr val="black"/>
                </a:solidFill>
                <a:latin typeface="Consolas" panose="020B0609020204030204" pitchFamily="49" charset="0"/>
                <a:cs typeface="Courier New" panose="02070309020205020404" pitchFamily="49" charset="0"/>
              </a:rPr>
              <a:t>x) { </a:t>
            </a:r>
            <a:r>
              <a:rPr lang="en-US" sz="2000" dirty="0">
                <a:solidFill>
                  <a:srgbClr val="FF000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main() {</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srgbClr val="007635"/>
                </a:solidFill>
                <a:latin typeface="Consolas" panose="020B0609020204030204" pitchFamily="49" charset="0"/>
                <a:cs typeface="Courier New" panose="02070309020205020404" pitchFamily="49" charset="0"/>
              </a:rPr>
              <a:t>T</a:t>
            </a:r>
            <a:r>
              <a:rPr lang="en-US" sz="2000" baseline="-25000" dirty="0" err="1">
                <a:solidFill>
                  <a:srgbClr val="007635"/>
                </a:solidFill>
                <a:latin typeface="Consolas" panose="020B0609020204030204" pitchFamily="49" charset="0"/>
                <a:cs typeface="Courier New" panose="02070309020205020404" pitchFamily="49" charset="0"/>
              </a:rPr>
              <a:t>Super</a:t>
            </a:r>
            <a:r>
              <a:rPr lang="en-US" sz="2000" dirty="0">
                <a:solidFill>
                  <a:prstClr val="black"/>
                </a:solidFill>
                <a:latin typeface="Consolas" panose="020B0609020204030204" pitchFamily="49" charset="0"/>
                <a:cs typeface="Courier New" panose="02070309020205020404" pitchFamily="49" charset="0"/>
              </a:rPr>
              <a:t> a;</a:t>
            </a:r>
          </a:p>
          <a:p>
            <a:pPr lvl="0">
              <a:defRPr/>
            </a:pPr>
            <a:r>
              <a:rPr lang="en-US" sz="2000" dirty="0">
                <a:solidFill>
                  <a:srgbClr val="0070C0"/>
                </a:solidFill>
                <a:latin typeface="Consolas" panose="020B0609020204030204" pitchFamily="49" charset="0"/>
                <a:cs typeface="Courier New" panose="02070309020205020404" pitchFamily="49" charset="0"/>
              </a:rPr>
              <a:t> </a:t>
            </a:r>
            <a:r>
              <a:rPr lang="en-US" sz="2000" dirty="0" err="1">
                <a:solidFill>
                  <a:srgbClr val="0070C0"/>
                </a:solidFill>
                <a:latin typeface="Consolas" panose="020B0609020204030204" pitchFamily="49" charset="0"/>
                <a:cs typeface="Courier New" panose="02070309020205020404" pitchFamily="49" charset="0"/>
              </a:rPr>
              <a:t>T</a:t>
            </a:r>
            <a:r>
              <a:rPr lang="en-US" sz="2000" baseline="-25000" dirty="0" err="1">
                <a:solidFill>
                  <a:srgbClr val="0070C0"/>
                </a:solidFill>
                <a:latin typeface="Consolas" panose="020B0609020204030204" pitchFamily="49" charset="0"/>
                <a:cs typeface="Courier New" panose="02070309020205020404" pitchFamily="49" charset="0"/>
              </a:rPr>
              <a:t>sub</a:t>
            </a:r>
            <a:r>
              <a:rPr lang="en-US" sz="2000" baseline="-25000" dirty="0">
                <a:solidFill>
                  <a:srgbClr val="0070C0"/>
                </a:solidFill>
                <a:latin typeface="Consolas" panose="020B0609020204030204" pitchFamily="49" charset="0"/>
                <a:cs typeface="Courier New" panose="02070309020205020404" pitchFamily="49" charset="0"/>
              </a:rPr>
              <a:t> </a:t>
            </a:r>
            <a:r>
              <a:rPr lang="en-US" sz="2000" dirty="0">
                <a:solidFill>
                  <a:srgbClr val="0070C0"/>
                </a:solidFill>
                <a:latin typeface="Consolas" panose="020B0609020204030204" pitchFamily="49" charset="0"/>
                <a:cs typeface="Courier New" panose="02070309020205020404" pitchFamily="49" charset="0"/>
              </a:rPr>
              <a:t> </a:t>
            </a:r>
            <a:r>
              <a:rPr lang="en-US" sz="1400" dirty="0">
                <a:solidFill>
                  <a:srgbClr val="0070C0"/>
                </a:solidFill>
                <a:latin typeface="Consolas" panose="020B0609020204030204" pitchFamily="49" charset="0"/>
                <a:cs typeface="Courier New" panose="02070309020205020404" pitchFamily="49" charset="0"/>
              </a:rPr>
              <a:t> </a:t>
            </a:r>
            <a:r>
              <a:rPr lang="en-US" sz="2000" dirty="0">
                <a:solidFill>
                  <a:prstClr val="black"/>
                </a:solidFill>
                <a:latin typeface="Consolas" panose="020B0609020204030204" pitchFamily="49" charset="0"/>
                <a:cs typeface="Courier New" panose="02070309020205020404" pitchFamily="49" charset="0"/>
              </a:rPr>
              <a:t>b;</a:t>
            </a:r>
          </a:p>
          <a:p>
            <a:pPr lvl="0">
              <a:defRPr/>
            </a:pPr>
            <a:endParaRPr lang="en-US" sz="20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 f(a); // ofc this works!</a:t>
            </a:r>
          </a:p>
          <a:p>
            <a:pPr lvl="0">
              <a:defRPr/>
            </a:pPr>
            <a:r>
              <a:rPr lang="en-US" sz="2000" dirty="0">
                <a:solidFill>
                  <a:prstClr val="black"/>
                </a:solidFill>
                <a:latin typeface="Consolas" panose="020B0609020204030204" pitchFamily="49" charset="0"/>
                <a:cs typeface="Courier New" panose="02070309020205020404" pitchFamily="49" charset="0"/>
              </a:rPr>
              <a:t> f(b); // will work too!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prstClr val="black"/>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412133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54" grpId="0" uiExpand="1" build="p" animBg="1"/>
      <p:bldP spid="57" grpId="0"/>
      <p:bldP spid="27" grpId="0" animBg="1"/>
      <p:bldP spid="2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413AD51C-011E-4931-BA3B-18DC554A504A}"/>
              </a:ext>
            </a:extLst>
          </p:cNvPr>
          <p:cNvSpPr txBox="1"/>
          <p:nvPr/>
        </p:nvSpPr>
        <p:spPr>
          <a:xfrm>
            <a:off x="1438102" y="979375"/>
            <a:ext cx="9315796" cy="461665"/>
          </a:xfrm>
          <a:prstGeom prst="rect">
            <a:avLst/>
          </a:prstGeom>
          <a:noFill/>
        </p:spPr>
        <p:txBody>
          <a:bodyPr wrap="square">
            <a:spAutoFit/>
          </a:bodyPr>
          <a:lstStyle/>
          <a:p>
            <a:pPr algn="ctr"/>
            <a:r>
              <a:rPr lang="en-US" sz="2400" dirty="0"/>
              <a:t>Ok let's see. Is </a:t>
            </a:r>
            <a:r>
              <a:rPr lang="en-US" sz="2400" dirty="0">
                <a:solidFill>
                  <a:srgbClr val="00B0F0"/>
                </a:solidFill>
              </a:rPr>
              <a:t>short</a:t>
            </a:r>
            <a:r>
              <a:rPr lang="en-US" sz="2400" dirty="0"/>
              <a:t> a subtype of </a:t>
            </a:r>
            <a:r>
              <a:rPr lang="en-US" sz="2400" dirty="0">
                <a:solidFill>
                  <a:srgbClr val="00B050"/>
                </a:solidFill>
              </a:rPr>
              <a:t>int</a:t>
            </a:r>
            <a:r>
              <a:rPr lang="en-US" sz="2400" dirty="0"/>
              <a:t>?</a:t>
            </a:r>
          </a:p>
        </p:txBody>
      </p:sp>
      <p:sp>
        <p:nvSpPr>
          <p:cNvPr id="29" name="Title 1">
            <a:extLst>
              <a:ext uri="{FF2B5EF4-FFF2-40B4-BE49-F238E27FC236}">
                <a16:creationId xmlns:a16="http://schemas.microsoft.com/office/drawing/2014/main" id="{40F10C12-D2FE-4220-9F76-CB36EC70633F}"/>
              </a:ext>
            </a:extLst>
          </p:cNvPr>
          <p:cNvSpPr>
            <a:spLocks noGrp="1"/>
          </p:cNvSpPr>
          <p:nvPr>
            <p:ph type="title"/>
          </p:nvPr>
        </p:nvSpPr>
        <p:spPr>
          <a:xfrm>
            <a:off x="914400" y="-76200"/>
            <a:ext cx="10363200" cy="1143000"/>
          </a:xfrm>
        </p:spPr>
        <p:txBody>
          <a:bodyPr/>
          <a:lstStyle/>
          <a:p>
            <a:r>
              <a:rPr lang="en-US" dirty="0"/>
              <a:t>Type Relationships: Super-types and Sub-types</a:t>
            </a:r>
          </a:p>
        </p:txBody>
      </p:sp>
      <p:grpSp>
        <p:nvGrpSpPr>
          <p:cNvPr id="2" name="Group 1">
            <a:extLst>
              <a:ext uri="{FF2B5EF4-FFF2-40B4-BE49-F238E27FC236}">
                <a16:creationId xmlns:a16="http://schemas.microsoft.com/office/drawing/2014/main" id="{B5F1FBAB-A714-4589-9095-65F5021191D4}"/>
              </a:ext>
            </a:extLst>
          </p:cNvPr>
          <p:cNvGrpSpPr/>
          <p:nvPr/>
        </p:nvGrpSpPr>
        <p:grpSpPr>
          <a:xfrm>
            <a:off x="223245" y="2271075"/>
            <a:ext cx="8142343" cy="4446682"/>
            <a:chOff x="223245" y="2271075"/>
            <a:chExt cx="8142343" cy="4446682"/>
          </a:xfrm>
        </p:grpSpPr>
        <p:sp>
          <p:nvSpPr>
            <p:cNvPr id="54" name="TextBox 53">
              <a:extLst>
                <a:ext uri="{FF2B5EF4-FFF2-40B4-BE49-F238E27FC236}">
                  <a16:creationId xmlns:a16="http://schemas.microsoft.com/office/drawing/2014/main" id="{2B035A31-C1C9-4215-B95B-156C67CFF6E5}"/>
                </a:ext>
              </a:extLst>
            </p:cNvPr>
            <p:cNvSpPr txBox="1"/>
            <p:nvPr/>
          </p:nvSpPr>
          <p:spPr>
            <a:xfrm>
              <a:off x="223245" y="4209378"/>
              <a:ext cx="8142343" cy="2508379"/>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#2: </a:t>
              </a:r>
            </a:p>
            <a:p>
              <a:pPr algn="ctr"/>
              <a:endParaRPr lang="en-US" sz="900" dirty="0">
                <a:solidFill>
                  <a:schemeClr val="accent1"/>
                </a:solidFill>
              </a:endParaRPr>
            </a:p>
            <a:p>
              <a:pPr algn="ctr"/>
              <a:r>
                <a:rPr lang="en-US" sz="2400" i="1" dirty="0"/>
                <a:t>All</a:t>
              </a:r>
              <a:r>
                <a:rPr lang="en-US" sz="2400" dirty="0"/>
                <a:t> </a:t>
              </a:r>
              <a:r>
                <a:rPr lang="en-US" sz="2400" dirty="0">
                  <a:solidFill>
                    <a:srgbClr val="FF0000"/>
                  </a:solidFill>
                </a:rPr>
                <a:t>operations</a:t>
              </a:r>
              <a:r>
                <a:rPr lang="en-US" sz="2400" dirty="0"/>
                <a:t> (</a:t>
              </a:r>
              <a:r>
                <a:rPr lang="en-US" sz="2400" dirty="0" err="1"/>
                <a:t>eg</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a:t>
              </a:r>
              <a:r>
                <a:rPr lang="en-US" sz="2400" dirty="0">
                  <a:solidFill>
                    <a:srgbClr val="FF0000"/>
                  </a:solidFill>
                </a:rPr>
                <a:t> /</a:t>
              </a:r>
              <a:r>
                <a:rPr lang="en-US" sz="2400" dirty="0"/>
                <a:t>) that you can use on a value of type </a:t>
              </a:r>
              <a:r>
                <a:rPr lang="en-US" sz="2400" dirty="0" err="1">
                  <a:solidFill>
                    <a:srgbClr val="00B050"/>
                  </a:solidFill>
                </a:rPr>
                <a:t>T</a:t>
              </a:r>
              <a:r>
                <a:rPr lang="en-US" sz="2400" baseline="-25000" dirty="0" err="1">
                  <a:solidFill>
                    <a:srgbClr val="00B050"/>
                  </a:solidFill>
                </a:rPr>
                <a:t>super</a:t>
              </a:r>
              <a:r>
                <a:rPr lang="en-US" sz="2400" dirty="0"/>
                <a:t> must also work properly on a value of type </a:t>
              </a:r>
              <a:r>
                <a:rPr lang="en-US" sz="2400" dirty="0" err="1">
                  <a:solidFill>
                    <a:srgbClr val="00B0F0"/>
                  </a:solidFill>
                </a:rPr>
                <a:t>T</a:t>
              </a:r>
              <a:r>
                <a:rPr lang="en-US" sz="2400" baseline="-25000" dirty="0" err="1">
                  <a:solidFill>
                    <a:srgbClr val="00B0F0"/>
                  </a:solidFill>
                </a:rPr>
                <a:t>sub</a:t>
              </a:r>
              <a:r>
                <a:rPr lang="en-US" sz="2400" dirty="0"/>
                <a:t>.</a:t>
              </a:r>
            </a:p>
            <a:p>
              <a:pPr algn="ctr"/>
              <a:endParaRPr lang="en-US" sz="2400" dirty="0"/>
            </a:p>
            <a:p>
              <a:pPr algn="ctr"/>
              <a:r>
                <a:rPr lang="en-US" sz="2400" dirty="0"/>
                <a:t>i.e., If I have code designed to operate on a value of type </a:t>
              </a:r>
              <a:r>
                <a:rPr lang="en-US" sz="2400" dirty="0" err="1">
                  <a:solidFill>
                    <a:srgbClr val="00B050"/>
                  </a:solidFill>
                </a:rPr>
                <a:t>T</a:t>
              </a:r>
              <a:r>
                <a:rPr lang="en-US" sz="2400" baseline="-25000" dirty="0" err="1">
                  <a:solidFill>
                    <a:srgbClr val="00B050"/>
                  </a:solidFill>
                </a:rPr>
                <a:t>super</a:t>
              </a:r>
              <a:r>
                <a:rPr lang="en-US" sz="2400" dirty="0"/>
                <a:t>, </a:t>
              </a:r>
              <a:br>
                <a:rPr lang="en-US" sz="2400" dirty="0"/>
              </a:br>
              <a:r>
                <a:rPr lang="en-US" sz="2400" dirty="0"/>
                <a:t>it must also work if I pass in a value of type </a:t>
              </a:r>
              <a:r>
                <a:rPr lang="en-US" sz="2400" dirty="0" err="1">
                  <a:solidFill>
                    <a:srgbClr val="00B0F0"/>
                  </a:solidFill>
                </a:rPr>
                <a:t>T</a:t>
              </a:r>
              <a:r>
                <a:rPr lang="en-US" sz="2400" baseline="-25000" dirty="0" err="1">
                  <a:solidFill>
                    <a:srgbClr val="00B0F0"/>
                  </a:solidFill>
                </a:rPr>
                <a:t>sub</a:t>
              </a:r>
              <a:r>
                <a:rPr lang="en-US" sz="2400" dirty="0"/>
                <a:t>.</a:t>
              </a:r>
            </a:p>
          </p:txBody>
        </p:sp>
        <p:sp>
          <p:nvSpPr>
            <p:cNvPr id="27" name="TextBox 26">
              <a:extLst>
                <a:ext uri="{FF2B5EF4-FFF2-40B4-BE49-F238E27FC236}">
                  <a16:creationId xmlns:a16="http://schemas.microsoft.com/office/drawing/2014/main" id="{E2FE1277-3856-47BC-BF9D-92B1829B6525}"/>
                </a:ext>
              </a:extLst>
            </p:cNvPr>
            <p:cNvSpPr txBox="1"/>
            <p:nvPr/>
          </p:nvSpPr>
          <p:spPr>
            <a:xfrm>
              <a:off x="223245" y="2271075"/>
              <a:ext cx="8142343" cy="1400383"/>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#1: </a:t>
              </a:r>
            </a:p>
            <a:p>
              <a:pPr algn="ctr"/>
              <a:endParaRPr lang="en-US" sz="900" dirty="0">
                <a:solidFill>
                  <a:schemeClr val="accent1"/>
                </a:solidFill>
              </a:endParaRPr>
            </a:p>
            <a:p>
              <a:pPr algn="ctr"/>
              <a:r>
                <a:rPr lang="en-US" sz="2400" dirty="0"/>
                <a:t>Every element belonging to the set of values of type </a:t>
              </a:r>
              <a:r>
                <a:rPr lang="en-US" sz="2400" dirty="0" err="1">
                  <a:solidFill>
                    <a:srgbClr val="00B0F0"/>
                  </a:solidFill>
                </a:rPr>
                <a:t>T</a:t>
              </a:r>
              <a:r>
                <a:rPr lang="en-US" sz="2400" baseline="-25000" dirty="0" err="1">
                  <a:solidFill>
                    <a:srgbClr val="00B0F0"/>
                  </a:solidFill>
                </a:rPr>
                <a:t>sub</a:t>
              </a:r>
              <a:r>
                <a:rPr lang="en-US" sz="2400" dirty="0"/>
                <a:t> is also a member of the set of values of type </a:t>
              </a:r>
              <a:r>
                <a:rPr lang="en-US" sz="2400" dirty="0" err="1">
                  <a:solidFill>
                    <a:srgbClr val="00B050"/>
                  </a:solidFill>
                </a:rPr>
                <a:t>T</a:t>
              </a:r>
              <a:r>
                <a:rPr lang="en-US" sz="2400" baseline="-25000" dirty="0" err="1">
                  <a:solidFill>
                    <a:srgbClr val="00B050"/>
                  </a:solidFill>
                </a:rPr>
                <a:t>super</a:t>
              </a:r>
              <a:r>
                <a:rPr lang="en-US" sz="2400" dirty="0"/>
                <a:t>.</a:t>
              </a:r>
            </a:p>
          </p:txBody>
        </p:sp>
      </p:grpSp>
      <p:sp>
        <p:nvSpPr>
          <p:cNvPr id="15" name="TextBox 14">
            <a:extLst>
              <a:ext uri="{FF2B5EF4-FFF2-40B4-BE49-F238E27FC236}">
                <a16:creationId xmlns:a16="http://schemas.microsoft.com/office/drawing/2014/main" id="{5BC28CF1-65CC-4401-9FF5-E06C36629D4E}"/>
              </a:ext>
            </a:extLst>
          </p:cNvPr>
          <p:cNvSpPr txBox="1"/>
          <p:nvPr/>
        </p:nvSpPr>
        <p:spPr>
          <a:xfrm>
            <a:off x="8377607" y="1954724"/>
            <a:ext cx="3793554" cy="707886"/>
          </a:xfrm>
          <a:prstGeom prst="rect">
            <a:avLst/>
          </a:prstGeom>
          <a:noFill/>
        </p:spPr>
        <p:txBody>
          <a:bodyPr wrap="square">
            <a:spAutoFit/>
          </a:bodyPr>
          <a:lstStyle/>
          <a:p>
            <a:pPr algn="ctr"/>
            <a:r>
              <a:rPr lang="en-US" sz="2000" dirty="0" err="1">
                <a:solidFill>
                  <a:srgbClr val="00B050"/>
                </a:solidFill>
              </a:rPr>
              <a:t>Ints</a:t>
            </a:r>
            <a:r>
              <a:rPr lang="en-US" sz="2000" dirty="0"/>
              <a:t> hold whole #s between:</a:t>
            </a:r>
          </a:p>
          <a:p>
            <a:pPr algn="ctr"/>
            <a:r>
              <a:rPr lang="en-US" sz="2000" dirty="0"/>
              <a:t>-2,147,483,647 to 2,147,483,647 </a:t>
            </a:r>
            <a:endParaRPr lang="en-US" sz="2000" baseline="30000" dirty="0"/>
          </a:p>
        </p:txBody>
      </p:sp>
      <p:sp>
        <p:nvSpPr>
          <p:cNvPr id="17" name="TextBox 16">
            <a:extLst>
              <a:ext uri="{FF2B5EF4-FFF2-40B4-BE49-F238E27FC236}">
                <a16:creationId xmlns:a16="http://schemas.microsoft.com/office/drawing/2014/main" id="{9B29CBB9-2B92-408F-B1A9-F89B6136F3A9}"/>
              </a:ext>
            </a:extLst>
          </p:cNvPr>
          <p:cNvSpPr txBox="1"/>
          <p:nvPr/>
        </p:nvSpPr>
        <p:spPr>
          <a:xfrm>
            <a:off x="8309190" y="2780931"/>
            <a:ext cx="3930390" cy="707886"/>
          </a:xfrm>
          <a:prstGeom prst="rect">
            <a:avLst/>
          </a:prstGeom>
          <a:noFill/>
        </p:spPr>
        <p:txBody>
          <a:bodyPr wrap="square">
            <a:spAutoFit/>
          </a:bodyPr>
          <a:lstStyle/>
          <a:p>
            <a:pPr algn="ctr"/>
            <a:r>
              <a:rPr lang="en-US" sz="2000" dirty="0">
                <a:solidFill>
                  <a:srgbClr val="00B0F0"/>
                </a:solidFill>
              </a:rPr>
              <a:t>Shorts</a:t>
            </a:r>
            <a:r>
              <a:rPr lang="en-US" sz="2000" dirty="0"/>
              <a:t> hold whole #s between:</a:t>
            </a:r>
          </a:p>
          <a:p>
            <a:pPr algn="ctr"/>
            <a:r>
              <a:rPr lang="en-US" sz="2000" dirty="0"/>
              <a:t>-32768 to 32767</a:t>
            </a:r>
            <a:endParaRPr lang="en-US" sz="2000" baseline="30000" dirty="0"/>
          </a:p>
        </p:txBody>
      </p:sp>
      <p:grpSp>
        <p:nvGrpSpPr>
          <p:cNvPr id="19" name="Group 18">
            <a:extLst>
              <a:ext uri="{FF2B5EF4-FFF2-40B4-BE49-F238E27FC236}">
                <a16:creationId xmlns:a16="http://schemas.microsoft.com/office/drawing/2014/main" id="{E4DBB2EE-8D4D-4294-AED4-D8BB06891883}"/>
              </a:ext>
            </a:extLst>
          </p:cNvPr>
          <p:cNvGrpSpPr/>
          <p:nvPr/>
        </p:nvGrpSpPr>
        <p:grpSpPr>
          <a:xfrm>
            <a:off x="9555334" y="3723126"/>
            <a:ext cx="1438101" cy="785103"/>
            <a:chOff x="10054244" y="3142937"/>
            <a:chExt cx="1438101" cy="844150"/>
          </a:xfrm>
        </p:grpSpPr>
        <p:sp>
          <p:nvSpPr>
            <p:cNvPr id="20" name="Oval 19">
              <a:extLst>
                <a:ext uri="{FF2B5EF4-FFF2-40B4-BE49-F238E27FC236}">
                  <a16:creationId xmlns:a16="http://schemas.microsoft.com/office/drawing/2014/main" id="{D90F4613-E779-49A9-8903-3B1116FCE8C7}"/>
                </a:ext>
              </a:extLst>
            </p:cNvPr>
            <p:cNvSpPr/>
            <p:nvPr/>
          </p:nvSpPr>
          <p:spPr>
            <a:xfrm>
              <a:off x="10054244" y="3142937"/>
              <a:ext cx="1438101" cy="84415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21" name="Oval 20">
              <a:extLst>
                <a:ext uri="{FF2B5EF4-FFF2-40B4-BE49-F238E27FC236}">
                  <a16:creationId xmlns:a16="http://schemas.microsoft.com/office/drawing/2014/main" id="{B3D10A84-D2E9-4CA1-A3BF-006A4C04BED0}"/>
                </a:ext>
              </a:extLst>
            </p:cNvPr>
            <p:cNvSpPr/>
            <p:nvPr/>
          </p:nvSpPr>
          <p:spPr>
            <a:xfrm rot="20517837">
              <a:off x="10213967" y="3265428"/>
              <a:ext cx="668538" cy="4592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9E8A15C-69C2-4CBA-99DD-31EBF18748A1}"/>
                </a:ext>
              </a:extLst>
            </p:cNvPr>
            <p:cNvSpPr txBox="1"/>
            <p:nvPr/>
          </p:nvSpPr>
          <p:spPr>
            <a:xfrm>
              <a:off x="10192657" y="3282354"/>
              <a:ext cx="681597" cy="397109"/>
            </a:xfrm>
            <a:prstGeom prst="rect">
              <a:avLst/>
            </a:prstGeom>
            <a:noFill/>
          </p:spPr>
          <p:txBody>
            <a:bodyPr wrap="none" rtlCol="0">
              <a:spAutoFit/>
            </a:bodyPr>
            <a:lstStyle/>
            <a:p>
              <a:r>
                <a:rPr lang="en-US" dirty="0"/>
                <a:t>short</a:t>
              </a:r>
              <a:endParaRPr lang="en-US" baseline="-25000" dirty="0"/>
            </a:p>
          </p:txBody>
        </p:sp>
        <p:sp>
          <p:nvSpPr>
            <p:cNvPr id="23" name="TextBox 22">
              <a:extLst>
                <a:ext uri="{FF2B5EF4-FFF2-40B4-BE49-F238E27FC236}">
                  <a16:creationId xmlns:a16="http://schemas.microsoft.com/office/drawing/2014/main" id="{41C31855-EF74-44A8-AF00-A0AD0B007645}"/>
                </a:ext>
              </a:extLst>
            </p:cNvPr>
            <p:cNvSpPr txBox="1"/>
            <p:nvPr/>
          </p:nvSpPr>
          <p:spPr>
            <a:xfrm>
              <a:off x="10777276" y="3460956"/>
              <a:ext cx="486030" cy="397109"/>
            </a:xfrm>
            <a:prstGeom prst="rect">
              <a:avLst/>
            </a:prstGeom>
            <a:noFill/>
          </p:spPr>
          <p:txBody>
            <a:bodyPr wrap="none" rtlCol="0">
              <a:spAutoFit/>
            </a:bodyPr>
            <a:lstStyle/>
            <a:p>
              <a:r>
                <a:rPr lang="en-US" dirty="0"/>
                <a:t> int</a:t>
              </a:r>
              <a:endParaRPr lang="en-US" baseline="-25000" dirty="0"/>
            </a:p>
          </p:txBody>
        </p:sp>
      </p:grpSp>
      <p:sp>
        <p:nvSpPr>
          <p:cNvPr id="24" name="TextBox 23">
            <a:extLst>
              <a:ext uri="{FF2B5EF4-FFF2-40B4-BE49-F238E27FC236}">
                <a16:creationId xmlns:a16="http://schemas.microsoft.com/office/drawing/2014/main" id="{2DF977EF-E5EC-4A30-ADC2-6F254D7EF6FE}"/>
              </a:ext>
            </a:extLst>
          </p:cNvPr>
          <p:cNvSpPr txBox="1"/>
          <p:nvPr/>
        </p:nvSpPr>
        <p:spPr>
          <a:xfrm>
            <a:off x="8659507" y="5557688"/>
            <a:ext cx="3309248" cy="707886"/>
          </a:xfrm>
          <a:prstGeom prst="rect">
            <a:avLst/>
          </a:prstGeom>
          <a:noFill/>
        </p:spPr>
        <p:txBody>
          <a:bodyPr wrap="square">
            <a:spAutoFit/>
          </a:bodyPr>
          <a:lstStyle/>
          <a:p>
            <a:pPr algn="ctr"/>
            <a:r>
              <a:rPr lang="en-US" sz="2000" dirty="0">
                <a:solidFill>
                  <a:srgbClr val="00B0F0"/>
                </a:solidFill>
              </a:rPr>
              <a:t>Shorts</a:t>
            </a:r>
            <a:r>
              <a:rPr lang="en-US" sz="2000" dirty="0"/>
              <a:t> support an identical set of operations.</a:t>
            </a:r>
            <a:endParaRPr lang="en-US" sz="2000" baseline="30000" dirty="0"/>
          </a:p>
        </p:txBody>
      </p:sp>
      <p:sp>
        <p:nvSpPr>
          <p:cNvPr id="25" name="TextBox 24">
            <a:extLst>
              <a:ext uri="{FF2B5EF4-FFF2-40B4-BE49-F238E27FC236}">
                <a16:creationId xmlns:a16="http://schemas.microsoft.com/office/drawing/2014/main" id="{F35A108D-1AAD-4605-98A8-D6B5B574487D}"/>
              </a:ext>
            </a:extLst>
          </p:cNvPr>
          <p:cNvSpPr txBox="1"/>
          <p:nvPr/>
        </p:nvSpPr>
        <p:spPr>
          <a:xfrm>
            <a:off x="8492867" y="5063457"/>
            <a:ext cx="3699133" cy="400110"/>
          </a:xfrm>
          <a:prstGeom prst="rect">
            <a:avLst/>
          </a:prstGeom>
          <a:noFill/>
        </p:spPr>
        <p:txBody>
          <a:bodyPr wrap="square">
            <a:spAutoFit/>
          </a:bodyPr>
          <a:lstStyle/>
          <a:p>
            <a:pPr algn="ctr"/>
            <a:r>
              <a:rPr lang="en-US" sz="2000" dirty="0" err="1">
                <a:solidFill>
                  <a:srgbClr val="00B050"/>
                </a:solidFill>
              </a:rPr>
              <a:t>Ints</a:t>
            </a:r>
            <a:r>
              <a:rPr lang="en-US" sz="2000" dirty="0"/>
              <a:t> support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and </a:t>
            </a:r>
            <a:r>
              <a:rPr lang="en-US" sz="2000" dirty="0">
                <a:solidFill>
                  <a:srgbClr val="FF0000"/>
                </a:solidFill>
              </a:rPr>
              <a:t>%</a:t>
            </a:r>
            <a:r>
              <a:rPr lang="en-US" sz="2000" dirty="0"/>
              <a:t>.</a:t>
            </a:r>
            <a:endParaRPr lang="en-US" sz="2000" baseline="30000" dirty="0"/>
          </a:p>
        </p:txBody>
      </p:sp>
      <p:pic>
        <p:nvPicPr>
          <p:cNvPr id="9" name="Picture 8">
            <a:extLst>
              <a:ext uri="{FF2B5EF4-FFF2-40B4-BE49-F238E27FC236}">
                <a16:creationId xmlns:a16="http://schemas.microsoft.com/office/drawing/2014/main" id="{F0627EF1-5BEF-4E78-AC89-948E389E3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900" y="1978960"/>
            <a:ext cx="881063" cy="881063"/>
          </a:xfrm>
          <a:prstGeom prst="rect">
            <a:avLst/>
          </a:prstGeom>
        </p:spPr>
      </p:pic>
      <p:pic>
        <p:nvPicPr>
          <p:cNvPr id="30" name="Picture 29">
            <a:extLst>
              <a:ext uri="{FF2B5EF4-FFF2-40B4-BE49-F238E27FC236}">
                <a16:creationId xmlns:a16="http://schemas.microsoft.com/office/drawing/2014/main" id="{A7624CD9-58A8-4A99-9E86-4C94DCCD4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900" y="3768846"/>
            <a:ext cx="881063" cy="881063"/>
          </a:xfrm>
          <a:prstGeom prst="rect">
            <a:avLst/>
          </a:prstGeom>
        </p:spPr>
      </p:pic>
      <p:sp>
        <p:nvSpPr>
          <p:cNvPr id="31" name="TextBox 30">
            <a:extLst>
              <a:ext uri="{FF2B5EF4-FFF2-40B4-BE49-F238E27FC236}">
                <a16:creationId xmlns:a16="http://schemas.microsoft.com/office/drawing/2014/main" id="{1DB44811-D104-4D61-A451-41F235EFFD62}"/>
              </a:ext>
            </a:extLst>
          </p:cNvPr>
          <p:cNvSpPr txBox="1"/>
          <p:nvPr/>
        </p:nvSpPr>
        <p:spPr>
          <a:xfrm>
            <a:off x="4067040" y="1490932"/>
            <a:ext cx="3793554" cy="523220"/>
          </a:xfrm>
          <a:prstGeom prst="rect">
            <a:avLst/>
          </a:prstGeom>
          <a:noFill/>
        </p:spPr>
        <p:txBody>
          <a:bodyPr wrap="square">
            <a:spAutoFit/>
          </a:bodyPr>
          <a:lstStyle/>
          <a:p>
            <a:pPr algn="ctr"/>
            <a:r>
              <a:rPr lang="en-US" sz="2800" dirty="0"/>
              <a:t>YES!</a:t>
            </a:r>
          </a:p>
        </p:txBody>
      </p:sp>
    </p:spTree>
    <p:extLst>
      <p:ext uri="{BB962C8B-B14F-4D97-AF65-F5344CB8AC3E}">
        <p14:creationId xmlns:p14="http://schemas.microsoft.com/office/powerpoint/2010/main" val="9973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5" grpId="0"/>
      <p:bldP spid="17" grpId="0"/>
      <p:bldP spid="24" grpId="0"/>
      <p:bldP spid="25" grpId="0"/>
      <p:bldP spid="3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413AD51C-011E-4931-BA3B-18DC554A504A}"/>
              </a:ext>
            </a:extLst>
          </p:cNvPr>
          <p:cNvSpPr txBox="1"/>
          <p:nvPr/>
        </p:nvSpPr>
        <p:spPr>
          <a:xfrm>
            <a:off x="1438102" y="979375"/>
            <a:ext cx="9315796" cy="461665"/>
          </a:xfrm>
          <a:prstGeom prst="rect">
            <a:avLst/>
          </a:prstGeom>
          <a:noFill/>
        </p:spPr>
        <p:txBody>
          <a:bodyPr wrap="square">
            <a:spAutoFit/>
          </a:bodyPr>
          <a:lstStyle/>
          <a:p>
            <a:pPr algn="ctr"/>
            <a:r>
              <a:rPr lang="en-US" sz="2400" dirty="0"/>
              <a:t>Ok let's see. Is </a:t>
            </a:r>
            <a:r>
              <a:rPr lang="en-US" sz="2400" dirty="0">
                <a:solidFill>
                  <a:srgbClr val="00B0F0"/>
                </a:solidFill>
              </a:rPr>
              <a:t>int</a:t>
            </a:r>
            <a:r>
              <a:rPr lang="en-US" sz="2400" dirty="0"/>
              <a:t> a subtype of </a:t>
            </a:r>
            <a:r>
              <a:rPr lang="en-US" sz="2400" dirty="0">
                <a:solidFill>
                  <a:srgbClr val="00B050"/>
                </a:solidFill>
              </a:rPr>
              <a:t>float</a:t>
            </a:r>
            <a:r>
              <a:rPr lang="en-US" sz="2400" dirty="0"/>
              <a:t>?</a:t>
            </a:r>
          </a:p>
        </p:txBody>
      </p:sp>
      <p:sp>
        <p:nvSpPr>
          <p:cNvPr id="29" name="Title 1">
            <a:extLst>
              <a:ext uri="{FF2B5EF4-FFF2-40B4-BE49-F238E27FC236}">
                <a16:creationId xmlns:a16="http://schemas.microsoft.com/office/drawing/2014/main" id="{40F10C12-D2FE-4220-9F76-CB36EC70633F}"/>
              </a:ext>
            </a:extLst>
          </p:cNvPr>
          <p:cNvSpPr>
            <a:spLocks noGrp="1"/>
          </p:cNvSpPr>
          <p:nvPr>
            <p:ph type="title"/>
          </p:nvPr>
        </p:nvSpPr>
        <p:spPr>
          <a:xfrm>
            <a:off x="914400" y="-76200"/>
            <a:ext cx="10363200" cy="1143000"/>
          </a:xfrm>
        </p:spPr>
        <p:txBody>
          <a:bodyPr/>
          <a:lstStyle/>
          <a:p>
            <a:r>
              <a:rPr lang="en-US" dirty="0"/>
              <a:t>Type Relationships: Super-types and Sub-types</a:t>
            </a:r>
          </a:p>
        </p:txBody>
      </p:sp>
      <p:grpSp>
        <p:nvGrpSpPr>
          <p:cNvPr id="2" name="Group 1">
            <a:extLst>
              <a:ext uri="{FF2B5EF4-FFF2-40B4-BE49-F238E27FC236}">
                <a16:creationId xmlns:a16="http://schemas.microsoft.com/office/drawing/2014/main" id="{B5F1FBAB-A714-4589-9095-65F5021191D4}"/>
              </a:ext>
            </a:extLst>
          </p:cNvPr>
          <p:cNvGrpSpPr/>
          <p:nvPr/>
        </p:nvGrpSpPr>
        <p:grpSpPr>
          <a:xfrm>
            <a:off x="223245" y="2271075"/>
            <a:ext cx="8142343" cy="4446682"/>
            <a:chOff x="223245" y="2271075"/>
            <a:chExt cx="8142343" cy="4446682"/>
          </a:xfrm>
        </p:grpSpPr>
        <p:sp>
          <p:nvSpPr>
            <p:cNvPr id="54" name="TextBox 53">
              <a:extLst>
                <a:ext uri="{FF2B5EF4-FFF2-40B4-BE49-F238E27FC236}">
                  <a16:creationId xmlns:a16="http://schemas.microsoft.com/office/drawing/2014/main" id="{2B035A31-C1C9-4215-B95B-156C67CFF6E5}"/>
                </a:ext>
              </a:extLst>
            </p:cNvPr>
            <p:cNvSpPr txBox="1"/>
            <p:nvPr/>
          </p:nvSpPr>
          <p:spPr>
            <a:xfrm>
              <a:off x="223245" y="4209378"/>
              <a:ext cx="8142343" cy="2508379"/>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#2: </a:t>
              </a:r>
            </a:p>
            <a:p>
              <a:pPr algn="ctr"/>
              <a:endParaRPr lang="en-US" sz="900" dirty="0">
                <a:solidFill>
                  <a:schemeClr val="accent1"/>
                </a:solidFill>
              </a:endParaRPr>
            </a:p>
            <a:p>
              <a:pPr algn="ctr"/>
              <a:r>
                <a:rPr lang="en-US" sz="2400" i="1" dirty="0"/>
                <a:t>All</a:t>
              </a:r>
              <a:r>
                <a:rPr lang="en-US" sz="2400" dirty="0"/>
                <a:t> </a:t>
              </a:r>
              <a:r>
                <a:rPr lang="en-US" sz="2400" dirty="0">
                  <a:solidFill>
                    <a:srgbClr val="FF0000"/>
                  </a:solidFill>
                </a:rPr>
                <a:t>operations</a:t>
              </a:r>
              <a:r>
                <a:rPr lang="en-US" sz="2400" dirty="0"/>
                <a:t> (</a:t>
              </a:r>
              <a:r>
                <a:rPr lang="en-US" sz="2400" dirty="0" err="1"/>
                <a:t>eg</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a:t>
              </a:r>
              <a:r>
                <a:rPr lang="en-US" sz="2400" dirty="0">
                  <a:solidFill>
                    <a:srgbClr val="FF0000"/>
                  </a:solidFill>
                </a:rPr>
                <a:t> /</a:t>
              </a:r>
              <a:r>
                <a:rPr lang="en-US" sz="2400" dirty="0"/>
                <a:t>) that you can use on a value of type </a:t>
              </a:r>
              <a:r>
                <a:rPr lang="en-US" sz="2400" dirty="0" err="1">
                  <a:solidFill>
                    <a:srgbClr val="00B050"/>
                  </a:solidFill>
                </a:rPr>
                <a:t>T</a:t>
              </a:r>
              <a:r>
                <a:rPr lang="en-US" sz="2400" baseline="-25000" dirty="0" err="1">
                  <a:solidFill>
                    <a:srgbClr val="00B050"/>
                  </a:solidFill>
                </a:rPr>
                <a:t>super</a:t>
              </a:r>
              <a:r>
                <a:rPr lang="en-US" sz="2400" dirty="0"/>
                <a:t> must also work properly on a value of type </a:t>
              </a:r>
              <a:r>
                <a:rPr lang="en-US" sz="2400" dirty="0" err="1">
                  <a:solidFill>
                    <a:srgbClr val="00B0F0"/>
                  </a:solidFill>
                </a:rPr>
                <a:t>T</a:t>
              </a:r>
              <a:r>
                <a:rPr lang="en-US" sz="2400" baseline="-25000" dirty="0" err="1">
                  <a:solidFill>
                    <a:srgbClr val="00B0F0"/>
                  </a:solidFill>
                </a:rPr>
                <a:t>sub</a:t>
              </a:r>
              <a:r>
                <a:rPr lang="en-US" sz="2400" dirty="0"/>
                <a:t>.</a:t>
              </a:r>
            </a:p>
            <a:p>
              <a:pPr algn="ctr"/>
              <a:endParaRPr lang="en-US" sz="2400" dirty="0"/>
            </a:p>
            <a:p>
              <a:pPr algn="ctr"/>
              <a:r>
                <a:rPr lang="en-US" sz="2400" dirty="0"/>
                <a:t>i.e., If I have code designed to operate on a value of type </a:t>
              </a:r>
              <a:r>
                <a:rPr lang="en-US" sz="2400" dirty="0" err="1">
                  <a:solidFill>
                    <a:srgbClr val="00B050"/>
                  </a:solidFill>
                </a:rPr>
                <a:t>T</a:t>
              </a:r>
              <a:r>
                <a:rPr lang="en-US" sz="2400" baseline="-25000" dirty="0" err="1">
                  <a:solidFill>
                    <a:srgbClr val="00B050"/>
                  </a:solidFill>
                </a:rPr>
                <a:t>super</a:t>
              </a:r>
              <a:r>
                <a:rPr lang="en-US" sz="2400" dirty="0"/>
                <a:t>, </a:t>
              </a:r>
              <a:br>
                <a:rPr lang="en-US" sz="2400" dirty="0"/>
              </a:br>
              <a:r>
                <a:rPr lang="en-US" sz="2400" dirty="0"/>
                <a:t>it must also work if I pass in a value of type </a:t>
              </a:r>
              <a:r>
                <a:rPr lang="en-US" sz="2400" dirty="0" err="1">
                  <a:solidFill>
                    <a:srgbClr val="00B0F0"/>
                  </a:solidFill>
                </a:rPr>
                <a:t>T</a:t>
              </a:r>
              <a:r>
                <a:rPr lang="en-US" sz="2400" baseline="-25000" dirty="0" err="1">
                  <a:solidFill>
                    <a:srgbClr val="00B0F0"/>
                  </a:solidFill>
                </a:rPr>
                <a:t>sub</a:t>
              </a:r>
              <a:r>
                <a:rPr lang="en-US" sz="2400" dirty="0"/>
                <a:t>.</a:t>
              </a:r>
            </a:p>
          </p:txBody>
        </p:sp>
        <p:sp>
          <p:nvSpPr>
            <p:cNvPr id="27" name="TextBox 26">
              <a:extLst>
                <a:ext uri="{FF2B5EF4-FFF2-40B4-BE49-F238E27FC236}">
                  <a16:creationId xmlns:a16="http://schemas.microsoft.com/office/drawing/2014/main" id="{E2FE1277-3856-47BC-BF9D-92B1829B6525}"/>
                </a:ext>
              </a:extLst>
            </p:cNvPr>
            <p:cNvSpPr txBox="1"/>
            <p:nvPr/>
          </p:nvSpPr>
          <p:spPr>
            <a:xfrm>
              <a:off x="223245" y="2271075"/>
              <a:ext cx="8142343" cy="1400383"/>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#1: </a:t>
              </a:r>
            </a:p>
            <a:p>
              <a:pPr algn="ctr"/>
              <a:endParaRPr lang="en-US" sz="900" dirty="0">
                <a:solidFill>
                  <a:schemeClr val="accent1"/>
                </a:solidFill>
              </a:endParaRPr>
            </a:p>
            <a:p>
              <a:pPr algn="ctr"/>
              <a:r>
                <a:rPr lang="en-US" sz="2400" dirty="0"/>
                <a:t>Every element belonging to the set of values of type </a:t>
              </a:r>
              <a:r>
                <a:rPr lang="en-US" sz="2400" dirty="0" err="1">
                  <a:solidFill>
                    <a:srgbClr val="00B0F0"/>
                  </a:solidFill>
                </a:rPr>
                <a:t>T</a:t>
              </a:r>
              <a:r>
                <a:rPr lang="en-US" sz="2400" baseline="-25000" dirty="0" err="1">
                  <a:solidFill>
                    <a:srgbClr val="00B0F0"/>
                  </a:solidFill>
                </a:rPr>
                <a:t>sub</a:t>
              </a:r>
              <a:r>
                <a:rPr lang="en-US" sz="2400" dirty="0"/>
                <a:t> is also a member of the set of values of type </a:t>
              </a:r>
              <a:r>
                <a:rPr lang="en-US" sz="2400" dirty="0" err="1">
                  <a:solidFill>
                    <a:srgbClr val="00B050"/>
                  </a:solidFill>
                </a:rPr>
                <a:t>T</a:t>
              </a:r>
              <a:r>
                <a:rPr lang="en-US" sz="2400" baseline="-25000" dirty="0" err="1">
                  <a:solidFill>
                    <a:srgbClr val="00B050"/>
                  </a:solidFill>
                </a:rPr>
                <a:t>super</a:t>
              </a:r>
              <a:r>
                <a:rPr lang="en-US" sz="2400" dirty="0"/>
                <a:t>.</a:t>
              </a:r>
            </a:p>
          </p:txBody>
        </p:sp>
      </p:grpSp>
      <p:sp>
        <p:nvSpPr>
          <p:cNvPr id="15" name="TextBox 14">
            <a:extLst>
              <a:ext uri="{FF2B5EF4-FFF2-40B4-BE49-F238E27FC236}">
                <a16:creationId xmlns:a16="http://schemas.microsoft.com/office/drawing/2014/main" id="{5BC28CF1-65CC-4401-9FF5-E06C36629D4E}"/>
              </a:ext>
            </a:extLst>
          </p:cNvPr>
          <p:cNvSpPr txBox="1"/>
          <p:nvPr/>
        </p:nvSpPr>
        <p:spPr>
          <a:xfrm>
            <a:off x="8377607" y="2003480"/>
            <a:ext cx="3793554" cy="707886"/>
          </a:xfrm>
          <a:prstGeom prst="rect">
            <a:avLst/>
          </a:prstGeom>
          <a:noFill/>
        </p:spPr>
        <p:txBody>
          <a:bodyPr wrap="square">
            <a:spAutoFit/>
          </a:bodyPr>
          <a:lstStyle/>
          <a:p>
            <a:pPr algn="ctr"/>
            <a:r>
              <a:rPr lang="en-US" sz="2000" dirty="0">
                <a:solidFill>
                  <a:srgbClr val="00B050"/>
                </a:solidFill>
              </a:rPr>
              <a:t>Floats</a:t>
            </a:r>
            <a:r>
              <a:rPr lang="en-US" sz="2000" dirty="0"/>
              <a:t> can hold real #s between:</a:t>
            </a:r>
          </a:p>
          <a:p>
            <a:pPr algn="ctr"/>
            <a:r>
              <a:rPr lang="en-US" sz="2000" dirty="0"/>
              <a:t>±3.4 *10</a:t>
            </a:r>
            <a:r>
              <a:rPr lang="en-US" sz="2000" baseline="30000" dirty="0"/>
              <a:t>-38</a:t>
            </a:r>
            <a:r>
              <a:rPr lang="en-US" sz="2000" dirty="0"/>
              <a:t> to ± 3.4 * 10</a:t>
            </a:r>
            <a:r>
              <a:rPr lang="en-US" sz="2000" baseline="30000" dirty="0"/>
              <a:t>38</a:t>
            </a:r>
          </a:p>
        </p:txBody>
      </p:sp>
      <p:sp>
        <p:nvSpPr>
          <p:cNvPr id="17" name="TextBox 16">
            <a:extLst>
              <a:ext uri="{FF2B5EF4-FFF2-40B4-BE49-F238E27FC236}">
                <a16:creationId xmlns:a16="http://schemas.microsoft.com/office/drawing/2014/main" id="{9B29CBB9-2B92-408F-B1A9-F89B6136F3A9}"/>
              </a:ext>
            </a:extLst>
          </p:cNvPr>
          <p:cNvSpPr txBox="1"/>
          <p:nvPr/>
        </p:nvSpPr>
        <p:spPr>
          <a:xfrm>
            <a:off x="8420149" y="2749625"/>
            <a:ext cx="3699133" cy="707886"/>
          </a:xfrm>
          <a:prstGeom prst="rect">
            <a:avLst/>
          </a:prstGeom>
          <a:noFill/>
        </p:spPr>
        <p:txBody>
          <a:bodyPr wrap="square">
            <a:spAutoFit/>
          </a:bodyPr>
          <a:lstStyle/>
          <a:p>
            <a:pPr algn="ctr"/>
            <a:r>
              <a:rPr lang="en-US" sz="2000" dirty="0" err="1">
                <a:solidFill>
                  <a:srgbClr val="00B0F0"/>
                </a:solidFill>
              </a:rPr>
              <a:t>Ints</a:t>
            </a:r>
            <a:r>
              <a:rPr lang="en-US" sz="2000" dirty="0"/>
              <a:t> can hold whole #s between:</a:t>
            </a:r>
          </a:p>
          <a:p>
            <a:pPr algn="ctr"/>
            <a:r>
              <a:rPr lang="en-US" sz="2000" dirty="0"/>
              <a:t>-2,147,483,647 to 2,147,483,647 </a:t>
            </a:r>
            <a:endParaRPr lang="en-US" sz="2000" baseline="30000" dirty="0"/>
          </a:p>
        </p:txBody>
      </p:sp>
      <p:sp>
        <p:nvSpPr>
          <p:cNvPr id="24" name="TextBox 23">
            <a:extLst>
              <a:ext uri="{FF2B5EF4-FFF2-40B4-BE49-F238E27FC236}">
                <a16:creationId xmlns:a16="http://schemas.microsoft.com/office/drawing/2014/main" id="{2DF977EF-E5EC-4A30-ADC2-6F254D7EF6FE}"/>
              </a:ext>
            </a:extLst>
          </p:cNvPr>
          <p:cNvSpPr txBox="1"/>
          <p:nvPr/>
        </p:nvSpPr>
        <p:spPr>
          <a:xfrm>
            <a:off x="8669810" y="5957319"/>
            <a:ext cx="3309248" cy="400110"/>
          </a:xfrm>
          <a:prstGeom prst="rect">
            <a:avLst/>
          </a:prstGeom>
          <a:noFill/>
        </p:spPr>
        <p:txBody>
          <a:bodyPr wrap="square">
            <a:spAutoFit/>
          </a:bodyPr>
          <a:lstStyle/>
          <a:p>
            <a:pPr algn="ctr"/>
            <a:r>
              <a:rPr lang="en-US" sz="2000" dirty="0" err="1">
                <a:solidFill>
                  <a:srgbClr val="00B0F0"/>
                </a:solidFill>
              </a:rPr>
              <a:t>Ints</a:t>
            </a:r>
            <a:r>
              <a:rPr lang="en-US" sz="2000" dirty="0"/>
              <a:t> support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and </a:t>
            </a:r>
            <a:r>
              <a:rPr lang="en-US" sz="2000" dirty="0">
                <a:solidFill>
                  <a:srgbClr val="FF0000"/>
                </a:solidFill>
              </a:rPr>
              <a:t>%</a:t>
            </a:r>
            <a:r>
              <a:rPr lang="en-US" sz="2000" dirty="0"/>
              <a:t>.</a:t>
            </a:r>
            <a:endParaRPr lang="en-US" sz="2000" baseline="30000" dirty="0"/>
          </a:p>
        </p:txBody>
      </p:sp>
      <p:sp>
        <p:nvSpPr>
          <p:cNvPr id="25" name="TextBox 24">
            <a:extLst>
              <a:ext uri="{FF2B5EF4-FFF2-40B4-BE49-F238E27FC236}">
                <a16:creationId xmlns:a16="http://schemas.microsoft.com/office/drawing/2014/main" id="{F35A108D-1AAD-4605-98A8-D6B5B574487D}"/>
              </a:ext>
            </a:extLst>
          </p:cNvPr>
          <p:cNvSpPr txBox="1"/>
          <p:nvPr/>
        </p:nvSpPr>
        <p:spPr>
          <a:xfrm>
            <a:off x="8503170" y="5565026"/>
            <a:ext cx="3699133" cy="400110"/>
          </a:xfrm>
          <a:prstGeom prst="rect">
            <a:avLst/>
          </a:prstGeom>
          <a:noFill/>
        </p:spPr>
        <p:txBody>
          <a:bodyPr wrap="square">
            <a:spAutoFit/>
          </a:bodyPr>
          <a:lstStyle/>
          <a:p>
            <a:pPr algn="ctr"/>
            <a:r>
              <a:rPr lang="en-US" sz="2000" dirty="0">
                <a:solidFill>
                  <a:srgbClr val="00B050"/>
                </a:solidFill>
              </a:rPr>
              <a:t>Floats</a:t>
            </a:r>
            <a:r>
              <a:rPr lang="en-US" sz="2000" dirty="0"/>
              <a:t> support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and </a:t>
            </a:r>
            <a:r>
              <a:rPr lang="en-US" sz="2000" dirty="0">
                <a:solidFill>
                  <a:srgbClr val="FF0000"/>
                </a:solidFill>
              </a:rPr>
              <a:t>/</a:t>
            </a:r>
            <a:r>
              <a:rPr lang="en-US" sz="2000" dirty="0"/>
              <a:t>.</a:t>
            </a:r>
            <a:endParaRPr lang="en-US" sz="2000" baseline="30000" dirty="0"/>
          </a:p>
        </p:txBody>
      </p:sp>
      <p:pic>
        <p:nvPicPr>
          <p:cNvPr id="9" name="Picture 8">
            <a:extLst>
              <a:ext uri="{FF2B5EF4-FFF2-40B4-BE49-F238E27FC236}">
                <a16:creationId xmlns:a16="http://schemas.microsoft.com/office/drawing/2014/main" id="{F0627EF1-5BEF-4E78-AC89-948E389E3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7900" y="1978960"/>
            <a:ext cx="881063" cy="881063"/>
          </a:xfrm>
          <a:prstGeom prst="rect">
            <a:avLst/>
          </a:prstGeom>
        </p:spPr>
      </p:pic>
      <p:sp>
        <p:nvSpPr>
          <p:cNvPr id="31" name="TextBox 30">
            <a:extLst>
              <a:ext uri="{FF2B5EF4-FFF2-40B4-BE49-F238E27FC236}">
                <a16:creationId xmlns:a16="http://schemas.microsoft.com/office/drawing/2014/main" id="{1DB44811-D104-4D61-A451-41F235EFFD62}"/>
              </a:ext>
            </a:extLst>
          </p:cNvPr>
          <p:cNvSpPr txBox="1"/>
          <p:nvPr/>
        </p:nvSpPr>
        <p:spPr>
          <a:xfrm>
            <a:off x="4067040" y="1490932"/>
            <a:ext cx="3793554" cy="523220"/>
          </a:xfrm>
          <a:prstGeom prst="rect">
            <a:avLst/>
          </a:prstGeom>
          <a:noFill/>
        </p:spPr>
        <p:txBody>
          <a:bodyPr wrap="square">
            <a:spAutoFit/>
          </a:bodyPr>
          <a:lstStyle/>
          <a:p>
            <a:pPr algn="ctr"/>
            <a:r>
              <a:rPr lang="en-US" sz="2800" dirty="0"/>
              <a:t>NO!</a:t>
            </a:r>
          </a:p>
        </p:txBody>
      </p:sp>
      <p:sp>
        <p:nvSpPr>
          <p:cNvPr id="28" name="TextBox 27">
            <a:extLst>
              <a:ext uri="{FF2B5EF4-FFF2-40B4-BE49-F238E27FC236}">
                <a16:creationId xmlns:a16="http://schemas.microsoft.com/office/drawing/2014/main" id="{D65CFE5E-B458-4320-B057-862DFE1EE29C}"/>
              </a:ext>
            </a:extLst>
          </p:cNvPr>
          <p:cNvSpPr txBox="1"/>
          <p:nvPr/>
        </p:nvSpPr>
        <p:spPr>
          <a:xfrm>
            <a:off x="8492867" y="3599290"/>
            <a:ext cx="3699133" cy="707886"/>
          </a:xfrm>
          <a:prstGeom prst="rect">
            <a:avLst/>
          </a:prstGeom>
          <a:noFill/>
        </p:spPr>
        <p:txBody>
          <a:bodyPr wrap="square">
            <a:spAutoFit/>
          </a:bodyPr>
          <a:lstStyle/>
          <a:p>
            <a:pPr algn="ctr"/>
            <a:r>
              <a:rPr lang="en-US" sz="2000" dirty="0"/>
              <a:t>But... </a:t>
            </a:r>
            <a:r>
              <a:rPr lang="en-US" sz="2000" dirty="0">
                <a:solidFill>
                  <a:srgbClr val="00B050"/>
                </a:solidFill>
              </a:rPr>
              <a:t>Floats</a:t>
            </a:r>
            <a:r>
              <a:rPr lang="en-US" sz="2000" dirty="0"/>
              <a:t> can't represent some whole numbers that </a:t>
            </a:r>
            <a:r>
              <a:rPr lang="en-US" sz="2000" dirty="0" err="1">
                <a:solidFill>
                  <a:srgbClr val="00B0F0"/>
                </a:solidFill>
              </a:rPr>
              <a:t>Ints</a:t>
            </a:r>
            <a:r>
              <a:rPr lang="en-US" sz="2000" dirty="0"/>
              <a:t> can!</a:t>
            </a:r>
            <a:endParaRPr lang="en-US" sz="2000" baseline="30000" dirty="0"/>
          </a:p>
        </p:txBody>
      </p:sp>
      <p:sp>
        <p:nvSpPr>
          <p:cNvPr id="3" name="Rectangle 2">
            <a:extLst>
              <a:ext uri="{FF2B5EF4-FFF2-40B4-BE49-F238E27FC236}">
                <a16:creationId xmlns:a16="http://schemas.microsoft.com/office/drawing/2014/main" id="{EFFEF38B-5D34-4FC1-8533-FBFBD5F76487}"/>
              </a:ext>
            </a:extLst>
          </p:cNvPr>
          <p:cNvSpPr/>
          <p:nvPr/>
        </p:nvSpPr>
        <p:spPr>
          <a:xfrm>
            <a:off x="7556066" y="66906"/>
            <a:ext cx="4615095" cy="188781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int main() {</a:t>
            </a:r>
          </a:p>
          <a:p>
            <a:r>
              <a:rPr lang="en-US" dirty="0">
                <a:solidFill>
                  <a:schemeClr val="tx1"/>
                </a:solidFill>
                <a:latin typeface="Consolas" panose="020B0609020204030204" pitchFamily="49" charset="0"/>
              </a:rPr>
              <a:t>  </a:t>
            </a:r>
            <a:r>
              <a:rPr lang="en-US" dirty="0">
                <a:solidFill>
                  <a:srgbClr val="00B0F0"/>
                </a:solidFill>
                <a:latin typeface="Consolas" panose="020B0609020204030204" pitchFamily="49" charset="0"/>
              </a:rPr>
              <a:t>int</a:t>
            </a: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i</a:t>
            </a:r>
            <a:r>
              <a:rPr lang="en-US" dirty="0">
                <a:solidFill>
                  <a:schemeClr val="tx1"/>
                </a:solidFill>
                <a:latin typeface="Consolas" panose="020B0609020204030204" pitchFamily="49" charset="0"/>
              </a:rPr>
              <a:t> = 999999999;</a:t>
            </a:r>
          </a:p>
          <a:p>
            <a:r>
              <a:rPr lang="en-US" dirty="0">
                <a:solidFill>
                  <a:schemeClr val="tx1"/>
                </a:solidFill>
                <a:latin typeface="Consolas" panose="020B0609020204030204" pitchFamily="49" charset="0"/>
              </a:rPr>
              <a:t>  </a:t>
            </a:r>
            <a:r>
              <a:rPr lang="en-US" dirty="0">
                <a:solidFill>
                  <a:srgbClr val="00B050"/>
                </a:solidFill>
                <a:latin typeface="Consolas" panose="020B0609020204030204" pitchFamily="49" charset="0"/>
              </a:rPr>
              <a:t>float</a:t>
            </a:r>
            <a:r>
              <a:rPr lang="en-US" dirty="0">
                <a:solidFill>
                  <a:schemeClr val="tx1"/>
                </a:solidFill>
                <a:latin typeface="Consolas" panose="020B0609020204030204" pitchFamily="49" charset="0"/>
              </a:rPr>
              <a:t> f = </a:t>
            </a:r>
            <a:r>
              <a:rPr lang="en-US" dirty="0" err="1">
                <a:solidFill>
                  <a:schemeClr val="tx1"/>
                </a:solidFill>
                <a:latin typeface="Consolas" panose="020B0609020204030204" pitchFamily="49" charset="0"/>
              </a:rPr>
              <a:t>i</a:t>
            </a:r>
            <a:r>
              <a:rPr lang="en-US" dirty="0">
                <a:solidFill>
                  <a:schemeClr val="tx1"/>
                </a:solidFill>
                <a:latin typeface="Consolas" panose="020B0609020204030204" pitchFamily="49" charset="0"/>
              </a:rPr>
              <a:t>;</a:t>
            </a:r>
          </a:p>
          <a:p>
            <a:endParaRPr lang="en-US" dirty="0">
              <a:solidFill>
                <a:schemeClr val="tx1"/>
              </a:solidFill>
              <a:latin typeface="Consolas" panose="020B0609020204030204" pitchFamily="49" charset="0"/>
            </a:endParaRPr>
          </a:p>
          <a:p>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cout</a:t>
            </a:r>
            <a:r>
              <a:rPr lang="en-US" dirty="0">
                <a:solidFill>
                  <a:schemeClr val="tx1"/>
                </a:solidFill>
                <a:latin typeface="Consolas" panose="020B0609020204030204" pitchFamily="49" charset="0"/>
              </a:rPr>
              <a:t> &lt;&lt; f; </a:t>
            </a:r>
          </a:p>
          <a:p>
            <a:r>
              <a:rPr lang="en-US" dirty="0">
                <a:solidFill>
                  <a:schemeClr val="tx1"/>
                </a:solidFill>
                <a:latin typeface="Consolas" panose="020B0609020204030204" pitchFamily="49" charset="0"/>
              </a:rPr>
              <a:t>}</a:t>
            </a:r>
          </a:p>
        </p:txBody>
      </p:sp>
      <p:grpSp>
        <p:nvGrpSpPr>
          <p:cNvPr id="4" name="Group 3">
            <a:extLst>
              <a:ext uri="{FF2B5EF4-FFF2-40B4-BE49-F238E27FC236}">
                <a16:creationId xmlns:a16="http://schemas.microsoft.com/office/drawing/2014/main" id="{95E44FE1-4073-4F48-BB6E-5538308B848E}"/>
              </a:ext>
            </a:extLst>
          </p:cNvPr>
          <p:cNvGrpSpPr/>
          <p:nvPr/>
        </p:nvGrpSpPr>
        <p:grpSpPr>
          <a:xfrm>
            <a:off x="9517562" y="4428501"/>
            <a:ext cx="1466338" cy="867400"/>
            <a:chOff x="10232097" y="4673109"/>
            <a:chExt cx="848231" cy="441522"/>
          </a:xfrm>
        </p:grpSpPr>
        <p:sp>
          <p:nvSpPr>
            <p:cNvPr id="35" name="Oval 34">
              <a:extLst>
                <a:ext uri="{FF2B5EF4-FFF2-40B4-BE49-F238E27FC236}">
                  <a16:creationId xmlns:a16="http://schemas.microsoft.com/office/drawing/2014/main" id="{1E4C957A-02DD-420E-B003-D0EAF34B7B42}"/>
                </a:ext>
              </a:extLst>
            </p:cNvPr>
            <p:cNvSpPr/>
            <p:nvPr/>
          </p:nvSpPr>
          <p:spPr>
            <a:xfrm>
              <a:off x="10232097" y="4673109"/>
              <a:ext cx="848231" cy="4415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6" name="TextBox 35">
              <a:extLst>
                <a:ext uri="{FF2B5EF4-FFF2-40B4-BE49-F238E27FC236}">
                  <a16:creationId xmlns:a16="http://schemas.microsoft.com/office/drawing/2014/main" id="{0943969D-63F0-418A-B0C9-0ACA86C143C2}"/>
                </a:ext>
              </a:extLst>
            </p:cNvPr>
            <p:cNvSpPr txBox="1"/>
            <p:nvPr/>
          </p:nvSpPr>
          <p:spPr>
            <a:xfrm>
              <a:off x="10318558" y="4705873"/>
              <a:ext cx="413044" cy="187997"/>
            </a:xfrm>
            <a:prstGeom prst="rect">
              <a:avLst/>
            </a:prstGeom>
            <a:noFill/>
          </p:spPr>
          <p:txBody>
            <a:bodyPr wrap="square" rtlCol="0">
              <a:spAutoFit/>
            </a:bodyPr>
            <a:lstStyle/>
            <a:p>
              <a:r>
                <a:rPr lang="en-US" dirty="0"/>
                <a:t>float</a:t>
              </a:r>
              <a:endParaRPr lang="en-US" baseline="-25000" dirty="0"/>
            </a:p>
          </p:txBody>
        </p:sp>
      </p:grpSp>
      <p:grpSp>
        <p:nvGrpSpPr>
          <p:cNvPr id="5" name="Group 4">
            <a:extLst>
              <a:ext uri="{FF2B5EF4-FFF2-40B4-BE49-F238E27FC236}">
                <a16:creationId xmlns:a16="http://schemas.microsoft.com/office/drawing/2014/main" id="{D061D96A-C86F-439E-855C-B2F3E9B19338}"/>
              </a:ext>
            </a:extLst>
          </p:cNvPr>
          <p:cNvGrpSpPr/>
          <p:nvPr/>
        </p:nvGrpSpPr>
        <p:grpSpPr>
          <a:xfrm>
            <a:off x="10012975" y="4761356"/>
            <a:ext cx="848231" cy="441522"/>
            <a:chOff x="10079697" y="4520709"/>
            <a:chExt cx="848231" cy="441522"/>
          </a:xfrm>
        </p:grpSpPr>
        <p:sp>
          <p:nvSpPr>
            <p:cNvPr id="32" name="Oval 31">
              <a:extLst>
                <a:ext uri="{FF2B5EF4-FFF2-40B4-BE49-F238E27FC236}">
                  <a16:creationId xmlns:a16="http://schemas.microsoft.com/office/drawing/2014/main" id="{949F8E09-0171-40F9-BE39-3AD685820837}"/>
                </a:ext>
              </a:extLst>
            </p:cNvPr>
            <p:cNvSpPr/>
            <p:nvPr/>
          </p:nvSpPr>
          <p:spPr>
            <a:xfrm>
              <a:off x="10079697" y="4520709"/>
              <a:ext cx="848231" cy="441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3" name="TextBox 32">
              <a:extLst>
                <a:ext uri="{FF2B5EF4-FFF2-40B4-BE49-F238E27FC236}">
                  <a16:creationId xmlns:a16="http://schemas.microsoft.com/office/drawing/2014/main" id="{BB0D9169-3C26-40CF-9ADD-8426D8F63D9D}"/>
                </a:ext>
              </a:extLst>
            </p:cNvPr>
            <p:cNvSpPr txBox="1"/>
            <p:nvPr/>
          </p:nvSpPr>
          <p:spPr>
            <a:xfrm>
              <a:off x="10287371" y="4540639"/>
              <a:ext cx="439544" cy="369332"/>
            </a:xfrm>
            <a:prstGeom prst="rect">
              <a:avLst/>
            </a:prstGeom>
            <a:noFill/>
          </p:spPr>
          <p:txBody>
            <a:bodyPr wrap="none" rtlCol="0">
              <a:spAutoFit/>
            </a:bodyPr>
            <a:lstStyle/>
            <a:p>
              <a:r>
                <a:rPr lang="en-US" dirty="0"/>
                <a:t>int</a:t>
              </a:r>
              <a:endParaRPr lang="en-US" baseline="-25000" dirty="0"/>
            </a:p>
          </p:txBody>
        </p:sp>
      </p:grpSp>
      <p:pic>
        <p:nvPicPr>
          <p:cNvPr id="37" name="Picture 36">
            <a:extLst>
              <a:ext uri="{FF2B5EF4-FFF2-40B4-BE49-F238E27FC236}">
                <a16:creationId xmlns:a16="http://schemas.microsoft.com/office/drawing/2014/main" id="{8DD8735D-803E-4389-971B-8F0D6C5A2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900" y="3768846"/>
            <a:ext cx="881063" cy="881063"/>
          </a:xfrm>
          <a:prstGeom prst="rect">
            <a:avLst/>
          </a:prstGeom>
        </p:spPr>
      </p:pic>
      <p:sp>
        <p:nvSpPr>
          <p:cNvPr id="38" name="TextBox 37">
            <a:extLst>
              <a:ext uri="{FF2B5EF4-FFF2-40B4-BE49-F238E27FC236}">
                <a16:creationId xmlns:a16="http://schemas.microsoft.com/office/drawing/2014/main" id="{627E4ECF-6623-4542-B4E0-E3CD36BFCF3E}"/>
              </a:ext>
            </a:extLst>
          </p:cNvPr>
          <p:cNvSpPr txBox="1"/>
          <p:nvPr/>
        </p:nvSpPr>
        <p:spPr>
          <a:xfrm>
            <a:off x="9286736" y="1241855"/>
            <a:ext cx="3247235" cy="369332"/>
          </a:xfrm>
          <a:prstGeom prst="rect">
            <a:avLst/>
          </a:prstGeom>
          <a:noFill/>
        </p:spPr>
        <p:txBody>
          <a:bodyPr wrap="square">
            <a:spAutoFit/>
          </a:bodyPr>
          <a:lstStyle/>
          <a:p>
            <a:r>
              <a:rPr lang="en-US" dirty="0">
                <a:solidFill>
                  <a:schemeClr val="tx1"/>
                </a:solidFill>
                <a:latin typeface="Consolas" panose="020B0609020204030204" pitchFamily="49" charset="0"/>
              </a:rPr>
              <a:t>// prints </a:t>
            </a:r>
            <a:r>
              <a:rPr lang="en-US" dirty="0">
                <a:solidFill>
                  <a:srgbClr val="FF0000"/>
                </a:solidFill>
                <a:latin typeface="Consolas" panose="020B0609020204030204" pitchFamily="49" charset="0"/>
              </a:rPr>
              <a:t>1000000000</a:t>
            </a:r>
            <a:r>
              <a:rPr lang="en-US"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45806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4.16667E-7 1.11111E-6 L 0.0125 1.11111E-6 " pathEditMode="relative" rAng="0" ptsTypes="AA">
                                      <p:cBhvr>
                                        <p:cTn id="39" dur="2000" fill="hold"/>
                                        <p:tgtEl>
                                          <p:spTgt spid="5"/>
                                        </p:tgtEl>
                                        <p:attrNameLst>
                                          <p:attrName>ppt_x</p:attrName>
                                          <p:attrName>ppt_y</p:attrName>
                                        </p:attrNameLst>
                                      </p:cBhvr>
                                      <p:rCtr x="625" y="0"/>
                                    </p:animMotion>
                                  </p:childTnLst>
                                </p:cTn>
                              </p:par>
                              <p:par>
                                <p:cTn id="40" presetID="42" presetClass="path" presetSubtype="0" accel="50000" decel="50000" fill="hold" nodeType="withEffect">
                                  <p:stCondLst>
                                    <p:cond delay="0"/>
                                  </p:stCondLst>
                                  <p:childTnLst>
                                    <p:animMotion origin="layout" path="M 4.79167E-6 2.22222E-6 L -0.02605 2.22222E-6 " pathEditMode="relative" rAng="0" ptsTypes="AA">
                                      <p:cBhvr>
                                        <p:cTn id="41" dur="2000" fill="hold"/>
                                        <p:tgtEl>
                                          <p:spTgt spid="4"/>
                                        </p:tgtEl>
                                        <p:attrNameLst>
                                          <p:attrName>ppt_x</p:attrName>
                                          <p:attrName>ppt_y</p:attrName>
                                        </p:attrNameLst>
                                      </p:cBhvr>
                                      <p:rCtr x="-1302" y="0"/>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5" grpId="0"/>
      <p:bldP spid="17" grpId="0"/>
      <p:bldP spid="24" grpId="0"/>
      <p:bldP spid="25" grpId="0"/>
      <p:bldP spid="31" grpId="0"/>
      <p:bldP spid="28" grpId="0"/>
      <p:bldP spid="3"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76200"/>
            <a:ext cx="10363200" cy="1143000"/>
          </a:xfrm>
        </p:spPr>
        <p:txBody>
          <a:bodyPr>
            <a:normAutofit/>
          </a:bodyPr>
          <a:lstStyle/>
          <a:p>
            <a:r>
              <a:rPr lang="en-US" sz="4000" dirty="0"/>
              <a:t>Variable Name Trivia!</a:t>
            </a:r>
          </a:p>
        </p:txBody>
      </p:sp>
      <p:sp>
        <p:nvSpPr>
          <p:cNvPr id="11" name="TextBox 10">
            <a:extLst>
              <a:ext uri="{FF2B5EF4-FFF2-40B4-BE49-F238E27FC236}">
                <a16:creationId xmlns:a16="http://schemas.microsoft.com/office/drawing/2014/main" id="{DC2F4203-B1F6-4AC8-93A5-C2002CCDD6CD}"/>
              </a:ext>
            </a:extLst>
          </p:cNvPr>
          <p:cNvSpPr txBox="1"/>
          <p:nvPr/>
        </p:nvSpPr>
        <p:spPr>
          <a:xfrm>
            <a:off x="7119685" y="2917441"/>
            <a:ext cx="4619398" cy="2031325"/>
          </a:xfrm>
          <a:prstGeom prst="rect">
            <a:avLst/>
          </a:prstGeom>
          <a:solidFill>
            <a:srgbClr val="F6FCC0"/>
          </a:solidFill>
          <a:ln>
            <a:solidFill>
              <a:schemeClr val="tx1"/>
            </a:solidFill>
          </a:ln>
        </p:spPr>
        <p:txBody>
          <a:bodyPr wrap="square">
            <a:spAutoFit/>
          </a:bodyPr>
          <a:lstStyle/>
          <a:p>
            <a:r>
              <a:rPr lang="en-US" dirty="0">
                <a:latin typeface="Consolas" panose="020B0609020204030204" pitchFamily="49" charset="0"/>
              </a:rPr>
              <a:t>! compute factorials from 1 to 10</a:t>
            </a:r>
          </a:p>
          <a:p>
            <a:r>
              <a:rPr lang="en-US" dirty="0">
                <a:solidFill>
                  <a:srgbClr val="7030A0"/>
                </a:solidFill>
                <a:latin typeface="Consolas" panose="020B0609020204030204" pitchFamily="49" charset="0"/>
              </a:rPr>
              <a:t>integer </a:t>
            </a:r>
            <a:r>
              <a:rPr lang="en-US" dirty="0" err="1">
                <a:solidFill>
                  <a:srgbClr val="7030A0"/>
                </a:solidFill>
                <a:latin typeface="Consolas" panose="020B0609020204030204" pitchFamily="49" charset="0"/>
              </a:rPr>
              <a:t>nfact</a:t>
            </a:r>
            <a:endParaRPr lang="en-US" dirty="0">
              <a:solidFill>
                <a:srgbClr val="7030A0"/>
              </a:solidFill>
              <a:latin typeface="Consolas" panose="020B0609020204030204" pitchFamily="49" charset="0"/>
            </a:endParaRPr>
          </a:p>
          <a:p>
            <a:r>
              <a:rPr lang="en-US" dirty="0" err="1">
                <a:latin typeface="Consolas" panose="020B0609020204030204" pitchFamily="49" charset="0"/>
              </a:rPr>
              <a:t>nfact</a:t>
            </a:r>
            <a:r>
              <a:rPr lang="en-US" dirty="0">
                <a:latin typeface="Consolas" panose="020B0609020204030204" pitchFamily="49" charset="0"/>
              </a:rPr>
              <a:t> = 1</a:t>
            </a:r>
          </a:p>
          <a:p>
            <a:r>
              <a:rPr lang="en-US" dirty="0">
                <a:latin typeface="Consolas" panose="020B0609020204030204" pitchFamily="49" charset="0"/>
              </a:rPr>
              <a:t>do </a:t>
            </a:r>
            <a:r>
              <a:rPr lang="en-US" dirty="0" err="1">
                <a:solidFill>
                  <a:srgbClr val="FF0000"/>
                </a:solidFill>
                <a:latin typeface="Consolas" panose="020B0609020204030204" pitchFamily="49" charset="0"/>
              </a:rPr>
              <a:t>i</a:t>
            </a:r>
            <a:r>
              <a:rPr lang="en-US" dirty="0">
                <a:latin typeface="Consolas" panose="020B0609020204030204" pitchFamily="49" charset="0"/>
              </a:rPr>
              <a:t> = 1, 10</a:t>
            </a:r>
          </a:p>
          <a:p>
            <a:r>
              <a:rPr lang="en-US" dirty="0">
                <a:latin typeface="Consolas" panose="020B0609020204030204" pitchFamily="49" charset="0"/>
              </a:rPr>
              <a:t>   </a:t>
            </a:r>
            <a:r>
              <a:rPr lang="en-US" dirty="0" err="1">
                <a:latin typeface="Consolas" panose="020B0609020204030204" pitchFamily="49" charset="0"/>
              </a:rPr>
              <a:t>nfact</a:t>
            </a:r>
            <a:r>
              <a:rPr lang="en-US" dirty="0">
                <a:latin typeface="Consolas" panose="020B0609020204030204" pitchFamily="49" charset="0"/>
              </a:rPr>
              <a:t> = </a:t>
            </a:r>
            <a:r>
              <a:rPr lang="en-US" dirty="0" err="1">
                <a:latin typeface="Consolas" panose="020B0609020204030204" pitchFamily="49" charset="0"/>
              </a:rPr>
              <a:t>nfact</a:t>
            </a:r>
            <a:r>
              <a:rPr lang="en-US" dirty="0">
                <a:latin typeface="Consolas" panose="020B0609020204030204" pitchFamily="49" charset="0"/>
              </a:rPr>
              <a:t> *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print*,  </a:t>
            </a:r>
            <a:r>
              <a:rPr lang="en-US" dirty="0" err="1">
                <a:latin typeface="Consolas" panose="020B0609020204030204" pitchFamily="49" charset="0"/>
              </a:rPr>
              <a:t>i</a:t>
            </a:r>
            <a:r>
              <a:rPr lang="en-US" dirty="0">
                <a:latin typeface="Consolas" panose="020B0609020204030204" pitchFamily="49" charset="0"/>
              </a:rPr>
              <a:t>, "! is ", </a:t>
            </a:r>
            <a:r>
              <a:rPr lang="en-US" dirty="0" err="1">
                <a:latin typeface="Consolas" panose="020B0609020204030204" pitchFamily="49" charset="0"/>
              </a:rPr>
              <a:t>nfact</a:t>
            </a:r>
            <a:r>
              <a:rPr lang="en-US" dirty="0">
                <a:latin typeface="Consolas" panose="020B0609020204030204" pitchFamily="49" charset="0"/>
              </a:rPr>
              <a:t>   </a:t>
            </a:r>
          </a:p>
          <a:p>
            <a:r>
              <a:rPr lang="en-US" dirty="0">
                <a:latin typeface="Consolas" panose="020B0609020204030204" pitchFamily="49" charset="0"/>
              </a:rPr>
              <a:t>end do</a:t>
            </a:r>
          </a:p>
        </p:txBody>
      </p:sp>
      <p:sp>
        <p:nvSpPr>
          <p:cNvPr id="12" name="TextBox 11">
            <a:extLst>
              <a:ext uri="{FF2B5EF4-FFF2-40B4-BE49-F238E27FC236}">
                <a16:creationId xmlns:a16="http://schemas.microsoft.com/office/drawing/2014/main" id="{DC1A577B-D0DB-4CA5-97EC-7FE980F35CC6}"/>
              </a:ext>
            </a:extLst>
          </p:cNvPr>
          <p:cNvSpPr txBox="1"/>
          <p:nvPr/>
        </p:nvSpPr>
        <p:spPr>
          <a:xfrm>
            <a:off x="1319888" y="3328489"/>
            <a:ext cx="4832718" cy="830997"/>
          </a:xfrm>
          <a:prstGeom prst="rect">
            <a:avLst/>
          </a:prstGeom>
          <a:noFill/>
        </p:spPr>
        <p:txBody>
          <a:bodyPr wrap="square">
            <a:spAutoFit/>
          </a:bodyPr>
          <a:lstStyle/>
          <a:p>
            <a:pPr algn="ctr"/>
            <a:r>
              <a:rPr lang="en-US" sz="2400" dirty="0">
                <a:latin typeface="+mj-lt"/>
              </a:rPr>
              <a:t> In Fortran, if you didn't </a:t>
            </a:r>
            <a:r>
              <a:rPr lang="en-US" sz="2400" dirty="0">
                <a:solidFill>
                  <a:srgbClr val="7030A0"/>
                </a:solidFill>
                <a:latin typeface="+mj-lt"/>
              </a:rPr>
              <a:t>explicitly declare</a:t>
            </a:r>
            <a:r>
              <a:rPr lang="en-US" sz="2400" dirty="0">
                <a:latin typeface="+mj-lt"/>
              </a:rPr>
              <a:t> a variable...</a:t>
            </a:r>
          </a:p>
        </p:txBody>
      </p:sp>
      <p:sp>
        <p:nvSpPr>
          <p:cNvPr id="9" name="TextBox 8">
            <a:extLst>
              <a:ext uri="{FF2B5EF4-FFF2-40B4-BE49-F238E27FC236}">
                <a16:creationId xmlns:a16="http://schemas.microsoft.com/office/drawing/2014/main" id="{B75C6BE4-E48F-435F-8CA2-BECA9B8C21EC}"/>
              </a:ext>
            </a:extLst>
          </p:cNvPr>
          <p:cNvSpPr txBox="1"/>
          <p:nvPr/>
        </p:nvSpPr>
        <p:spPr>
          <a:xfrm>
            <a:off x="2835102" y="1231572"/>
            <a:ext cx="6521796" cy="830997"/>
          </a:xfrm>
          <a:prstGeom prst="rect">
            <a:avLst/>
          </a:prstGeom>
          <a:noFill/>
        </p:spPr>
        <p:txBody>
          <a:bodyPr wrap="square">
            <a:spAutoFit/>
          </a:bodyPr>
          <a:lstStyle/>
          <a:p>
            <a:pPr algn="ctr"/>
            <a:r>
              <a:rPr lang="en-US" sz="2400" dirty="0">
                <a:latin typeface="+mj-lt"/>
              </a:rPr>
              <a:t>Question: Why do most loops idiomatically use a variable named </a:t>
            </a:r>
            <a:r>
              <a:rPr lang="en-US" sz="2400" dirty="0" err="1">
                <a:solidFill>
                  <a:srgbClr val="FF0000"/>
                </a:solidFill>
                <a:latin typeface="+mj-lt"/>
              </a:rPr>
              <a:t>i</a:t>
            </a:r>
            <a:r>
              <a:rPr lang="en-US" sz="2400" dirty="0">
                <a:latin typeface="+mj-lt"/>
              </a:rPr>
              <a:t> or </a:t>
            </a:r>
            <a:r>
              <a:rPr lang="en-US" sz="2400" dirty="0">
                <a:solidFill>
                  <a:srgbClr val="FF0000"/>
                </a:solidFill>
                <a:latin typeface="+mj-lt"/>
              </a:rPr>
              <a:t>j </a:t>
            </a:r>
            <a:r>
              <a:rPr lang="en-US" sz="2400" dirty="0">
                <a:latin typeface="+mj-lt"/>
              </a:rPr>
              <a:t>for iteration?</a:t>
            </a:r>
          </a:p>
        </p:txBody>
      </p:sp>
      <p:sp>
        <p:nvSpPr>
          <p:cNvPr id="17" name="TextBox 16">
            <a:extLst>
              <a:ext uri="{FF2B5EF4-FFF2-40B4-BE49-F238E27FC236}">
                <a16:creationId xmlns:a16="http://schemas.microsoft.com/office/drawing/2014/main" id="{48047009-D11C-4D4B-AB1E-1C46710AB9CA}"/>
              </a:ext>
            </a:extLst>
          </p:cNvPr>
          <p:cNvSpPr txBox="1"/>
          <p:nvPr/>
        </p:nvSpPr>
        <p:spPr>
          <a:xfrm>
            <a:off x="545687" y="2287303"/>
            <a:ext cx="6381120" cy="830997"/>
          </a:xfrm>
          <a:prstGeom prst="rect">
            <a:avLst/>
          </a:prstGeom>
          <a:noFill/>
        </p:spPr>
        <p:txBody>
          <a:bodyPr wrap="square">
            <a:spAutoFit/>
          </a:bodyPr>
          <a:lstStyle/>
          <a:p>
            <a:pPr algn="ctr"/>
            <a:r>
              <a:rPr lang="en-US" sz="2400" dirty="0">
                <a:latin typeface="+mj-lt"/>
              </a:rPr>
              <a:t>It all goes back to the first standardized programming language: </a:t>
            </a:r>
            <a:r>
              <a:rPr lang="en-US" sz="2400" dirty="0">
                <a:solidFill>
                  <a:srgbClr val="0070C0"/>
                </a:solidFill>
                <a:latin typeface="+mj-lt"/>
              </a:rPr>
              <a:t>Fortran</a:t>
            </a:r>
          </a:p>
        </p:txBody>
      </p:sp>
      <p:sp>
        <p:nvSpPr>
          <p:cNvPr id="18" name="TextBox 17">
            <a:extLst>
              <a:ext uri="{FF2B5EF4-FFF2-40B4-BE49-F238E27FC236}">
                <a16:creationId xmlns:a16="http://schemas.microsoft.com/office/drawing/2014/main" id="{DFEC5D07-18A3-48CD-B617-5C4A5FEE4688}"/>
              </a:ext>
            </a:extLst>
          </p:cNvPr>
          <p:cNvSpPr txBox="1"/>
          <p:nvPr/>
        </p:nvSpPr>
        <p:spPr>
          <a:xfrm>
            <a:off x="620883" y="5465789"/>
            <a:ext cx="6230728" cy="830997"/>
          </a:xfrm>
          <a:prstGeom prst="rect">
            <a:avLst/>
          </a:prstGeom>
          <a:noFill/>
        </p:spPr>
        <p:txBody>
          <a:bodyPr wrap="square">
            <a:spAutoFit/>
          </a:bodyPr>
          <a:lstStyle/>
          <a:p>
            <a:pPr algn="ctr"/>
            <a:r>
              <a:rPr lang="en-US" sz="2400" dirty="0">
                <a:latin typeface="+mj-lt"/>
              </a:rPr>
              <a:t>And if the variable's name begins with </a:t>
            </a:r>
            <a:r>
              <a:rPr lang="en-US" sz="2400" dirty="0" err="1">
                <a:solidFill>
                  <a:srgbClr val="FF0000"/>
                </a:solidFill>
                <a:latin typeface="Times New Roman" panose="02020603050405020304" pitchFamily="18" charset="0"/>
                <a:cs typeface="Times New Roman" panose="02020603050405020304" pitchFamily="18" charset="0"/>
              </a:rPr>
              <a:t>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a:latin typeface="+mj-lt"/>
              </a:rPr>
              <a:t>- </a:t>
            </a:r>
            <a:r>
              <a:rPr lang="en-US" sz="2400" dirty="0">
                <a:solidFill>
                  <a:srgbClr val="FF0000"/>
                </a:solidFill>
                <a:latin typeface="+mj-lt"/>
              </a:rPr>
              <a:t>n</a:t>
            </a:r>
            <a:r>
              <a:rPr lang="en-US" sz="2400" dirty="0">
                <a:latin typeface="+mj-lt"/>
              </a:rPr>
              <a:t> its type was defaulted to an </a:t>
            </a:r>
            <a:r>
              <a:rPr lang="en-US" sz="2400" dirty="0">
                <a:solidFill>
                  <a:srgbClr val="FF0000"/>
                </a:solidFill>
                <a:latin typeface="+mj-lt"/>
              </a:rPr>
              <a:t>integer</a:t>
            </a:r>
            <a:r>
              <a:rPr lang="en-US" sz="2400" dirty="0">
                <a:latin typeface="+mj-lt"/>
              </a:rPr>
              <a:t>.</a:t>
            </a:r>
          </a:p>
        </p:txBody>
      </p:sp>
      <p:sp>
        <p:nvSpPr>
          <p:cNvPr id="23" name="TextBox 22">
            <a:extLst>
              <a:ext uri="{FF2B5EF4-FFF2-40B4-BE49-F238E27FC236}">
                <a16:creationId xmlns:a16="http://schemas.microsoft.com/office/drawing/2014/main" id="{0EFC8932-28FD-49F1-B8DF-A872085303C1}"/>
              </a:ext>
            </a:extLst>
          </p:cNvPr>
          <p:cNvSpPr txBox="1"/>
          <p:nvPr/>
        </p:nvSpPr>
        <p:spPr>
          <a:xfrm>
            <a:off x="446291" y="4410058"/>
            <a:ext cx="6579912" cy="830997"/>
          </a:xfrm>
          <a:prstGeom prst="rect">
            <a:avLst/>
          </a:prstGeom>
          <a:noFill/>
        </p:spPr>
        <p:txBody>
          <a:bodyPr wrap="square">
            <a:spAutoFit/>
          </a:bodyPr>
          <a:lstStyle/>
          <a:p>
            <a:pPr algn="ctr"/>
            <a:r>
              <a:rPr lang="en-US" sz="2400" dirty="0">
                <a:latin typeface="+mj-lt"/>
              </a:rPr>
              <a:t>Then if the variable name begins with </a:t>
            </a:r>
            <a:r>
              <a:rPr lang="en-US" sz="2400" dirty="0">
                <a:solidFill>
                  <a:srgbClr val="00B050"/>
                </a:solidFill>
                <a:latin typeface="+mj-lt"/>
              </a:rPr>
              <a:t>a </a:t>
            </a:r>
            <a:r>
              <a:rPr lang="en-US" sz="2400" dirty="0">
                <a:latin typeface="+mj-lt"/>
              </a:rPr>
              <a:t>- </a:t>
            </a:r>
            <a:r>
              <a:rPr lang="en-US" sz="2400" dirty="0">
                <a:solidFill>
                  <a:srgbClr val="00B050"/>
                </a:solidFill>
                <a:latin typeface="+mj-lt"/>
              </a:rPr>
              <a:t>h </a:t>
            </a:r>
            <a:r>
              <a:rPr lang="en-US" sz="2400" dirty="0">
                <a:latin typeface="+mj-lt"/>
              </a:rPr>
              <a:t>or </a:t>
            </a:r>
            <a:r>
              <a:rPr lang="en-US" sz="2400" dirty="0">
                <a:solidFill>
                  <a:srgbClr val="00B050"/>
                </a:solidFill>
                <a:latin typeface="+mj-lt"/>
              </a:rPr>
              <a:t>o </a:t>
            </a:r>
            <a:r>
              <a:rPr lang="en-US" sz="2400" dirty="0">
                <a:latin typeface="+mj-lt"/>
              </a:rPr>
              <a:t>- </a:t>
            </a:r>
            <a:r>
              <a:rPr lang="en-US" sz="2400" dirty="0">
                <a:solidFill>
                  <a:srgbClr val="00B050"/>
                </a:solidFill>
                <a:latin typeface="+mj-lt"/>
              </a:rPr>
              <a:t>z</a:t>
            </a:r>
            <a:r>
              <a:rPr lang="en-US" sz="2400" dirty="0">
                <a:latin typeface="+mj-lt"/>
              </a:rPr>
              <a:t> its type was defaulted a </a:t>
            </a:r>
            <a:r>
              <a:rPr lang="en-US" sz="2400" dirty="0">
                <a:solidFill>
                  <a:srgbClr val="00B050"/>
                </a:solidFill>
                <a:latin typeface="+mj-lt"/>
              </a:rPr>
              <a:t>real</a:t>
            </a:r>
            <a:r>
              <a:rPr lang="en-US" sz="2400" dirty="0">
                <a:latin typeface="+mj-lt"/>
              </a:rPr>
              <a:t> (i.e., double).</a:t>
            </a:r>
          </a:p>
        </p:txBody>
      </p:sp>
      <p:sp>
        <p:nvSpPr>
          <p:cNvPr id="26" name="TextBox 25">
            <a:extLst>
              <a:ext uri="{FF2B5EF4-FFF2-40B4-BE49-F238E27FC236}">
                <a16:creationId xmlns:a16="http://schemas.microsoft.com/office/drawing/2014/main" id="{D6667993-01F4-41F6-95F5-7B945DFCE0D0}"/>
              </a:ext>
            </a:extLst>
          </p:cNvPr>
          <p:cNvSpPr txBox="1"/>
          <p:nvPr/>
        </p:nvSpPr>
        <p:spPr>
          <a:xfrm>
            <a:off x="7472584" y="5005515"/>
            <a:ext cx="4098533" cy="1384995"/>
          </a:xfrm>
          <a:prstGeom prst="rect">
            <a:avLst/>
          </a:prstGeom>
          <a:noFill/>
        </p:spPr>
        <p:txBody>
          <a:bodyPr wrap="square">
            <a:spAutoFit/>
          </a:bodyPr>
          <a:lstStyle/>
          <a:p>
            <a:pPr algn="ctr"/>
            <a:r>
              <a:rPr lang="en-US" sz="2800" dirty="0"/>
              <a:t>Old Fortran proverb:</a:t>
            </a:r>
          </a:p>
          <a:p>
            <a:pPr algn="ctr"/>
            <a:r>
              <a:rPr lang="en-US" sz="2800" dirty="0">
                <a:solidFill>
                  <a:srgbClr val="0070C0"/>
                </a:solidFill>
              </a:rPr>
              <a:t>"</a:t>
            </a:r>
            <a:r>
              <a:rPr lang="en-US" sz="2800" dirty="0">
                <a:solidFill>
                  <a:srgbClr val="00B050"/>
                </a:solidFill>
              </a:rPr>
              <a:t>G</a:t>
            </a:r>
            <a:r>
              <a:rPr lang="en-US" sz="2800" dirty="0">
                <a:solidFill>
                  <a:srgbClr val="0070C0"/>
                </a:solidFill>
              </a:rPr>
              <a:t>od is real... unless declared integer"</a:t>
            </a:r>
          </a:p>
        </p:txBody>
      </p:sp>
      <p:pic>
        <p:nvPicPr>
          <p:cNvPr id="13" name="Picture 12" descr="Shape&#10;&#10;Description automatically generated with low confidence">
            <a:extLst>
              <a:ext uri="{FF2B5EF4-FFF2-40B4-BE49-F238E27FC236}">
                <a16:creationId xmlns:a16="http://schemas.microsoft.com/office/drawing/2014/main" id="{2CBEDBA2-3550-40A9-BEEB-E26305F5A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308" y="46818"/>
            <a:ext cx="851799" cy="851799"/>
          </a:xfrm>
          <a:prstGeom prst="rect">
            <a:avLst/>
          </a:prstGeom>
          <a:ln>
            <a:noFill/>
          </a:ln>
          <a:effectLst>
            <a:outerShdw blurRad="292100" dist="139700" dir="2700000" algn="tl" rotWithShape="0">
              <a:srgbClr val="333333">
                <a:alpha val="65000"/>
              </a:srgbClr>
            </a:outerShdw>
          </a:effectLst>
        </p:spPr>
      </p:pic>
      <p:sp>
        <p:nvSpPr>
          <p:cNvPr id="20" name="Speech Bubble: Rectangle with Corners Rounded 19">
            <a:extLst>
              <a:ext uri="{FF2B5EF4-FFF2-40B4-BE49-F238E27FC236}">
                <a16:creationId xmlns:a16="http://schemas.microsoft.com/office/drawing/2014/main" id="{A75F2DED-0117-4780-B2DE-3E980E48F884}"/>
              </a:ext>
            </a:extLst>
          </p:cNvPr>
          <p:cNvSpPr/>
          <p:nvPr/>
        </p:nvSpPr>
        <p:spPr>
          <a:xfrm>
            <a:off x="4154986" y="4410057"/>
            <a:ext cx="2836549" cy="1030567"/>
          </a:xfrm>
          <a:prstGeom prst="wedgeRoundRectCallout">
            <a:avLst>
              <a:gd name="adj1" fmla="val 73602"/>
              <a:gd name="adj2" fmla="val -8789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For instance,  </a:t>
            </a:r>
            <a:r>
              <a:rPr lang="en-US" sz="2000" dirty="0" err="1">
                <a:solidFill>
                  <a:schemeClr val="accent2">
                    <a:lumMod val="40000"/>
                    <a:lumOff val="60000"/>
                  </a:schemeClr>
                </a:solidFill>
                <a:latin typeface="Corbel" panose="020B0503020204020204" pitchFamily="34" charset="0"/>
              </a:rPr>
              <a:t>i</a:t>
            </a:r>
            <a:r>
              <a:rPr lang="en-US" sz="2000" dirty="0">
                <a:solidFill>
                  <a:schemeClr val="bg1"/>
                </a:solidFill>
                <a:latin typeface="Corbel" panose="020B0503020204020204" pitchFamily="34" charset="0"/>
              </a:rPr>
              <a:t> has not been explicitly declared with a type.</a:t>
            </a:r>
          </a:p>
        </p:txBody>
      </p:sp>
      <p:sp>
        <p:nvSpPr>
          <p:cNvPr id="24" name="Speech Bubble: Rectangle with Corners Rounded 23">
            <a:extLst>
              <a:ext uri="{FF2B5EF4-FFF2-40B4-BE49-F238E27FC236}">
                <a16:creationId xmlns:a16="http://schemas.microsoft.com/office/drawing/2014/main" id="{791EB3C0-2C87-42FB-A3D0-3772B757195E}"/>
              </a:ext>
            </a:extLst>
          </p:cNvPr>
          <p:cNvSpPr/>
          <p:nvPr/>
        </p:nvSpPr>
        <p:spPr>
          <a:xfrm>
            <a:off x="8598982" y="1419388"/>
            <a:ext cx="3140101" cy="1411311"/>
          </a:xfrm>
          <a:prstGeom prst="wedgeRoundRectCallout">
            <a:avLst>
              <a:gd name="adj1" fmla="val -80654"/>
              <a:gd name="adj2" fmla="val 1191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Since </a:t>
            </a:r>
            <a:r>
              <a:rPr lang="en-US" sz="2000" dirty="0">
                <a:solidFill>
                  <a:schemeClr val="accent2">
                    <a:lumMod val="40000"/>
                    <a:lumOff val="60000"/>
                  </a:schemeClr>
                </a:solidFill>
                <a:latin typeface="Corbel" panose="020B0503020204020204" pitchFamily="34" charset="0"/>
              </a:rPr>
              <a:t>i's </a:t>
            </a:r>
            <a:r>
              <a:rPr lang="en-US" sz="2000" dirty="0">
                <a:solidFill>
                  <a:schemeClr val="bg1"/>
                </a:solidFill>
                <a:latin typeface="Corbel" panose="020B0503020204020204" pitchFamily="34" charset="0"/>
              </a:rPr>
              <a:t>type was not explicitly declared, it's defaulted to be an </a:t>
            </a:r>
            <a:r>
              <a:rPr lang="en-US" sz="2000" dirty="0">
                <a:solidFill>
                  <a:schemeClr val="accent2">
                    <a:lumMod val="40000"/>
                    <a:lumOff val="60000"/>
                  </a:schemeClr>
                </a:solidFill>
                <a:latin typeface="Corbel" panose="020B0503020204020204" pitchFamily="34" charset="0"/>
              </a:rPr>
              <a:t>integer</a:t>
            </a:r>
            <a:r>
              <a:rPr lang="en-US" sz="2000" dirty="0">
                <a:solidFill>
                  <a:schemeClr val="bg1"/>
                </a:solidFill>
                <a:latin typeface="Corbel" panose="020B0503020204020204" pitchFamily="34" charset="0"/>
              </a:rPr>
              <a:t>!</a:t>
            </a:r>
          </a:p>
        </p:txBody>
      </p:sp>
      <p:sp>
        <p:nvSpPr>
          <p:cNvPr id="25" name="Speech Bubble: Rectangle with Corners Rounded 24">
            <a:extLst>
              <a:ext uri="{FF2B5EF4-FFF2-40B4-BE49-F238E27FC236}">
                <a16:creationId xmlns:a16="http://schemas.microsoft.com/office/drawing/2014/main" id="{60556C2A-9BCB-4203-9B8B-5B272D448E54}"/>
              </a:ext>
            </a:extLst>
          </p:cNvPr>
          <p:cNvSpPr/>
          <p:nvPr/>
        </p:nvSpPr>
        <p:spPr>
          <a:xfrm>
            <a:off x="994528" y="3756570"/>
            <a:ext cx="3664588" cy="1306974"/>
          </a:xfrm>
          <a:prstGeom prst="wedgeRoundRectCallout">
            <a:avLst>
              <a:gd name="adj1" fmla="val 77356"/>
              <a:gd name="adj2" fmla="val 900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Since </a:t>
            </a:r>
            <a:r>
              <a:rPr lang="en-US" sz="2000" dirty="0" err="1">
                <a:solidFill>
                  <a:schemeClr val="accent2">
                    <a:lumMod val="40000"/>
                    <a:lumOff val="60000"/>
                  </a:schemeClr>
                </a:solidFill>
                <a:latin typeface="Corbel" panose="020B0503020204020204" pitchFamily="34" charset="0"/>
              </a:rPr>
              <a:t>i</a:t>
            </a:r>
            <a:r>
              <a:rPr lang="en-US" sz="2000" dirty="0">
                <a:solidFill>
                  <a:schemeClr val="bg1"/>
                </a:solidFill>
                <a:latin typeface="Corbel" panose="020B0503020204020204" pitchFamily="34" charset="0"/>
              </a:rPr>
              <a:t> was the first of the choices for integers, it became idiomatic for looping!</a:t>
            </a:r>
          </a:p>
        </p:txBody>
      </p:sp>
    </p:spTree>
    <p:extLst>
      <p:ext uri="{BB962C8B-B14F-4D97-AF65-F5344CB8AC3E}">
        <p14:creationId xmlns:p14="http://schemas.microsoft.com/office/powerpoint/2010/main" val="169156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2" nodeType="clickEffect">
                                  <p:stCondLst>
                                    <p:cond delay="0"/>
                                  </p:stCondLst>
                                  <p:childTnLst>
                                    <p:animMotion origin="layout" path="M -8.33333E-7 4.44444E-6 L 0.15716 -0.25394 " pathEditMode="relative" rAng="0" ptsTypes="AA">
                                      <p:cBhvr>
                                        <p:cTn id="53" dur="2000" fill="hold"/>
                                        <p:tgtEl>
                                          <p:spTgt spid="25"/>
                                        </p:tgtEl>
                                        <p:attrNameLst>
                                          <p:attrName>ppt_x</p:attrName>
                                          <p:attrName>ppt_y</p:attrName>
                                        </p:attrNameLst>
                                      </p:cBhvr>
                                      <p:rCtr x="7852" y="-12708"/>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9" grpId="0"/>
      <p:bldP spid="17" grpId="0"/>
      <p:bldP spid="18" grpId="0"/>
      <p:bldP spid="23" grpId="0"/>
      <p:bldP spid="26" grpId="0"/>
      <p:bldP spid="20" grpId="0" animBg="1"/>
      <p:bldP spid="20" grpId="1" animBg="1"/>
      <p:bldP spid="24" grpId="0" animBg="1"/>
      <p:bldP spid="24" grpId="1" animBg="1"/>
      <p:bldP spid="25" grpId="0" animBg="1"/>
      <p:bldP spid="25" grpId="1" animBg="1"/>
      <p:bldP spid="25" grpId="2"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Type Relationships: Super-types and Sub-types</a:t>
            </a:r>
          </a:p>
        </p:txBody>
      </p:sp>
      <p:grpSp>
        <p:nvGrpSpPr>
          <p:cNvPr id="29" name="Group 28">
            <a:extLst>
              <a:ext uri="{FF2B5EF4-FFF2-40B4-BE49-F238E27FC236}">
                <a16:creationId xmlns:a16="http://schemas.microsoft.com/office/drawing/2014/main" id="{8AC81A9D-B95A-437C-A549-38D2C46ABF97}"/>
              </a:ext>
            </a:extLst>
          </p:cNvPr>
          <p:cNvGrpSpPr/>
          <p:nvPr/>
        </p:nvGrpSpPr>
        <p:grpSpPr>
          <a:xfrm>
            <a:off x="1486486" y="900115"/>
            <a:ext cx="9695119" cy="603149"/>
            <a:chOff x="-1145693" y="920088"/>
            <a:chExt cx="9695119" cy="603149"/>
          </a:xfrm>
        </p:grpSpPr>
        <p:sp>
          <p:nvSpPr>
            <p:cNvPr id="30" name="TextBox 29">
              <a:extLst>
                <a:ext uri="{FF2B5EF4-FFF2-40B4-BE49-F238E27FC236}">
                  <a16:creationId xmlns:a16="http://schemas.microsoft.com/office/drawing/2014/main" id="{27C07FE0-3207-477E-8557-01A211CF9CE7}"/>
                </a:ext>
              </a:extLst>
            </p:cNvPr>
            <p:cNvSpPr txBox="1"/>
            <p:nvPr/>
          </p:nvSpPr>
          <p:spPr>
            <a:xfrm>
              <a:off x="-1145693" y="990831"/>
              <a:ext cx="9695119" cy="461665"/>
            </a:xfrm>
            <a:prstGeom prst="rect">
              <a:avLst/>
            </a:prstGeom>
            <a:noFill/>
          </p:spPr>
          <p:txBody>
            <a:bodyPr wrap="square">
              <a:spAutoFit/>
            </a:bodyPr>
            <a:lstStyle/>
            <a:p>
              <a:pPr algn="ctr"/>
              <a:r>
                <a:rPr lang="en-US" sz="2400" dirty="0">
                  <a:latin typeface="+mj-lt"/>
                </a:rPr>
                <a:t>Question: Is </a:t>
              </a:r>
              <a:r>
                <a:rPr lang="en-US" sz="2400" dirty="0">
                  <a:solidFill>
                    <a:srgbClr val="C00000"/>
                  </a:solidFill>
                  <a:latin typeface="+mj-lt"/>
                </a:rPr>
                <a:t>int</a:t>
              </a:r>
              <a:r>
                <a:rPr lang="en-US" sz="2400" dirty="0">
                  <a:latin typeface="+mj-lt"/>
                </a:rPr>
                <a:t> a subtype of </a:t>
              </a:r>
              <a:r>
                <a:rPr lang="en-US" sz="2400" dirty="0">
                  <a:solidFill>
                    <a:srgbClr val="C00000"/>
                  </a:solidFill>
                  <a:latin typeface="+mj-lt"/>
                </a:rPr>
                <a:t>const int</a:t>
              </a:r>
              <a:r>
                <a:rPr lang="en-US" sz="2400" dirty="0">
                  <a:latin typeface="+mj-lt"/>
                </a:rPr>
                <a:t>?</a:t>
              </a:r>
            </a:p>
          </p:txBody>
        </p:sp>
        <p:pic>
          <p:nvPicPr>
            <p:cNvPr id="31" name="Picture 30" descr="Shape&#10;&#10;Description automatically generated with low confidence">
              <a:extLst>
                <a:ext uri="{FF2B5EF4-FFF2-40B4-BE49-F238E27FC236}">
                  <a16:creationId xmlns:a16="http://schemas.microsoft.com/office/drawing/2014/main" id="{977F1B4D-578F-4D6B-BAFE-C4108C08F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8" y="920088"/>
              <a:ext cx="603149" cy="603149"/>
            </a:xfrm>
            <a:prstGeom prst="rect">
              <a:avLst/>
            </a:prstGeom>
            <a:ln>
              <a:noFill/>
            </a:ln>
            <a:effectLst>
              <a:outerShdw blurRad="292100" dist="139700" dir="2700000" algn="tl" rotWithShape="0">
                <a:srgbClr val="333333">
                  <a:alpha val="65000"/>
                </a:srgbClr>
              </a:outerShdw>
            </a:effectLst>
          </p:spPr>
        </p:pic>
      </p:grpSp>
      <p:sp>
        <p:nvSpPr>
          <p:cNvPr id="27" name="Rectangle 26">
            <a:extLst>
              <a:ext uri="{FF2B5EF4-FFF2-40B4-BE49-F238E27FC236}">
                <a16:creationId xmlns:a16="http://schemas.microsoft.com/office/drawing/2014/main" id="{B4E1AB5C-CC80-4CF6-9DAF-377112E953B7}"/>
              </a:ext>
            </a:extLst>
          </p:cNvPr>
          <p:cNvSpPr/>
          <p:nvPr/>
        </p:nvSpPr>
        <p:spPr>
          <a:xfrm>
            <a:off x="4208334" y="1529856"/>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8" name="Rectangle 27">
            <a:extLst>
              <a:ext uri="{FF2B5EF4-FFF2-40B4-BE49-F238E27FC236}">
                <a16:creationId xmlns:a16="http://schemas.microsoft.com/office/drawing/2014/main" id="{E5C19CB8-C3B0-4169-A897-55C15818EEDE}"/>
              </a:ext>
            </a:extLst>
          </p:cNvPr>
          <p:cNvSpPr/>
          <p:nvPr/>
        </p:nvSpPr>
        <p:spPr>
          <a:xfrm>
            <a:off x="4207546" y="1540994"/>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5" name="Group 34">
            <a:extLst>
              <a:ext uri="{FF2B5EF4-FFF2-40B4-BE49-F238E27FC236}">
                <a16:creationId xmlns:a16="http://schemas.microsoft.com/office/drawing/2014/main" id="{5B9A5A56-8671-4841-9892-D11F11EB7C82}"/>
              </a:ext>
            </a:extLst>
          </p:cNvPr>
          <p:cNvGrpSpPr/>
          <p:nvPr/>
        </p:nvGrpSpPr>
        <p:grpSpPr>
          <a:xfrm>
            <a:off x="223245" y="2271075"/>
            <a:ext cx="8142343" cy="4446682"/>
            <a:chOff x="223245" y="2271075"/>
            <a:chExt cx="8142343" cy="4446682"/>
          </a:xfrm>
        </p:grpSpPr>
        <p:sp>
          <p:nvSpPr>
            <p:cNvPr id="37" name="TextBox 36">
              <a:extLst>
                <a:ext uri="{FF2B5EF4-FFF2-40B4-BE49-F238E27FC236}">
                  <a16:creationId xmlns:a16="http://schemas.microsoft.com/office/drawing/2014/main" id="{36E6FBBD-14E6-4612-9492-4E88C5C27CF8}"/>
                </a:ext>
              </a:extLst>
            </p:cNvPr>
            <p:cNvSpPr txBox="1"/>
            <p:nvPr/>
          </p:nvSpPr>
          <p:spPr>
            <a:xfrm>
              <a:off x="223245" y="4209378"/>
              <a:ext cx="8142343" cy="2508379"/>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#2: </a:t>
              </a:r>
            </a:p>
            <a:p>
              <a:pPr algn="ctr"/>
              <a:endParaRPr lang="en-US" sz="900" dirty="0">
                <a:solidFill>
                  <a:schemeClr val="accent1"/>
                </a:solidFill>
              </a:endParaRPr>
            </a:p>
            <a:p>
              <a:pPr algn="ctr"/>
              <a:r>
                <a:rPr lang="en-US" sz="2400" i="1" dirty="0"/>
                <a:t>All</a:t>
              </a:r>
              <a:r>
                <a:rPr lang="en-US" sz="2400" dirty="0"/>
                <a:t> </a:t>
              </a:r>
              <a:r>
                <a:rPr lang="en-US" sz="2400" dirty="0">
                  <a:solidFill>
                    <a:srgbClr val="FF0000"/>
                  </a:solidFill>
                </a:rPr>
                <a:t>operations</a:t>
              </a:r>
              <a:r>
                <a:rPr lang="en-US" sz="2400" dirty="0"/>
                <a:t> (</a:t>
              </a:r>
              <a:r>
                <a:rPr lang="en-US" sz="2400" dirty="0" err="1"/>
                <a:t>eg</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a:t>
              </a:r>
              <a:r>
                <a:rPr lang="en-US" sz="2400" dirty="0">
                  <a:solidFill>
                    <a:srgbClr val="FF0000"/>
                  </a:solidFill>
                </a:rPr>
                <a:t> /</a:t>
              </a:r>
              <a:r>
                <a:rPr lang="en-US" sz="2400" dirty="0"/>
                <a:t>) that you can use on a value of type </a:t>
              </a:r>
              <a:r>
                <a:rPr lang="en-US" sz="2400" dirty="0" err="1">
                  <a:solidFill>
                    <a:srgbClr val="00B050"/>
                  </a:solidFill>
                </a:rPr>
                <a:t>T</a:t>
              </a:r>
              <a:r>
                <a:rPr lang="en-US" sz="2400" baseline="-25000" dirty="0" err="1">
                  <a:solidFill>
                    <a:srgbClr val="00B050"/>
                  </a:solidFill>
                </a:rPr>
                <a:t>super</a:t>
              </a:r>
              <a:r>
                <a:rPr lang="en-US" sz="2400" dirty="0"/>
                <a:t> must also work properly on a value of type </a:t>
              </a:r>
              <a:r>
                <a:rPr lang="en-US" sz="2400" dirty="0" err="1">
                  <a:solidFill>
                    <a:srgbClr val="00B0F0"/>
                  </a:solidFill>
                </a:rPr>
                <a:t>T</a:t>
              </a:r>
              <a:r>
                <a:rPr lang="en-US" sz="2400" baseline="-25000" dirty="0" err="1">
                  <a:solidFill>
                    <a:srgbClr val="00B0F0"/>
                  </a:solidFill>
                </a:rPr>
                <a:t>sub</a:t>
              </a:r>
              <a:r>
                <a:rPr lang="en-US" sz="2400" dirty="0"/>
                <a:t>.</a:t>
              </a:r>
            </a:p>
            <a:p>
              <a:pPr algn="ctr"/>
              <a:endParaRPr lang="en-US" sz="2400" dirty="0"/>
            </a:p>
            <a:p>
              <a:pPr algn="ctr"/>
              <a:r>
                <a:rPr lang="en-US" sz="2400" dirty="0"/>
                <a:t>i.e., If I have code designed to operate on a value of type </a:t>
              </a:r>
              <a:r>
                <a:rPr lang="en-US" sz="2400" dirty="0" err="1">
                  <a:solidFill>
                    <a:srgbClr val="00B050"/>
                  </a:solidFill>
                </a:rPr>
                <a:t>T</a:t>
              </a:r>
              <a:r>
                <a:rPr lang="en-US" sz="2400" baseline="-25000" dirty="0" err="1">
                  <a:solidFill>
                    <a:srgbClr val="00B050"/>
                  </a:solidFill>
                </a:rPr>
                <a:t>super</a:t>
              </a:r>
              <a:r>
                <a:rPr lang="en-US" sz="2400" dirty="0"/>
                <a:t>, </a:t>
              </a:r>
              <a:br>
                <a:rPr lang="en-US" sz="2400" dirty="0"/>
              </a:br>
              <a:r>
                <a:rPr lang="en-US" sz="2400" dirty="0"/>
                <a:t>it must also work if I pass in a value of type </a:t>
              </a:r>
              <a:r>
                <a:rPr lang="en-US" sz="2400" dirty="0" err="1">
                  <a:solidFill>
                    <a:srgbClr val="00B0F0"/>
                  </a:solidFill>
                </a:rPr>
                <a:t>T</a:t>
              </a:r>
              <a:r>
                <a:rPr lang="en-US" sz="2400" baseline="-25000" dirty="0" err="1">
                  <a:solidFill>
                    <a:srgbClr val="00B0F0"/>
                  </a:solidFill>
                </a:rPr>
                <a:t>sub</a:t>
              </a:r>
              <a:r>
                <a:rPr lang="en-US" sz="2400" dirty="0"/>
                <a:t>.</a:t>
              </a:r>
            </a:p>
          </p:txBody>
        </p:sp>
        <p:sp>
          <p:nvSpPr>
            <p:cNvPr id="38" name="TextBox 37">
              <a:extLst>
                <a:ext uri="{FF2B5EF4-FFF2-40B4-BE49-F238E27FC236}">
                  <a16:creationId xmlns:a16="http://schemas.microsoft.com/office/drawing/2014/main" id="{0DFEB527-A2F2-47F5-A312-6D28292B23E6}"/>
                </a:ext>
              </a:extLst>
            </p:cNvPr>
            <p:cNvSpPr txBox="1"/>
            <p:nvPr/>
          </p:nvSpPr>
          <p:spPr>
            <a:xfrm>
              <a:off x="223245" y="2271075"/>
              <a:ext cx="8142343" cy="1400383"/>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#1: </a:t>
              </a:r>
            </a:p>
            <a:p>
              <a:pPr algn="ctr"/>
              <a:endParaRPr lang="en-US" sz="900" dirty="0">
                <a:solidFill>
                  <a:schemeClr val="accent1"/>
                </a:solidFill>
              </a:endParaRPr>
            </a:p>
            <a:p>
              <a:pPr algn="ctr"/>
              <a:r>
                <a:rPr lang="en-US" sz="2400" dirty="0"/>
                <a:t>Every element belonging to the set of values of type </a:t>
              </a:r>
              <a:r>
                <a:rPr lang="en-US" sz="2400" dirty="0" err="1">
                  <a:solidFill>
                    <a:srgbClr val="00B0F0"/>
                  </a:solidFill>
                </a:rPr>
                <a:t>T</a:t>
              </a:r>
              <a:r>
                <a:rPr lang="en-US" sz="2400" baseline="-25000" dirty="0" err="1">
                  <a:solidFill>
                    <a:srgbClr val="00B0F0"/>
                  </a:solidFill>
                </a:rPr>
                <a:t>sub</a:t>
              </a:r>
              <a:r>
                <a:rPr lang="en-US" sz="2400" dirty="0"/>
                <a:t> is also a member of the set of values of type </a:t>
              </a:r>
              <a:r>
                <a:rPr lang="en-US" sz="2400" dirty="0" err="1">
                  <a:solidFill>
                    <a:srgbClr val="00B050"/>
                  </a:solidFill>
                </a:rPr>
                <a:t>T</a:t>
              </a:r>
              <a:r>
                <a:rPr lang="en-US" sz="2400" baseline="-25000" dirty="0" err="1">
                  <a:solidFill>
                    <a:srgbClr val="00B050"/>
                  </a:solidFill>
                </a:rPr>
                <a:t>super</a:t>
              </a:r>
              <a:r>
                <a:rPr lang="en-US" sz="2400" dirty="0"/>
                <a:t>.</a:t>
              </a:r>
            </a:p>
          </p:txBody>
        </p:sp>
      </p:grpSp>
      <p:sp>
        <p:nvSpPr>
          <p:cNvPr id="39" name="TextBox 38">
            <a:extLst>
              <a:ext uri="{FF2B5EF4-FFF2-40B4-BE49-F238E27FC236}">
                <a16:creationId xmlns:a16="http://schemas.microsoft.com/office/drawing/2014/main" id="{7AEA0BE4-5414-453D-9F48-091BCF11414F}"/>
              </a:ext>
            </a:extLst>
          </p:cNvPr>
          <p:cNvSpPr txBox="1"/>
          <p:nvPr/>
        </p:nvSpPr>
        <p:spPr>
          <a:xfrm>
            <a:off x="8365588" y="2226523"/>
            <a:ext cx="3793554" cy="707886"/>
          </a:xfrm>
          <a:prstGeom prst="rect">
            <a:avLst/>
          </a:prstGeom>
          <a:noFill/>
        </p:spPr>
        <p:txBody>
          <a:bodyPr wrap="square">
            <a:spAutoFit/>
          </a:bodyPr>
          <a:lstStyle/>
          <a:p>
            <a:pPr algn="ctr"/>
            <a:r>
              <a:rPr lang="en-US" sz="2000" dirty="0"/>
              <a:t>Well, </a:t>
            </a:r>
            <a:r>
              <a:rPr lang="en-US" sz="2000" dirty="0" err="1">
                <a:solidFill>
                  <a:srgbClr val="0070C0"/>
                </a:solidFill>
              </a:rPr>
              <a:t>ints</a:t>
            </a:r>
            <a:r>
              <a:rPr lang="en-US" sz="2000" dirty="0"/>
              <a:t> and </a:t>
            </a:r>
            <a:r>
              <a:rPr lang="en-US" sz="2000" dirty="0">
                <a:solidFill>
                  <a:srgbClr val="00B050"/>
                </a:solidFill>
              </a:rPr>
              <a:t>const </a:t>
            </a:r>
            <a:r>
              <a:rPr lang="en-US" sz="2000" dirty="0" err="1">
                <a:solidFill>
                  <a:srgbClr val="00B050"/>
                </a:solidFill>
              </a:rPr>
              <a:t>ints</a:t>
            </a:r>
            <a:r>
              <a:rPr lang="en-US" sz="2000" dirty="0">
                <a:solidFill>
                  <a:srgbClr val="00B050"/>
                </a:solidFill>
              </a:rPr>
              <a:t> </a:t>
            </a:r>
            <a:r>
              <a:rPr lang="en-US" sz="2000" dirty="0"/>
              <a:t>represent the exact same set of values.</a:t>
            </a:r>
            <a:endParaRPr lang="en-US" sz="2000" baseline="30000" dirty="0"/>
          </a:p>
        </p:txBody>
      </p:sp>
      <p:sp>
        <p:nvSpPr>
          <p:cNvPr id="47" name="TextBox 46">
            <a:extLst>
              <a:ext uri="{FF2B5EF4-FFF2-40B4-BE49-F238E27FC236}">
                <a16:creationId xmlns:a16="http://schemas.microsoft.com/office/drawing/2014/main" id="{E6E36830-8F4C-4088-B014-84ED9DAFF867}"/>
              </a:ext>
            </a:extLst>
          </p:cNvPr>
          <p:cNvSpPr txBox="1"/>
          <p:nvPr/>
        </p:nvSpPr>
        <p:spPr>
          <a:xfrm>
            <a:off x="8323321" y="4142635"/>
            <a:ext cx="3793554" cy="707886"/>
          </a:xfrm>
          <a:prstGeom prst="rect">
            <a:avLst/>
          </a:prstGeom>
          <a:noFill/>
        </p:spPr>
        <p:txBody>
          <a:bodyPr wrap="square">
            <a:spAutoFit/>
          </a:bodyPr>
          <a:lstStyle/>
          <a:p>
            <a:pPr algn="ctr"/>
            <a:r>
              <a:rPr lang="en-US" sz="2000" dirty="0">
                <a:solidFill>
                  <a:srgbClr val="00B050"/>
                </a:solidFill>
              </a:rPr>
              <a:t>const </a:t>
            </a:r>
            <a:r>
              <a:rPr lang="en-US" sz="2000" dirty="0" err="1">
                <a:solidFill>
                  <a:srgbClr val="00B050"/>
                </a:solidFill>
              </a:rPr>
              <a:t>ints</a:t>
            </a:r>
            <a:r>
              <a:rPr lang="en-US" sz="2000" dirty="0">
                <a:solidFill>
                  <a:srgbClr val="00B050"/>
                </a:solidFill>
              </a:rPr>
              <a:t> </a:t>
            </a:r>
            <a:r>
              <a:rPr lang="en-US" sz="2000" dirty="0"/>
              <a:t>support:</a:t>
            </a:r>
          </a:p>
          <a:p>
            <a:pPr algn="ct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and</a:t>
            </a:r>
            <a:r>
              <a:rPr lang="en-US" sz="2000" dirty="0">
                <a:solidFill>
                  <a:srgbClr val="FF0000"/>
                </a:solidFill>
              </a:rPr>
              <a:t> comparisons</a:t>
            </a:r>
          </a:p>
        </p:txBody>
      </p:sp>
      <p:sp>
        <p:nvSpPr>
          <p:cNvPr id="48" name="TextBox 47">
            <a:extLst>
              <a:ext uri="{FF2B5EF4-FFF2-40B4-BE49-F238E27FC236}">
                <a16:creationId xmlns:a16="http://schemas.microsoft.com/office/drawing/2014/main" id="{D28EAE6E-BCD6-468D-9434-7DA3CE277898}"/>
              </a:ext>
            </a:extLst>
          </p:cNvPr>
          <p:cNvSpPr txBox="1"/>
          <p:nvPr/>
        </p:nvSpPr>
        <p:spPr>
          <a:xfrm>
            <a:off x="8323321" y="4871479"/>
            <a:ext cx="3793554" cy="1015663"/>
          </a:xfrm>
          <a:prstGeom prst="rect">
            <a:avLst/>
          </a:prstGeom>
          <a:noFill/>
        </p:spPr>
        <p:txBody>
          <a:bodyPr wrap="square">
            <a:spAutoFit/>
          </a:bodyPr>
          <a:lstStyle/>
          <a:p>
            <a:pPr algn="ctr"/>
            <a:r>
              <a:rPr lang="en-US" sz="2000" dirty="0" err="1">
                <a:solidFill>
                  <a:srgbClr val="0070C0"/>
                </a:solidFill>
              </a:rPr>
              <a:t>ints</a:t>
            </a:r>
            <a:r>
              <a:rPr lang="en-US" sz="2000" dirty="0"/>
              <a:t> support:</a:t>
            </a:r>
          </a:p>
          <a:p>
            <a:pPr algn="ct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a:t>
            </a:r>
            <a:r>
              <a:rPr lang="en-US" sz="2000" dirty="0">
                <a:solidFill>
                  <a:srgbClr val="FF0000"/>
                </a:solidFill>
              </a:rPr>
              <a:t> comparisons </a:t>
            </a:r>
            <a:r>
              <a:rPr lang="en-US" sz="2000" i="1" dirty="0"/>
              <a:t>and</a:t>
            </a:r>
            <a:r>
              <a:rPr lang="en-US" sz="2000" dirty="0"/>
              <a:t> </a:t>
            </a:r>
            <a:r>
              <a:rPr lang="en-US" sz="2000" dirty="0">
                <a:solidFill>
                  <a:srgbClr val="FF0000"/>
                </a:solidFill>
              </a:rPr>
              <a:t>assignment</a:t>
            </a:r>
          </a:p>
        </p:txBody>
      </p:sp>
      <p:sp>
        <p:nvSpPr>
          <p:cNvPr id="49" name="TextBox 48">
            <a:extLst>
              <a:ext uri="{FF2B5EF4-FFF2-40B4-BE49-F238E27FC236}">
                <a16:creationId xmlns:a16="http://schemas.microsoft.com/office/drawing/2014/main" id="{74690FB3-13D0-4D98-A067-AD76002535BA}"/>
              </a:ext>
            </a:extLst>
          </p:cNvPr>
          <p:cNvSpPr txBox="1"/>
          <p:nvPr/>
        </p:nvSpPr>
        <p:spPr>
          <a:xfrm>
            <a:off x="8438155" y="5858359"/>
            <a:ext cx="3793554" cy="707886"/>
          </a:xfrm>
          <a:prstGeom prst="rect">
            <a:avLst/>
          </a:prstGeom>
          <a:noFill/>
        </p:spPr>
        <p:txBody>
          <a:bodyPr wrap="square">
            <a:spAutoFit/>
          </a:bodyPr>
          <a:lstStyle/>
          <a:p>
            <a:pPr algn="ctr"/>
            <a:r>
              <a:rPr lang="en-US" sz="2000" dirty="0"/>
              <a:t>So </a:t>
            </a:r>
            <a:r>
              <a:rPr lang="en-US" sz="2000" dirty="0">
                <a:solidFill>
                  <a:srgbClr val="7030A0"/>
                </a:solidFill>
              </a:rPr>
              <a:t>anything</a:t>
            </a:r>
            <a:r>
              <a:rPr lang="en-US" sz="2000" dirty="0"/>
              <a:t> you can do to a </a:t>
            </a:r>
            <a:r>
              <a:rPr lang="en-US" sz="2000" dirty="0">
                <a:solidFill>
                  <a:srgbClr val="00B050"/>
                </a:solidFill>
              </a:rPr>
              <a:t>const int </a:t>
            </a:r>
            <a:r>
              <a:rPr lang="en-US" sz="2000" dirty="0"/>
              <a:t>you can also do to an </a:t>
            </a:r>
            <a:r>
              <a:rPr lang="en-US" sz="2000" dirty="0">
                <a:solidFill>
                  <a:srgbClr val="0070C0"/>
                </a:solidFill>
              </a:rPr>
              <a:t>int</a:t>
            </a:r>
            <a:r>
              <a:rPr lang="en-US" sz="2000" dirty="0"/>
              <a:t>.</a:t>
            </a:r>
          </a:p>
        </p:txBody>
      </p:sp>
      <p:pic>
        <p:nvPicPr>
          <p:cNvPr id="57" name="Picture 56">
            <a:extLst>
              <a:ext uri="{FF2B5EF4-FFF2-40B4-BE49-F238E27FC236}">
                <a16:creationId xmlns:a16="http://schemas.microsoft.com/office/drawing/2014/main" id="{07FD9D45-BC93-413B-8DC3-D4104DF45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900" y="1978960"/>
            <a:ext cx="881063" cy="881063"/>
          </a:xfrm>
          <a:prstGeom prst="rect">
            <a:avLst/>
          </a:prstGeom>
        </p:spPr>
      </p:pic>
      <p:pic>
        <p:nvPicPr>
          <p:cNvPr id="67" name="Picture 66">
            <a:extLst>
              <a:ext uri="{FF2B5EF4-FFF2-40B4-BE49-F238E27FC236}">
                <a16:creationId xmlns:a16="http://schemas.microsoft.com/office/drawing/2014/main" id="{F6FB0A65-D090-43EB-8E30-D1537FB18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900" y="3945290"/>
            <a:ext cx="881063" cy="881063"/>
          </a:xfrm>
          <a:prstGeom prst="rect">
            <a:avLst/>
          </a:prstGeom>
        </p:spPr>
      </p:pic>
      <p:sp>
        <p:nvSpPr>
          <p:cNvPr id="70" name="Oval 69">
            <a:extLst>
              <a:ext uri="{FF2B5EF4-FFF2-40B4-BE49-F238E27FC236}">
                <a16:creationId xmlns:a16="http://schemas.microsoft.com/office/drawing/2014/main" id="{F891729D-B174-48B5-B192-F4F83A1BCDEC}"/>
              </a:ext>
            </a:extLst>
          </p:cNvPr>
          <p:cNvSpPr/>
          <p:nvPr/>
        </p:nvSpPr>
        <p:spPr>
          <a:xfrm>
            <a:off x="8562038" y="2929377"/>
            <a:ext cx="1438101" cy="84415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const int</a:t>
            </a:r>
          </a:p>
        </p:txBody>
      </p:sp>
      <p:sp>
        <p:nvSpPr>
          <p:cNvPr id="71" name="Oval 70">
            <a:extLst>
              <a:ext uri="{FF2B5EF4-FFF2-40B4-BE49-F238E27FC236}">
                <a16:creationId xmlns:a16="http://schemas.microsoft.com/office/drawing/2014/main" id="{892EC0C9-EF68-43ED-ADBF-6F2D58CE07E8}"/>
              </a:ext>
            </a:extLst>
          </p:cNvPr>
          <p:cNvSpPr/>
          <p:nvPr/>
        </p:nvSpPr>
        <p:spPr>
          <a:xfrm>
            <a:off x="10552255" y="2929377"/>
            <a:ext cx="1438101" cy="84415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a:t>
            </a:r>
          </a:p>
        </p:txBody>
      </p:sp>
      <p:sp>
        <p:nvSpPr>
          <p:cNvPr id="69" name="Rectangle 68">
            <a:extLst>
              <a:ext uri="{FF2B5EF4-FFF2-40B4-BE49-F238E27FC236}">
                <a16:creationId xmlns:a16="http://schemas.microsoft.com/office/drawing/2014/main" id="{B0C6D6D4-04DF-48E8-8ED6-BC17A4AB6CAE}"/>
              </a:ext>
            </a:extLst>
          </p:cNvPr>
          <p:cNvSpPr/>
          <p:nvPr/>
        </p:nvSpPr>
        <p:spPr>
          <a:xfrm>
            <a:off x="8398379" y="1977523"/>
            <a:ext cx="3749362" cy="218863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void f(</a:t>
            </a:r>
            <a:r>
              <a:rPr lang="en-US" sz="2000" dirty="0">
                <a:solidFill>
                  <a:srgbClr val="007635"/>
                </a:solidFill>
                <a:latin typeface="Consolas" panose="020B0609020204030204" pitchFamily="49" charset="0"/>
                <a:cs typeface="Courier New" panose="02070309020205020404" pitchFamily="49" charset="0"/>
              </a:rPr>
              <a:t>const int </a:t>
            </a:r>
            <a:r>
              <a:rPr lang="en-US" sz="2000" dirty="0">
                <a:solidFill>
                  <a:prstClr val="black"/>
                </a:solidFill>
                <a:latin typeface="Consolas" panose="020B0609020204030204" pitchFamily="49" charset="0"/>
                <a:cs typeface="Courier New" panose="02070309020205020404" pitchFamily="49" charset="0"/>
              </a:rPr>
              <a:t>x) { </a:t>
            </a:r>
            <a:r>
              <a:rPr lang="en-US" sz="1000" dirty="0">
                <a:solidFill>
                  <a:srgbClr val="FF000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main() {</a:t>
            </a:r>
          </a:p>
          <a:p>
            <a:pPr lvl="0">
              <a:defRPr/>
            </a:pPr>
            <a:r>
              <a:rPr lang="en-US" sz="2000" dirty="0">
                <a:solidFill>
                  <a:srgbClr val="0070C0"/>
                </a:solidFill>
                <a:latin typeface="Consolas" panose="020B0609020204030204" pitchFamily="49" charset="0"/>
                <a:cs typeface="Courier New" panose="02070309020205020404" pitchFamily="49" charset="0"/>
              </a:rPr>
              <a:t> int</a:t>
            </a:r>
            <a:r>
              <a:rPr lang="en-US" sz="2000" baseline="-25000" dirty="0">
                <a:solidFill>
                  <a:srgbClr val="0070C0"/>
                </a:solidFill>
                <a:latin typeface="Consolas" panose="020B0609020204030204" pitchFamily="49" charset="0"/>
                <a:cs typeface="Courier New" panose="02070309020205020404" pitchFamily="49" charset="0"/>
              </a:rPr>
              <a:t> </a:t>
            </a:r>
            <a:r>
              <a:rPr lang="en-US" sz="2000" dirty="0">
                <a:solidFill>
                  <a:srgbClr val="0070C0"/>
                </a:solidFill>
                <a:latin typeface="Consolas" panose="020B0609020204030204" pitchFamily="49" charset="0"/>
                <a:cs typeface="Courier New" panose="02070309020205020404" pitchFamily="49" charset="0"/>
              </a:rPr>
              <a:t> </a:t>
            </a:r>
            <a:r>
              <a:rPr lang="en-US" sz="1400" dirty="0">
                <a:solidFill>
                  <a:srgbClr val="0070C0"/>
                </a:solidFill>
                <a:latin typeface="Consolas" panose="020B0609020204030204" pitchFamily="49" charset="0"/>
                <a:cs typeface="Courier New" panose="02070309020205020404" pitchFamily="49" charset="0"/>
              </a:rPr>
              <a:t> </a:t>
            </a:r>
            <a:r>
              <a:rPr lang="en-US" sz="2000" dirty="0">
                <a:solidFill>
                  <a:prstClr val="black"/>
                </a:solidFill>
                <a:latin typeface="Consolas" panose="020B0609020204030204" pitchFamily="49" charset="0"/>
                <a:cs typeface="Courier New" panose="02070309020205020404" pitchFamily="49" charset="0"/>
              </a:rPr>
              <a:t>b = 42;</a:t>
            </a:r>
          </a:p>
          <a:p>
            <a:pPr lvl="0">
              <a:defRPr/>
            </a:pPr>
            <a:endParaRPr lang="en-US" sz="20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 f(b); // works 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prstClr val="black"/>
                </a:solidFill>
                <a:latin typeface="Consolas" panose="020B0609020204030204" pitchFamily="49" charset="0"/>
                <a:cs typeface="Courier New" panose="02070309020205020404" pitchFamily="49" charset="0"/>
              </a:rPr>
              <a:t>}</a:t>
            </a:r>
          </a:p>
        </p:txBody>
      </p:sp>
      <p:sp>
        <p:nvSpPr>
          <p:cNvPr id="72" name="TextBox 71">
            <a:extLst>
              <a:ext uri="{FF2B5EF4-FFF2-40B4-BE49-F238E27FC236}">
                <a16:creationId xmlns:a16="http://schemas.microsoft.com/office/drawing/2014/main" id="{E8C8C675-252A-4785-B2F1-E91625D0E63B}"/>
              </a:ext>
            </a:extLst>
          </p:cNvPr>
          <p:cNvSpPr txBox="1"/>
          <p:nvPr/>
        </p:nvSpPr>
        <p:spPr>
          <a:xfrm>
            <a:off x="4067040" y="1490932"/>
            <a:ext cx="3793554" cy="523220"/>
          </a:xfrm>
          <a:prstGeom prst="rect">
            <a:avLst/>
          </a:prstGeom>
          <a:noFill/>
        </p:spPr>
        <p:txBody>
          <a:bodyPr wrap="square">
            <a:spAutoFit/>
          </a:bodyPr>
          <a:lstStyle/>
          <a:p>
            <a:pPr algn="ctr"/>
            <a:r>
              <a:rPr lang="en-US" sz="2800" dirty="0"/>
              <a:t>YES!</a:t>
            </a:r>
          </a:p>
        </p:txBody>
      </p:sp>
      <p:sp>
        <p:nvSpPr>
          <p:cNvPr id="73" name="Rectangle 72">
            <a:extLst>
              <a:ext uri="{FF2B5EF4-FFF2-40B4-BE49-F238E27FC236}">
                <a16:creationId xmlns:a16="http://schemas.microsoft.com/office/drawing/2014/main" id="{CF65F3D7-F461-4092-ACC8-7674510E3DF5}"/>
              </a:ext>
            </a:extLst>
          </p:cNvPr>
          <p:cNvSpPr/>
          <p:nvPr/>
        </p:nvSpPr>
        <p:spPr>
          <a:xfrm>
            <a:off x="8687628" y="4488421"/>
            <a:ext cx="3070669" cy="319087"/>
          </a:xfrm>
          <a:prstGeom prst="rect">
            <a:avLst/>
          </a:prstGeom>
          <a:noFill/>
          <a:ln>
            <a:solidFill>
              <a:srgbClr val="7030A0"/>
            </a:solidFill>
          </a:ln>
          <a:effectLst>
            <a:glow rad="2286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FC8E8DC-3CD0-4700-BE22-EE9B80947A3C}"/>
              </a:ext>
            </a:extLst>
          </p:cNvPr>
          <p:cNvSpPr/>
          <p:nvPr/>
        </p:nvSpPr>
        <p:spPr>
          <a:xfrm>
            <a:off x="8684763" y="5221502"/>
            <a:ext cx="2592837" cy="319087"/>
          </a:xfrm>
          <a:prstGeom prst="rect">
            <a:avLst/>
          </a:prstGeom>
          <a:noFill/>
          <a:ln>
            <a:solidFill>
              <a:srgbClr val="7030A0"/>
            </a:solidFill>
          </a:ln>
          <a:effectLst>
            <a:glow rad="2286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24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90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2.08333E-6 2.59259E-6 L 0.08073 -0.00255 " pathEditMode="relative" rAng="0" ptsTypes="AA">
                                      <p:cBhvr>
                                        <p:cTn id="33" dur="2000" fill="hold"/>
                                        <p:tgtEl>
                                          <p:spTgt spid="70"/>
                                        </p:tgtEl>
                                        <p:attrNameLst>
                                          <p:attrName>ppt_x</p:attrName>
                                          <p:attrName>ppt_y</p:attrName>
                                        </p:attrNameLst>
                                      </p:cBhvr>
                                      <p:rCtr x="4036" y="-139"/>
                                    </p:animMotion>
                                  </p:childTnLst>
                                </p:cTn>
                              </p:par>
                              <p:par>
                                <p:cTn id="34" presetID="42" presetClass="path" presetSubtype="0" accel="50000" decel="50000" fill="hold" grpId="1" nodeType="withEffect">
                                  <p:stCondLst>
                                    <p:cond delay="0"/>
                                  </p:stCondLst>
                                  <p:childTnLst>
                                    <p:animMotion origin="layout" path="M 8.33333E-7 2.59259E-6 L -0.0819 -0.00255 " pathEditMode="relative" rAng="0" ptsTypes="AA">
                                      <p:cBhvr>
                                        <p:cTn id="35" dur="2000" fill="hold"/>
                                        <p:tgtEl>
                                          <p:spTgt spid="71"/>
                                        </p:tgtEl>
                                        <p:attrNameLst>
                                          <p:attrName>ppt_x</p:attrName>
                                          <p:attrName>ppt_y</p:attrName>
                                        </p:attrNameLst>
                                      </p:cBhvr>
                                      <p:rCtr x="-4102" y="-139"/>
                                    </p:animMotion>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wipe(left)">
                                      <p:cBhvr>
                                        <p:cTn id="56" dur="500"/>
                                        <p:tgtEl>
                                          <p:spTgt spid="7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wipe(left)">
                                      <p:cBhvr>
                                        <p:cTn id="61" dur="500"/>
                                        <p:tgtEl>
                                          <p:spTgt spid="74"/>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69"/>
                                        </p:tgtEl>
                                        <p:attrNameLst>
                                          <p:attrName>style.visibility</p:attrName>
                                        </p:attrNameLst>
                                      </p:cBhvr>
                                      <p:to>
                                        <p:strVal val="visible"/>
                                      </p:to>
                                    </p:set>
                                    <p:anim calcmode="lin" valueType="num">
                                      <p:cBhvr additive="base">
                                        <p:cTn id="66" dur="500" fill="hold"/>
                                        <p:tgtEl>
                                          <p:spTgt spid="69"/>
                                        </p:tgtEl>
                                        <p:attrNameLst>
                                          <p:attrName>ppt_x</p:attrName>
                                        </p:attrNameLst>
                                      </p:cBhvr>
                                      <p:tavLst>
                                        <p:tav tm="0">
                                          <p:val>
                                            <p:strVal val="1+#ppt_w/2"/>
                                          </p:val>
                                        </p:tav>
                                        <p:tav tm="100000">
                                          <p:val>
                                            <p:strVal val="#ppt_x"/>
                                          </p:val>
                                        </p:tav>
                                      </p:tavLst>
                                    </p:anim>
                                    <p:anim calcmode="lin" valueType="num">
                                      <p:cBhvr additive="base">
                                        <p:cTn id="67"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39" grpId="0"/>
      <p:bldP spid="47" grpId="0"/>
      <p:bldP spid="48" grpId="0"/>
      <p:bldP spid="49" grpId="0"/>
      <p:bldP spid="70" grpId="0" animBg="1"/>
      <p:bldP spid="70" grpId="1" animBg="1"/>
      <p:bldP spid="71" grpId="0" animBg="1"/>
      <p:bldP spid="71" grpId="1" animBg="1"/>
      <p:bldP spid="69" grpId="0" animBg="1"/>
      <p:bldP spid="72" grpId="0"/>
      <p:bldP spid="73" grpId="0" animBg="1"/>
      <p:bldP spid="7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413AD51C-011E-4931-BA3B-18DC554A504A}"/>
              </a:ext>
            </a:extLst>
          </p:cNvPr>
          <p:cNvSpPr txBox="1"/>
          <p:nvPr/>
        </p:nvSpPr>
        <p:spPr>
          <a:xfrm>
            <a:off x="922480" y="1620552"/>
            <a:ext cx="6743873" cy="461665"/>
          </a:xfrm>
          <a:prstGeom prst="rect">
            <a:avLst/>
          </a:prstGeom>
          <a:noFill/>
        </p:spPr>
        <p:txBody>
          <a:bodyPr wrap="square">
            <a:spAutoFit/>
          </a:bodyPr>
          <a:lstStyle/>
          <a:p>
            <a:pPr algn="ctr"/>
            <a:r>
              <a:rPr lang="en-US" sz="2400" dirty="0"/>
              <a:t>Ok... Is </a:t>
            </a:r>
            <a:r>
              <a:rPr lang="en-US" sz="2400" dirty="0">
                <a:solidFill>
                  <a:srgbClr val="00B0F0"/>
                </a:solidFill>
              </a:rPr>
              <a:t>Nerd </a:t>
            </a:r>
            <a:r>
              <a:rPr lang="en-US" sz="2400" dirty="0"/>
              <a:t>a subtype of </a:t>
            </a:r>
            <a:r>
              <a:rPr lang="en-US" sz="2400" dirty="0">
                <a:solidFill>
                  <a:srgbClr val="00B050"/>
                </a:solidFill>
              </a:rPr>
              <a:t>Person</a:t>
            </a:r>
            <a:r>
              <a:rPr lang="en-US" sz="2400" dirty="0"/>
              <a:t>?</a:t>
            </a:r>
          </a:p>
        </p:txBody>
      </p:sp>
      <p:sp>
        <p:nvSpPr>
          <p:cNvPr id="29" name="Title 1">
            <a:extLst>
              <a:ext uri="{FF2B5EF4-FFF2-40B4-BE49-F238E27FC236}">
                <a16:creationId xmlns:a16="http://schemas.microsoft.com/office/drawing/2014/main" id="{40F10C12-D2FE-4220-9F76-CB36EC70633F}"/>
              </a:ext>
            </a:extLst>
          </p:cNvPr>
          <p:cNvSpPr>
            <a:spLocks noGrp="1"/>
          </p:cNvSpPr>
          <p:nvPr>
            <p:ph type="title"/>
          </p:nvPr>
        </p:nvSpPr>
        <p:spPr>
          <a:xfrm>
            <a:off x="914400" y="-76200"/>
            <a:ext cx="10363200" cy="1143000"/>
          </a:xfrm>
        </p:spPr>
        <p:txBody>
          <a:bodyPr/>
          <a:lstStyle/>
          <a:p>
            <a:r>
              <a:rPr lang="en-US" dirty="0"/>
              <a:t>Type Relationships: Super-types and Sub-types</a:t>
            </a:r>
          </a:p>
        </p:txBody>
      </p:sp>
      <p:grpSp>
        <p:nvGrpSpPr>
          <p:cNvPr id="2" name="Group 1">
            <a:extLst>
              <a:ext uri="{FF2B5EF4-FFF2-40B4-BE49-F238E27FC236}">
                <a16:creationId xmlns:a16="http://schemas.microsoft.com/office/drawing/2014/main" id="{B5F1FBAB-A714-4589-9095-65F5021191D4}"/>
              </a:ext>
            </a:extLst>
          </p:cNvPr>
          <p:cNvGrpSpPr/>
          <p:nvPr/>
        </p:nvGrpSpPr>
        <p:grpSpPr>
          <a:xfrm>
            <a:off x="223245" y="2271075"/>
            <a:ext cx="8142343" cy="4446682"/>
            <a:chOff x="223245" y="2271075"/>
            <a:chExt cx="8142343" cy="4446682"/>
          </a:xfrm>
        </p:grpSpPr>
        <p:sp>
          <p:nvSpPr>
            <p:cNvPr id="54" name="TextBox 53">
              <a:extLst>
                <a:ext uri="{FF2B5EF4-FFF2-40B4-BE49-F238E27FC236}">
                  <a16:creationId xmlns:a16="http://schemas.microsoft.com/office/drawing/2014/main" id="{2B035A31-C1C9-4215-B95B-156C67CFF6E5}"/>
                </a:ext>
              </a:extLst>
            </p:cNvPr>
            <p:cNvSpPr txBox="1"/>
            <p:nvPr/>
          </p:nvSpPr>
          <p:spPr>
            <a:xfrm>
              <a:off x="223245" y="4209378"/>
              <a:ext cx="8142343" cy="2508379"/>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#2: </a:t>
              </a:r>
            </a:p>
            <a:p>
              <a:pPr algn="ctr"/>
              <a:endParaRPr lang="en-US" sz="900" dirty="0">
                <a:solidFill>
                  <a:schemeClr val="accent1"/>
                </a:solidFill>
              </a:endParaRPr>
            </a:p>
            <a:p>
              <a:pPr algn="ctr"/>
              <a:r>
                <a:rPr lang="en-US" sz="2400" i="1" dirty="0"/>
                <a:t>All</a:t>
              </a:r>
              <a:r>
                <a:rPr lang="en-US" sz="2400" dirty="0"/>
                <a:t> </a:t>
              </a:r>
              <a:r>
                <a:rPr lang="en-US" sz="2400" dirty="0">
                  <a:solidFill>
                    <a:srgbClr val="FF0000"/>
                  </a:solidFill>
                </a:rPr>
                <a:t>operations</a:t>
              </a:r>
              <a:r>
                <a:rPr lang="en-US" sz="2400" dirty="0"/>
                <a:t> (</a:t>
              </a:r>
              <a:r>
                <a:rPr lang="en-US" sz="2400" dirty="0" err="1"/>
                <a:t>eg</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 </a:t>
              </a:r>
              <a:r>
                <a:rPr lang="en-US" sz="2400" dirty="0">
                  <a:solidFill>
                    <a:srgbClr val="FF0000"/>
                  </a:solidFill>
                </a:rPr>
                <a:t>*</a:t>
              </a:r>
              <a:r>
                <a:rPr lang="en-US" sz="2400" dirty="0"/>
                <a:t>,</a:t>
              </a:r>
              <a:r>
                <a:rPr lang="en-US" sz="2400" dirty="0">
                  <a:solidFill>
                    <a:srgbClr val="FF0000"/>
                  </a:solidFill>
                </a:rPr>
                <a:t> /</a:t>
              </a:r>
              <a:r>
                <a:rPr lang="en-US" sz="2400" dirty="0"/>
                <a:t>) that you can use on a value of type </a:t>
              </a:r>
              <a:r>
                <a:rPr lang="en-US" sz="2400" dirty="0" err="1">
                  <a:solidFill>
                    <a:srgbClr val="00B050"/>
                  </a:solidFill>
                </a:rPr>
                <a:t>T</a:t>
              </a:r>
              <a:r>
                <a:rPr lang="en-US" sz="2400" baseline="-25000" dirty="0" err="1">
                  <a:solidFill>
                    <a:srgbClr val="00B050"/>
                  </a:solidFill>
                </a:rPr>
                <a:t>super</a:t>
              </a:r>
              <a:r>
                <a:rPr lang="en-US" sz="2400" dirty="0"/>
                <a:t> must also work properly on a value of type </a:t>
              </a:r>
              <a:r>
                <a:rPr lang="en-US" sz="2400" dirty="0" err="1">
                  <a:solidFill>
                    <a:srgbClr val="00B0F0"/>
                  </a:solidFill>
                </a:rPr>
                <a:t>T</a:t>
              </a:r>
              <a:r>
                <a:rPr lang="en-US" sz="2400" baseline="-25000" dirty="0" err="1">
                  <a:solidFill>
                    <a:srgbClr val="00B0F0"/>
                  </a:solidFill>
                </a:rPr>
                <a:t>sub</a:t>
              </a:r>
              <a:r>
                <a:rPr lang="en-US" sz="2400" dirty="0"/>
                <a:t>.</a:t>
              </a:r>
            </a:p>
            <a:p>
              <a:pPr algn="ctr"/>
              <a:endParaRPr lang="en-US" sz="2400" dirty="0"/>
            </a:p>
            <a:p>
              <a:pPr algn="ctr"/>
              <a:r>
                <a:rPr lang="en-US" sz="2400" dirty="0"/>
                <a:t>i.e., If I have code designed to operate on a value of type </a:t>
              </a:r>
              <a:r>
                <a:rPr lang="en-US" sz="2400" dirty="0" err="1">
                  <a:solidFill>
                    <a:srgbClr val="00B050"/>
                  </a:solidFill>
                </a:rPr>
                <a:t>T</a:t>
              </a:r>
              <a:r>
                <a:rPr lang="en-US" sz="2400" baseline="-25000" dirty="0" err="1">
                  <a:solidFill>
                    <a:srgbClr val="00B050"/>
                  </a:solidFill>
                </a:rPr>
                <a:t>super</a:t>
              </a:r>
              <a:r>
                <a:rPr lang="en-US" sz="2400" dirty="0"/>
                <a:t>, </a:t>
              </a:r>
              <a:br>
                <a:rPr lang="en-US" sz="2400" dirty="0"/>
              </a:br>
              <a:r>
                <a:rPr lang="en-US" sz="2400" dirty="0"/>
                <a:t>it must also work if I pass in a value of type </a:t>
              </a:r>
              <a:r>
                <a:rPr lang="en-US" sz="2400" dirty="0" err="1">
                  <a:solidFill>
                    <a:srgbClr val="00B0F0"/>
                  </a:solidFill>
                </a:rPr>
                <a:t>T</a:t>
              </a:r>
              <a:r>
                <a:rPr lang="en-US" sz="2400" baseline="-25000" dirty="0" err="1">
                  <a:solidFill>
                    <a:srgbClr val="00B0F0"/>
                  </a:solidFill>
                </a:rPr>
                <a:t>sub</a:t>
              </a:r>
              <a:r>
                <a:rPr lang="en-US" sz="2400" dirty="0"/>
                <a:t>.</a:t>
              </a:r>
            </a:p>
          </p:txBody>
        </p:sp>
        <p:sp>
          <p:nvSpPr>
            <p:cNvPr id="27" name="TextBox 26">
              <a:extLst>
                <a:ext uri="{FF2B5EF4-FFF2-40B4-BE49-F238E27FC236}">
                  <a16:creationId xmlns:a16="http://schemas.microsoft.com/office/drawing/2014/main" id="{E2FE1277-3856-47BC-BF9D-92B1829B6525}"/>
                </a:ext>
              </a:extLst>
            </p:cNvPr>
            <p:cNvSpPr txBox="1"/>
            <p:nvPr/>
          </p:nvSpPr>
          <p:spPr>
            <a:xfrm>
              <a:off x="223245" y="2271075"/>
              <a:ext cx="8142343" cy="1400383"/>
            </a:xfrm>
            <a:prstGeom prst="rect">
              <a:avLst/>
            </a:prstGeom>
            <a:solidFill>
              <a:schemeClr val="bg1">
                <a:lumMod val="95000"/>
              </a:schemeClr>
            </a:solidFill>
            <a:ln>
              <a:solidFill>
                <a:schemeClr val="tx1"/>
              </a:solidFill>
            </a:ln>
          </p:spPr>
          <p:txBody>
            <a:bodyPr wrap="square">
              <a:spAutoFit/>
            </a:bodyPr>
            <a:lstStyle/>
            <a:p>
              <a:pPr algn="ctr"/>
              <a:r>
                <a:rPr lang="en-US" sz="2800" dirty="0">
                  <a:solidFill>
                    <a:schemeClr val="accent1"/>
                  </a:solidFill>
                </a:rPr>
                <a:t>Requirement #1: </a:t>
              </a:r>
            </a:p>
            <a:p>
              <a:pPr algn="ctr"/>
              <a:endParaRPr lang="en-US" sz="900" dirty="0">
                <a:solidFill>
                  <a:schemeClr val="accent1"/>
                </a:solidFill>
              </a:endParaRPr>
            </a:p>
            <a:p>
              <a:pPr algn="ctr"/>
              <a:r>
                <a:rPr lang="en-US" sz="2400" dirty="0"/>
                <a:t>Every element belonging to the set of values of type </a:t>
              </a:r>
              <a:r>
                <a:rPr lang="en-US" sz="2400" dirty="0" err="1">
                  <a:solidFill>
                    <a:srgbClr val="00B0F0"/>
                  </a:solidFill>
                </a:rPr>
                <a:t>T</a:t>
              </a:r>
              <a:r>
                <a:rPr lang="en-US" sz="2400" baseline="-25000" dirty="0" err="1">
                  <a:solidFill>
                    <a:srgbClr val="00B0F0"/>
                  </a:solidFill>
                </a:rPr>
                <a:t>sub</a:t>
              </a:r>
              <a:r>
                <a:rPr lang="en-US" sz="2400" dirty="0"/>
                <a:t> is also a member of the set of values of type </a:t>
              </a:r>
              <a:r>
                <a:rPr lang="en-US" sz="2400" dirty="0" err="1">
                  <a:solidFill>
                    <a:srgbClr val="00B050"/>
                  </a:solidFill>
                </a:rPr>
                <a:t>T</a:t>
              </a:r>
              <a:r>
                <a:rPr lang="en-US" sz="2400" baseline="-25000" dirty="0" err="1">
                  <a:solidFill>
                    <a:srgbClr val="00B050"/>
                  </a:solidFill>
                </a:rPr>
                <a:t>super</a:t>
              </a:r>
              <a:r>
                <a:rPr lang="en-US" sz="2400" dirty="0"/>
                <a:t>.</a:t>
              </a:r>
            </a:p>
          </p:txBody>
        </p:sp>
      </p:grpSp>
      <p:sp>
        <p:nvSpPr>
          <p:cNvPr id="15" name="TextBox 14">
            <a:extLst>
              <a:ext uri="{FF2B5EF4-FFF2-40B4-BE49-F238E27FC236}">
                <a16:creationId xmlns:a16="http://schemas.microsoft.com/office/drawing/2014/main" id="{5BC28CF1-65CC-4401-9FF5-E06C36629D4E}"/>
              </a:ext>
            </a:extLst>
          </p:cNvPr>
          <p:cNvSpPr txBox="1"/>
          <p:nvPr/>
        </p:nvSpPr>
        <p:spPr>
          <a:xfrm>
            <a:off x="8377607" y="2232752"/>
            <a:ext cx="3542931" cy="707886"/>
          </a:xfrm>
          <a:prstGeom prst="rect">
            <a:avLst/>
          </a:prstGeom>
          <a:noFill/>
        </p:spPr>
        <p:txBody>
          <a:bodyPr wrap="square">
            <a:spAutoFit/>
          </a:bodyPr>
          <a:lstStyle/>
          <a:p>
            <a:pPr algn="ctr"/>
            <a:r>
              <a:rPr lang="en-US" sz="2000" dirty="0"/>
              <a:t>By definition, all Nerds are Persons!</a:t>
            </a:r>
            <a:endParaRPr lang="en-US" sz="2000" baseline="30000" dirty="0"/>
          </a:p>
        </p:txBody>
      </p:sp>
      <p:grpSp>
        <p:nvGrpSpPr>
          <p:cNvPr id="19" name="Group 18">
            <a:extLst>
              <a:ext uri="{FF2B5EF4-FFF2-40B4-BE49-F238E27FC236}">
                <a16:creationId xmlns:a16="http://schemas.microsoft.com/office/drawing/2014/main" id="{E4DBB2EE-8D4D-4294-AED4-D8BB06891883}"/>
              </a:ext>
            </a:extLst>
          </p:cNvPr>
          <p:cNvGrpSpPr/>
          <p:nvPr/>
        </p:nvGrpSpPr>
        <p:grpSpPr>
          <a:xfrm>
            <a:off x="9555333" y="2974813"/>
            <a:ext cx="1438101" cy="785103"/>
            <a:chOff x="10054244" y="3142937"/>
            <a:chExt cx="1438101" cy="844150"/>
          </a:xfrm>
        </p:grpSpPr>
        <p:sp>
          <p:nvSpPr>
            <p:cNvPr id="20" name="Oval 19">
              <a:extLst>
                <a:ext uri="{FF2B5EF4-FFF2-40B4-BE49-F238E27FC236}">
                  <a16:creationId xmlns:a16="http://schemas.microsoft.com/office/drawing/2014/main" id="{D90F4613-E779-49A9-8903-3B1116FCE8C7}"/>
                </a:ext>
              </a:extLst>
            </p:cNvPr>
            <p:cNvSpPr/>
            <p:nvPr/>
          </p:nvSpPr>
          <p:spPr>
            <a:xfrm>
              <a:off x="10054244" y="3142937"/>
              <a:ext cx="1438101" cy="84415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21" name="Oval 20">
              <a:extLst>
                <a:ext uri="{FF2B5EF4-FFF2-40B4-BE49-F238E27FC236}">
                  <a16:creationId xmlns:a16="http://schemas.microsoft.com/office/drawing/2014/main" id="{B3D10A84-D2E9-4CA1-A3BF-006A4C04BED0}"/>
                </a:ext>
              </a:extLst>
            </p:cNvPr>
            <p:cNvSpPr/>
            <p:nvPr/>
          </p:nvSpPr>
          <p:spPr>
            <a:xfrm rot="18978654">
              <a:off x="10212865" y="3217780"/>
              <a:ext cx="590800" cy="49843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9E8A15C-69C2-4CBA-99DD-31EBF18748A1}"/>
                </a:ext>
              </a:extLst>
            </p:cNvPr>
            <p:cNvSpPr txBox="1"/>
            <p:nvPr/>
          </p:nvSpPr>
          <p:spPr>
            <a:xfrm>
              <a:off x="10192657" y="3282354"/>
              <a:ext cx="660758" cy="397109"/>
            </a:xfrm>
            <a:prstGeom prst="rect">
              <a:avLst/>
            </a:prstGeom>
            <a:noFill/>
          </p:spPr>
          <p:txBody>
            <a:bodyPr wrap="none" rtlCol="0">
              <a:spAutoFit/>
            </a:bodyPr>
            <a:lstStyle/>
            <a:p>
              <a:r>
                <a:rPr lang="en-US" dirty="0"/>
                <a:t>Nerd</a:t>
              </a:r>
              <a:endParaRPr lang="en-US" baseline="-25000" dirty="0"/>
            </a:p>
          </p:txBody>
        </p:sp>
        <p:sp>
          <p:nvSpPr>
            <p:cNvPr id="23" name="TextBox 22">
              <a:extLst>
                <a:ext uri="{FF2B5EF4-FFF2-40B4-BE49-F238E27FC236}">
                  <a16:creationId xmlns:a16="http://schemas.microsoft.com/office/drawing/2014/main" id="{41C31855-EF74-44A8-AF00-A0AD0B007645}"/>
                </a:ext>
              </a:extLst>
            </p:cNvPr>
            <p:cNvSpPr txBox="1"/>
            <p:nvPr/>
          </p:nvSpPr>
          <p:spPr>
            <a:xfrm>
              <a:off x="10628261" y="3481023"/>
              <a:ext cx="836576" cy="397109"/>
            </a:xfrm>
            <a:prstGeom prst="rect">
              <a:avLst/>
            </a:prstGeom>
            <a:noFill/>
          </p:spPr>
          <p:txBody>
            <a:bodyPr wrap="none" rtlCol="0">
              <a:spAutoFit/>
            </a:bodyPr>
            <a:lstStyle/>
            <a:p>
              <a:r>
                <a:rPr lang="en-US" dirty="0"/>
                <a:t>Person</a:t>
              </a:r>
              <a:endParaRPr lang="en-US" baseline="-25000" dirty="0"/>
            </a:p>
          </p:txBody>
        </p:sp>
      </p:grpSp>
      <p:sp>
        <p:nvSpPr>
          <p:cNvPr id="24" name="TextBox 23">
            <a:extLst>
              <a:ext uri="{FF2B5EF4-FFF2-40B4-BE49-F238E27FC236}">
                <a16:creationId xmlns:a16="http://schemas.microsoft.com/office/drawing/2014/main" id="{2DF977EF-E5EC-4A30-ADC2-6F254D7EF6FE}"/>
              </a:ext>
            </a:extLst>
          </p:cNvPr>
          <p:cNvSpPr txBox="1"/>
          <p:nvPr/>
        </p:nvSpPr>
        <p:spPr>
          <a:xfrm>
            <a:off x="8318666" y="4552071"/>
            <a:ext cx="3911434" cy="707886"/>
          </a:xfrm>
          <a:prstGeom prst="rect">
            <a:avLst/>
          </a:prstGeom>
          <a:noFill/>
        </p:spPr>
        <p:txBody>
          <a:bodyPr wrap="square">
            <a:spAutoFit/>
          </a:bodyPr>
          <a:lstStyle/>
          <a:p>
            <a:pPr algn="ctr"/>
            <a:r>
              <a:rPr lang="en-US" sz="2000" dirty="0"/>
              <a:t>A </a:t>
            </a:r>
            <a:r>
              <a:rPr lang="en-US" sz="2000" dirty="0">
                <a:solidFill>
                  <a:srgbClr val="00B0F0"/>
                </a:solidFill>
              </a:rPr>
              <a:t>Nerd</a:t>
            </a:r>
            <a:r>
              <a:rPr lang="en-US" sz="2000" dirty="0"/>
              <a:t> can</a:t>
            </a:r>
            <a:r>
              <a:rPr lang="en-US" sz="2000" dirty="0">
                <a:solidFill>
                  <a:srgbClr val="FF0000"/>
                </a:solidFill>
              </a:rPr>
              <a:t> eat()</a:t>
            </a:r>
            <a:r>
              <a:rPr lang="en-US" sz="2000" dirty="0"/>
              <a:t>, </a:t>
            </a:r>
            <a:r>
              <a:rPr lang="en-US" sz="2000" dirty="0">
                <a:solidFill>
                  <a:srgbClr val="FF0000"/>
                </a:solidFill>
              </a:rPr>
              <a:t>sleep() </a:t>
            </a:r>
            <a:r>
              <a:rPr lang="en-US" sz="2000" dirty="0"/>
              <a:t>and </a:t>
            </a:r>
            <a:r>
              <a:rPr lang="en-US" sz="2000" dirty="0">
                <a:solidFill>
                  <a:srgbClr val="FF0000"/>
                </a:solidFill>
              </a:rPr>
              <a:t>study()</a:t>
            </a:r>
            <a:r>
              <a:rPr lang="en-US" sz="2000" dirty="0"/>
              <a:t>.</a:t>
            </a:r>
            <a:endParaRPr lang="en-US" sz="2000" baseline="30000" dirty="0"/>
          </a:p>
        </p:txBody>
      </p:sp>
      <p:sp>
        <p:nvSpPr>
          <p:cNvPr id="25" name="TextBox 24">
            <a:extLst>
              <a:ext uri="{FF2B5EF4-FFF2-40B4-BE49-F238E27FC236}">
                <a16:creationId xmlns:a16="http://schemas.microsoft.com/office/drawing/2014/main" id="{F35A108D-1AAD-4605-98A8-D6B5B574487D}"/>
              </a:ext>
            </a:extLst>
          </p:cNvPr>
          <p:cNvSpPr txBox="1"/>
          <p:nvPr/>
        </p:nvSpPr>
        <p:spPr>
          <a:xfrm>
            <a:off x="8445726" y="4157129"/>
            <a:ext cx="3699133" cy="400110"/>
          </a:xfrm>
          <a:prstGeom prst="rect">
            <a:avLst/>
          </a:prstGeom>
          <a:noFill/>
        </p:spPr>
        <p:txBody>
          <a:bodyPr wrap="square">
            <a:spAutoFit/>
          </a:bodyPr>
          <a:lstStyle/>
          <a:p>
            <a:pPr algn="ctr"/>
            <a:r>
              <a:rPr lang="en-US" sz="2000" dirty="0"/>
              <a:t>A </a:t>
            </a:r>
            <a:r>
              <a:rPr lang="en-US" sz="2000" dirty="0">
                <a:solidFill>
                  <a:srgbClr val="00B050"/>
                </a:solidFill>
              </a:rPr>
              <a:t>Person </a:t>
            </a:r>
            <a:r>
              <a:rPr lang="en-US" sz="2000" dirty="0"/>
              <a:t>can </a:t>
            </a:r>
            <a:r>
              <a:rPr lang="en-US" sz="2000" dirty="0">
                <a:solidFill>
                  <a:srgbClr val="FF0000"/>
                </a:solidFill>
              </a:rPr>
              <a:t>eat() </a:t>
            </a:r>
            <a:r>
              <a:rPr lang="en-US" sz="2000" dirty="0"/>
              <a:t>and </a:t>
            </a:r>
            <a:r>
              <a:rPr lang="en-US" sz="2000" dirty="0">
                <a:solidFill>
                  <a:srgbClr val="FF0000"/>
                </a:solidFill>
              </a:rPr>
              <a:t>sleep()</a:t>
            </a:r>
            <a:r>
              <a:rPr lang="en-US" sz="2000" dirty="0"/>
              <a:t>. </a:t>
            </a:r>
            <a:endParaRPr lang="en-US" sz="2000" baseline="30000" dirty="0"/>
          </a:p>
        </p:txBody>
      </p:sp>
      <p:pic>
        <p:nvPicPr>
          <p:cNvPr id="9" name="Picture 8">
            <a:extLst>
              <a:ext uri="{FF2B5EF4-FFF2-40B4-BE49-F238E27FC236}">
                <a16:creationId xmlns:a16="http://schemas.microsoft.com/office/drawing/2014/main" id="{F0627EF1-5BEF-4E78-AC89-948E389E3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900" y="1978960"/>
            <a:ext cx="881063" cy="881063"/>
          </a:xfrm>
          <a:prstGeom prst="rect">
            <a:avLst/>
          </a:prstGeom>
        </p:spPr>
      </p:pic>
      <p:pic>
        <p:nvPicPr>
          <p:cNvPr id="30" name="Picture 29">
            <a:extLst>
              <a:ext uri="{FF2B5EF4-FFF2-40B4-BE49-F238E27FC236}">
                <a16:creationId xmlns:a16="http://schemas.microsoft.com/office/drawing/2014/main" id="{A7624CD9-58A8-4A99-9E86-4C94DCCD4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900" y="3768846"/>
            <a:ext cx="881063" cy="881063"/>
          </a:xfrm>
          <a:prstGeom prst="rect">
            <a:avLst/>
          </a:prstGeom>
        </p:spPr>
      </p:pic>
      <p:sp>
        <p:nvSpPr>
          <p:cNvPr id="18" name="Rectangle 17">
            <a:extLst>
              <a:ext uri="{FF2B5EF4-FFF2-40B4-BE49-F238E27FC236}">
                <a16:creationId xmlns:a16="http://schemas.microsoft.com/office/drawing/2014/main" id="{A2049101-02EF-46A7-85B5-EB4B25B21422}"/>
              </a:ext>
            </a:extLst>
          </p:cNvPr>
          <p:cNvSpPr/>
          <p:nvPr/>
        </p:nvSpPr>
        <p:spPr>
          <a:xfrm>
            <a:off x="4565915" y="48855"/>
            <a:ext cx="3749362" cy="158824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class Person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public: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  virtual void eat();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nsolas" panose="020B0609020204030204" pitchFamily="49" charset="0"/>
                <a:cs typeface="Courier New" panose="02070309020205020404" pitchFamily="49" charset="0"/>
              </a:rPr>
              <a:t>  virtual void sleep();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prstClr val="black"/>
                </a:solidFill>
                <a:latin typeface="Consolas" panose="020B0609020204030204" pitchFamily="49" charset="0"/>
                <a:cs typeface="Courier New" panose="02070309020205020404" pitchFamily="49" charset="0"/>
              </a:rPr>
              <a:t>};</a:t>
            </a:r>
          </a:p>
        </p:txBody>
      </p:sp>
      <p:sp>
        <p:nvSpPr>
          <p:cNvPr id="26" name="Rectangle 25">
            <a:extLst>
              <a:ext uri="{FF2B5EF4-FFF2-40B4-BE49-F238E27FC236}">
                <a16:creationId xmlns:a16="http://schemas.microsoft.com/office/drawing/2014/main" id="{6AB58693-F74B-4983-9FC6-2E17FD03BDA8}"/>
              </a:ext>
            </a:extLst>
          </p:cNvPr>
          <p:cNvSpPr/>
          <p:nvPr/>
        </p:nvSpPr>
        <p:spPr>
          <a:xfrm>
            <a:off x="8421799" y="48855"/>
            <a:ext cx="3749362" cy="158824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prstClr val="black"/>
                </a:solidFill>
                <a:latin typeface="Consolas" panose="020B0609020204030204" pitchFamily="49" charset="0"/>
                <a:cs typeface="Courier New" panose="02070309020205020404" pitchFamily="49" charset="0"/>
              </a:rPr>
              <a:t>class</a:t>
            </a:r>
            <a:r>
              <a:rPr lang="en-US" dirty="0">
                <a:solidFill>
                  <a:prstClr val="black"/>
                </a:solidFill>
                <a:latin typeface="Consolas" panose="020B0609020204030204" pitchFamily="49" charset="0"/>
                <a:cs typeface="Courier New" panose="02070309020205020404" pitchFamily="49" charset="0"/>
              </a:rPr>
              <a:t> Nerd: public Person {</a:t>
            </a:r>
          </a:p>
          <a:p>
            <a:pPr lvl="0">
              <a:defRPr/>
            </a:pPr>
            <a:r>
              <a:rPr lang="en-US" dirty="0">
                <a:solidFill>
                  <a:prstClr val="black"/>
                </a:solidFill>
                <a:latin typeface="Consolas" panose="020B0609020204030204" pitchFamily="49" charset="0"/>
                <a:cs typeface="Courier New" panose="02070309020205020404" pitchFamily="49" charset="0"/>
              </a:rPr>
              <a:t>  virtual void eat();</a:t>
            </a:r>
          </a:p>
          <a:p>
            <a:pPr lvl="0">
              <a:defRPr/>
            </a:pPr>
            <a:r>
              <a:rPr lang="en-US" dirty="0">
                <a:solidFill>
                  <a:prstClr val="black"/>
                </a:solidFill>
                <a:latin typeface="Consolas" panose="020B0609020204030204" pitchFamily="49" charset="0"/>
                <a:cs typeface="Courier New" panose="02070309020205020404" pitchFamily="49" charset="0"/>
              </a:rPr>
              <a:t>  virtual void sleep();</a:t>
            </a:r>
          </a:p>
          <a:p>
            <a:pPr lvl="0">
              <a:defRPr/>
            </a:pPr>
            <a:r>
              <a:rPr lang="en-US" dirty="0">
                <a:solidFill>
                  <a:prstClr val="black"/>
                </a:solidFill>
                <a:latin typeface="Consolas" panose="020B0609020204030204" pitchFamily="49" charset="0"/>
                <a:cs typeface="Courier New" panose="02070309020205020404" pitchFamily="49" charset="0"/>
              </a:rPr>
              <a:t>  virtual void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prstClr val="black"/>
                </a:solidFill>
                <a:latin typeface="Consolas" panose="020B06090202040302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599564F2-3B5E-410B-A2FC-624D5B5FE57F}"/>
              </a:ext>
            </a:extLst>
          </p:cNvPr>
          <p:cNvSpPr/>
          <p:nvPr/>
        </p:nvSpPr>
        <p:spPr>
          <a:xfrm>
            <a:off x="9224963" y="119063"/>
            <a:ext cx="2481262" cy="319087"/>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C3A731C-5DDA-4821-B580-1443675CC73A}"/>
              </a:ext>
            </a:extLst>
          </p:cNvPr>
          <p:cNvSpPr txBox="1"/>
          <p:nvPr/>
        </p:nvSpPr>
        <p:spPr>
          <a:xfrm>
            <a:off x="8564149" y="5270015"/>
            <a:ext cx="3580710" cy="707886"/>
          </a:xfrm>
          <a:prstGeom prst="rect">
            <a:avLst/>
          </a:prstGeom>
          <a:noFill/>
        </p:spPr>
        <p:txBody>
          <a:bodyPr wrap="square">
            <a:spAutoFit/>
          </a:bodyPr>
          <a:lstStyle/>
          <a:p>
            <a:pPr algn="ctr"/>
            <a:r>
              <a:rPr lang="en-US" sz="2000" dirty="0"/>
              <a:t>So every operation a </a:t>
            </a:r>
            <a:r>
              <a:rPr lang="en-US" sz="2000" dirty="0">
                <a:solidFill>
                  <a:srgbClr val="00B050"/>
                </a:solidFill>
              </a:rPr>
              <a:t>Person</a:t>
            </a:r>
            <a:r>
              <a:rPr lang="en-US" sz="2000" dirty="0"/>
              <a:t> supports a </a:t>
            </a:r>
            <a:r>
              <a:rPr lang="en-US" sz="2000" dirty="0">
                <a:solidFill>
                  <a:srgbClr val="00B0F0"/>
                </a:solidFill>
              </a:rPr>
              <a:t>Nerd</a:t>
            </a:r>
            <a:r>
              <a:rPr lang="en-US" sz="2000" dirty="0"/>
              <a:t> also supports!</a:t>
            </a:r>
            <a:endParaRPr lang="en-US" sz="2000" baseline="30000" dirty="0"/>
          </a:p>
        </p:txBody>
      </p:sp>
      <p:sp>
        <p:nvSpPr>
          <p:cNvPr id="32" name="TextBox 31">
            <a:extLst>
              <a:ext uri="{FF2B5EF4-FFF2-40B4-BE49-F238E27FC236}">
                <a16:creationId xmlns:a16="http://schemas.microsoft.com/office/drawing/2014/main" id="{0C6F2AA1-B4C0-4030-9E36-77770BBEAC89}"/>
              </a:ext>
            </a:extLst>
          </p:cNvPr>
          <p:cNvSpPr txBox="1"/>
          <p:nvPr/>
        </p:nvSpPr>
        <p:spPr>
          <a:xfrm>
            <a:off x="8484028" y="6009871"/>
            <a:ext cx="3580710" cy="707886"/>
          </a:xfrm>
          <a:prstGeom prst="rect">
            <a:avLst/>
          </a:prstGeom>
          <a:noFill/>
        </p:spPr>
        <p:txBody>
          <a:bodyPr wrap="square">
            <a:spAutoFit/>
          </a:bodyPr>
          <a:lstStyle/>
          <a:p>
            <a:pPr algn="ctr"/>
            <a:r>
              <a:rPr lang="en-US" sz="2000" dirty="0"/>
              <a:t>And I could pass a </a:t>
            </a:r>
            <a:r>
              <a:rPr lang="en-US" sz="2000" dirty="0">
                <a:solidFill>
                  <a:srgbClr val="00B0F0"/>
                </a:solidFill>
              </a:rPr>
              <a:t>Nerd</a:t>
            </a:r>
            <a:r>
              <a:rPr lang="en-US" sz="2000" dirty="0"/>
              <a:t> to any function that works on a </a:t>
            </a:r>
            <a:r>
              <a:rPr lang="en-US" sz="2000" dirty="0">
                <a:solidFill>
                  <a:srgbClr val="00B050"/>
                </a:solidFill>
              </a:rPr>
              <a:t>Person</a:t>
            </a:r>
            <a:r>
              <a:rPr lang="en-US" sz="2000" dirty="0"/>
              <a:t>!</a:t>
            </a:r>
            <a:endParaRPr lang="en-US" sz="2000" baseline="30000" dirty="0"/>
          </a:p>
        </p:txBody>
      </p:sp>
      <p:sp>
        <p:nvSpPr>
          <p:cNvPr id="33" name="TextBox 32">
            <a:extLst>
              <a:ext uri="{FF2B5EF4-FFF2-40B4-BE49-F238E27FC236}">
                <a16:creationId xmlns:a16="http://schemas.microsoft.com/office/drawing/2014/main" id="{AADBEF6E-4E2C-40CC-A27E-235A398F37C3}"/>
              </a:ext>
            </a:extLst>
          </p:cNvPr>
          <p:cNvSpPr txBox="1"/>
          <p:nvPr/>
        </p:nvSpPr>
        <p:spPr>
          <a:xfrm>
            <a:off x="5319808" y="1604720"/>
            <a:ext cx="3793554" cy="523220"/>
          </a:xfrm>
          <a:prstGeom prst="rect">
            <a:avLst/>
          </a:prstGeom>
          <a:noFill/>
        </p:spPr>
        <p:txBody>
          <a:bodyPr wrap="square">
            <a:spAutoFit/>
          </a:bodyPr>
          <a:lstStyle/>
          <a:p>
            <a:pPr algn="ctr"/>
            <a:r>
              <a:rPr lang="en-US" sz="2800" dirty="0"/>
              <a:t>YES!</a:t>
            </a:r>
          </a:p>
        </p:txBody>
      </p:sp>
    </p:spTree>
    <p:extLst>
      <p:ext uri="{BB962C8B-B14F-4D97-AF65-F5344CB8AC3E}">
        <p14:creationId xmlns:p14="http://schemas.microsoft.com/office/powerpoint/2010/main" val="172727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5" grpId="0"/>
      <p:bldP spid="24" grpId="0"/>
      <p:bldP spid="25" grpId="0"/>
      <p:bldP spid="18" grpId="0" animBg="1"/>
      <p:bldP spid="26" grpId="0" animBg="1"/>
      <p:bldP spid="3" grpId="0" animBg="1"/>
      <p:bldP spid="28" grpId="0"/>
      <p:bldP spid="32" grpId="0"/>
      <p:bldP spid="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3C61B590-E079-4763-991D-3E1BAFDC54DE}"/>
              </a:ext>
            </a:extLst>
          </p:cNvPr>
          <p:cNvSpPr>
            <a:spLocks noGrp="1"/>
          </p:cNvSpPr>
          <p:nvPr>
            <p:ph type="title"/>
          </p:nvPr>
        </p:nvSpPr>
        <p:spPr>
          <a:xfrm>
            <a:off x="914400" y="-76200"/>
            <a:ext cx="10363200" cy="1143000"/>
          </a:xfrm>
        </p:spPr>
        <p:txBody>
          <a:bodyPr/>
          <a:lstStyle/>
          <a:p>
            <a:r>
              <a:rPr lang="en-US" dirty="0"/>
              <a:t>Visualizing Super/Subtypes with Inheritance</a:t>
            </a:r>
          </a:p>
        </p:txBody>
      </p:sp>
      <p:sp>
        <p:nvSpPr>
          <p:cNvPr id="14" name="TextBox 13">
            <a:extLst>
              <a:ext uri="{FF2B5EF4-FFF2-40B4-BE49-F238E27FC236}">
                <a16:creationId xmlns:a16="http://schemas.microsoft.com/office/drawing/2014/main" id="{FEEA6A29-75DF-4AF8-8596-6C5DDE3B1305}"/>
              </a:ext>
            </a:extLst>
          </p:cNvPr>
          <p:cNvSpPr txBox="1"/>
          <p:nvPr/>
        </p:nvSpPr>
        <p:spPr>
          <a:xfrm>
            <a:off x="5606522" y="950344"/>
            <a:ext cx="6427632" cy="400110"/>
          </a:xfrm>
          <a:prstGeom prst="rect">
            <a:avLst/>
          </a:prstGeom>
          <a:noFill/>
        </p:spPr>
        <p:txBody>
          <a:bodyPr wrap="square">
            <a:spAutoFit/>
          </a:bodyPr>
          <a:lstStyle/>
          <a:p>
            <a:pPr algn="ctr"/>
            <a:r>
              <a:rPr lang="en-US" sz="2000" dirty="0"/>
              <a:t>When you use </a:t>
            </a:r>
            <a:r>
              <a:rPr lang="en-US" sz="2000" dirty="0">
                <a:solidFill>
                  <a:srgbClr val="FF0000"/>
                </a:solidFill>
              </a:rPr>
              <a:t>subclass inheritance</a:t>
            </a:r>
            <a:r>
              <a:rPr lang="en-US" sz="2000" dirty="0"/>
              <a:t>...</a:t>
            </a:r>
          </a:p>
        </p:txBody>
      </p:sp>
      <p:sp>
        <p:nvSpPr>
          <p:cNvPr id="16" name="TextBox 15">
            <a:extLst>
              <a:ext uri="{FF2B5EF4-FFF2-40B4-BE49-F238E27FC236}">
                <a16:creationId xmlns:a16="http://schemas.microsoft.com/office/drawing/2014/main" id="{8DDAF2D9-E19B-462E-A3BC-903EEEB6FB4C}"/>
              </a:ext>
            </a:extLst>
          </p:cNvPr>
          <p:cNvSpPr txBox="1"/>
          <p:nvPr/>
        </p:nvSpPr>
        <p:spPr>
          <a:xfrm>
            <a:off x="157846" y="1066800"/>
            <a:ext cx="5334467" cy="3578973"/>
          </a:xfrm>
          <a:prstGeom prst="rect">
            <a:avLst/>
          </a:prstGeom>
          <a:solidFill>
            <a:schemeClr val="accent4">
              <a:lumMod val="20000"/>
              <a:lumOff val="80000"/>
            </a:schemeClr>
          </a:solidFill>
          <a:ln>
            <a:solidFill>
              <a:schemeClr val="tx1"/>
            </a:solidFill>
          </a:ln>
        </p:spPr>
        <p:txBody>
          <a:bodyPr wrap="square">
            <a:noAutofit/>
          </a:bodyPr>
          <a:lstStyle/>
          <a:p>
            <a:r>
              <a:rPr lang="en-US" dirty="0">
                <a:latin typeface="Consolas" panose="020B0609020204030204" pitchFamily="49" charset="0"/>
              </a:rPr>
              <a:t>class </a:t>
            </a:r>
            <a:r>
              <a:rPr lang="en-US" dirty="0">
                <a:solidFill>
                  <a:srgbClr val="00B0F0"/>
                </a:solidFill>
                <a:latin typeface="Consolas" panose="020B0609020204030204" pitchFamily="49" charset="0"/>
              </a:rPr>
              <a:t>Person</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B0F0"/>
                </a:solidFill>
                <a:latin typeface="Consolas" panose="020B0609020204030204" pitchFamily="49" charset="0"/>
              </a:rPr>
              <a:t>  virtual void eat()</a:t>
            </a:r>
          </a:p>
          <a:p>
            <a:r>
              <a:rPr lang="en-US" dirty="0">
                <a:solidFill>
                  <a:srgbClr val="00B0F0"/>
                </a:solidFill>
                <a:latin typeface="Consolas" panose="020B0609020204030204" pitchFamily="49" charset="0"/>
              </a:rPr>
              <a:t>    { </a:t>
            </a:r>
            <a:r>
              <a:rPr lang="en-US" dirty="0" err="1">
                <a:solidFill>
                  <a:srgbClr val="00B0F0"/>
                </a:solidFill>
                <a:latin typeface="Consolas" panose="020B0609020204030204" pitchFamily="49" charset="0"/>
              </a:rPr>
              <a:t>cout</a:t>
            </a:r>
            <a:r>
              <a:rPr lang="en-US" dirty="0">
                <a:solidFill>
                  <a:srgbClr val="00B0F0"/>
                </a:solidFill>
                <a:latin typeface="Consolas" panose="020B0609020204030204" pitchFamily="49" charset="0"/>
              </a:rPr>
              <a:t> &lt;&lt; "Nom </a:t>
            </a:r>
            <a:r>
              <a:rPr lang="en-US" dirty="0" err="1">
                <a:solidFill>
                  <a:srgbClr val="00B0F0"/>
                </a:solidFill>
                <a:latin typeface="Consolas" panose="020B0609020204030204" pitchFamily="49" charset="0"/>
              </a:rPr>
              <a:t>nom</a:t>
            </a:r>
            <a:r>
              <a:rPr lang="en-US" dirty="0">
                <a:solidFill>
                  <a:srgbClr val="00B0F0"/>
                </a:solidFill>
                <a:latin typeface="Consolas" panose="020B0609020204030204" pitchFamily="49" charset="0"/>
              </a:rPr>
              <a:t>"; }</a:t>
            </a:r>
          </a:p>
          <a:p>
            <a:r>
              <a:rPr lang="en-US" dirty="0">
                <a:solidFill>
                  <a:srgbClr val="00B0F0"/>
                </a:solidFill>
                <a:latin typeface="Consolas" panose="020B0609020204030204" pitchFamily="49" charset="0"/>
              </a:rPr>
              <a:t>  virtual void sleep()</a:t>
            </a:r>
          </a:p>
          <a:p>
            <a:r>
              <a:rPr lang="en-US" dirty="0">
                <a:solidFill>
                  <a:srgbClr val="00B0F0"/>
                </a:solidFill>
                <a:latin typeface="Consolas" panose="020B0609020204030204" pitchFamily="49" charset="0"/>
              </a:rPr>
              <a:t>    { </a:t>
            </a:r>
            <a:r>
              <a:rPr lang="en-US" dirty="0" err="1">
                <a:solidFill>
                  <a:srgbClr val="00B0F0"/>
                </a:solidFill>
                <a:latin typeface="Consolas" panose="020B0609020204030204" pitchFamily="49" charset="0"/>
              </a:rPr>
              <a:t>cout</a:t>
            </a:r>
            <a:r>
              <a:rPr lang="en-US" dirty="0">
                <a:solidFill>
                  <a:srgbClr val="00B0F0"/>
                </a:solidFill>
                <a:latin typeface="Consolas" panose="020B0609020204030204" pitchFamily="49" charset="0"/>
              </a:rPr>
              <a:t> &lt;&lt; "</a:t>
            </a:r>
            <a:r>
              <a:rPr lang="en-US" dirty="0" err="1">
                <a:solidFill>
                  <a:srgbClr val="00B0F0"/>
                </a:solidFill>
                <a:latin typeface="Consolas" panose="020B0609020204030204" pitchFamily="49" charset="0"/>
              </a:rPr>
              <a:t>Zzzzz</a:t>
            </a:r>
            <a:r>
              <a:rPr lang="en-US" dirty="0">
                <a:solidFill>
                  <a:srgbClr val="00B0F0"/>
                </a:solidFill>
                <a:latin typeface="Consolas" panose="020B0609020204030204" pitchFamily="49" charset="0"/>
              </a:rPr>
              <a:t>"; }</a:t>
            </a:r>
          </a:p>
          <a:p>
            <a:r>
              <a:rPr lang="en-US" dirty="0">
                <a:latin typeface="Consolas" panose="020B0609020204030204" pitchFamily="49" charset="0"/>
              </a:rPr>
              <a:t>};</a:t>
            </a:r>
          </a:p>
          <a:p>
            <a:endParaRPr lang="en-US" sz="1100" dirty="0">
              <a:latin typeface="Consolas" panose="020B0609020204030204" pitchFamily="49" charset="0"/>
            </a:endParaRPr>
          </a:p>
          <a:p>
            <a:r>
              <a:rPr lang="en-US" dirty="0">
                <a:latin typeface="Consolas" panose="020B0609020204030204" pitchFamily="49" charset="0"/>
              </a:rPr>
              <a:t>class </a:t>
            </a:r>
            <a:r>
              <a:rPr lang="en-US" dirty="0">
                <a:solidFill>
                  <a:srgbClr val="0070C0"/>
                </a:solidFill>
                <a:latin typeface="Consolas" panose="020B0609020204030204" pitchFamily="49" charset="0"/>
              </a:rPr>
              <a:t>Nerd</a:t>
            </a:r>
            <a:r>
              <a:rPr lang="en-US" dirty="0">
                <a:latin typeface="Consolas" panose="020B0609020204030204" pitchFamily="49" charset="0"/>
              </a:rPr>
              <a:t>: public </a:t>
            </a:r>
            <a:r>
              <a:rPr lang="en-US" dirty="0">
                <a:solidFill>
                  <a:srgbClr val="00B0F0"/>
                </a:solidFill>
                <a:latin typeface="Consolas" panose="020B0609020204030204" pitchFamily="49" charset="0"/>
              </a:rPr>
              <a:t>Person</a:t>
            </a:r>
            <a:r>
              <a:rPr lang="en-US" dirty="0">
                <a:latin typeface="Consolas" panose="020B0609020204030204" pitchFamily="49" charset="0"/>
              </a:rPr>
              <a:t> {</a:t>
            </a:r>
          </a:p>
          <a:p>
            <a:r>
              <a:rPr lang="en-US" dirty="0">
                <a:latin typeface="Consolas" panose="020B0609020204030204" pitchFamily="49" charset="0"/>
              </a:rPr>
              <a:t>public:</a:t>
            </a:r>
          </a:p>
          <a:p>
            <a:r>
              <a:rPr lang="en-US" dirty="0">
                <a:solidFill>
                  <a:srgbClr val="0070C0"/>
                </a:solidFill>
                <a:latin typeface="Consolas" panose="020B0609020204030204" pitchFamily="49" charset="0"/>
              </a:rPr>
              <a:t>  virtual void study() </a:t>
            </a:r>
          </a:p>
          <a:p>
            <a:r>
              <a:rPr lang="en-US" dirty="0">
                <a:solidFill>
                  <a:srgbClr val="0070C0"/>
                </a:solidFill>
                <a:latin typeface="Consolas" panose="020B0609020204030204" pitchFamily="49" charset="0"/>
              </a:rPr>
              <a:t>   { </a:t>
            </a:r>
            <a:r>
              <a:rPr lang="en-US" dirty="0" err="1">
                <a:solidFill>
                  <a:srgbClr val="0070C0"/>
                </a:solidFill>
                <a:latin typeface="Consolas" panose="020B0609020204030204" pitchFamily="49" charset="0"/>
              </a:rPr>
              <a:t>cout</a:t>
            </a:r>
            <a:r>
              <a:rPr lang="en-US" dirty="0">
                <a:solidFill>
                  <a:srgbClr val="0070C0"/>
                </a:solidFill>
                <a:latin typeface="Consolas" panose="020B0609020204030204" pitchFamily="49" charset="0"/>
              </a:rPr>
              <a:t> &lt;&lt; "Learn, learn, learn"; }</a:t>
            </a:r>
          </a:p>
          <a:p>
            <a:r>
              <a:rPr lang="en-US" dirty="0">
                <a:latin typeface="Consolas" panose="020B0609020204030204" pitchFamily="49" charset="0"/>
              </a:rPr>
              <a:t>}; </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34" name="TextBox 33">
            <a:extLst>
              <a:ext uri="{FF2B5EF4-FFF2-40B4-BE49-F238E27FC236}">
                <a16:creationId xmlns:a16="http://schemas.microsoft.com/office/drawing/2014/main" id="{10FA00EE-0179-4164-AB0A-D0E7EB2D5D5F}"/>
              </a:ext>
            </a:extLst>
          </p:cNvPr>
          <p:cNvSpPr txBox="1"/>
          <p:nvPr/>
        </p:nvSpPr>
        <p:spPr>
          <a:xfrm>
            <a:off x="6538522" y="1459852"/>
            <a:ext cx="4563632" cy="707886"/>
          </a:xfrm>
          <a:prstGeom prst="rect">
            <a:avLst/>
          </a:prstGeom>
          <a:noFill/>
        </p:spPr>
        <p:txBody>
          <a:bodyPr wrap="square">
            <a:spAutoFit/>
          </a:bodyPr>
          <a:lstStyle/>
          <a:p>
            <a:pPr algn="ctr"/>
            <a:r>
              <a:rPr lang="en-US" sz="2000" dirty="0"/>
              <a:t>The </a:t>
            </a:r>
            <a:r>
              <a:rPr lang="en-US" sz="2000" dirty="0">
                <a:solidFill>
                  <a:srgbClr val="00B0F0"/>
                </a:solidFill>
              </a:rPr>
              <a:t>base class definition </a:t>
            </a:r>
            <a:r>
              <a:rPr lang="en-US" sz="2000" dirty="0"/>
              <a:t>implicitly defines a new </a:t>
            </a:r>
            <a:r>
              <a:rPr lang="en-US" sz="2000" dirty="0">
                <a:solidFill>
                  <a:srgbClr val="FF0000"/>
                </a:solidFill>
              </a:rPr>
              <a:t>type</a:t>
            </a:r>
            <a:r>
              <a:rPr lang="en-US" sz="2000" dirty="0"/>
              <a:t> (e.g., </a:t>
            </a:r>
            <a:r>
              <a:rPr lang="en-US" sz="2000" dirty="0">
                <a:solidFill>
                  <a:srgbClr val="FF0000"/>
                </a:solidFill>
              </a:rPr>
              <a:t>Person</a:t>
            </a:r>
            <a:r>
              <a:rPr lang="en-US" sz="2000" dirty="0"/>
              <a:t>).</a:t>
            </a:r>
          </a:p>
        </p:txBody>
      </p:sp>
      <p:sp>
        <p:nvSpPr>
          <p:cNvPr id="45" name="TextBox 44">
            <a:extLst>
              <a:ext uri="{FF2B5EF4-FFF2-40B4-BE49-F238E27FC236}">
                <a16:creationId xmlns:a16="http://schemas.microsoft.com/office/drawing/2014/main" id="{A4CD88A0-D0FD-4FB5-9A2B-00790DE54AD0}"/>
              </a:ext>
            </a:extLst>
          </p:cNvPr>
          <p:cNvSpPr txBox="1"/>
          <p:nvPr/>
        </p:nvSpPr>
        <p:spPr>
          <a:xfrm>
            <a:off x="6510962" y="2238595"/>
            <a:ext cx="4618752" cy="707886"/>
          </a:xfrm>
          <a:prstGeom prst="rect">
            <a:avLst/>
          </a:prstGeom>
          <a:noFill/>
        </p:spPr>
        <p:txBody>
          <a:bodyPr wrap="square">
            <a:spAutoFit/>
          </a:bodyPr>
          <a:lstStyle/>
          <a:p>
            <a:pPr algn="ctr"/>
            <a:r>
              <a:rPr lang="en-US" sz="2000" dirty="0"/>
              <a:t>And the </a:t>
            </a:r>
            <a:r>
              <a:rPr lang="en-US" sz="2000" dirty="0">
                <a:solidFill>
                  <a:srgbClr val="0070C0"/>
                </a:solidFill>
              </a:rPr>
              <a:t>subclass definition </a:t>
            </a:r>
            <a:r>
              <a:rPr lang="en-US" sz="2000" dirty="0"/>
              <a:t>implicitly defines a </a:t>
            </a:r>
            <a:r>
              <a:rPr lang="en-US" sz="2000" dirty="0">
                <a:solidFill>
                  <a:srgbClr val="C00000"/>
                </a:solidFill>
              </a:rPr>
              <a:t>new type </a:t>
            </a:r>
            <a:r>
              <a:rPr lang="en-US" sz="2000" dirty="0"/>
              <a:t>too (e.g., </a:t>
            </a:r>
            <a:r>
              <a:rPr lang="en-US" sz="2000" dirty="0">
                <a:solidFill>
                  <a:srgbClr val="C00000"/>
                </a:solidFill>
              </a:rPr>
              <a:t>Nerd</a:t>
            </a:r>
            <a:r>
              <a:rPr lang="en-US" sz="2000" dirty="0"/>
              <a:t>).</a:t>
            </a:r>
          </a:p>
        </p:txBody>
      </p:sp>
      <p:sp>
        <p:nvSpPr>
          <p:cNvPr id="3" name="Rectangle 2">
            <a:extLst>
              <a:ext uri="{FF2B5EF4-FFF2-40B4-BE49-F238E27FC236}">
                <a16:creationId xmlns:a16="http://schemas.microsoft.com/office/drawing/2014/main" id="{FD41FC68-3991-4ED6-BFEA-4B745A2A17A4}"/>
              </a:ext>
            </a:extLst>
          </p:cNvPr>
          <p:cNvSpPr/>
          <p:nvPr/>
        </p:nvSpPr>
        <p:spPr>
          <a:xfrm>
            <a:off x="6239882" y="4206091"/>
            <a:ext cx="1107516" cy="8113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class</a:t>
            </a:r>
          </a:p>
        </p:txBody>
      </p:sp>
      <p:sp>
        <p:nvSpPr>
          <p:cNvPr id="4" name="Arrow: Right 3">
            <a:extLst>
              <a:ext uri="{FF2B5EF4-FFF2-40B4-BE49-F238E27FC236}">
                <a16:creationId xmlns:a16="http://schemas.microsoft.com/office/drawing/2014/main" id="{9F838EFF-AA94-41D4-9236-0A9AF334EF85}"/>
              </a:ext>
            </a:extLst>
          </p:cNvPr>
          <p:cNvSpPr/>
          <p:nvPr/>
        </p:nvSpPr>
        <p:spPr>
          <a:xfrm>
            <a:off x="7592093" y="4367079"/>
            <a:ext cx="2221743" cy="489397"/>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Implicitly defines a</a:t>
            </a:r>
          </a:p>
        </p:txBody>
      </p:sp>
      <p:sp>
        <p:nvSpPr>
          <p:cNvPr id="47" name="Rectangle 46">
            <a:extLst>
              <a:ext uri="{FF2B5EF4-FFF2-40B4-BE49-F238E27FC236}">
                <a16:creationId xmlns:a16="http://schemas.microsoft.com/office/drawing/2014/main" id="{72BD4C45-CCA6-45D8-94AF-19B7D4710B83}"/>
              </a:ext>
            </a:extLst>
          </p:cNvPr>
          <p:cNvSpPr/>
          <p:nvPr/>
        </p:nvSpPr>
        <p:spPr>
          <a:xfrm>
            <a:off x="9904824" y="4206089"/>
            <a:ext cx="1107516" cy="8113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type</a:t>
            </a:r>
          </a:p>
        </p:txBody>
      </p:sp>
      <p:sp>
        <p:nvSpPr>
          <p:cNvPr id="48" name="Rectangle 47">
            <a:extLst>
              <a:ext uri="{FF2B5EF4-FFF2-40B4-BE49-F238E27FC236}">
                <a16:creationId xmlns:a16="http://schemas.microsoft.com/office/drawing/2014/main" id="{FD3EA6D1-4EE6-4103-B5F5-81720B2E7EFB}"/>
              </a:ext>
            </a:extLst>
          </p:cNvPr>
          <p:cNvSpPr/>
          <p:nvPr/>
        </p:nvSpPr>
        <p:spPr>
          <a:xfrm>
            <a:off x="6239882" y="5869684"/>
            <a:ext cx="1107516" cy="811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Nerd class</a:t>
            </a:r>
          </a:p>
        </p:txBody>
      </p:sp>
      <p:sp>
        <p:nvSpPr>
          <p:cNvPr id="49" name="Arrow: Right 48">
            <a:extLst>
              <a:ext uri="{FF2B5EF4-FFF2-40B4-BE49-F238E27FC236}">
                <a16:creationId xmlns:a16="http://schemas.microsoft.com/office/drawing/2014/main" id="{FE7479BD-391F-4B39-8E8C-76C8785D5723}"/>
              </a:ext>
            </a:extLst>
          </p:cNvPr>
          <p:cNvSpPr/>
          <p:nvPr/>
        </p:nvSpPr>
        <p:spPr>
          <a:xfrm>
            <a:off x="7592093" y="6030672"/>
            <a:ext cx="2221743" cy="489397"/>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Implicitly defines a</a:t>
            </a:r>
          </a:p>
        </p:txBody>
      </p:sp>
      <p:sp>
        <p:nvSpPr>
          <p:cNvPr id="50" name="Rectangle 49">
            <a:extLst>
              <a:ext uri="{FF2B5EF4-FFF2-40B4-BE49-F238E27FC236}">
                <a16:creationId xmlns:a16="http://schemas.microsoft.com/office/drawing/2014/main" id="{0FF284E4-BFCD-4317-9CF2-9C54E73482CE}"/>
              </a:ext>
            </a:extLst>
          </p:cNvPr>
          <p:cNvSpPr/>
          <p:nvPr/>
        </p:nvSpPr>
        <p:spPr>
          <a:xfrm>
            <a:off x="9904824" y="5869685"/>
            <a:ext cx="1107516" cy="8113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Nerd type</a:t>
            </a:r>
          </a:p>
        </p:txBody>
      </p:sp>
      <p:sp>
        <p:nvSpPr>
          <p:cNvPr id="5" name="Arrow: Up 4">
            <a:extLst>
              <a:ext uri="{FF2B5EF4-FFF2-40B4-BE49-F238E27FC236}">
                <a16:creationId xmlns:a16="http://schemas.microsoft.com/office/drawing/2014/main" id="{8E72AA08-6379-4631-A1B1-9A366D3349AB}"/>
              </a:ext>
            </a:extLst>
          </p:cNvPr>
          <p:cNvSpPr/>
          <p:nvPr/>
        </p:nvSpPr>
        <p:spPr>
          <a:xfrm>
            <a:off x="5813320" y="5065535"/>
            <a:ext cx="1960640" cy="748118"/>
          </a:xfrm>
          <a:prstGeom prst="up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subclass of</a:t>
            </a:r>
          </a:p>
        </p:txBody>
      </p:sp>
      <p:sp>
        <p:nvSpPr>
          <p:cNvPr id="51" name="Arrow: Up 50">
            <a:extLst>
              <a:ext uri="{FF2B5EF4-FFF2-40B4-BE49-F238E27FC236}">
                <a16:creationId xmlns:a16="http://schemas.microsoft.com/office/drawing/2014/main" id="{AE26E375-69CE-4401-8BD8-648D380700B3}"/>
              </a:ext>
            </a:extLst>
          </p:cNvPr>
          <p:cNvSpPr/>
          <p:nvPr/>
        </p:nvSpPr>
        <p:spPr>
          <a:xfrm>
            <a:off x="9478262" y="5063758"/>
            <a:ext cx="1960640" cy="748118"/>
          </a:xfrm>
          <a:prstGeom prst="up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subtype of</a:t>
            </a:r>
          </a:p>
        </p:txBody>
      </p:sp>
      <p:sp>
        <p:nvSpPr>
          <p:cNvPr id="52" name="TextBox 51">
            <a:extLst>
              <a:ext uri="{FF2B5EF4-FFF2-40B4-BE49-F238E27FC236}">
                <a16:creationId xmlns:a16="http://schemas.microsoft.com/office/drawing/2014/main" id="{CB145B27-21D5-4C89-B641-D22B6849B327}"/>
              </a:ext>
            </a:extLst>
          </p:cNvPr>
          <p:cNvSpPr txBox="1"/>
          <p:nvPr/>
        </p:nvSpPr>
        <p:spPr>
          <a:xfrm>
            <a:off x="6344440" y="3017338"/>
            <a:ext cx="4951796" cy="400110"/>
          </a:xfrm>
          <a:prstGeom prst="rect">
            <a:avLst/>
          </a:prstGeom>
          <a:noFill/>
        </p:spPr>
        <p:txBody>
          <a:bodyPr wrap="square">
            <a:spAutoFit/>
          </a:bodyPr>
          <a:lstStyle/>
          <a:p>
            <a:pPr algn="ctr"/>
            <a:r>
              <a:rPr lang="en-US" sz="2000" dirty="0"/>
              <a:t>And since </a:t>
            </a:r>
            <a:r>
              <a:rPr lang="en-US" sz="2000" dirty="0">
                <a:solidFill>
                  <a:srgbClr val="0070C0"/>
                </a:solidFill>
              </a:rPr>
              <a:t>Nerd</a:t>
            </a:r>
            <a:r>
              <a:rPr lang="en-US" sz="2000" dirty="0"/>
              <a:t> is a </a:t>
            </a:r>
            <a:r>
              <a:rPr lang="en-US" sz="2000" i="1" dirty="0"/>
              <a:t>subclass</a:t>
            </a:r>
            <a:r>
              <a:rPr lang="en-US" sz="2000" dirty="0"/>
              <a:t> of </a:t>
            </a:r>
            <a:r>
              <a:rPr lang="en-US" sz="2000" dirty="0">
                <a:solidFill>
                  <a:srgbClr val="00B0F0"/>
                </a:solidFill>
              </a:rPr>
              <a:t>Person</a:t>
            </a:r>
            <a:r>
              <a:rPr lang="en-US" sz="2000" dirty="0"/>
              <a:t>...</a:t>
            </a:r>
          </a:p>
        </p:txBody>
      </p:sp>
      <p:sp>
        <p:nvSpPr>
          <p:cNvPr id="54" name="TextBox 53">
            <a:extLst>
              <a:ext uri="{FF2B5EF4-FFF2-40B4-BE49-F238E27FC236}">
                <a16:creationId xmlns:a16="http://schemas.microsoft.com/office/drawing/2014/main" id="{3B56D9D1-A41E-4470-AA1C-4690722E3A6C}"/>
              </a:ext>
            </a:extLst>
          </p:cNvPr>
          <p:cNvSpPr txBox="1"/>
          <p:nvPr/>
        </p:nvSpPr>
        <p:spPr>
          <a:xfrm>
            <a:off x="6084400" y="3488304"/>
            <a:ext cx="5471876" cy="400110"/>
          </a:xfrm>
          <a:prstGeom prst="rect">
            <a:avLst/>
          </a:prstGeom>
          <a:noFill/>
        </p:spPr>
        <p:txBody>
          <a:bodyPr wrap="square">
            <a:spAutoFit/>
          </a:bodyPr>
          <a:lstStyle/>
          <a:p>
            <a:pPr algn="ctr"/>
            <a:r>
              <a:rPr lang="en-US" sz="2000" dirty="0"/>
              <a:t>The </a:t>
            </a:r>
            <a:r>
              <a:rPr lang="en-US" sz="2000" dirty="0">
                <a:solidFill>
                  <a:srgbClr val="C00000"/>
                </a:solidFill>
              </a:rPr>
              <a:t>Nerd</a:t>
            </a:r>
            <a:r>
              <a:rPr lang="en-US" sz="2000" dirty="0"/>
              <a:t> type is a </a:t>
            </a:r>
            <a:r>
              <a:rPr lang="en-US" sz="2000" i="1" dirty="0"/>
              <a:t>subtype</a:t>
            </a:r>
            <a:r>
              <a:rPr lang="en-US" sz="2000" dirty="0"/>
              <a:t> of the </a:t>
            </a:r>
            <a:r>
              <a:rPr lang="en-US" sz="2000" dirty="0">
                <a:solidFill>
                  <a:srgbClr val="FF0000"/>
                </a:solidFill>
              </a:rPr>
              <a:t>Person</a:t>
            </a:r>
            <a:r>
              <a:rPr lang="en-US" sz="2000" dirty="0"/>
              <a:t> type!</a:t>
            </a:r>
          </a:p>
        </p:txBody>
      </p:sp>
      <p:sp>
        <p:nvSpPr>
          <p:cNvPr id="25" name="Speech Bubble: Rectangle with Corners Rounded 24">
            <a:extLst>
              <a:ext uri="{FF2B5EF4-FFF2-40B4-BE49-F238E27FC236}">
                <a16:creationId xmlns:a16="http://schemas.microsoft.com/office/drawing/2014/main" id="{6AB8D055-542E-4285-8283-707F43C38BC4}"/>
              </a:ext>
            </a:extLst>
          </p:cNvPr>
          <p:cNvSpPr/>
          <p:nvPr/>
        </p:nvSpPr>
        <p:spPr>
          <a:xfrm>
            <a:off x="3457094" y="1945284"/>
            <a:ext cx="3202414" cy="1186778"/>
          </a:xfrm>
          <a:prstGeom prst="wedgeRoundRectCallout">
            <a:avLst>
              <a:gd name="adj1" fmla="val -93517"/>
              <a:gd name="adj2" fmla="val 5477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is </a:t>
            </a:r>
            <a:r>
              <a:rPr lang="en-US" sz="2000" dirty="0">
                <a:solidFill>
                  <a:schemeClr val="accent2">
                    <a:lumMod val="20000"/>
                    <a:lumOff val="80000"/>
                  </a:schemeClr>
                </a:solidFill>
                <a:latin typeface="Corbel" panose="020B0503020204020204" pitchFamily="34" charset="0"/>
              </a:rPr>
              <a:t>subclass inheritance </a:t>
            </a:r>
            <a:r>
              <a:rPr lang="en-US" sz="2000" dirty="0">
                <a:latin typeface="Corbel" panose="020B0503020204020204" pitchFamily="34" charset="0"/>
              </a:rPr>
              <a:t>– we derive a </a:t>
            </a:r>
            <a:r>
              <a:rPr lang="en-US" sz="2000" dirty="0">
                <a:solidFill>
                  <a:schemeClr val="accent5">
                    <a:lumMod val="40000"/>
                    <a:lumOff val="60000"/>
                  </a:schemeClr>
                </a:solidFill>
                <a:latin typeface="Corbel" panose="020B0503020204020204" pitchFamily="34" charset="0"/>
              </a:rPr>
              <a:t>subclass</a:t>
            </a:r>
            <a:r>
              <a:rPr lang="en-US" sz="2000" dirty="0">
                <a:latin typeface="Corbel" panose="020B0503020204020204" pitchFamily="34" charset="0"/>
              </a:rPr>
              <a:t> from a </a:t>
            </a:r>
            <a:r>
              <a:rPr lang="en-US" sz="2000" dirty="0">
                <a:solidFill>
                  <a:srgbClr val="00FFFF"/>
                </a:solidFill>
                <a:latin typeface="Corbel" panose="020B0503020204020204" pitchFamily="34" charset="0"/>
              </a:rPr>
              <a:t>base class</a:t>
            </a:r>
            <a:r>
              <a:rPr lang="en-US" sz="2000" dirty="0">
                <a:latin typeface="Corbel" panose="020B0503020204020204" pitchFamily="34" charset="0"/>
              </a:rPr>
              <a:t>.</a:t>
            </a:r>
          </a:p>
        </p:txBody>
      </p:sp>
    </p:spTree>
    <p:extLst>
      <p:ext uri="{BB962C8B-B14F-4D97-AF65-F5344CB8AC3E}">
        <p14:creationId xmlns:p14="http://schemas.microsoft.com/office/powerpoint/2010/main" val="131947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left)">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left)">
                                      <p:cBhvr>
                                        <p:cTn id="78" dur="500"/>
                                        <p:tgtEl>
                                          <p:spTgt spid="49"/>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down)">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wipe(down)">
                                      <p:cBhvr>
                                        <p:cTn id="10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uiExpand="1" build="p" animBg="1"/>
      <p:bldP spid="34" grpId="0"/>
      <p:bldP spid="45" grpId="0"/>
      <p:bldP spid="3" grpId="0" animBg="1"/>
      <p:bldP spid="4" grpId="0" animBg="1"/>
      <p:bldP spid="47" grpId="0" animBg="1"/>
      <p:bldP spid="48" grpId="0" animBg="1"/>
      <p:bldP spid="49" grpId="0" animBg="1"/>
      <p:bldP spid="50" grpId="0" animBg="1"/>
      <p:bldP spid="5" grpId="0" animBg="1"/>
      <p:bldP spid="51" grpId="0" animBg="1"/>
      <p:bldP spid="52" grpId="0"/>
      <p:bldP spid="54" grpId="0"/>
      <p:bldP spid="25" grpId="0" animBg="1"/>
      <p:bldP spid="25"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63327" y="8371454"/>
            <a:ext cx="7105336" cy="369332"/>
          </a:xfrm>
          <a:prstGeom prst="rect">
            <a:avLst/>
          </a:prstGeom>
          <a:noFill/>
        </p:spPr>
        <p:txBody>
          <a:bodyPr wrap="square">
            <a:spAutoFit/>
          </a:bodyPr>
          <a:lstStyle/>
          <a:p>
            <a:endParaRPr lang="en-US" dirty="0">
              <a:latin typeface="Corbel" panose="020B0503020204020204" pitchFamily="34" charset="0"/>
            </a:endParaRPr>
          </a:p>
        </p:txBody>
      </p:sp>
      <p:grpSp>
        <p:nvGrpSpPr>
          <p:cNvPr id="20" name="Group 19">
            <a:extLst>
              <a:ext uri="{FF2B5EF4-FFF2-40B4-BE49-F238E27FC236}">
                <a16:creationId xmlns:a16="http://schemas.microsoft.com/office/drawing/2014/main" id="{94FA2066-066C-49D8-B5D5-A600E1625DF8}"/>
              </a:ext>
            </a:extLst>
          </p:cNvPr>
          <p:cNvGrpSpPr/>
          <p:nvPr/>
        </p:nvGrpSpPr>
        <p:grpSpPr>
          <a:xfrm>
            <a:off x="879254" y="-125445"/>
            <a:ext cx="11484833" cy="1143000"/>
            <a:chOff x="1545366" y="-4627"/>
            <a:chExt cx="11484833" cy="1143000"/>
          </a:xfrm>
        </p:grpSpPr>
        <p:sp>
          <p:nvSpPr>
            <p:cNvPr id="21" name="Rectangle 11">
              <a:extLst>
                <a:ext uri="{FF2B5EF4-FFF2-40B4-BE49-F238E27FC236}">
                  <a16:creationId xmlns:a16="http://schemas.microsoft.com/office/drawing/2014/main" id="{714E4077-93E2-4283-9ABD-C301ACDBBC1B}"/>
                </a:ext>
              </a:extLst>
            </p:cNvPr>
            <p:cNvSpPr>
              <a:spLocks noChangeArrowheads="1"/>
            </p:cNvSpPr>
            <p:nvPr/>
          </p:nvSpPr>
          <p:spPr bwMode="auto">
            <a:xfrm>
              <a:off x="1545366" y="-4627"/>
              <a:ext cx="1148483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latin typeface="Corbel" panose="020B0503020204020204" pitchFamily="34" charset="0"/>
                </a:rPr>
                <a:t>Classify That Language: Inheritance and Typing</a:t>
              </a:r>
            </a:p>
          </p:txBody>
        </p:sp>
        <p:pic>
          <p:nvPicPr>
            <p:cNvPr id="22" name="Picture 21" descr="Shape&#10;&#10;Description automatically generated with low confidence">
              <a:extLst>
                <a:ext uri="{FF2B5EF4-FFF2-40B4-BE49-F238E27FC236}">
                  <a16:creationId xmlns:a16="http://schemas.microsoft.com/office/drawing/2014/main" id="{08F06237-C13C-4673-8076-3DEAA3CE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976" y="198384"/>
              <a:ext cx="645420" cy="742444"/>
            </a:xfrm>
            <a:prstGeom prst="rect">
              <a:avLst/>
            </a:prstGeom>
            <a:ln>
              <a:noFill/>
            </a:ln>
            <a:effectLst>
              <a:outerShdw blurRad="292100" dist="139700" dir="2700000" algn="tl" rotWithShape="0">
                <a:srgbClr val="333333">
                  <a:alpha val="65000"/>
                </a:srgbClr>
              </a:outerShdw>
            </a:effectLst>
          </p:spPr>
        </p:pic>
      </p:grpSp>
      <p:sp>
        <p:nvSpPr>
          <p:cNvPr id="17" name="Rectangle 16">
            <a:extLst>
              <a:ext uri="{FF2B5EF4-FFF2-40B4-BE49-F238E27FC236}">
                <a16:creationId xmlns:a16="http://schemas.microsoft.com/office/drawing/2014/main" id="{34EBD95C-46E2-4BA3-AE24-D794FC5CF0F7}"/>
              </a:ext>
            </a:extLst>
          </p:cNvPr>
          <p:cNvSpPr/>
          <p:nvPr/>
        </p:nvSpPr>
        <p:spPr>
          <a:xfrm>
            <a:off x="7129749" y="4864914"/>
            <a:ext cx="4431600"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Thinking time!</a:t>
            </a:r>
          </a:p>
        </p:txBody>
      </p:sp>
      <p:sp>
        <p:nvSpPr>
          <p:cNvPr id="18" name="Rectangle 17">
            <a:extLst>
              <a:ext uri="{FF2B5EF4-FFF2-40B4-BE49-F238E27FC236}">
                <a16:creationId xmlns:a16="http://schemas.microsoft.com/office/drawing/2014/main" id="{5FFF5E25-0B79-4993-8F28-981904FB8AB9}"/>
              </a:ext>
            </a:extLst>
          </p:cNvPr>
          <p:cNvSpPr/>
          <p:nvPr/>
        </p:nvSpPr>
        <p:spPr>
          <a:xfrm>
            <a:off x="7128923" y="4870483"/>
            <a:ext cx="4433252"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CBFFA99-B6D4-49BD-8B32-A3A858536776}"/>
              </a:ext>
            </a:extLst>
          </p:cNvPr>
          <p:cNvSpPr txBox="1"/>
          <p:nvPr/>
        </p:nvSpPr>
        <p:spPr>
          <a:xfrm>
            <a:off x="6810606" y="1061206"/>
            <a:ext cx="5069887" cy="461665"/>
          </a:xfrm>
          <a:prstGeom prst="rect">
            <a:avLst/>
          </a:prstGeom>
          <a:noFill/>
        </p:spPr>
        <p:txBody>
          <a:bodyPr wrap="square">
            <a:spAutoFit/>
          </a:bodyPr>
          <a:lstStyle/>
          <a:p>
            <a:pPr algn="ctr"/>
            <a:r>
              <a:rPr lang="en-US" sz="2400" dirty="0"/>
              <a:t>Consider the following program:</a:t>
            </a:r>
          </a:p>
        </p:txBody>
      </p:sp>
      <p:sp>
        <p:nvSpPr>
          <p:cNvPr id="31" name="TextBox 30">
            <a:extLst>
              <a:ext uri="{FF2B5EF4-FFF2-40B4-BE49-F238E27FC236}">
                <a16:creationId xmlns:a16="http://schemas.microsoft.com/office/drawing/2014/main" id="{CA01F658-A2B2-41FA-9B3C-11C3037E82EC}"/>
              </a:ext>
            </a:extLst>
          </p:cNvPr>
          <p:cNvSpPr txBox="1"/>
          <p:nvPr/>
        </p:nvSpPr>
        <p:spPr>
          <a:xfrm>
            <a:off x="6970178" y="1693281"/>
            <a:ext cx="4750743" cy="830997"/>
          </a:xfrm>
          <a:prstGeom prst="rect">
            <a:avLst/>
          </a:prstGeom>
          <a:noFill/>
        </p:spPr>
        <p:txBody>
          <a:bodyPr wrap="square">
            <a:spAutoFit/>
          </a:bodyPr>
          <a:lstStyle/>
          <a:p>
            <a:pPr algn="ctr"/>
            <a:r>
              <a:rPr lang="en-US" sz="2400" dirty="0"/>
              <a:t>Explain how Circle and Rectangle are related in this program.</a:t>
            </a:r>
          </a:p>
        </p:txBody>
      </p:sp>
      <p:sp>
        <p:nvSpPr>
          <p:cNvPr id="33" name="Rectangle 32">
            <a:extLst>
              <a:ext uri="{FF2B5EF4-FFF2-40B4-BE49-F238E27FC236}">
                <a16:creationId xmlns:a16="http://schemas.microsoft.com/office/drawing/2014/main" id="{E15F5E68-8463-4752-8FCC-6973E8D8C417}"/>
              </a:ext>
            </a:extLst>
          </p:cNvPr>
          <p:cNvSpPr/>
          <p:nvPr/>
        </p:nvSpPr>
        <p:spPr>
          <a:xfrm>
            <a:off x="285648" y="948461"/>
            <a:ext cx="6284787" cy="573336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abstract type Shape end</a:t>
            </a:r>
          </a:p>
          <a:p>
            <a:endParaRPr lang="en-US" sz="1200" dirty="0">
              <a:latin typeface="Consolas" panose="020B0609020204030204" pitchFamily="49" charset="0"/>
            </a:endParaRPr>
          </a:p>
          <a:p>
            <a:r>
              <a:rPr lang="en-US" dirty="0">
                <a:latin typeface="Consolas" panose="020B0609020204030204" pitchFamily="49" charset="0"/>
              </a:rPr>
              <a:t>struct Circle &lt;: Shape</a:t>
            </a:r>
          </a:p>
          <a:p>
            <a:r>
              <a:rPr lang="en-US" dirty="0">
                <a:latin typeface="Consolas" panose="020B0609020204030204" pitchFamily="49" charset="0"/>
              </a:rPr>
              <a:t>  radius::Float64</a:t>
            </a:r>
          </a:p>
          <a:p>
            <a:r>
              <a:rPr lang="en-US" dirty="0">
                <a:latin typeface="Consolas" panose="020B0609020204030204" pitchFamily="49" charset="0"/>
              </a:rPr>
              <a:t>end</a:t>
            </a:r>
          </a:p>
          <a:p>
            <a:r>
              <a:rPr lang="en-US" dirty="0">
                <a:latin typeface="Consolas" panose="020B0609020204030204" pitchFamily="49" charset="0"/>
              </a:rPr>
              <a:t>area(c::Circle) = </a:t>
            </a:r>
            <a:r>
              <a:rPr lang="el-GR" dirty="0">
                <a:latin typeface="Consolas" panose="020B0609020204030204" pitchFamily="49" charset="0"/>
              </a:rPr>
              <a:t>π * </a:t>
            </a:r>
            <a:r>
              <a:rPr lang="en-US" dirty="0" err="1">
                <a:latin typeface="Consolas" panose="020B0609020204030204" pitchFamily="49" charset="0"/>
              </a:rPr>
              <a:t>c.radius</a:t>
            </a:r>
            <a:r>
              <a:rPr lang="en-US" dirty="0">
                <a:latin typeface="Consolas" panose="020B0609020204030204" pitchFamily="49" charset="0"/>
              </a:rPr>
              <a:t> ^ 2</a:t>
            </a:r>
          </a:p>
          <a:p>
            <a:endParaRPr lang="en-US" dirty="0">
              <a:latin typeface="Consolas" panose="020B0609020204030204" pitchFamily="49" charset="0"/>
            </a:endParaRPr>
          </a:p>
          <a:p>
            <a:r>
              <a:rPr lang="en-US" dirty="0">
                <a:latin typeface="Consolas" panose="020B0609020204030204" pitchFamily="49" charset="0"/>
              </a:rPr>
              <a:t>struct Rectangle &lt;: Shape</a:t>
            </a:r>
          </a:p>
          <a:p>
            <a:r>
              <a:rPr lang="en-US" dirty="0">
                <a:latin typeface="Consolas" panose="020B0609020204030204" pitchFamily="49" charset="0"/>
              </a:rPr>
              <a:t>  width::Float64</a:t>
            </a:r>
          </a:p>
          <a:p>
            <a:r>
              <a:rPr lang="en-US" dirty="0">
                <a:latin typeface="Consolas" panose="020B0609020204030204" pitchFamily="49" charset="0"/>
              </a:rPr>
              <a:t>  height::Float64</a:t>
            </a:r>
          </a:p>
          <a:p>
            <a:r>
              <a:rPr lang="en-US" dirty="0">
                <a:latin typeface="Consolas" panose="020B0609020204030204" pitchFamily="49" charset="0"/>
              </a:rPr>
              <a:t>end</a:t>
            </a:r>
          </a:p>
          <a:p>
            <a:r>
              <a:rPr lang="en-US" dirty="0">
                <a:latin typeface="Consolas" panose="020B0609020204030204" pitchFamily="49" charset="0"/>
              </a:rPr>
              <a:t>area(r::Rectangle) = </a:t>
            </a:r>
            <a:r>
              <a:rPr lang="en-US" dirty="0" err="1">
                <a:latin typeface="Consolas" panose="020B0609020204030204" pitchFamily="49" charset="0"/>
              </a:rPr>
              <a:t>r.width</a:t>
            </a:r>
            <a:r>
              <a:rPr lang="en-US" dirty="0">
                <a:latin typeface="Consolas" panose="020B0609020204030204" pitchFamily="49" charset="0"/>
              </a:rPr>
              <a:t> * </a:t>
            </a:r>
            <a:r>
              <a:rPr lang="en-US" dirty="0" err="1">
                <a:latin typeface="Consolas" panose="020B0609020204030204" pitchFamily="49" charset="0"/>
              </a:rPr>
              <a:t>r.height</a:t>
            </a:r>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function </a:t>
            </a:r>
            <a:r>
              <a:rPr lang="en-US" dirty="0" err="1">
                <a:latin typeface="Consolas" panose="020B0609020204030204" pitchFamily="49" charset="0"/>
              </a:rPr>
              <a:t>printArea</a:t>
            </a:r>
            <a:r>
              <a:rPr lang="en-US" dirty="0">
                <a:latin typeface="Consolas" panose="020B0609020204030204" pitchFamily="49" charset="0"/>
              </a:rPr>
              <a:t>(s::Shape)</a:t>
            </a:r>
          </a:p>
          <a:p>
            <a:r>
              <a:rPr lang="en-US" dirty="0">
                <a:latin typeface="Consolas" panose="020B0609020204030204" pitchFamily="49" charset="0"/>
              </a:rPr>
              <a:t>  </a:t>
            </a:r>
            <a:r>
              <a:rPr lang="en-US" dirty="0" err="1">
                <a:latin typeface="Consolas" panose="020B0609020204030204" pitchFamily="49" charset="0"/>
              </a:rPr>
              <a:t>println</a:t>
            </a:r>
            <a:r>
              <a:rPr lang="en-US" dirty="0">
                <a:latin typeface="Consolas" panose="020B0609020204030204" pitchFamily="49" charset="0"/>
              </a:rPr>
              <a:t>("The area of the shape is: ",area(s))</a:t>
            </a:r>
          </a:p>
          <a:p>
            <a:r>
              <a:rPr lang="en-US" dirty="0">
                <a:latin typeface="Consolas" panose="020B0609020204030204" pitchFamily="49" charset="0"/>
              </a:rPr>
              <a:t>end</a:t>
            </a:r>
          </a:p>
          <a:p>
            <a:endParaRPr lang="en-US" dirty="0">
              <a:latin typeface="Consolas" panose="020B0609020204030204" pitchFamily="49" charset="0"/>
            </a:endParaRPr>
          </a:p>
          <a:p>
            <a:r>
              <a:rPr lang="en-US" dirty="0">
                <a:latin typeface="Consolas" panose="020B0609020204030204" pitchFamily="49" charset="0"/>
              </a:rPr>
              <a:t>c = Circle(1)</a:t>
            </a:r>
          </a:p>
          <a:p>
            <a:r>
              <a:rPr lang="en-US" dirty="0">
                <a:latin typeface="Consolas" panose="020B0609020204030204" pitchFamily="49" charset="0"/>
              </a:rPr>
              <a:t>r = Rectangle(3, 2)</a:t>
            </a:r>
          </a:p>
          <a:p>
            <a:r>
              <a:rPr lang="en-US" dirty="0" err="1">
                <a:latin typeface="Consolas" panose="020B0609020204030204" pitchFamily="49" charset="0"/>
              </a:rPr>
              <a:t>printArea</a:t>
            </a:r>
            <a:r>
              <a:rPr lang="en-US" dirty="0">
                <a:latin typeface="Consolas" panose="020B0609020204030204" pitchFamily="49" charset="0"/>
              </a:rPr>
              <a:t>(c)</a:t>
            </a:r>
          </a:p>
          <a:p>
            <a:r>
              <a:rPr lang="en-US" dirty="0" err="1">
                <a:latin typeface="Consolas" panose="020B0609020204030204" pitchFamily="49" charset="0"/>
              </a:rPr>
              <a:t>printArea</a:t>
            </a:r>
            <a:r>
              <a:rPr lang="en-US" dirty="0">
                <a:latin typeface="Consolas" panose="020B0609020204030204" pitchFamily="49" charset="0"/>
              </a:rPr>
              <a:t>(r)</a:t>
            </a:r>
          </a:p>
        </p:txBody>
      </p:sp>
      <p:sp>
        <p:nvSpPr>
          <p:cNvPr id="23" name="Speech Bubble: Rectangle with Corners Rounded 22">
            <a:extLst>
              <a:ext uri="{FF2B5EF4-FFF2-40B4-BE49-F238E27FC236}">
                <a16:creationId xmlns:a16="http://schemas.microsoft.com/office/drawing/2014/main" id="{AF6A44FD-7541-4FFB-8E09-7D2CF0D5BA94}"/>
              </a:ext>
            </a:extLst>
          </p:cNvPr>
          <p:cNvSpPr/>
          <p:nvPr/>
        </p:nvSpPr>
        <p:spPr>
          <a:xfrm>
            <a:off x="3428041" y="1421841"/>
            <a:ext cx="3925743" cy="847565"/>
          </a:xfrm>
          <a:prstGeom prst="wedgeRoundRectCallout">
            <a:avLst>
              <a:gd name="adj1" fmla="val -71041"/>
              <a:gd name="adj2" fmla="val -753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this language, types are defined separately from classes/structs!</a:t>
            </a:r>
          </a:p>
        </p:txBody>
      </p:sp>
      <p:sp>
        <p:nvSpPr>
          <p:cNvPr id="25" name="Speech Bubble: Rectangle with Corners Rounded 24">
            <a:extLst>
              <a:ext uri="{FF2B5EF4-FFF2-40B4-BE49-F238E27FC236}">
                <a16:creationId xmlns:a16="http://schemas.microsoft.com/office/drawing/2014/main" id="{1BC27816-E78A-47D6-BE6D-0E7443C47508}"/>
              </a:ext>
            </a:extLst>
          </p:cNvPr>
          <p:cNvSpPr/>
          <p:nvPr/>
        </p:nvSpPr>
        <p:spPr>
          <a:xfrm>
            <a:off x="4043658" y="795219"/>
            <a:ext cx="3470064" cy="847565"/>
          </a:xfrm>
          <a:prstGeom prst="wedgeRoundRectCallout">
            <a:avLst>
              <a:gd name="adj1" fmla="val -76069"/>
              <a:gd name="adj2" fmla="val 403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says that a Circle is a subtype of the Shape type.</a:t>
            </a:r>
          </a:p>
        </p:txBody>
      </p:sp>
      <p:sp>
        <p:nvSpPr>
          <p:cNvPr id="26" name="Speech Bubble: Rectangle with Corners Rounded 25">
            <a:extLst>
              <a:ext uri="{FF2B5EF4-FFF2-40B4-BE49-F238E27FC236}">
                <a16:creationId xmlns:a16="http://schemas.microsoft.com/office/drawing/2014/main" id="{8CCA5CB8-458F-476C-A188-43336FFE592C}"/>
              </a:ext>
            </a:extLst>
          </p:cNvPr>
          <p:cNvSpPr/>
          <p:nvPr/>
        </p:nvSpPr>
        <p:spPr>
          <a:xfrm>
            <a:off x="4557004" y="2799983"/>
            <a:ext cx="3678511" cy="847565"/>
          </a:xfrm>
          <a:prstGeom prst="wedgeRoundRectCallout">
            <a:avLst>
              <a:gd name="adj1" fmla="val -78149"/>
              <a:gd name="adj2" fmla="val -2989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says that a Rectangle is also a subtype of the Shape type.</a:t>
            </a:r>
          </a:p>
        </p:txBody>
      </p:sp>
      <p:sp>
        <p:nvSpPr>
          <p:cNvPr id="27" name="Speech Bubble: Rectangle with Corners Rounded 26">
            <a:extLst>
              <a:ext uri="{FF2B5EF4-FFF2-40B4-BE49-F238E27FC236}">
                <a16:creationId xmlns:a16="http://schemas.microsoft.com/office/drawing/2014/main" id="{24883EB6-F2ED-4387-8C67-1E6A0DC072D8}"/>
              </a:ext>
            </a:extLst>
          </p:cNvPr>
          <p:cNvSpPr/>
          <p:nvPr/>
        </p:nvSpPr>
        <p:spPr>
          <a:xfrm>
            <a:off x="4643230" y="3795793"/>
            <a:ext cx="3678511" cy="847565"/>
          </a:xfrm>
          <a:prstGeom prst="wedgeRoundRectCallout">
            <a:avLst>
              <a:gd name="adj1" fmla="val -72752"/>
              <a:gd name="adj2" fmla="val 425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And this method accepts any subtype of Shape.</a:t>
            </a:r>
          </a:p>
        </p:txBody>
      </p:sp>
      <p:sp>
        <p:nvSpPr>
          <p:cNvPr id="28" name="Speech Bubble: Rectangle with Corners Rounded 27">
            <a:extLst>
              <a:ext uri="{FF2B5EF4-FFF2-40B4-BE49-F238E27FC236}">
                <a16:creationId xmlns:a16="http://schemas.microsoft.com/office/drawing/2014/main" id="{848D2637-0A3F-4C2F-9ECD-72E1BAEF4E10}"/>
              </a:ext>
            </a:extLst>
          </p:cNvPr>
          <p:cNvSpPr/>
          <p:nvPr/>
        </p:nvSpPr>
        <p:spPr>
          <a:xfrm>
            <a:off x="3012010" y="5638998"/>
            <a:ext cx="3346680" cy="847565"/>
          </a:xfrm>
          <a:prstGeom prst="wedgeRoundRectCallout">
            <a:avLst>
              <a:gd name="adj1" fmla="val -81583"/>
              <a:gd name="adj2" fmla="val 382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Which includes both Circles and Rectangles!</a:t>
            </a:r>
          </a:p>
        </p:txBody>
      </p:sp>
      <p:sp>
        <p:nvSpPr>
          <p:cNvPr id="29" name="TextBox 28">
            <a:extLst>
              <a:ext uri="{FF2B5EF4-FFF2-40B4-BE49-F238E27FC236}">
                <a16:creationId xmlns:a16="http://schemas.microsoft.com/office/drawing/2014/main" id="{2518356C-53D9-4E65-B004-10429EE4E6BC}"/>
              </a:ext>
            </a:extLst>
          </p:cNvPr>
          <p:cNvSpPr txBox="1"/>
          <p:nvPr/>
        </p:nvSpPr>
        <p:spPr>
          <a:xfrm>
            <a:off x="6904324" y="5463642"/>
            <a:ext cx="4882452" cy="769441"/>
          </a:xfrm>
          <a:prstGeom prst="rect">
            <a:avLst/>
          </a:prstGeom>
          <a:noFill/>
        </p:spPr>
        <p:txBody>
          <a:bodyPr wrap="square">
            <a:spAutoFit/>
          </a:bodyPr>
          <a:lstStyle/>
          <a:p>
            <a:pPr algn="ctr"/>
            <a:r>
              <a:rPr lang="en-US" sz="4400" dirty="0">
                <a:latin typeface="Corbel" panose="020B0503020204020204" pitchFamily="34" charset="0"/>
              </a:rPr>
              <a:t>This is Julia!</a:t>
            </a:r>
            <a:endParaRPr lang="en-US" sz="4400" dirty="0"/>
          </a:p>
        </p:txBody>
      </p:sp>
    </p:spTree>
    <p:extLst>
      <p:ext uri="{BB962C8B-B14F-4D97-AF65-F5344CB8AC3E}">
        <p14:creationId xmlns:p14="http://schemas.microsoft.com/office/powerpoint/2010/main" val="307494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9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4" grpId="0"/>
      <p:bldP spid="31" grpId="0"/>
      <p:bldP spid="33" grpId="0"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1EE3-2BFE-4C9A-87D5-21F9301BF509}"/>
              </a:ext>
            </a:extLst>
          </p:cNvPr>
          <p:cNvSpPr>
            <a:spLocks noGrp="1"/>
          </p:cNvSpPr>
          <p:nvPr>
            <p:ph type="title"/>
          </p:nvPr>
        </p:nvSpPr>
        <p:spPr/>
        <p:txBody>
          <a:bodyPr>
            <a:normAutofit/>
          </a:bodyPr>
          <a:lstStyle/>
          <a:p>
            <a:r>
              <a:rPr lang="en-US" sz="3600" dirty="0"/>
              <a:t>Type Conversions and Type Casts </a:t>
            </a:r>
          </a:p>
        </p:txBody>
      </p:sp>
      <p:grpSp>
        <p:nvGrpSpPr>
          <p:cNvPr id="10" name="Group 9">
            <a:extLst>
              <a:ext uri="{FF2B5EF4-FFF2-40B4-BE49-F238E27FC236}">
                <a16:creationId xmlns:a16="http://schemas.microsoft.com/office/drawing/2014/main" id="{5752D203-AE36-4A3C-BC6A-9F723D63980F}"/>
              </a:ext>
            </a:extLst>
          </p:cNvPr>
          <p:cNvGrpSpPr/>
          <p:nvPr/>
        </p:nvGrpSpPr>
        <p:grpSpPr>
          <a:xfrm>
            <a:off x="7170997" y="949192"/>
            <a:ext cx="3255620" cy="2170413"/>
            <a:chOff x="7029199" y="1734920"/>
            <a:chExt cx="3255620" cy="2170413"/>
          </a:xfrm>
        </p:grpSpPr>
        <p:pic>
          <p:nvPicPr>
            <p:cNvPr id="8" name="Picture 7">
              <a:extLst>
                <a:ext uri="{FF2B5EF4-FFF2-40B4-BE49-F238E27FC236}">
                  <a16:creationId xmlns:a16="http://schemas.microsoft.com/office/drawing/2014/main" id="{901F4C95-CCE5-4E16-AA65-BD97554FB3E8}"/>
                </a:ext>
              </a:extLst>
            </p:cNvPr>
            <p:cNvPicPr>
              <a:picLocks noChangeAspect="1"/>
            </p:cNvPicPr>
            <p:nvPr/>
          </p:nvPicPr>
          <p:blipFill>
            <a:blip r:embed="rId2"/>
            <a:stretch>
              <a:fillRect/>
            </a:stretch>
          </p:blipFill>
          <p:spPr>
            <a:xfrm>
              <a:off x="7029199" y="1734920"/>
              <a:ext cx="3255620" cy="2170413"/>
            </a:xfrm>
            <a:prstGeom prst="rect">
              <a:avLst/>
            </a:prstGeom>
          </p:spPr>
        </p:pic>
        <p:sp>
          <p:nvSpPr>
            <p:cNvPr id="9" name="TextBox 8">
              <a:extLst>
                <a:ext uri="{FF2B5EF4-FFF2-40B4-BE49-F238E27FC236}">
                  <a16:creationId xmlns:a16="http://schemas.microsoft.com/office/drawing/2014/main" id="{50510F47-72AD-426A-A606-DD828DCB5DEE}"/>
                </a:ext>
              </a:extLst>
            </p:cNvPr>
            <p:cNvSpPr txBox="1"/>
            <p:nvPr/>
          </p:nvSpPr>
          <p:spPr>
            <a:xfrm rot="19928639">
              <a:off x="8157514" y="2799188"/>
              <a:ext cx="998991" cy="523220"/>
            </a:xfrm>
            <a:prstGeom prst="rect">
              <a:avLst/>
            </a:prstGeom>
            <a:noFill/>
          </p:spPr>
          <p:txBody>
            <a:bodyPr wrap="none" rtlCol="0">
              <a:spAutoFit/>
            </a:bodyPr>
            <a:lstStyle/>
            <a:p>
              <a:r>
                <a:rPr lang="en-US" sz="2800" dirty="0">
                  <a:solidFill>
                    <a:schemeClr val="bg1"/>
                  </a:solidFill>
                </a:rPr>
                <a:t>TYPE</a:t>
              </a:r>
            </a:p>
          </p:txBody>
        </p:sp>
      </p:grpSp>
      <p:sp>
        <p:nvSpPr>
          <p:cNvPr id="14" name="TextBox 13">
            <a:extLst>
              <a:ext uri="{FF2B5EF4-FFF2-40B4-BE49-F238E27FC236}">
                <a16:creationId xmlns:a16="http://schemas.microsoft.com/office/drawing/2014/main" id="{FEED7BCB-32FA-4E85-B5D3-7AD019EED484}"/>
              </a:ext>
            </a:extLst>
          </p:cNvPr>
          <p:cNvSpPr txBox="1"/>
          <p:nvPr/>
        </p:nvSpPr>
        <p:spPr>
          <a:xfrm>
            <a:off x="5877272" y="977261"/>
            <a:ext cx="761747" cy="1446550"/>
          </a:xfrm>
          <a:prstGeom prst="rect">
            <a:avLst/>
          </a:prstGeom>
          <a:noFill/>
        </p:spPr>
        <p:txBody>
          <a:bodyPr wrap="none" rtlCol="0">
            <a:spAutoFit/>
          </a:bodyPr>
          <a:lstStyle/>
          <a:p>
            <a:pPr algn="ctr"/>
            <a:r>
              <a:rPr lang="en-US" sz="4400" dirty="0">
                <a:solidFill>
                  <a:srgbClr val="00B0F0"/>
                </a:solidFill>
              </a:rPr>
              <a:t>?</a:t>
            </a:r>
          </a:p>
          <a:p>
            <a:pPr algn="ctr"/>
            <a:r>
              <a:rPr lang="en-US" sz="4400" dirty="0">
                <a:solidFill>
                  <a:srgbClr val="00B0F0"/>
                </a:solidFill>
              </a:rPr>
              <a:t>==</a:t>
            </a:r>
          </a:p>
        </p:txBody>
      </p:sp>
      <p:sp>
        <p:nvSpPr>
          <p:cNvPr id="18" name="TextBox 17">
            <a:extLst>
              <a:ext uri="{FF2B5EF4-FFF2-40B4-BE49-F238E27FC236}">
                <a16:creationId xmlns:a16="http://schemas.microsoft.com/office/drawing/2014/main" id="{8DD62EA1-32D4-484D-8B17-4146A22C02FC}"/>
              </a:ext>
            </a:extLst>
          </p:cNvPr>
          <p:cNvSpPr txBox="1"/>
          <p:nvPr/>
        </p:nvSpPr>
        <p:spPr>
          <a:xfrm>
            <a:off x="5947002" y="1647695"/>
            <a:ext cx="622286" cy="769441"/>
          </a:xfrm>
          <a:prstGeom prst="rect">
            <a:avLst/>
          </a:prstGeom>
          <a:noFill/>
        </p:spPr>
        <p:txBody>
          <a:bodyPr wrap="none" rtlCol="0">
            <a:spAutoFit/>
          </a:bodyPr>
          <a:lstStyle/>
          <a:p>
            <a:pPr algn="ctr"/>
            <a:r>
              <a:rPr lang="en-US" sz="4400" dirty="0">
                <a:solidFill>
                  <a:srgbClr val="FF0000"/>
                </a:solidFill>
              </a:rPr>
              <a:t>!=</a:t>
            </a:r>
          </a:p>
        </p:txBody>
      </p:sp>
      <p:sp>
        <p:nvSpPr>
          <p:cNvPr id="19" name="TextBox 18">
            <a:extLst>
              <a:ext uri="{FF2B5EF4-FFF2-40B4-BE49-F238E27FC236}">
                <a16:creationId xmlns:a16="http://schemas.microsoft.com/office/drawing/2014/main" id="{6B2A27D0-56D4-4DDC-B1A1-484A7198BC14}"/>
              </a:ext>
            </a:extLst>
          </p:cNvPr>
          <p:cNvSpPr txBox="1"/>
          <p:nvPr/>
        </p:nvSpPr>
        <p:spPr>
          <a:xfrm>
            <a:off x="1161510" y="3280611"/>
            <a:ext cx="10295475" cy="830997"/>
          </a:xfrm>
          <a:prstGeom prst="rect">
            <a:avLst/>
          </a:prstGeom>
          <a:noFill/>
        </p:spPr>
        <p:txBody>
          <a:bodyPr wrap="square" rtlCol="0">
            <a:spAutoFit/>
          </a:bodyPr>
          <a:lstStyle/>
          <a:p>
            <a:pPr algn="ctr"/>
            <a:r>
              <a:rPr lang="en-US" sz="2400" dirty="0">
                <a:solidFill>
                  <a:srgbClr val="7030A0"/>
                </a:solidFill>
              </a:rPr>
              <a:t>Type conversion </a:t>
            </a:r>
            <a:r>
              <a:rPr lang="en-US" sz="2400" dirty="0"/>
              <a:t>and </a:t>
            </a:r>
            <a:r>
              <a:rPr lang="en-US" sz="2400" dirty="0">
                <a:solidFill>
                  <a:srgbClr val="7030A0"/>
                </a:solidFill>
              </a:rPr>
              <a:t>type casting </a:t>
            </a:r>
            <a:r>
              <a:rPr lang="en-US" sz="2400" dirty="0"/>
              <a:t>are used when we want to perform an operation on a </a:t>
            </a:r>
            <a:r>
              <a:rPr lang="en-US" sz="2400" dirty="0">
                <a:solidFill>
                  <a:srgbClr val="0070C0"/>
                </a:solidFill>
              </a:rPr>
              <a:t>value of type A</a:t>
            </a:r>
            <a:r>
              <a:rPr lang="en-US" sz="2400" dirty="0"/>
              <a:t>, but the operation requires a </a:t>
            </a:r>
            <a:r>
              <a:rPr lang="en-US" sz="2400" dirty="0">
                <a:solidFill>
                  <a:srgbClr val="00B050"/>
                </a:solidFill>
              </a:rPr>
              <a:t>value of type B</a:t>
            </a:r>
            <a:r>
              <a:rPr lang="en-US" sz="2400" dirty="0"/>
              <a:t>, e.g.</a:t>
            </a:r>
          </a:p>
        </p:txBody>
      </p:sp>
      <p:sp>
        <p:nvSpPr>
          <p:cNvPr id="20" name="TextBox 19">
            <a:extLst>
              <a:ext uri="{FF2B5EF4-FFF2-40B4-BE49-F238E27FC236}">
                <a16:creationId xmlns:a16="http://schemas.microsoft.com/office/drawing/2014/main" id="{EFD8D74D-D928-4055-9F76-82A8893C2C15}"/>
              </a:ext>
            </a:extLst>
          </p:cNvPr>
          <p:cNvSpPr txBox="1"/>
          <p:nvPr/>
        </p:nvSpPr>
        <p:spPr>
          <a:xfrm>
            <a:off x="1351008" y="4433620"/>
            <a:ext cx="9916478" cy="461665"/>
          </a:xfrm>
          <a:prstGeom prst="rect">
            <a:avLst/>
          </a:prstGeom>
          <a:noFill/>
        </p:spPr>
        <p:txBody>
          <a:bodyPr wrap="square" rtlCol="0">
            <a:spAutoFit/>
          </a:bodyPr>
          <a:lstStyle/>
          <a:p>
            <a:pPr algn="ctr"/>
            <a:r>
              <a:rPr lang="en-US" sz="2400" i="1" dirty="0"/>
              <a:t>we want to pass an </a:t>
            </a:r>
            <a:r>
              <a:rPr lang="en-US" sz="2400" i="1" dirty="0">
                <a:solidFill>
                  <a:srgbClr val="0070C0"/>
                </a:solidFill>
              </a:rPr>
              <a:t>int</a:t>
            </a:r>
            <a:r>
              <a:rPr lang="en-US" sz="2400" i="1" dirty="0"/>
              <a:t> </a:t>
            </a:r>
            <a:r>
              <a:rPr lang="en-US" sz="2400" i="1" dirty="0">
                <a:solidFill>
                  <a:srgbClr val="0070C0"/>
                </a:solidFill>
              </a:rPr>
              <a:t>value</a:t>
            </a:r>
            <a:r>
              <a:rPr lang="en-US" sz="2400" i="1" dirty="0"/>
              <a:t> to a function that accepts a </a:t>
            </a:r>
            <a:r>
              <a:rPr lang="en-US" sz="2400" i="1" dirty="0">
                <a:solidFill>
                  <a:srgbClr val="00B050"/>
                </a:solidFill>
              </a:rPr>
              <a:t>float value</a:t>
            </a:r>
            <a:endParaRPr lang="en-US" sz="2400" i="1" dirty="0"/>
          </a:p>
        </p:txBody>
      </p:sp>
      <p:sp>
        <p:nvSpPr>
          <p:cNvPr id="22" name="TextBox 21">
            <a:extLst>
              <a:ext uri="{FF2B5EF4-FFF2-40B4-BE49-F238E27FC236}">
                <a16:creationId xmlns:a16="http://schemas.microsoft.com/office/drawing/2014/main" id="{EE0D5707-4BE3-4332-AEE7-D7C47DE0D842}"/>
              </a:ext>
            </a:extLst>
          </p:cNvPr>
          <p:cNvSpPr txBox="1"/>
          <p:nvPr/>
        </p:nvSpPr>
        <p:spPr>
          <a:xfrm>
            <a:off x="1351008" y="5003888"/>
            <a:ext cx="9916478" cy="461665"/>
          </a:xfrm>
          <a:prstGeom prst="rect">
            <a:avLst/>
          </a:prstGeom>
          <a:noFill/>
        </p:spPr>
        <p:txBody>
          <a:bodyPr wrap="square" rtlCol="0">
            <a:spAutoFit/>
          </a:bodyPr>
          <a:lstStyle/>
          <a:p>
            <a:pPr algn="ctr"/>
            <a:r>
              <a:rPr lang="en-US" sz="2400" i="1" dirty="0"/>
              <a:t>we want to add a </a:t>
            </a:r>
            <a:r>
              <a:rPr lang="en-US" sz="2400" i="1" dirty="0">
                <a:solidFill>
                  <a:srgbClr val="0070C0"/>
                </a:solidFill>
              </a:rPr>
              <a:t>long value</a:t>
            </a:r>
            <a:r>
              <a:rPr lang="en-US" sz="2400" i="1" dirty="0"/>
              <a:t> to a </a:t>
            </a:r>
            <a:r>
              <a:rPr lang="en-US" sz="2400" i="1" dirty="0">
                <a:solidFill>
                  <a:srgbClr val="00B050"/>
                </a:solidFill>
              </a:rPr>
              <a:t>double value </a:t>
            </a:r>
            <a:r>
              <a:rPr lang="en-US" sz="2400" i="1" dirty="0"/>
              <a:t>in an expression</a:t>
            </a:r>
          </a:p>
        </p:txBody>
      </p:sp>
      <p:sp>
        <p:nvSpPr>
          <p:cNvPr id="23" name="TextBox 22">
            <a:extLst>
              <a:ext uri="{FF2B5EF4-FFF2-40B4-BE49-F238E27FC236}">
                <a16:creationId xmlns:a16="http://schemas.microsoft.com/office/drawing/2014/main" id="{791F0595-E9A0-4426-8323-4CB7DFDCA871}"/>
              </a:ext>
            </a:extLst>
          </p:cNvPr>
          <p:cNvSpPr txBox="1"/>
          <p:nvPr/>
        </p:nvSpPr>
        <p:spPr>
          <a:xfrm>
            <a:off x="1351008" y="5574155"/>
            <a:ext cx="9916478" cy="830997"/>
          </a:xfrm>
          <a:prstGeom prst="rect">
            <a:avLst/>
          </a:prstGeom>
          <a:noFill/>
        </p:spPr>
        <p:txBody>
          <a:bodyPr wrap="square" rtlCol="0">
            <a:spAutoFit/>
          </a:bodyPr>
          <a:lstStyle/>
          <a:p>
            <a:pPr algn="ctr"/>
            <a:r>
              <a:rPr lang="en-US" sz="2400" i="1" dirty="0"/>
              <a:t>we want to pass a </a:t>
            </a:r>
            <a:r>
              <a:rPr lang="en-US" sz="2400" i="1" dirty="0">
                <a:solidFill>
                  <a:srgbClr val="0070C0"/>
                </a:solidFill>
              </a:rPr>
              <a:t>Student object </a:t>
            </a:r>
            <a:r>
              <a:rPr lang="en-US" sz="2400" i="1" dirty="0"/>
              <a:t>to a function that accepts a </a:t>
            </a:r>
            <a:r>
              <a:rPr lang="en-US" sz="2400" i="1" dirty="0">
                <a:solidFill>
                  <a:srgbClr val="00B050"/>
                </a:solidFill>
              </a:rPr>
              <a:t>Person object</a:t>
            </a:r>
          </a:p>
          <a:p>
            <a:pPr algn="ctr"/>
            <a:r>
              <a:rPr lang="en-US" sz="2400" i="1" dirty="0"/>
              <a:t>(assuming Student is derived from Person)</a:t>
            </a:r>
          </a:p>
        </p:txBody>
      </p:sp>
      <p:grpSp>
        <p:nvGrpSpPr>
          <p:cNvPr id="26" name="Group 25">
            <a:extLst>
              <a:ext uri="{FF2B5EF4-FFF2-40B4-BE49-F238E27FC236}">
                <a16:creationId xmlns:a16="http://schemas.microsoft.com/office/drawing/2014/main" id="{E5CD943F-D8CE-47E3-85B8-74EDD857C8AE}"/>
              </a:ext>
            </a:extLst>
          </p:cNvPr>
          <p:cNvGrpSpPr/>
          <p:nvPr/>
        </p:nvGrpSpPr>
        <p:grpSpPr>
          <a:xfrm>
            <a:off x="2094184" y="1057926"/>
            <a:ext cx="3210416" cy="1797833"/>
            <a:chOff x="2060671" y="4508951"/>
            <a:chExt cx="3210416" cy="1797833"/>
          </a:xfrm>
        </p:grpSpPr>
        <p:pic>
          <p:nvPicPr>
            <p:cNvPr id="12" name="Picture 11">
              <a:extLst>
                <a:ext uri="{FF2B5EF4-FFF2-40B4-BE49-F238E27FC236}">
                  <a16:creationId xmlns:a16="http://schemas.microsoft.com/office/drawing/2014/main" id="{262E99E9-D395-415B-89DC-66F8D64E27A6}"/>
                </a:ext>
              </a:extLst>
            </p:cNvPr>
            <p:cNvPicPr>
              <a:picLocks noChangeAspect="1"/>
            </p:cNvPicPr>
            <p:nvPr/>
          </p:nvPicPr>
          <p:blipFill>
            <a:blip r:embed="rId3"/>
            <a:stretch>
              <a:fillRect/>
            </a:stretch>
          </p:blipFill>
          <p:spPr>
            <a:xfrm>
              <a:off x="2060671" y="4508951"/>
              <a:ext cx="3210416" cy="17978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26F017C9-21FC-47E5-B14C-F5E46E738236}"/>
                </a:ext>
              </a:extLst>
            </p:cNvPr>
            <p:cNvSpPr txBox="1"/>
            <p:nvPr/>
          </p:nvSpPr>
          <p:spPr>
            <a:xfrm rot="19928639">
              <a:off x="2318188" y="5221830"/>
              <a:ext cx="998991" cy="523220"/>
            </a:xfrm>
            <a:prstGeom prst="rect">
              <a:avLst/>
            </a:prstGeom>
            <a:noFill/>
          </p:spPr>
          <p:txBody>
            <a:bodyPr wrap="none" rtlCol="0">
              <a:spAutoFit/>
            </a:bodyPr>
            <a:lstStyle/>
            <a:p>
              <a:r>
                <a:rPr lang="en-US" sz="2800" dirty="0">
                  <a:solidFill>
                    <a:schemeClr val="bg1"/>
                  </a:solidFill>
                </a:rPr>
                <a:t>TYPE</a:t>
              </a:r>
            </a:p>
          </p:txBody>
        </p:sp>
      </p:grpSp>
    </p:spTree>
    <p:extLst>
      <p:ext uri="{BB962C8B-B14F-4D97-AF65-F5344CB8AC3E}">
        <p14:creationId xmlns:p14="http://schemas.microsoft.com/office/powerpoint/2010/main" val="87496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3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0"/>
                                        <p:tgtEl>
                                          <p:spTgt spid="18"/>
                                        </p:tgtEl>
                                      </p:cBhvr>
                                    </p:animEffect>
                                  </p:childTnLst>
                                </p:cTn>
                              </p:par>
                              <p:par>
                                <p:cTn id="29" presetID="10" presetClass="exit" presetSubtype="0" fill="hold" grpId="1"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8" grpId="0"/>
      <p:bldP spid="19" grpId="0"/>
      <p:bldP spid="20" grpId="0"/>
      <p:bldP spid="22" grpId="0"/>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t>Two Options: Type Conversions and Type Casts</a:t>
            </a:r>
          </a:p>
        </p:txBody>
      </p:sp>
      <p:sp>
        <p:nvSpPr>
          <p:cNvPr id="39" name="Rectangle 38">
            <a:extLst>
              <a:ext uri="{FF2B5EF4-FFF2-40B4-BE49-F238E27FC236}">
                <a16:creationId xmlns:a16="http://schemas.microsoft.com/office/drawing/2014/main" id="{2EECF5CB-F257-4DA6-8F09-214B40E0C8C5}"/>
              </a:ext>
            </a:extLst>
          </p:cNvPr>
          <p:cNvSpPr/>
          <p:nvPr/>
        </p:nvSpPr>
        <p:spPr>
          <a:xfrm>
            <a:off x="408939" y="988202"/>
            <a:ext cx="5398493" cy="2379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Type Conversion</a:t>
            </a:r>
          </a:p>
          <a:p>
            <a:pPr algn="ctr"/>
            <a:endParaRPr lang="en-US" sz="1600" dirty="0"/>
          </a:p>
          <a:p>
            <a:pPr algn="ctr"/>
            <a:r>
              <a:rPr lang="en-US" sz="2000" dirty="0"/>
              <a:t>A conversion takes a value of type A and generates a whole new value (occupying new storage, with a different bit encoding) of type B.</a:t>
            </a:r>
          </a:p>
          <a:p>
            <a:pPr algn="ctr"/>
            <a:endParaRPr lang="en-US" sz="1100" dirty="0"/>
          </a:p>
          <a:p>
            <a:pPr algn="ctr"/>
            <a:r>
              <a:rPr lang="en-US" sz="2000" dirty="0"/>
              <a:t>Type conversions are typically used to convert between primitives (e.g. float </a:t>
            </a:r>
            <a:r>
              <a:rPr lang="en-US" sz="2000" dirty="0">
                <a:sym typeface="Wingdings" panose="05000000000000000000" pitchFamily="2" charset="2"/>
              </a:rPr>
              <a:t> int).</a:t>
            </a:r>
            <a:endParaRPr lang="en-US" sz="2000" dirty="0"/>
          </a:p>
        </p:txBody>
      </p:sp>
      <p:sp>
        <p:nvSpPr>
          <p:cNvPr id="32" name="Rectangle 31">
            <a:extLst>
              <a:ext uri="{FF2B5EF4-FFF2-40B4-BE49-F238E27FC236}">
                <a16:creationId xmlns:a16="http://schemas.microsoft.com/office/drawing/2014/main" id="{D60C1466-451F-43F0-BB76-859D5BB581AB}"/>
              </a:ext>
            </a:extLst>
          </p:cNvPr>
          <p:cNvSpPr/>
          <p:nvPr/>
        </p:nvSpPr>
        <p:spPr>
          <a:xfrm>
            <a:off x="6479365" y="988202"/>
            <a:ext cx="5377756" cy="2379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FFFF"/>
                </a:solidFill>
              </a:rPr>
              <a:t>Type Casting</a:t>
            </a:r>
          </a:p>
          <a:p>
            <a:pPr algn="ctr"/>
            <a:endParaRPr lang="en-US" sz="1600" dirty="0"/>
          </a:p>
          <a:p>
            <a:pPr algn="ctr"/>
            <a:r>
              <a:rPr lang="en-US" sz="2000" dirty="0"/>
              <a:t>A cast takes a value of type A and views it as if it were value of type B – no conversion takes place! No new value is created!</a:t>
            </a:r>
          </a:p>
          <a:p>
            <a:pPr algn="ctr"/>
            <a:r>
              <a:rPr lang="en-US" sz="2000" dirty="0"/>
              <a:t> </a:t>
            </a:r>
          </a:p>
          <a:p>
            <a:pPr algn="ctr"/>
            <a:r>
              <a:rPr lang="en-US" sz="2000" dirty="0"/>
              <a:t>Type casts are </a:t>
            </a:r>
            <a:r>
              <a:rPr lang="en-US" sz="2000" i="1" dirty="0"/>
              <a:t>typically</a:t>
            </a:r>
            <a:r>
              <a:rPr lang="en-US" sz="2000" dirty="0"/>
              <a:t> used with objects.</a:t>
            </a:r>
            <a:br>
              <a:rPr lang="en-US" sz="2000" dirty="0"/>
            </a:br>
            <a:r>
              <a:rPr lang="en-US" sz="1000" dirty="0"/>
              <a:t> </a:t>
            </a:r>
            <a:endParaRPr lang="en-US" sz="2000" dirty="0"/>
          </a:p>
        </p:txBody>
      </p:sp>
      <p:sp>
        <p:nvSpPr>
          <p:cNvPr id="33" name="Rectangle 32">
            <a:extLst>
              <a:ext uri="{FF2B5EF4-FFF2-40B4-BE49-F238E27FC236}">
                <a16:creationId xmlns:a16="http://schemas.microsoft.com/office/drawing/2014/main" id="{FF5DF9A1-B297-4F99-BA4E-BBEA1B8E2F47}"/>
              </a:ext>
            </a:extLst>
          </p:cNvPr>
          <p:cNvSpPr/>
          <p:nvPr/>
        </p:nvSpPr>
        <p:spPr>
          <a:xfrm>
            <a:off x="408938" y="3451891"/>
            <a:ext cx="5398493" cy="3240179"/>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Conversion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float pi = 3.141;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cout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&lt;&lt; </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(int)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pi;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solidFill>
                <a:prstClr val="black"/>
              </a:solidFill>
              <a:latin typeface="Consolas" panose="020B0609020204030204" pitchFamily="49" charset="0"/>
              <a:cs typeface="Courier New" panose="02070309020205020404" pitchFamily="49" charset="0"/>
            </a:endParaRPr>
          </a:p>
        </p:txBody>
      </p:sp>
      <p:sp>
        <p:nvSpPr>
          <p:cNvPr id="34" name="Rectangle 33">
            <a:extLst>
              <a:ext uri="{FF2B5EF4-FFF2-40B4-BE49-F238E27FC236}">
                <a16:creationId xmlns:a16="http://schemas.microsoft.com/office/drawing/2014/main" id="{4AF25755-8281-4D0F-8C5B-76E9514031C3}"/>
              </a:ext>
            </a:extLst>
          </p:cNvPr>
          <p:cNvSpPr/>
          <p:nvPr/>
        </p:nvSpPr>
        <p:spPr>
          <a:xfrm>
            <a:off x="6473761" y="3450718"/>
            <a:ext cx="5377756" cy="3241352"/>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Casting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class Person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class Student:</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public</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Person</a:t>
            </a:r>
            <a:r>
              <a:rPr kumimoji="0" lang="en-US" sz="12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Student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mary</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Person &amp;p = </a:t>
            </a:r>
            <a:r>
              <a:rPr kumimoji="0" lang="en-US" sz="2000" b="0" i="0" u="none" strike="noStrike" kern="1200" cap="none" spc="0" normalizeH="0" noProof="0" dirty="0">
                <a:ln>
                  <a:noFill/>
                </a:ln>
                <a:solidFill>
                  <a:srgbClr val="FF0000"/>
                </a:solidFill>
                <a:effectLst/>
                <a:uLnTx/>
                <a:uFillTx/>
                <a:latin typeface="Consolas" panose="020B0609020204030204" pitchFamily="49" charset="0"/>
                <a:ea typeface="+mn-ea"/>
                <a:cs typeface="Courier New" panose="02070309020205020404" pitchFamily="49" charset="0"/>
              </a:rPr>
              <a:t>(Person&amp;)</a:t>
            </a:r>
            <a:r>
              <a:rPr lang="en-US" sz="2000" noProof="0" dirty="0" err="1">
                <a:solidFill>
                  <a:prstClr val="black"/>
                </a:solidFill>
                <a:latin typeface="Consolas" panose="020B0609020204030204" pitchFamily="49" charset="0"/>
                <a:cs typeface="Courier New" panose="02070309020205020404" pitchFamily="49" charset="0"/>
              </a:rPr>
              <a:t>mary</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"Hi " &lt;&lt; p.name();</a:t>
            </a:r>
            <a:endPar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endParaRPr lang="en-US" sz="2000" baseline="0" dirty="0">
              <a:solidFill>
                <a:prstClr val="black"/>
              </a:solidFill>
              <a:latin typeface="Consolas" panose="020B0609020204030204" pitchFamily="49" charset="0"/>
              <a:cs typeface="Courier New" panose="02070309020205020404" pitchFamily="49" charset="0"/>
            </a:endParaRPr>
          </a:p>
        </p:txBody>
      </p:sp>
      <p:grpSp>
        <p:nvGrpSpPr>
          <p:cNvPr id="36" name="Group 35">
            <a:extLst>
              <a:ext uri="{FF2B5EF4-FFF2-40B4-BE49-F238E27FC236}">
                <a16:creationId xmlns:a16="http://schemas.microsoft.com/office/drawing/2014/main" id="{6E3C3640-BCC0-4AA5-9A2A-4A616C3AB39E}"/>
              </a:ext>
            </a:extLst>
          </p:cNvPr>
          <p:cNvGrpSpPr/>
          <p:nvPr/>
        </p:nvGrpSpPr>
        <p:grpSpPr>
          <a:xfrm>
            <a:off x="3991467" y="4445440"/>
            <a:ext cx="1495217" cy="408046"/>
            <a:chOff x="8136005" y="-722002"/>
            <a:chExt cx="1901902" cy="408046"/>
          </a:xfrm>
        </p:grpSpPr>
        <p:sp>
          <p:nvSpPr>
            <p:cNvPr id="45" name="TextBox 44">
              <a:extLst>
                <a:ext uri="{FF2B5EF4-FFF2-40B4-BE49-F238E27FC236}">
                  <a16:creationId xmlns:a16="http://schemas.microsoft.com/office/drawing/2014/main" id="{F47E1814-4EFE-40C1-B9C5-E53869508537}"/>
                </a:ext>
              </a:extLst>
            </p:cNvPr>
            <p:cNvSpPr txBox="1"/>
            <p:nvPr/>
          </p:nvSpPr>
          <p:spPr>
            <a:xfrm>
              <a:off x="8136005" y="-722002"/>
              <a:ext cx="380232" cy="400110"/>
            </a:xfrm>
            <a:prstGeom prst="rect">
              <a:avLst/>
            </a:prstGeom>
            <a:noFill/>
          </p:spPr>
          <p:txBody>
            <a:bodyPr wrap="none" rtlCol="0">
              <a:spAutoFit/>
            </a:bodyPr>
            <a:lstStyle/>
            <a:p>
              <a:r>
                <a:rPr lang="en-US" sz="2000" dirty="0">
                  <a:solidFill>
                    <a:srgbClr val="00B0F0"/>
                  </a:solidFill>
                </a:rPr>
                <a:t>pi</a:t>
              </a:r>
            </a:p>
          </p:txBody>
        </p:sp>
        <p:sp>
          <p:nvSpPr>
            <p:cNvPr id="46" name="Rectangle 45">
              <a:extLst>
                <a:ext uri="{FF2B5EF4-FFF2-40B4-BE49-F238E27FC236}">
                  <a16:creationId xmlns:a16="http://schemas.microsoft.com/office/drawing/2014/main" id="{85047EA7-5185-49DC-A890-39E24DD60720}"/>
                </a:ext>
              </a:extLst>
            </p:cNvPr>
            <p:cNvSpPr/>
            <p:nvPr/>
          </p:nvSpPr>
          <p:spPr>
            <a:xfrm>
              <a:off x="8450664" y="-708302"/>
              <a:ext cx="1587243"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3.14</a:t>
              </a:r>
            </a:p>
          </p:txBody>
        </p:sp>
      </p:grpSp>
      <p:cxnSp>
        <p:nvCxnSpPr>
          <p:cNvPr id="55" name="Straight Arrow Connector 54">
            <a:extLst>
              <a:ext uri="{FF2B5EF4-FFF2-40B4-BE49-F238E27FC236}">
                <a16:creationId xmlns:a16="http://schemas.microsoft.com/office/drawing/2014/main" id="{B490A461-A9F9-426B-BEB3-D41E4EA17575}"/>
              </a:ext>
            </a:extLst>
          </p:cNvPr>
          <p:cNvCxnSpPr>
            <a:cxnSpLocks/>
          </p:cNvCxnSpPr>
          <p:nvPr/>
        </p:nvCxnSpPr>
        <p:spPr>
          <a:xfrm>
            <a:off x="464517" y="48404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C0C77C-104D-4889-9EDB-0BF6106BFBC1}"/>
              </a:ext>
            </a:extLst>
          </p:cNvPr>
          <p:cNvCxnSpPr>
            <a:cxnSpLocks/>
          </p:cNvCxnSpPr>
          <p:nvPr/>
        </p:nvCxnSpPr>
        <p:spPr>
          <a:xfrm>
            <a:off x="464517" y="517577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C3A3C153-8029-4630-B26C-311443B09619}"/>
              </a:ext>
            </a:extLst>
          </p:cNvPr>
          <p:cNvSpPr/>
          <p:nvPr/>
        </p:nvSpPr>
        <p:spPr>
          <a:xfrm>
            <a:off x="4251982" y="4920080"/>
            <a:ext cx="1258479"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BCAB5E77-C7A7-4D31-9C17-2600072B1974}"/>
              </a:ext>
            </a:extLst>
          </p:cNvPr>
          <p:cNvSpPr txBox="1"/>
          <p:nvPr/>
        </p:nvSpPr>
        <p:spPr>
          <a:xfrm>
            <a:off x="4700761" y="4829807"/>
            <a:ext cx="332142" cy="461665"/>
          </a:xfrm>
          <a:prstGeom prst="rect">
            <a:avLst/>
          </a:prstGeom>
          <a:noFill/>
        </p:spPr>
        <p:txBody>
          <a:bodyPr wrap="none" rtlCol="0">
            <a:spAutoFit/>
          </a:bodyPr>
          <a:lstStyle/>
          <a:p>
            <a:r>
              <a:rPr lang="en-US" sz="2400" dirty="0">
                <a:solidFill>
                  <a:schemeClr val="bg1"/>
                </a:solidFill>
              </a:rPr>
              <a:t>3</a:t>
            </a:r>
          </a:p>
        </p:txBody>
      </p:sp>
      <p:cxnSp>
        <p:nvCxnSpPr>
          <p:cNvPr id="79" name="Straight Arrow Connector 78">
            <a:extLst>
              <a:ext uri="{FF2B5EF4-FFF2-40B4-BE49-F238E27FC236}">
                <a16:creationId xmlns:a16="http://schemas.microsoft.com/office/drawing/2014/main" id="{2A6AEC4B-373D-495A-B05C-AA6DF2B2F050}"/>
              </a:ext>
            </a:extLst>
          </p:cNvPr>
          <p:cNvCxnSpPr/>
          <p:nvPr/>
        </p:nvCxnSpPr>
        <p:spPr>
          <a:xfrm>
            <a:off x="6516595" y="496956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CE62AC-BE90-4483-97F8-0420CC10D741}"/>
              </a:ext>
            </a:extLst>
          </p:cNvPr>
          <p:cNvCxnSpPr/>
          <p:nvPr/>
        </p:nvCxnSpPr>
        <p:spPr>
          <a:xfrm>
            <a:off x="6515917" y="588514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560F70C-F123-49EE-B2A7-C40EE2B284D5}"/>
              </a:ext>
            </a:extLst>
          </p:cNvPr>
          <p:cNvSpPr txBox="1"/>
          <p:nvPr/>
        </p:nvSpPr>
        <p:spPr>
          <a:xfrm>
            <a:off x="3079980" y="4948071"/>
            <a:ext cx="963168" cy="400110"/>
          </a:xfrm>
          <a:prstGeom prst="rect">
            <a:avLst/>
          </a:prstGeom>
          <a:noFill/>
        </p:spPr>
        <p:txBody>
          <a:bodyPr wrap="square">
            <a:spAutoFit/>
          </a:bodyPr>
          <a:lstStyle/>
          <a:p>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 3</a:t>
            </a:r>
            <a:endParaRPr lang="en-US" sz="2000" dirty="0">
              <a:solidFill>
                <a:srgbClr val="FF0000"/>
              </a:solidFill>
            </a:endParaRPr>
          </a:p>
        </p:txBody>
      </p:sp>
      <p:sp>
        <p:nvSpPr>
          <p:cNvPr id="68" name="Rectangle 67">
            <a:extLst>
              <a:ext uri="{FF2B5EF4-FFF2-40B4-BE49-F238E27FC236}">
                <a16:creationId xmlns:a16="http://schemas.microsoft.com/office/drawing/2014/main" id="{B40CE4D7-CCFA-4170-903D-849C684B0F0B}"/>
              </a:ext>
            </a:extLst>
          </p:cNvPr>
          <p:cNvSpPr/>
          <p:nvPr/>
        </p:nvSpPr>
        <p:spPr>
          <a:xfrm>
            <a:off x="6515917" y="3497876"/>
            <a:ext cx="4638530" cy="921594"/>
          </a:xfrm>
          <a:prstGeom prst="rect">
            <a:avLst/>
          </a:prstGeom>
          <a:solidFill>
            <a:srgbClr val="FDF1E9">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DF1E9"/>
                </a:solidFill>
                <a:effectLst/>
                <a:uLnTx/>
                <a:uFillTx/>
                <a:latin typeface="Corbel" panose="020B0503020204020204"/>
                <a:ea typeface="+mn-ea"/>
                <a:cs typeface="+mn-cs"/>
              </a:rPr>
              <a:t>s</a:t>
            </a:r>
          </a:p>
        </p:txBody>
      </p:sp>
      <p:sp>
        <p:nvSpPr>
          <p:cNvPr id="84" name="Speech Bubble: Rectangle with Corners Rounded 83">
            <a:extLst>
              <a:ext uri="{FF2B5EF4-FFF2-40B4-BE49-F238E27FC236}">
                <a16:creationId xmlns:a16="http://schemas.microsoft.com/office/drawing/2014/main" id="{159F2B52-4167-4838-9B6E-C507FA937ACD}"/>
              </a:ext>
            </a:extLst>
          </p:cNvPr>
          <p:cNvSpPr/>
          <p:nvPr/>
        </p:nvSpPr>
        <p:spPr>
          <a:xfrm>
            <a:off x="3133191" y="2857421"/>
            <a:ext cx="3531571" cy="1513489"/>
          </a:xfrm>
          <a:prstGeom prst="wedgeRoundRectCallout">
            <a:avLst>
              <a:gd name="adj1" fmla="val -72056"/>
              <a:gd name="adj2" fmla="val 9605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program performs a </a:t>
            </a:r>
            <a:r>
              <a:rPr lang="en-US" sz="2000" dirty="0">
                <a:solidFill>
                  <a:schemeClr val="accent2">
                    <a:lumMod val="40000"/>
                    <a:lumOff val="60000"/>
                  </a:schemeClr>
                </a:solidFill>
                <a:latin typeface="Corbel" panose="020B0503020204020204" pitchFamily="34" charset="0"/>
              </a:rPr>
              <a:t>conversion</a:t>
            </a:r>
            <a:r>
              <a:rPr lang="en-US" sz="2000" dirty="0">
                <a:latin typeface="Corbel" panose="020B0503020204020204" pitchFamily="34" charset="0"/>
              </a:rPr>
              <a:t>, and generates a temporary new value of a different type in the process.</a:t>
            </a:r>
          </a:p>
        </p:txBody>
      </p:sp>
      <p:grpSp>
        <p:nvGrpSpPr>
          <p:cNvPr id="3" name="Group 2">
            <a:extLst>
              <a:ext uri="{FF2B5EF4-FFF2-40B4-BE49-F238E27FC236}">
                <a16:creationId xmlns:a16="http://schemas.microsoft.com/office/drawing/2014/main" id="{4DA27F2A-90C9-4B29-A7DA-7847200ECEE8}"/>
              </a:ext>
            </a:extLst>
          </p:cNvPr>
          <p:cNvGrpSpPr/>
          <p:nvPr/>
        </p:nvGrpSpPr>
        <p:grpSpPr>
          <a:xfrm>
            <a:off x="4235302" y="4457472"/>
            <a:ext cx="3882029" cy="857738"/>
            <a:chOff x="4461870" y="6916381"/>
            <a:chExt cx="3882029" cy="857738"/>
          </a:xfrm>
        </p:grpSpPr>
        <p:sp>
          <p:nvSpPr>
            <p:cNvPr id="40" name="Rectangle 39">
              <a:extLst>
                <a:ext uri="{FF2B5EF4-FFF2-40B4-BE49-F238E27FC236}">
                  <a16:creationId xmlns:a16="http://schemas.microsoft.com/office/drawing/2014/main" id="{7D949BF0-3664-4074-9C91-4FCB33AF006C}"/>
                </a:ext>
              </a:extLst>
            </p:cNvPr>
            <p:cNvSpPr/>
            <p:nvPr/>
          </p:nvSpPr>
          <p:spPr>
            <a:xfrm>
              <a:off x="4473902" y="6916381"/>
              <a:ext cx="3869997"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1000000010010001111010111000011</a:t>
              </a:r>
            </a:p>
          </p:txBody>
        </p:sp>
        <p:sp>
          <p:nvSpPr>
            <p:cNvPr id="41" name="Rectangle 40">
              <a:extLst>
                <a:ext uri="{FF2B5EF4-FFF2-40B4-BE49-F238E27FC236}">
                  <a16:creationId xmlns:a16="http://schemas.microsoft.com/office/drawing/2014/main" id="{A543B6BF-0A23-4154-BD03-0745CA687725}"/>
                </a:ext>
              </a:extLst>
            </p:cNvPr>
            <p:cNvSpPr/>
            <p:nvPr/>
          </p:nvSpPr>
          <p:spPr>
            <a:xfrm>
              <a:off x="4461870" y="7379773"/>
              <a:ext cx="3869997"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0000000000000000000000000000011</a:t>
              </a:r>
            </a:p>
          </p:txBody>
        </p:sp>
      </p:grpSp>
      <p:sp>
        <p:nvSpPr>
          <p:cNvPr id="35" name="Speech Bubble: Rectangle with Corners Rounded 34">
            <a:extLst>
              <a:ext uri="{FF2B5EF4-FFF2-40B4-BE49-F238E27FC236}">
                <a16:creationId xmlns:a16="http://schemas.microsoft.com/office/drawing/2014/main" id="{F529074E-C9C7-4BA5-A130-67B3DBFAC6DC}"/>
              </a:ext>
            </a:extLst>
          </p:cNvPr>
          <p:cNvSpPr/>
          <p:nvPr/>
        </p:nvSpPr>
        <p:spPr>
          <a:xfrm>
            <a:off x="6187272" y="2961998"/>
            <a:ext cx="3531571" cy="1513489"/>
          </a:xfrm>
          <a:prstGeom prst="wedgeRoundRectCallout">
            <a:avLst>
              <a:gd name="adj1" fmla="val -88409"/>
              <a:gd name="adj2" fmla="val 515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converted value occupies distinct storage and has a different bit representation than the original value.</a:t>
            </a:r>
          </a:p>
        </p:txBody>
      </p:sp>
      <p:grpSp>
        <p:nvGrpSpPr>
          <p:cNvPr id="6" name="Group 5">
            <a:extLst>
              <a:ext uri="{FF2B5EF4-FFF2-40B4-BE49-F238E27FC236}">
                <a16:creationId xmlns:a16="http://schemas.microsoft.com/office/drawing/2014/main" id="{503C2092-C66C-4C5F-8151-FE4E04787FA8}"/>
              </a:ext>
            </a:extLst>
          </p:cNvPr>
          <p:cNvGrpSpPr/>
          <p:nvPr/>
        </p:nvGrpSpPr>
        <p:grpSpPr>
          <a:xfrm>
            <a:off x="8373198" y="3599637"/>
            <a:ext cx="3613961" cy="1748544"/>
            <a:chOff x="10090002" y="5077047"/>
            <a:chExt cx="3613961" cy="1748544"/>
          </a:xfrm>
        </p:grpSpPr>
        <p:grpSp>
          <p:nvGrpSpPr>
            <p:cNvPr id="9" name="Group 8">
              <a:extLst>
                <a:ext uri="{FF2B5EF4-FFF2-40B4-BE49-F238E27FC236}">
                  <a16:creationId xmlns:a16="http://schemas.microsoft.com/office/drawing/2014/main" id="{95B4A74B-1C6F-4A43-B166-68B03842FFE4}"/>
                </a:ext>
              </a:extLst>
            </p:cNvPr>
            <p:cNvGrpSpPr/>
            <p:nvPr/>
          </p:nvGrpSpPr>
          <p:grpSpPr>
            <a:xfrm>
              <a:off x="10090002" y="5077047"/>
              <a:ext cx="3613961" cy="1748544"/>
              <a:chOff x="9782235" y="4199902"/>
              <a:chExt cx="2604438" cy="1111144"/>
            </a:xfrm>
          </p:grpSpPr>
          <p:sp>
            <p:nvSpPr>
              <p:cNvPr id="61" name="Rectangle 60">
                <a:extLst>
                  <a:ext uri="{FF2B5EF4-FFF2-40B4-BE49-F238E27FC236}">
                    <a16:creationId xmlns:a16="http://schemas.microsoft.com/office/drawing/2014/main" id="{88A811FC-17B8-4102-B515-C17F00ACC255}"/>
                  </a:ext>
                </a:extLst>
              </p:cNvPr>
              <p:cNvSpPr/>
              <p:nvPr/>
            </p:nvSpPr>
            <p:spPr>
              <a:xfrm>
                <a:off x="10502294" y="4228319"/>
                <a:ext cx="1884379" cy="108272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77" name="TextBox 76">
                <a:extLst>
                  <a:ext uri="{FF2B5EF4-FFF2-40B4-BE49-F238E27FC236}">
                    <a16:creationId xmlns:a16="http://schemas.microsoft.com/office/drawing/2014/main" id="{7E86EB1D-A9A3-442B-80EC-F8807FF65B6C}"/>
                  </a:ext>
                </a:extLst>
              </p:cNvPr>
              <p:cNvSpPr txBox="1"/>
              <p:nvPr/>
            </p:nvSpPr>
            <p:spPr>
              <a:xfrm>
                <a:off x="9782235" y="4199902"/>
                <a:ext cx="811523" cy="371606"/>
              </a:xfrm>
              <a:prstGeom prst="rect">
                <a:avLst/>
              </a:prstGeom>
              <a:noFill/>
            </p:spPr>
            <p:txBody>
              <a:bodyPr wrap="square" rtlCol="0">
                <a:spAutoFit/>
              </a:bodyPr>
              <a:lstStyle/>
              <a:p>
                <a:r>
                  <a:rPr lang="en-US" sz="3200" dirty="0" err="1">
                    <a:solidFill>
                      <a:srgbClr val="0070C0"/>
                    </a:solidFill>
                  </a:rPr>
                  <a:t>mary</a:t>
                </a:r>
                <a:endParaRPr lang="en-US" sz="3200" dirty="0">
                  <a:solidFill>
                    <a:srgbClr val="0070C0"/>
                  </a:solidFill>
                </a:endParaRPr>
              </a:p>
            </p:txBody>
          </p:sp>
        </p:grpSp>
        <p:sp>
          <p:nvSpPr>
            <p:cNvPr id="43" name="Rectangle 42">
              <a:extLst>
                <a:ext uri="{FF2B5EF4-FFF2-40B4-BE49-F238E27FC236}">
                  <a16:creationId xmlns:a16="http://schemas.microsoft.com/office/drawing/2014/main" id="{257E5349-1864-49FA-A8F9-423C267C74F9}"/>
                </a:ext>
              </a:extLst>
            </p:cNvPr>
            <p:cNvSpPr/>
            <p:nvPr/>
          </p:nvSpPr>
          <p:spPr>
            <a:xfrm>
              <a:off x="11142710" y="5186902"/>
              <a:ext cx="2507288" cy="77012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rbel" panose="020B0503020204020204"/>
                </a:rPr>
                <a:t>Person Parts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4" name="TextBox 43">
              <a:extLst>
                <a:ext uri="{FF2B5EF4-FFF2-40B4-BE49-F238E27FC236}">
                  <a16:creationId xmlns:a16="http://schemas.microsoft.com/office/drawing/2014/main" id="{E40B3D25-E280-443B-A8A6-EAE33C49EB9C}"/>
                </a:ext>
              </a:extLst>
            </p:cNvPr>
            <p:cNvSpPr txBox="1"/>
            <p:nvPr/>
          </p:nvSpPr>
          <p:spPr>
            <a:xfrm>
              <a:off x="11076448" y="5468864"/>
              <a:ext cx="78579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orbel" panose="020B0503020204020204"/>
                  <a:ea typeface="+mn-ea"/>
                  <a:cs typeface="+mn-cs"/>
                </a:rPr>
                <a:t>name</a:t>
              </a:r>
            </a:p>
          </p:txBody>
        </p:sp>
        <p:sp>
          <p:nvSpPr>
            <p:cNvPr id="47" name="Rectangle 46">
              <a:extLst>
                <a:ext uri="{FF2B5EF4-FFF2-40B4-BE49-F238E27FC236}">
                  <a16:creationId xmlns:a16="http://schemas.microsoft.com/office/drawing/2014/main" id="{729095B0-63A9-4E53-A17C-985376F99ED5}"/>
                </a:ext>
              </a:extLst>
            </p:cNvPr>
            <p:cNvSpPr/>
            <p:nvPr/>
          </p:nvSpPr>
          <p:spPr>
            <a:xfrm>
              <a:off x="11796370" y="5517236"/>
              <a:ext cx="836254" cy="3182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"Mary"</a:t>
              </a:r>
            </a:p>
          </p:txBody>
        </p:sp>
        <p:sp>
          <p:nvSpPr>
            <p:cNvPr id="48" name="TextBox 47">
              <a:extLst>
                <a:ext uri="{FF2B5EF4-FFF2-40B4-BE49-F238E27FC236}">
                  <a16:creationId xmlns:a16="http://schemas.microsoft.com/office/drawing/2014/main" id="{378F95D6-C7D0-4CE2-9046-DD4BDC2906B1}"/>
                </a:ext>
              </a:extLst>
            </p:cNvPr>
            <p:cNvSpPr txBox="1"/>
            <p:nvPr/>
          </p:nvSpPr>
          <p:spPr>
            <a:xfrm>
              <a:off x="12636553" y="5435422"/>
              <a:ext cx="5741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orbel" panose="020B0503020204020204"/>
                  <a:ea typeface="+mn-ea"/>
                  <a:cs typeface="+mn-cs"/>
                </a:rPr>
                <a:t>age</a:t>
              </a:r>
            </a:p>
          </p:txBody>
        </p:sp>
        <p:sp>
          <p:nvSpPr>
            <p:cNvPr id="49" name="Rectangle 48">
              <a:extLst>
                <a:ext uri="{FF2B5EF4-FFF2-40B4-BE49-F238E27FC236}">
                  <a16:creationId xmlns:a16="http://schemas.microsoft.com/office/drawing/2014/main" id="{13B27D9F-3553-4EDD-A4A6-D6BAB676BC68}"/>
                </a:ext>
              </a:extLst>
            </p:cNvPr>
            <p:cNvSpPr/>
            <p:nvPr/>
          </p:nvSpPr>
          <p:spPr>
            <a:xfrm>
              <a:off x="13135399" y="5517236"/>
              <a:ext cx="463520" cy="3182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18</a:t>
              </a:r>
            </a:p>
          </p:txBody>
        </p:sp>
        <p:grpSp>
          <p:nvGrpSpPr>
            <p:cNvPr id="5" name="Group 4">
              <a:extLst>
                <a:ext uri="{FF2B5EF4-FFF2-40B4-BE49-F238E27FC236}">
                  <a16:creationId xmlns:a16="http://schemas.microsoft.com/office/drawing/2014/main" id="{D6D507CC-1742-4427-B6F7-3DBA78F00C01}"/>
                </a:ext>
              </a:extLst>
            </p:cNvPr>
            <p:cNvGrpSpPr/>
            <p:nvPr/>
          </p:nvGrpSpPr>
          <p:grpSpPr>
            <a:xfrm>
              <a:off x="11084778" y="6010073"/>
              <a:ext cx="2565220" cy="725270"/>
              <a:chOff x="11061489" y="6320272"/>
              <a:chExt cx="2565220" cy="725270"/>
            </a:xfrm>
          </p:grpSpPr>
          <p:sp>
            <p:nvSpPr>
              <p:cNvPr id="50" name="Rectangle 49">
                <a:extLst>
                  <a:ext uri="{FF2B5EF4-FFF2-40B4-BE49-F238E27FC236}">
                    <a16:creationId xmlns:a16="http://schemas.microsoft.com/office/drawing/2014/main" id="{8B91655B-2D07-4AF2-A549-9291889E2580}"/>
                  </a:ext>
                </a:extLst>
              </p:cNvPr>
              <p:cNvSpPr/>
              <p:nvPr/>
            </p:nvSpPr>
            <p:spPr>
              <a:xfrm>
                <a:off x="11119421" y="6320272"/>
                <a:ext cx="2507288" cy="7252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rbel" panose="020B0503020204020204"/>
                  </a:rPr>
                  <a:t>Student Parts</a:t>
                </a:r>
                <a:endParaRPr lang="en-US" sz="3600" dirty="0">
                  <a:solidFill>
                    <a:schemeClr val="tx1"/>
                  </a:solidFill>
                  <a:latin typeface="Corbel" panose="020B050302020402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Corbel" panose="020B0503020204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51" name="TextBox 50">
                <a:extLst>
                  <a:ext uri="{FF2B5EF4-FFF2-40B4-BE49-F238E27FC236}">
                    <a16:creationId xmlns:a16="http://schemas.microsoft.com/office/drawing/2014/main" id="{FEBEA4A6-ABCA-40E4-84BE-1C680A06FAF9}"/>
                  </a:ext>
                </a:extLst>
              </p:cNvPr>
              <p:cNvSpPr txBox="1"/>
              <p:nvPr/>
            </p:nvSpPr>
            <p:spPr>
              <a:xfrm>
                <a:off x="11061489" y="6553111"/>
                <a:ext cx="80823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orbel" panose="020B0503020204020204"/>
                    <a:ea typeface="+mn-ea"/>
                    <a:cs typeface="+mn-cs"/>
                  </a:rPr>
                  <a:t>major</a:t>
                </a:r>
              </a:p>
            </p:txBody>
          </p:sp>
          <p:sp>
            <p:nvSpPr>
              <p:cNvPr id="52" name="Rectangle 51">
                <a:extLst>
                  <a:ext uri="{FF2B5EF4-FFF2-40B4-BE49-F238E27FC236}">
                    <a16:creationId xmlns:a16="http://schemas.microsoft.com/office/drawing/2014/main" id="{E5ED111B-16D6-44BC-ADB3-B1F7ECDEB17C}"/>
                  </a:ext>
                </a:extLst>
              </p:cNvPr>
              <p:cNvSpPr/>
              <p:nvPr/>
            </p:nvSpPr>
            <p:spPr>
              <a:xfrm>
                <a:off x="11809519" y="6649977"/>
                <a:ext cx="643276" cy="2749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"CS"</a:t>
                </a:r>
              </a:p>
            </p:txBody>
          </p:sp>
          <p:grpSp>
            <p:nvGrpSpPr>
              <p:cNvPr id="4" name="Group 3">
                <a:extLst>
                  <a:ext uri="{FF2B5EF4-FFF2-40B4-BE49-F238E27FC236}">
                    <a16:creationId xmlns:a16="http://schemas.microsoft.com/office/drawing/2014/main" id="{C66975FB-2834-44F8-8642-2056F24DFB8D}"/>
                  </a:ext>
                </a:extLst>
              </p:cNvPr>
              <p:cNvGrpSpPr/>
              <p:nvPr/>
            </p:nvGrpSpPr>
            <p:grpSpPr>
              <a:xfrm>
                <a:off x="12475056" y="6589893"/>
                <a:ext cx="1098136" cy="400110"/>
                <a:chOff x="12647599" y="5401330"/>
                <a:chExt cx="1098136" cy="400110"/>
              </a:xfrm>
            </p:grpSpPr>
            <p:sp>
              <p:nvSpPr>
                <p:cNvPr id="53" name="TextBox 52">
                  <a:extLst>
                    <a:ext uri="{FF2B5EF4-FFF2-40B4-BE49-F238E27FC236}">
                      <a16:creationId xmlns:a16="http://schemas.microsoft.com/office/drawing/2014/main" id="{167A1AE6-9215-47C8-9F1A-F29363428509}"/>
                    </a:ext>
                  </a:extLst>
                </p:cNvPr>
                <p:cNvSpPr txBox="1"/>
                <p:nvPr/>
              </p:nvSpPr>
              <p:spPr>
                <a:xfrm>
                  <a:off x="12647599" y="5401330"/>
                  <a:ext cx="64549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orbel" panose="020B0503020204020204"/>
                      <a:ea typeface="+mn-ea"/>
                      <a:cs typeface="+mn-cs"/>
                    </a:rPr>
                    <a:t>GPA</a:t>
                  </a:r>
                </a:p>
              </p:txBody>
            </p:sp>
            <p:sp>
              <p:nvSpPr>
                <p:cNvPr id="54" name="Rectangle 53">
                  <a:extLst>
                    <a:ext uri="{FF2B5EF4-FFF2-40B4-BE49-F238E27FC236}">
                      <a16:creationId xmlns:a16="http://schemas.microsoft.com/office/drawing/2014/main" id="{83E34029-8EE6-4B53-BB64-FA336C6D18C0}"/>
                    </a:ext>
                  </a:extLst>
                </p:cNvPr>
                <p:cNvSpPr/>
                <p:nvPr/>
              </p:nvSpPr>
              <p:spPr>
                <a:xfrm>
                  <a:off x="13236685" y="5422984"/>
                  <a:ext cx="509050" cy="3182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3.4</a:t>
                  </a:r>
                </a:p>
              </p:txBody>
            </p:sp>
          </p:grpSp>
        </p:grpSp>
      </p:grpSp>
      <p:sp>
        <p:nvSpPr>
          <p:cNvPr id="38" name="Rectangle 37">
            <a:extLst>
              <a:ext uri="{FF2B5EF4-FFF2-40B4-BE49-F238E27FC236}">
                <a16:creationId xmlns:a16="http://schemas.microsoft.com/office/drawing/2014/main" id="{91750DE4-1F79-4EDF-A6EB-1F156B382B9A}"/>
              </a:ext>
            </a:extLst>
          </p:cNvPr>
          <p:cNvSpPr/>
          <p:nvPr/>
        </p:nvSpPr>
        <p:spPr>
          <a:xfrm>
            <a:off x="9398338" y="4520692"/>
            <a:ext cx="2562423" cy="770120"/>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78" name="TextBox 77">
            <a:extLst>
              <a:ext uri="{FF2B5EF4-FFF2-40B4-BE49-F238E27FC236}">
                <a16:creationId xmlns:a16="http://schemas.microsoft.com/office/drawing/2014/main" id="{7C8A97A7-4BAA-4E57-8E22-F0AFD1CC045F}"/>
              </a:ext>
            </a:extLst>
          </p:cNvPr>
          <p:cNvSpPr txBox="1"/>
          <p:nvPr/>
        </p:nvSpPr>
        <p:spPr>
          <a:xfrm>
            <a:off x="8173164" y="3540882"/>
            <a:ext cx="1159502" cy="646331"/>
          </a:xfrm>
          <a:prstGeom prst="rect">
            <a:avLst/>
          </a:prstGeom>
          <a:solidFill>
            <a:srgbClr val="FDF1E9">
              <a:alpha val="94902"/>
            </a:srgbClr>
          </a:solidFill>
        </p:spPr>
        <p:txBody>
          <a:bodyPr wrap="square" rtlCol="0">
            <a:spAutoFit/>
          </a:bodyPr>
          <a:lstStyle/>
          <a:p>
            <a:pPr algn="r"/>
            <a:r>
              <a:rPr lang="en-US" sz="3600" dirty="0">
                <a:solidFill>
                  <a:srgbClr val="FF0000"/>
                </a:solidFill>
              </a:rPr>
              <a:t>p</a:t>
            </a:r>
          </a:p>
        </p:txBody>
      </p:sp>
      <p:sp>
        <p:nvSpPr>
          <p:cNvPr id="85" name="Speech Bubble: Rectangle with Corners Rounded 84">
            <a:extLst>
              <a:ext uri="{FF2B5EF4-FFF2-40B4-BE49-F238E27FC236}">
                <a16:creationId xmlns:a16="http://schemas.microsoft.com/office/drawing/2014/main" id="{A3504BCD-CA7A-4B1F-A958-01901A751AA1}"/>
              </a:ext>
            </a:extLst>
          </p:cNvPr>
          <p:cNvSpPr/>
          <p:nvPr/>
        </p:nvSpPr>
        <p:spPr>
          <a:xfrm>
            <a:off x="3538232" y="3563108"/>
            <a:ext cx="4135307" cy="1513489"/>
          </a:xfrm>
          <a:prstGeom prst="wedgeRoundRectCallout">
            <a:avLst>
              <a:gd name="adj1" fmla="val 81332"/>
              <a:gd name="adj2" fmla="val 962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a:t>
            </a:r>
            <a:r>
              <a:rPr lang="en-US" sz="2000" dirty="0">
                <a:solidFill>
                  <a:schemeClr val="accent2">
                    <a:lumMod val="40000"/>
                    <a:lumOff val="60000"/>
                  </a:schemeClr>
                </a:solidFill>
                <a:latin typeface="Corbel" panose="020B0503020204020204" pitchFamily="34" charset="0"/>
              </a:rPr>
              <a:t>cast</a:t>
            </a:r>
            <a:r>
              <a:rPr lang="en-US" sz="2000" dirty="0">
                <a:solidFill>
                  <a:srgbClr val="A7FFFF"/>
                </a:solidFill>
                <a:latin typeface="Corbel" panose="020B0503020204020204" pitchFamily="34" charset="0"/>
              </a:rPr>
              <a:t> </a:t>
            </a:r>
            <a:r>
              <a:rPr lang="en-US" sz="2000" dirty="0">
                <a:latin typeface="Corbel" panose="020B0503020204020204" pitchFamily="34" charset="0"/>
              </a:rPr>
              <a:t>lets us refer to our original Student object, but interpret it as if it were just a Person.</a:t>
            </a:r>
          </a:p>
        </p:txBody>
      </p:sp>
      <p:sp>
        <p:nvSpPr>
          <p:cNvPr id="70" name="Rectangle 69">
            <a:extLst>
              <a:ext uri="{FF2B5EF4-FFF2-40B4-BE49-F238E27FC236}">
                <a16:creationId xmlns:a16="http://schemas.microsoft.com/office/drawing/2014/main" id="{5A33589E-FC16-4996-8D92-F84DE9101944}"/>
              </a:ext>
            </a:extLst>
          </p:cNvPr>
          <p:cNvSpPr/>
          <p:nvPr/>
        </p:nvSpPr>
        <p:spPr>
          <a:xfrm>
            <a:off x="6479365" y="3455098"/>
            <a:ext cx="5366870" cy="3241352"/>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Another casting example; treat 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int as if it's an unsigned 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int</a:t>
            </a: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val</a:t>
            </a:r>
            <a:r>
              <a:rPr lang="en-US" sz="2000" dirty="0">
                <a:solidFill>
                  <a:prstClr val="black"/>
                </a:solidFill>
                <a:latin typeface="Consolas" panose="020B0609020204030204" pitchFamily="49" charset="0"/>
                <a:cs typeface="Courier New" panose="02070309020205020404" pitchFamily="49" charset="0"/>
              </a:rPr>
              <a:t> = -42;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a:t>
            </a:r>
            <a:r>
              <a:rPr lang="en-US" sz="2000" dirty="0">
                <a:solidFill>
                  <a:srgbClr val="00B050"/>
                </a:solidFill>
                <a:latin typeface="Consolas" panose="020B0609020204030204" pitchFamily="49" charset="0"/>
                <a:cs typeface="Courier New" panose="02070309020205020404" pitchFamily="49" charset="0"/>
              </a:rPr>
              <a:t>unsigned int</a:t>
            </a:r>
            <a:r>
              <a:rPr lang="en-US" sz="2000" dirty="0">
                <a:solidFill>
                  <a:prstClr val="black"/>
                </a:solidFill>
                <a:latin typeface="Consolas" panose="020B0609020204030204" pitchFamily="49" charset="0"/>
                <a:cs typeface="Courier New" panose="02070309020205020404" pitchFamily="49" charset="0"/>
              </a:rPr>
              <a:t>)</a:t>
            </a:r>
            <a:r>
              <a:rPr lang="en-US" sz="2000" dirty="0" err="1">
                <a:solidFill>
                  <a:prstClr val="black"/>
                </a:solidFill>
                <a:latin typeface="Consolas" panose="020B0609020204030204" pitchFamily="49" charset="0"/>
                <a:cs typeface="Courier New" panose="02070309020205020404" pitchFamily="49" charset="0"/>
              </a:rPr>
              <a:t>val</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      // </a:t>
            </a:r>
            <a:r>
              <a:rPr lang="en-US" sz="2000" dirty="0">
                <a:solidFill>
                  <a:schemeClr val="tx1"/>
                </a:solidFill>
                <a:latin typeface="Consolas" panose="020B0609020204030204" pitchFamily="49" charset="0"/>
                <a:cs typeface="Courier New" panose="02070309020205020404" pitchFamily="49" charset="0"/>
              </a:rPr>
              <a:t>prints </a:t>
            </a:r>
            <a:r>
              <a:rPr lang="en-US" sz="2000" dirty="0">
                <a:solidFill>
                  <a:schemeClr val="tx1"/>
                </a:solidFill>
                <a:latin typeface="Consolas" panose="020B0609020204030204" pitchFamily="49" charset="0"/>
              </a:rPr>
              <a:t>4294967254</a:t>
            </a:r>
            <a:endParaRPr lang="en-US" sz="2000" dirty="0">
              <a:solidFill>
                <a:schemeClr val="tx1"/>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p:txBody>
      </p:sp>
      <p:sp>
        <p:nvSpPr>
          <p:cNvPr id="71" name="Speech Bubble: Rectangle with Corners Rounded 70">
            <a:extLst>
              <a:ext uri="{FF2B5EF4-FFF2-40B4-BE49-F238E27FC236}">
                <a16:creationId xmlns:a16="http://schemas.microsoft.com/office/drawing/2014/main" id="{B71D3B02-92F6-4EA8-B25E-332B504A7BCF}"/>
              </a:ext>
            </a:extLst>
          </p:cNvPr>
          <p:cNvSpPr/>
          <p:nvPr/>
        </p:nvSpPr>
        <p:spPr>
          <a:xfrm>
            <a:off x="8259724" y="3663843"/>
            <a:ext cx="3859408" cy="1211276"/>
          </a:xfrm>
          <a:prstGeom prst="wedgeRoundRectCallout">
            <a:avLst>
              <a:gd name="adj1" fmla="val -39625"/>
              <a:gd name="adj2" fmla="val 1044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refers to our </a:t>
            </a:r>
            <a:r>
              <a:rPr lang="en-US" sz="2000" dirty="0">
                <a:solidFill>
                  <a:srgbClr val="A7FFFF"/>
                </a:solidFill>
                <a:latin typeface="Corbel" panose="020B0503020204020204" pitchFamily="34" charset="0"/>
              </a:rPr>
              <a:t>original integer</a:t>
            </a:r>
            <a:r>
              <a:rPr lang="en-US" sz="2000" dirty="0">
                <a:latin typeface="Corbel" panose="020B0503020204020204" pitchFamily="34" charset="0"/>
              </a:rPr>
              <a:t>, but "interprets" its bits as if they represented an </a:t>
            </a:r>
            <a:r>
              <a:rPr lang="en-US" sz="2000" dirty="0">
                <a:solidFill>
                  <a:schemeClr val="accent6">
                    <a:lumMod val="40000"/>
                    <a:lumOff val="60000"/>
                  </a:schemeClr>
                </a:solidFill>
                <a:latin typeface="Corbel" panose="020B0503020204020204" pitchFamily="34" charset="0"/>
              </a:rPr>
              <a:t>unsigned int</a:t>
            </a:r>
            <a:r>
              <a:rPr lang="en-US" sz="2000" dirty="0">
                <a:latin typeface="Corbel" panose="020B0503020204020204" pitchFamily="34" charset="0"/>
              </a:rPr>
              <a:t>.</a:t>
            </a:r>
          </a:p>
        </p:txBody>
      </p:sp>
      <p:cxnSp>
        <p:nvCxnSpPr>
          <p:cNvPr id="72" name="Straight Arrow Connector 71">
            <a:extLst>
              <a:ext uri="{FF2B5EF4-FFF2-40B4-BE49-F238E27FC236}">
                <a16:creationId xmlns:a16="http://schemas.microsoft.com/office/drawing/2014/main" id="{642B4670-BACB-4309-9F16-767E81EE7467}"/>
              </a:ext>
            </a:extLst>
          </p:cNvPr>
          <p:cNvCxnSpPr/>
          <p:nvPr/>
        </p:nvCxnSpPr>
        <p:spPr>
          <a:xfrm>
            <a:off x="6508305" y="620908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42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2" nodeType="clickEffect">
                                  <p:stCondLst>
                                    <p:cond delay="0"/>
                                  </p:stCondLst>
                                  <p:childTnLst>
                                    <p:animMotion origin="layout" path="M -2.91667E-6 -1.85185E-6 L 0.20795 -0.01389 " pathEditMode="relative" rAng="0" ptsTypes="AA">
                                      <p:cBhvr>
                                        <p:cTn id="41" dur="2000" fill="hold"/>
                                        <p:tgtEl>
                                          <p:spTgt spid="84"/>
                                        </p:tgtEl>
                                        <p:attrNameLst>
                                          <p:attrName>ppt_x</p:attrName>
                                          <p:attrName>ppt_y</p:attrName>
                                        </p:attrNameLst>
                                      </p:cBhvr>
                                      <p:rCtr x="10391" y="-694"/>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3"/>
                                        </p:tgtEl>
                                      </p:cBhvr>
                                    </p:animEffect>
                                    <p:set>
                                      <p:cBhvr>
                                        <p:cTn id="68" dur="1" fill="hold">
                                          <p:stCondLst>
                                            <p:cond delay="499"/>
                                          </p:stCondLst>
                                        </p:cTn>
                                        <p:tgtEl>
                                          <p:spTgt spid="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left)">
                                      <p:cBhvr>
                                        <p:cTn id="77" dur="500"/>
                                        <p:tgtEl>
                                          <p:spTgt spid="82"/>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5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2">
                                            <p:bg/>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2">
                                            <p:txEl>
                                              <p:pRg st="2" end="2"/>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4">
                                            <p:bg/>
                                          </p:spTgt>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4">
                                            <p:txEl>
                                              <p:pRg st="1" end="1"/>
                                            </p:txEl>
                                          </p:spTgt>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4">
                                            <p:txEl>
                                              <p:pRg st="4" end="4"/>
                                            </p:txEl>
                                          </p:spTgt>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4">
                                            <p:txEl>
                                              <p:pRg st="10" end="10"/>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4">
                                            <p:txEl>
                                              <p:pRg st="6" end="6"/>
                                            </p:txEl>
                                          </p:spTgt>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34">
                                            <p:txEl>
                                              <p:pRg st="7" end="7"/>
                                            </p:txEl>
                                          </p:spTgt>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34">
                                            <p:txEl>
                                              <p:pRg st="8" end="8"/>
                                            </p:txEl>
                                          </p:spTgt>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34">
                                            <p:txEl>
                                              <p:pRg st="9" end="9"/>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79"/>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6"/>
                                        </p:tgtEl>
                                        <p:attrNameLst>
                                          <p:attrName>style.visibility</p:attrName>
                                        </p:attrNameLst>
                                      </p:cBhvr>
                                      <p:to>
                                        <p:strVal val="visible"/>
                                      </p:to>
                                    </p:set>
                                    <p:animEffect transition="in" filter="fade">
                                      <p:cBhvr>
                                        <p:cTn id="138" dur="500"/>
                                        <p:tgtEl>
                                          <p:spTgt spid="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fade">
                                      <p:cBhvr>
                                        <p:cTn id="141" dur="500"/>
                                        <p:tgtEl>
                                          <p:spTgt spid="68"/>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nodeType="clickEffect">
                                  <p:stCondLst>
                                    <p:cond delay="0"/>
                                  </p:stCondLst>
                                  <p:childTnLst>
                                    <p:set>
                                      <p:cBhvr>
                                        <p:cTn id="145" dur="1" fill="hold">
                                          <p:stCondLst>
                                            <p:cond delay="0"/>
                                          </p:stCondLst>
                                        </p:cTn>
                                        <p:tgtEl>
                                          <p:spTgt spid="7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80"/>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85"/>
                                        </p:tgtEl>
                                        <p:attrNameLst>
                                          <p:attrName>style.visibility</p:attrName>
                                        </p:attrNameLst>
                                      </p:cBhvr>
                                      <p:to>
                                        <p:strVal val="visible"/>
                                      </p:to>
                                    </p:set>
                                    <p:animEffect transition="in" filter="wipe(down)">
                                      <p:cBhvr>
                                        <p:cTn id="154" dur="500"/>
                                        <p:tgtEl>
                                          <p:spTgt spid="85"/>
                                        </p:tgtEl>
                                      </p:cBhvr>
                                    </p:animEffect>
                                  </p:childTnLst>
                                </p:cTn>
                              </p:par>
                            </p:childTnLst>
                          </p:cTn>
                        </p:par>
                      </p:childTnLst>
                    </p:cTn>
                  </p:par>
                  <p:par>
                    <p:cTn id="155" fill="hold">
                      <p:stCondLst>
                        <p:cond delay="indefinite"/>
                      </p:stCondLst>
                      <p:childTnLst>
                        <p:par>
                          <p:cTn id="156" fill="hold">
                            <p:stCondLst>
                              <p:cond delay="0"/>
                            </p:stCondLst>
                            <p:childTnLst>
                              <p:par>
                                <p:cTn id="157" presetID="42" presetClass="path" presetSubtype="0" accel="50000" decel="50000" fill="hold" grpId="2" nodeType="clickEffect">
                                  <p:stCondLst>
                                    <p:cond delay="0"/>
                                  </p:stCondLst>
                                  <p:childTnLst>
                                    <p:animMotion origin="layout" path="M 0.00208 -1.11111E-6 L 0.02421 -0.29653 " pathEditMode="relative" rAng="0" ptsTypes="AA">
                                      <p:cBhvr>
                                        <p:cTn id="158" dur="2000" fill="hold"/>
                                        <p:tgtEl>
                                          <p:spTgt spid="85"/>
                                        </p:tgtEl>
                                        <p:attrNameLst>
                                          <p:attrName>ppt_x</p:attrName>
                                          <p:attrName>ppt_y</p:attrName>
                                        </p:attrNameLst>
                                      </p:cBhvr>
                                      <p:rCtr x="1107" y="-14838"/>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78"/>
                                        </p:tgtEl>
                                        <p:attrNameLst>
                                          <p:attrName>style.visibility</p:attrName>
                                        </p:attrNameLst>
                                      </p:cBhvr>
                                      <p:to>
                                        <p:strVal val="visible"/>
                                      </p:to>
                                    </p:set>
                                    <p:animEffect transition="in" filter="fade">
                                      <p:cBhvr>
                                        <p:cTn id="163" dur="500"/>
                                        <p:tgtEl>
                                          <p:spTgt spid="78"/>
                                        </p:tgtEl>
                                      </p:cBhvr>
                                    </p:animEffect>
                                  </p:childTnLst>
                                </p:cTn>
                              </p:par>
                            </p:childTnLst>
                          </p:cTn>
                        </p:par>
                        <p:par>
                          <p:cTn id="164" fill="hold">
                            <p:stCondLst>
                              <p:cond delay="500"/>
                            </p:stCondLst>
                            <p:childTnLst>
                              <p:par>
                                <p:cTn id="165" presetID="10" presetClass="entr" presetSubtype="0" fill="hold" grpId="0" nodeType="afterEffect">
                                  <p:stCondLst>
                                    <p:cond delay="0"/>
                                  </p:stCondLst>
                                  <p:childTnLst>
                                    <p:set>
                                      <p:cBhvr>
                                        <p:cTn id="166" dur="1" fill="hold">
                                          <p:stCondLst>
                                            <p:cond delay="0"/>
                                          </p:stCondLst>
                                        </p:cTn>
                                        <p:tgtEl>
                                          <p:spTgt spid="38"/>
                                        </p:tgtEl>
                                        <p:attrNameLst>
                                          <p:attrName>style.visibility</p:attrName>
                                        </p:attrNameLst>
                                      </p:cBhvr>
                                      <p:to>
                                        <p:strVal val="visible"/>
                                      </p:to>
                                    </p:set>
                                    <p:animEffect transition="in" filter="fade">
                                      <p:cBhvr>
                                        <p:cTn id="167" dur="500"/>
                                        <p:tgtEl>
                                          <p:spTgt spid="38"/>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85"/>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nodeType="clickEffect">
                                  <p:stCondLst>
                                    <p:cond delay="0"/>
                                  </p:stCondLst>
                                  <p:childTnLst>
                                    <p:set>
                                      <p:cBhvr>
                                        <p:cTn id="175" dur="1" fill="hold">
                                          <p:stCondLst>
                                            <p:cond delay="0"/>
                                          </p:stCondLst>
                                        </p:cTn>
                                        <p:tgtEl>
                                          <p:spTgt spid="80"/>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nodeType="clickEffect">
                                  <p:stCondLst>
                                    <p:cond delay="0"/>
                                  </p:stCondLst>
                                  <p:childTnLst>
                                    <p:set>
                                      <p:cBhvr>
                                        <p:cTn id="179" dur="1" fill="hold">
                                          <p:stCondLst>
                                            <p:cond delay="0"/>
                                          </p:stCondLst>
                                        </p:cTn>
                                        <p:tgtEl>
                                          <p:spTgt spid="72"/>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nodeType="clickEffect">
                                  <p:stCondLst>
                                    <p:cond delay="0"/>
                                  </p:stCondLst>
                                  <p:childTnLst>
                                    <p:set>
                                      <p:cBhvr>
                                        <p:cTn id="183" dur="1" fill="hold">
                                          <p:stCondLst>
                                            <p:cond delay="0"/>
                                          </p:stCondLst>
                                        </p:cTn>
                                        <p:tgtEl>
                                          <p:spTgt spid="72"/>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22" presetClass="entr" presetSubtype="1" fill="hold" grpId="0" nodeType="clickEffect">
                                  <p:stCondLst>
                                    <p:cond delay="0"/>
                                  </p:stCondLst>
                                  <p:childTnLst>
                                    <p:set>
                                      <p:cBhvr>
                                        <p:cTn id="191" dur="1" fill="hold">
                                          <p:stCondLst>
                                            <p:cond delay="0"/>
                                          </p:stCondLst>
                                        </p:cTn>
                                        <p:tgtEl>
                                          <p:spTgt spid="70"/>
                                        </p:tgtEl>
                                        <p:attrNameLst>
                                          <p:attrName>style.visibility</p:attrName>
                                        </p:attrNameLst>
                                      </p:cBhvr>
                                      <p:to>
                                        <p:strVal val="visible"/>
                                      </p:to>
                                    </p:set>
                                    <p:animEffect transition="in" filter="wipe(up)">
                                      <p:cBhvr>
                                        <p:cTn id="192" dur="3000"/>
                                        <p:tgtEl>
                                          <p:spTgt spid="70"/>
                                        </p:tgtEl>
                                      </p:cBhvr>
                                    </p:animEffect>
                                  </p:childTnLst>
                                </p:cTn>
                              </p:par>
                              <p:par>
                                <p:cTn id="193" presetID="10" presetClass="exit" presetSubtype="0" fill="hold" nodeType="withEffect">
                                  <p:stCondLst>
                                    <p:cond delay="0"/>
                                  </p:stCondLst>
                                  <p:childTnLst>
                                    <p:animEffect transition="out" filter="fade">
                                      <p:cBhvr>
                                        <p:cTn id="194" dur="500"/>
                                        <p:tgtEl>
                                          <p:spTgt spid="6"/>
                                        </p:tgtEl>
                                      </p:cBhvr>
                                    </p:animEffect>
                                    <p:set>
                                      <p:cBhvr>
                                        <p:cTn id="195" dur="1" fill="hold">
                                          <p:stCondLst>
                                            <p:cond delay="499"/>
                                          </p:stCondLst>
                                        </p:cTn>
                                        <p:tgtEl>
                                          <p:spTgt spid="6"/>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38"/>
                                        </p:tgtEl>
                                      </p:cBhvr>
                                    </p:animEffect>
                                    <p:set>
                                      <p:cBhvr>
                                        <p:cTn id="198" dur="1" fill="hold">
                                          <p:stCondLst>
                                            <p:cond delay="499"/>
                                          </p:stCondLst>
                                        </p:cTn>
                                        <p:tgtEl>
                                          <p:spTgt spid="38"/>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71"/>
                                        </p:tgtEl>
                                        <p:attrNameLst>
                                          <p:attrName>style.visibility</p:attrName>
                                        </p:attrNameLst>
                                      </p:cBhvr>
                                      <p:to>
                                        <p:strVal val="visible"/>
                                      </p:to>
                                    </p:set>
                                    <p:animEffect transition="in" filter="wipe(down)">
                                      <p:cBhvr>
                                        <p:cTn id="203" dur="500"/>
                                        <p:tgtEl>
                                          <p:spTgt spid="71"/>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grpId="1" nodeType="clickEffect">
                                  <p:stCondLst>
                                    <p:cond delay="0"/>
                                  </p:stCondLst>
                                  <p:childTnLst>
                                    <p:set>
                                      <p:cBhvr>
                                        <p:cTn id="207" dur="1" fill="hold">
                                          <p:stCondLst>
                                            <p:cond delay="0"/>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uiExpand="1" build="p" animBg="1"/>
      <p:bldP spid="32" grpId="0" uiExpand="1" build="p" animBg="1"/>
      <p:bldP spid="33" grpId="0" animBg="1"/>
      <p:bldP spid="34" grpId="0" uiExpand="1" build="p" animBg="1"/>
      <p:bldP spid="59" grpId="0" animBg="1"/>
      <p:bldP spid="60" grpId="0"/>
      <p:bldP spid="82" grpId="0"/>
      <p:bldP spid="68" grpId="0" animBg="1"/>
      <p:bldP spid="84" grpId="0" animBg="1"/>
      <p:bldP spid="84" grpId="1" animBg="1"/>
      <p:bldP spid="84" grpId="2" animBg="1"/>
      <p:bldP spid="35" grpId="0" animBg="1"/>
      <p:bldP spid="35" grpId="1" animBg="1"/>
      <p:bldP spid="38" grpId="0" animBg="1"/>
      <p:bldP spid="38" grpId="1" animBg="1"/>
      <p:bldP spid="78" grpId="0" animBg="1"/>
      <p:bldP spid="85" grpId="0" animBg="1"/>
      <p:bldP spid="85" grpId="1" animBg="1"/>
      <p:bldP spid="85" grpId="2" animBg="1"/>
      <p:bldP spid="70" grpId="0" animBg="1"/>
      <p:bldP spid="71" grpId="0" animBg="1"/>
      <p:bldP spid="71"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CBF8-4268-42EF-BC60-494047F7AC32}"/>
              </a:ext>
            </a:extLst>
          </p:cNvPr>
          <p:cNvSpPr>
            <a:spLocks noGrp="1"/>
          </p:cNvSpPr>
          <p:nvPr>
            <p:ph type="title"/>
          </p:nvPr>
        </p:nvSpPr>
        <p:spPr>
          <a:xfrm>
            <a:off x="44635" y="0"/>
            <a:ext cx="12278226" cy="1143000"/>
          </a:xfrm>
        </p:spPr>
        <p:txBody>
          <a:bodyPr/>
          <a:lstStyle/>
          <a:p>
            <a:r>
              <a:rPr lang="en-US" dirty="0"/>
              <a:t>Casts and Conversions: Three Categories</a:t>
            </a:r>
          </a:p>
        </p:txBody>
      </p:sp>
      <p:sp>
        <p:nvSpPr>
          <p:cNvPr id="5" name="TextBox 4">
            <a:extLst>
              <a:ext uri="{FF2B5EF4-FFF2-40B4-BE49-F238E27FC236}">
                <a16:creationId xmlns:a16="http://schemas.microsoft.com/office/drawing/2014/main" id="{A6BDA673-6AFD-458D-B534-C96DF06A6DBA}"/>
              </a:ext>
            </a:extLst>
          </p:cNvPr>
          <p:cNvSpPr txBox="1"/>
          <p:nvPr/>
        </p:nvSpPr>
        <p:spPr>
          <a:xfrm>
            <a:off x="2032799" y="2288263"/>
            <a:ext cx="8301901" cy="707886"/>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4000" dirty="0">
                <a:solidFill>
                  <a:srgbClr val="FF0000"/>
                </a:solidFill>
              </a:rPr>
              <a:t>explicit</a:t>
            </a:r>
            <a:r>
              <a:rPr lang="en-US" sz="4000" dirty="0"/>
              <a:t> vs. </a:t>
            </a:r>
            <a:r>
              <a:rPr lang="en-US" sz="4000" dirty="0">
                <a:solidFill>
                  <a:srgbClr val="FF0000"/>
                </a:solidFill>
              </a:rPr>
              <a:t>implicit</a:t>
            </a:r>
          </a:p>
        </p:txBody>
      </p:sp>
      <p:sp>
        <p:nvSpPr>
          <p:cNvPr id="6" name="TextBox 5">
            <a:extLst>
              <a:ext uri="{FF2B5EF4-FFF2-40B4-BE49-F238E27FC236}">
                <a16:creationId xmlns:a16="http://schemas.microsoft.com/office/drawing/2014/main" id="{F6E9CF96-73C6-4F14-B6EA-AF1A87338A21}"/>
              </a:ext>
            </a:extLst>
          </p:cNvPr>
          <p:cNvSpPr txBox="1"/>
          <p:nvPr/>
        </p:nvSpPr>
        <p:spPr>
          <a:xfrm>
            <a:off x="2032799" y="3212044"/>
            <a:ext cx="8301901" cy="707886"/>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4000" dirty="0">
                <a:solidFill>
                  <a:srgbClr val="FF0000"/>
                </a:solidFill>
              </a:rPr>
              <a:t>widening</a:t>
            </a:r>
            <a:r>
              <a:rPr lang="en-US" sz="4000" dirty="0"/>
              <a:t> vs. </a:t>
            </a:r>
            <a:r>
              <a:rPr lang="en-US" sz="4000" dirty="0">
                <a:solidFill>
                  <a:srgbClr val="FF0000"/>
                </a:solidFill>
              </a:rPr>
              <a:t>narrowing</a:t>
            </a:r>
          </a:p>
        </p:txBody>
      </p:sp>
      <p:sp>
        <p:nvSpPr>
          <p:cNvPr id="7" name="TextBox 6">
            <a:extLst>
              <a:ext uri="{FF2B5EF4-FFF2-40B4-BE49-F238E27FC236}">
                <a16:creationId xmlns:a16="http://schemas.microsoft.com/office/drawing/2014/main" id="{9E9CCA9C-414D-42FC-9053-0EE590729A9F}"/>
              </a:ext>
            </a:extLst>
          </p:cNvPr>
          <p:cNvSpPr txBox="1"/>
          <p:nvPr/>
        </p:nvSpPr>
        <p:spPr>
          <a:xfrm>
            <a:off x="2032798" y="4135825"/>
            <a:ext cx="8301901" cy="707886"/>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4000" dirty="0">
                <a:solidFill>
                  <a:srgbClr val="FF0000"/>
                </a:solidFill>
              </a:rPr>
              <a:t>checked</a:t>
            </a:r>
            <a:r>
              <a:rPr lang="en-US" sz="4000" dirty="0"/>
              <a:t> vs. </a:t>
            </a:r>
            <a:r>
              <a:rPr lang="en-US" sz="4000" dirty="0">
                <a:solidFill>
                  <a:srgbClr val="FF0000"/>
                </a:solidFill>
              </a:rPr>
              <a:t>unchecked</a:t>
            </a:r>
            <a:endParaRPr lang="en-US" sz="4000" dirty="0"/>
          </a:p>
        </p:txBody>
      </p:sp>
    </p:spTree>
    <p:extLst>
      <p:ext uri="{BB962C8B-B14F-4D97-AF65-F5344CB8AC3E}">
        <p14:creationId xmlns:p14="http://schemas.microsoft.com/office/powerpoint/2010/main" val="336333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234718"/>
            <a:ext cx="10363200" cy="1143000"/>
          </a:xfrm>
        </p:spPr>
        <p:txBody>
          <a:bodyPr/>
          <a:lstStyle/>
          <a:p>
            <a:r>
              <a:rPr lang="en-US" dirty="0"/>
              <a:t>Conversions/Casts: Explicit vs. Implicit</a:t>
            </a:r>
          </a:p>
        </p:txBody>
      </p:sp>
      <p:sp>
        <p:nvSpPr>
          <p:cNvPr id="3" name="TextBox 2">
            <a:extLst>
              <a:ext uri="{FF2B5EF4-FFF2-40B4-BE49-F238E27FC236}">
                <a16:creationId xmlns:a16="http://schemas.microsoft.com/office/drawing/2014/main" id="{60F4EB5E-8712-41AE-BB74-7B3316EA9199}"/>
              </a:ext>
            </a:extLst>
          </p:cNvPr>
          <p:cNvSpPr txBox="1"/>
          <p:nvPr/>
        </p:nvSpPr>
        <p:spPr>
          <a:xfrm>
            <a:off x="2032799" y="748222"/>
            <a:ext cx="8301901" cy="461665"/>
          </a:xfrm>
          <a:prstGeom prst="rect">
            <a:avLst/>
          </a:prstGeom>
          <a:noFill/>
        </p:spPr>
        <p:txBody>
          <a:bodyPr wrap="square" rtlCol="0">
            <a:spAutoFit/>
          </a:bodyPr>
          <a:lstStyle/>
          <a:p>
            <a:pPr algn="ctr"/>
            <a:r>
              <a:rPr lang="en-US" sz="2400" dirty="0"/>
              <a:t>Both conversions and casts can be </a:t>
            </a:r>
            <a:r>
              <a:rPr lang="en-US" sz="2400" dirty="0">
                <a:solidFill>
                  <a:srgbClr val="FF0000"/>
                </a:solidFill>
              </a:rPr>
              <a:t>explicit</a:t>
            </a:r>
            <a:r>
              <a:rPr lang="en-US" sz="2400" dirty="0"/>
              <a:t> or </a:t>
            </a:r>
            <a:r>
              <a:rPr lang="en-US" sz="2400" dirty="0">
                <a:solidFill>
                  <a:srgbClr val="FF0000"/>
                </a:solidFill>
              </a:rPr>
              <a:t>implicit</a:t>
            </a:r>
            <a:r>
              <a:rPr lang="en-US" sz="2400" dirty="0"/>
              <a:t>.</a:t>
            </a:r>
          </a:p>
        </p:txBody>
      </p:sp>
      <p:grpSp>
        <p:nvGrpSpPr>
          <p:cNvPr id="7" name="Group 6">
            <a:extLst>
              <a:ext uri="{FF2B5EF4-FFF2-40B4-BE49-F238E27FC236}">
                <a16:creationId xmlns:a16="http://schemas.microsoft.com/office/drawing/2014/main" id="{A76A1D1E-9B41-408F-9A22-FD4F355FBB17}"/>
              </a:ext>
            </a:extLst>
          </p:cNvPr>
          <p:cNvGrpSpPr/>
          <p:nvPr/>
        </p:nvGrpSpPr>
        <p:grpSpPr>
          <a:xfrm>
            <a:off x="358551" y="1450706"/>
            <a:ext cx="5322130" cy="1015663"/>
            <a:chOff x="316606" y="5157333"/>
            <a:chExt cx="5322130" cy="1015663"/>
          </a:xfrm>
        </p:grpSpPr>
        <p:sp>
          <p:nvSpPr>
            <p:cNvPr id="30" name="TextBox 29">
              <a:extLst>
                <a:ext uri="{FF2B5EF4-FFF2-40B4-BE49-F238E27FC236}">
                  <a16:creationId xmlns:a16="http://schemas.microsoft.com/office/drawing/2014/main" id="{05A1ABBC-F500-4A75-A0E2-1355FC605E82}"/>
                </a:ext>
              </a:extLst>
            </p:cNvPr>
            <p:cNvSpPr txBox="1"/>
            <p:nvPr/>
          </p:nvSpPr>
          <p:spPr>
            <a:xfrm>
              <a:off x="1573106" y="5157333"/>
              <a:ext cx="4065630" cy="1015663"/>
            </a:xfrm>
            <a:prstGeom prst="rect">
              <a:avLst/>
            </a:prstGeom>
            <a:noFill/>
          </p:spPr>
          <p:txBody>
            <a:bodyPr wrap="square" rtlCol="0">
              <a:spAutoFit/>
            </a:bodyPr>
            <a:lstStyle/>
            <a:p>
              <a:pPr algn="ctr"/>
              <a:r>
                <a:rPr lang="en-US" sz="2000" dirty="0"/>
                <a:t>An </a:t>
              </a:r>
              <a:r>
                <a:rPr lang="en-US" sz="2000" dirty="0">
                  <a:solidFill>
                    <a:srgbClr val="FF0000"/>
                  </a:solidFill>
                </a:rPr>
                <a:t>explicit conversion</a:t>
              </a:r>
              <a:r>
                <a:rPr lang="en-US" sz="2000" dirty="0"/>
                <a:t>/</a:t>
              </a:r>
              <a:r>
                <a:rPr lang="en-US" sz="2000" dirty="0">
                  <a:solidFill>
                    <a:srgbClr val="00B0F0"/>
                  </a:solidFill>
                </a:rPr>
                <a:t>explicit cast</a:t>
              </a:r>
              <a:r>
                <a:rPr lang="en-US" sz="2000" dirty="0"/>
                <a:t> requires you to use explicit syntax to force the conversion/cast.</a:t>
              </a:r>
              <a:endParaRPr lang="en-US" sz="2000" dirty="0">
                <a:solidFill>
                  <a:srgbClr val="7030A0"/>
                </a:solidFill>
              </a:endParaRPr>
            </a:p>
          </p:txBody>
        </p:sp>
        <p:pic>
          <p:nvPicPr>
            <p:cNvPr id="6" name="Picture 5">
              <a:extLst>
                <a:ext uri="{FF2B5EF4-FFF2-40B4-BE49-F238E27FC236}">
                  <a16:creationId xmlns:a16="http://schemas.microsoft.com/office/drawing/2014/main" id="{3563EDBA-6FB5-4D3F-BDFC-5C0FD5B7B8C8}"/>
                </a:ext>
              </a:extLst>
            </p:cNvPr>
            <p:cNvPicPr>
              <a:picLocks noChangeAspect="1"/>
            </p:cNvPicPr>
            <p:nvPr/>
          </p:nvPicPr>
          <p:blipFill>
            <a:blip r:embed="rId3"/>
            <a:stretch>
              <a:fillRect/>
            </a:stretch>
          </p:blipFill>
          <p:spPr>
            <a:xfrm>
              <a:off x="316606" y="5272930"/>
              <a:ext cx="1346327" cy="854584"/>
            </a:xfrm>
            <a:prstGeom prst="rect">
              <a:avLst/>
            </a:prstGeom>
          </p:spPr>
        </p:pic>
      </p:grpSp>
      <p:grpSp>
        <p:nvGrpSpPr>
          <p:cNvPr id="10" name="Group 9">
            <a:extLst>
              <a:ext uri="{FF2B5EF4-FFF2-40B4-BE49-F238E27FC236}">
                <a16:creationId xmlns:a16="http://schemas.microsoft.com/office/drawing/2014/main" id="{487F6EDB-25E3-4682-A7BC-2280255C8F9F}"/>
              </a:ext>
            </a:extLst>
          </p:cNvPr>
          <p:cNvGrpSpPr/>
          <p:nvPr/>
        </p:nvGrpSpPr>
        <p:grpSpPr>
          <a:xfrm>
            <a:off x="6175857" y="1450706"/>
            <a:ext cx="5873887" cy="1015663"/>
            <a:chOff x="5668842" y="5192390"/>
            <a:chExt cx="5873887" cy="1015663"/>
          </a:xfrm>
        </p:grpSpPr>
        <p:sp>
          <p:nvSpPr>
            <p:cNvPr id="17" name="TextBox 16">
              <a:extLst>
                <a:ext uri="{FF2B5EF4-FFF2-40B4-BE49-F238E27FC236}">
                  <a16:creationId xmlns:a16="http://schemas.microsoft.com/office/drawing/2014/main" id="{EA56DA4C-A9FE-423F-A95F-9FFCF0D039EF}"/>
                </a:ext>
              </a:extLst>
            </p:cNvPr>
            <p:cNvSpPr txBox="1"/>
            <p:nvPr/>
          </p:nvSpPr>
          <p:spPr>
            <a:xfrm>
              <a:off x="6958581" y="5192390"/>
              <a:ext cx="4584148" cy="1015663"/>
            </a:xfrm>
            <a:prstGeom prst="rect">
              <a:avLst/>
            </a:prstGeom>
            <a:noFill/>
          </p:spPr>
          <p:txBody>
            <a:bodyPr wrap="square" rtlCol="0">
              <a:spAutoFit/>
            </a:bodyPr>
            <a:lstStyle/>
            <a:p>
              <a:pPr algn="ctr"/>
              <a:r>
                <a:rPr lang="en-US" sz="2000" dirty="0"/>
                <a:t>An </a:t>
              </a:r>
              <a:r>
                <a:rPr lang="en-US" sz="2000" dirty="0">
                  <a:solidFill>
                    <a:srgbClr val="FF0000"/>
                  </a:solidFill>
                </a:rPr>
                <a:t>implicit conversion (aka coercion) </a:t>
              </a:r>
              <a:br>
                <a:rPr lang="en-US" sz="2000" dirty="0">
                  <a:solidFill>
                    <a:srgbClr val="FF0000"/>
                  </a:solidFill>
                </a:rPr>
              </a:br>
              <a:r>
                <a:rPr lang="en-US" sz="2000" dirty="0"/>
                <a:t>or</a:t>
              </a:r>
              <a:r>
                <a:rPr lang="en-US" sz="2000" dirty="0">
                  <a:solidFill>
                    <a:srgbClr val="FF0000"/>
                  </a:solidFill>
                </a:rPr>
                <a:t> </a:t>
              </a:r>
              <a:r>
                <a:rPr lang="en-US" sz="2000" dirty="0">
                  <a:solidFill>
                    <a:srgbClr val="00B0F0"/>
                  </a:solidFill>
                </a:rPr>
                <a:t>implicit</a:t>
              </a:r>
              <a:r>
                <a:rPr lang="en-US" sz="2000" dirty="0">
                  <a:solidFill>
                    <a:srgbClr val="FF0000"/>
                  </a:solidFill>
                </a:rPr>
                <a:t> </a:t>
              </a:r>
              <a:r>
                <a:rPr lang="en-US" sz="2000" dirty="0">
                  <a:solidFill>
                    <a:srgbClr val="00B0F0"/>
                  </a:solidFill>
                </a:rPr>
                <a:t>cast</a:t>
              </a:r>
              <a:r>
                <a:rPr lang="en-US" sz="2000" dirty="0">
                  <a:solidFill>
                    <a:srgbClr val="FF0000"/>
                  </a:solidFill>
                </a:rPr>
                <a:t> </a:t>
              </a:r>
              <a:r>
                <a:rPr lang="en-US" sz="2000" dirty="0"/>
                <a:t>is one which happens without explicit syntax.</a:t>
              </a:r>
              <a:endParaRPr lang="en-US" sz="2000" dirty="0">
                <a:solidFill>
                  <a:srgbClr val="7030A0"/>
                </a:solidFill>
              </a:endParaRPr>
            </a:p>
          </p:txBody>
        </p:sp>
        <p:pic>
          <p:nvPicPr>
            <p:cNvPr id="9" name="Picture 8">
              <a:extLst>
                <a:ext uri="{FF2B5EF4-FFF2-40B4-BE49-F238E27FC236}">
                  <a16:creationId xmlns:a16="http://schemas.microsoft.com/office/drawing/2014/main" id="{A366AC56-BB2A-4DEF-BA05-84708B2D9E61}"/>
                </a:ext>
              </a:extLst>
            </p:cNvPr>
            <p:cNvPicPr>
              <a:picLocks noChangeAspect="1"/>
            </p:cNvPicPr>
            <p:nvPr/>
          </p:nvPicPr>
          <p:blipFill rotWithShape="1">
            <a:blip r:embed="rId4"/>
            <a:srcRect l="3151" t="4142" r="3336" b="4534"/>
            <a:stretch/>
          </p:blipFill>
          <p:spPr>
            <a:xfrm>
              <a:off x="5668842" y="5238140"/>
              <a:ext cx="1433707" cy="940245"/>
            </a:xfrm>
            <a:prstGeom prst="rect">
              <a:avLst/>
            </a:prstGeom>
          </p:spPr>
        </p:pic>
      </p:grpSp>
      <p:sp>
        <p:nvSpPr>
          <p:cNvPr id="20" name="Rectangle 19">
            <a:extLst>
              <a:ext uri="{FF2B5EF4-FFF2-40B4-BE49-F238E27FC236}">
                <a16:creationId xmlns:a16="http://schemas.microsoft.com/office/drawing/2014/main" id="{C0750271-6F98-470B-9D89-278CAE884DD9}"/>
              </a:ext>
            </a:extLst>
          </p:cNvPr>
          <p:cNvSpPr/>
          <p:nvPr/>
        </p:nvSpPr>
        <p:spPr>
          <a:xfrm>
            <a:off x="101659" y="2709314"/>
            <a:ext cx="5835914" cy="19932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rgbClr val="FF0000"/>
                </a:solidFill>
                <a:effectLst/>
                <a:uLnTx/>
                <a:uFillTx/>
                <a:latin typeface="Consolas" panose="020B0609020204030204" pitchFamily="49" charset="0"/>
                <a:ea typeface="+mn-ea"/>
                <a:cs typeface="Courier New" panose="02070309020205020404" pitchFamily="49" charset="0"/>
              </a:rPr>
              <a:t>Explicit conversion</a:t>
            </a:r>
            <a:endPar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void foo(int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 ... }</a:t>
            </a:r>
            <a:br>
              <a:rPr lang="en-US" sz="2000" dirty="0">
                <a:solidFill>
                  <a:prstClr val="black"/>
                </a:solidFill>
                <a:latin typeface="Consolas" panose="020B0609020204030204" pitchFamily="49" charset="0"/>
                <a:cs typeface="Courier New" panose="02070309020205020404" pitchFamily="49" charset="0"/>
              </a:rPr>
            </a:br>
            <a:endParaRPr lang="en-US" sz="9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int main() {</a:t>
            </a:r>
          </a:p>
          <a:p>
            <a:pPr lvl="0">
              <a:defRPr/>
            </a:pPr>
            <a:r>
              <a:rPr lang="en-US" sz="2000" dirty="0">
                <a:solidFill>
                  <a:prstClr val="black"/>
                </a:solidFill>
                <a:latin typeface="Consolas" panose="020B0609020204030204" pitchFamily="49" charset="0"/>
                <a:cs typeface="Courier New" panose="02070309020205020404" pitchFamily="49" charset="0"/>
              </a:rPr>
              <a:t>  float f = 3.14;</a:t>
            </a:r>
          </a:p>
          <a:p>
            <a:pPr lvl="0">
              <a:defRPr/>
            </a:pPr>
            <a:r>
              <a:rPr lang="en-US" sz="2000" dirty="0">
                <a:solidFill>
                  <a:prstClr val="black"/>
                </a:solidFill>
                <a:latin typeface="Consolas" panose="020B0609020204030204" pitchFamily="49" charset="0"/>
                <a:cs typeface="Courier New" panose="02070309020205020404" pitchFamily="49" charset="0"/>
              </a:rPr>
              <a:t>  foo(</a:t>
            </a:r>
            <a:r>
              <a:rPr lang="en-US" sz="2000" dirty="0">
                <a:solidFill>
                  <a:srgbClr val="FF0000"/>
                </a:solidFill>
                <a:latin typeface="Consolas" panose="020B0609020204030204" pitchFamily="49" charset="0"/>
                <a:cs typeface="Courier New" panose="02070309020205020404" pitchFamily="49" charset="0"/>
              </a:rPr>
              <a:t>(int)</a:t>
            </a:r>
            <a:r>
              <a:rPr lang="en-US" sz="2000" dirty="0">
                <a:solidFill>
                  <a:schemeClr val="tx1"/>
                </a:solidFill>
                <a:latin typeface="Consolas" panose="020B0609020204030204" pitchFamily="49" charset="0"/>
                <a:cs typeface="Courier New" panose="02070309020205020404" pitchFamily="49" charset="0"/>
              </a:rPr>
              <a:t>f)</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a:t>
            </a: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219EFA3F-45DF-4A2D-A504-BE7C9300E219}"/>
              </a:ext>
            </a:extLst>
          </p:cNvPr>
          <p:cNvSpPr/>
          <p:nvPr/>
        </p:nvSpPr>
        <p:spPr>
          <a:xfrm>
            <a:off x="6183750" y="2709314"/>
            <a:ext cx="5835914" cy="19932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rgbClr val="FF0000"/>
                </a:solidFill>
                <a:effectLst/>
                <a:uLnTx/>
                <a:uFillTx/>
                <a:latin typeface="Consolas" panose="020B0609020204030204" pitchFamily="49" charset="0"/>
                <a:ea typeface="+mn-ea"/>
                <a:cs typeface="Courier New" panose="02070309020205020404" pitchFamily="49" charset="0"/>
              </a:rPr>
              <a:t>Implicit conversion  </a:t>
            </a:r>
            <a:endPar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void foo(</a:t>
            </a:r>
            <a:r>
              <a:rPr lang="en-US" sz="2000" dirty="0">
                <a:solidFill>
                  <a:srgbClr val="FF0000"/>
                </a:solidFill>
                <a:latin typeface="Consolas" panose="020B0609020204030204" pitchFamily="49" charset="0"/>
                <a:cs typeface="Courier New" panose="02070309020205020404" pitchFamily="49" charset="0"/>
              </a:rPr>
              <a:t>float f</a:t>
            </a:r>
            <a:r>
              <a:rPr lang="en-US" sz="2000" dirty="0">
                <a:solidFill>
                  <a:prstClr val="black"/>
                </a:solidFill>
                <a:latin typeface="Consolas" panose="020B0609020204030204" pitchFamily="49" charset="0"/>
                <a:cs typeface="Courier New" panose="02070309020205020404" pitchFamily="49"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int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 42;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foo(</a:t>
            </a:r>
            <a:r>
              <a:rPr lang="en-US" sz="2000" dirty="0" err="1">
                <a:solidFill>
                  <a:srgbClr val="FF0000"/>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24" name="Rectangle 23">
            <a:extLst>
              <a:ext uri="{FF2B5EF4-FFF2-40B4-BE49-F238E27FC236}">
                <a16:creationId xmlns:a16="http://schemas.microsoft.com/office/drawing/2014/main" id="{829702D3-EFA9-4EF8-A70B-C1DD8D103BAF}"/>
              </a:ext>
            </a:extLst>
          </p:cNvPr>
          <p:cNvSpPr/>
          <p:nvPr/>
        </p:nvSpPr>
        <p:spPr>
          <a:xfrm>
            <a:off x="101659" y="4844118"/>
            <a:ext cx="5835914" cy="193567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rgbClr val="00B0F0"/>
                </a:solidFill>
                <a:effectLst/>
                <a:uLnTx/>
                <a:uFillTx/>
                <a:latin typeface="Consolas" panose="020B0609020204030204" pitchFamily="49" charset="0"/>
                <a:ea typeface="+mn-ea"/>
                <a:cs typeface="Courier New" panose="02070309020205020404" pitchFamily="49" charset="0"/>
              </a:rPr>
              <a:t>Explicit cast</a:t>
            </a:r>
            <a:endParaRPr kumimoji="0" lang="en-US" sz="2000" b="0" i="0" u="none" strike="noStrike" kern="1200" cap="none" spc="0" normalizeH="0" baseline="0" noProof="0" dirty="0">
              <a:ln>
                <a:noFill/>
              </a:ln>
              <a:solidFill>
                <a:srgbClr val="00B0F0"/>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void </a:t>
            </a:r>
            <a:r>
              <a:rPr lang="en-US" sz="2000" dirty="0" err="1">
                <a:solidFill>
                  <a:prstClr val="black"/>
                </a:solidFill>
                <a:latin typeface="Consolas" panose="020B0609020204030204" pitchFamily="49" charset="0"/>
                <a:cs typeface="Courier New" panose="02070309020205020404" pitchFamily="49" charset="0"/>
              </a:rPr>
              <a:t>feed_young</a:t>
            </a:r>
            <a:r>
              <a:rPr lang="en-US" sz="2000" dirty="0">
                <a:solidFill>
                  <a:prstClr val="black"/>
                </a:solidFill>
                <a:latin typeface="Consolas" panose="020B0609020204030204" pitchFamily="49" charset="0"/>
                <a:cs typeface="Courier New" panose="02070309020205020404" pitchFamily="49" charset="0"/>
              </a:rPr>
              <a:t>(Animal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if (a-&gt;</a:t>
            </a:r>
            <a:r>
              <a:rPr lang="en-US" sz="2000" dirty="0" err="1">
                <a:solidFill>
                  <a:prstClr val="black"/>
                </a:solidFill>
                <a:latin typeface="Consolas" panose="020B0609020204030204" pitchFamily="49" charset="0"/>
                <a:cs typeface="Courier New" panose="02070309020205020404" pitchFamily="49" charset="0"/>
              </a:rPr>
              <a:t>has_fur</a:t>
            </a:r>
            <a:r>
              <a:rPr lang="en-US" sz="2000" dirty="0">
                <a:solidFill>
                  <a:prstClr val="black"/>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(Mammal *)</a:t>
            </a:r>
            <a:r>
              <a:rPr lang="en-US" sz="2000" dirty="0">
                <a:solidFill>
                  <a:prstClr val="black"/>
                </a:solidFill>
                <a:latin typeface="Consolas" panose="020B0609020204030204" pitchFamily="49" charset="0"/>
                <a:cs typeface="Courier New" panose="02070309020205020404" pitchFamily="49" charset="0"/>
              </a:rPr>
              <a:t>a)-&gt;</a:t>
            </a:r>
            <a:r>
              <a:rPr lang="en-US" sz="2000" dirty="0" err="1">
                <a:solidFill>
                  <a:prstClr val="black"/>
                </a:solidFill>
                <a:latin typeface="Consolas" panose="020B0609020204030204" pitchFamily="49" charset="0"/>
                <a:cs typeface="Courier New" panose="02070309020205020404" pitchFamily="49" charset="0"/>
              </a:rPr>
              <a:t>produce_milk</a:t>
            </a: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27" name="Speech Bubble: Rectangle with Corners Rounded 26">
            <a:extLst>
              <a:ext uri="{FF2B5EF4-FFF2-40B4-BE49-F238E27FC236}">
                <a16:creationId xmlns:a16="http://schemas.microsoft.com/office/drawing/2014/main" id="{8F2F20F4-D5CA-4700-83C2-8F88FD010C07}"/>
              </a:ext>
            </a:extLst>
          </p:cNvPr>
          <p:cNvSpPr/>
          <p:nvPr/>
        </p:nvSpPr>
        <p:spPr>
          <a:xfrm>
            <a:off x="1997108" y="1346759"/>
            <a:ext cx="3855720" cy="1366606"/>
          </a:xfrm>
          <a:prstGeom prst="wedgeRoundRectCallout">
            <a:avLst>
              <a:gd name="adj1" fmla="val 84539"/>
              <a:gd name="adj2" fmla="val 1532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 we implicitly convert (aka </a:t>
            </a:r>
            <a:r>
              <a:rPr lang="en-US" sz="2000" i="1" dirty="0">
                <a:latin typeface="Corbel" panose="020B0503020204020204" pitchFamily="34" charset="0"/>
              </a:rPr>
              <a:t>coerce</a:t>
            </a:r>
            <a:r>
              <a:rPr lang="en-US" sz="2000" dirty="0">
                <a:latin typeface="Corbel" panose="020B0503020204020204" pitchFamily="34" charset="0"/>
              </a:rPr>
              <a:t>) the type of our integer into a type of float.</a:t>
            </a:r>
          </a:p>
        </p:txBody>
      </p:sp>
      <p:sp>
        <p:nvSpPr>
          <p:cNvPr id="36" name="Speech Bubble: Rectangle with Corners Rounded 35">
            <a:extLst>
              <a:ext uri="{FF2B5EF4-FFF2-40B4-BE49-F238E27FC236}">
                <a16:creationId xmlns:a16="http://schemas.microsoft.com/office/drawing/2014/main" id="{5F54B846-A623-4723-BF28-C4E3315A1EC8}"/>
              </a:ext>
            </a:extLst>
          </p:cNvPr>
          <p:cNvSpPr/>
          <p:nvPr/>
        </p:nvSpPr>
        <p:spPr>
          <a:xfrm>
            <a:off x="8218585" y="5232836"/>
            <a:ext cx="3544295" cy="1083743"/>
          </a:xfrm>
          <a:prstGeom prst="wedgeRoundRectCallout">
            <a:avLst>
              <a:gd name="adj1" fmla="val -80221"/>
              <a:gd name="adj2" fmla="val -124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didn't use any explicit syntax to do the conversion...</a:t>
            </a:r>
          </a:p>
        </p:txBody>
      </p:sp>
      <p:sp>
        <p:nvSpPr>
          <p:cNvPr id="37" name="Speech Bubble: Rectangle with Corners Rounded 36">
            <a:extLst>
              <a:ext uri="{FF2B5EF4-FFF2-40B4-BE49-F238E27FC236}">
                <a16:creationId xmlns:a16="http://schemas.microsoft.com/office/drawing/2014/main" id="{5513BDF8-C0F4-46D0-96F5-A6CE6B151EDF}"/>
              </a:ext>
            </a:extLst>
          </p:cNvPr>
          <p:cNvSpPr/>
          <p:nvPr/>
        </p:nvSpPr>
        <p:spPr>
          <a:xfrm>
            <a:off x="2265435" y="5084065"/>
            <a:ext cx="2342660" cy="854351"/>
          </a:xfrm>
          <a:prstGeom prst="wedgeRoundRectCallout">
            <a:avLst>
              <a:gd name="adj1" fmla="val -80221"/>
              <a:gd name="adj2" fmla="val -1249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like we did here...</a:t>
            </a:r>
          </a:p>
        </p:txBody>
      </p:sp>
      <p:sp>
        <p:nvSpPr>
          <p:cNvPr id="38" name="Speech Bubble: Rectangle with Corners Rounded 37">
            <a:extLst>
              <a:ext uri="{FF2B5EF4-FFF2-40B4-BE49-F238E27FC236}">
                <a16:creationId xmlns:a16="http://schemas.microsoft.com/office/drawing/2014/main" id="{331AF07E-2350-44A7-849D-144D46642CEF}"/>
              </a:ext>
            </a:extLst>
          </p:cNvPr>
          <p:cNvSpPr/>
          <p:nvPr/>
        </p:nvSpPr>
        <p:spPr>
          <a:xfrm>
            <a:off x="2201267" y="4991001"/>
            <a:ext cx="3736306" cy="1325578"/>
          </a:xfrm>
          <a:prstGeom prst="wedgeRoundRectCallout">
            <a:avLst>
              <a:gd name="adj1" fmla="val -69520"/>
              <a:gd name="adj2" fmla="val -958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Here we use </a:t>
            </a:r>
            <a:r>
              <a:rPr lang="en-US" sz="2000" dirty="0">
                <a:solidFill>
                  <a:schemeClr val="accent2">
                    <a:lumMod val="40000"/>
                    <a:lumOff val="60000"/>
                  </a:schemeClr>
                </a:solidFill>
                <a:latin typeface="Corbel" panose="020B0503020204020204" pitchFamily="34" charset="0"/>
              </a:rPr>
              <a:t>explicit syntax </a:t>
            </a:r>
            <a:r>
              <a:rPr lang="en-US" sz="2000" dirty="0">
                <a:latin typeface="Corbel" panose="020B0503020204020204" pitchFamily="34" charset="0"/>
              </a:rPr>
              <a:t>to indicate that we want to convert our float value to an int.</a:t>
            </a:r>
          </a:p>
        </p:txBody>
      </p:sp>
      <p:sp>
        <p:nvSpPr>
          <p:cNvPr id="40" name="Rectangle 39">
            <a:extLst>
              <a:ext uri="{FF2B5EF4-FFF2-40B4-BE49-F238E27FC236}">
                <a16:creationId xmlns:a16="http://schemas.microsoft.com/office/drawing/2014/main" id="{EFAC6197-2CA6-4610-8698-C4F63E706C97}"/>
              </a:ext>
            </a:extLst>
          </p:cNvPr>
          <p:cNvSpPr/>
          <p:nvPr/>
        </p:nvSpPr>
        <p:spPr>
          <a:xfrm>
            <a:off x="6183750" y="4844118"/>
            <a:ext cx="5835914" cy="1935677"/>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rgbClr val="00B0F0"/>
                </a:solidFill>
                <a:effectLst/>
                <a:uLnTx/>
                <a:uFillTx/>
                <a:latin typeface="Consolas" panose="020B0609020204030204" pitchFamily="49" charset="0"/>
                <a:ea typeface="+mn-ea"/>
                <a:cs typeface="Courier New" panose="02070309020205020404" pitchFamily="49" charset="0"/>
              </a:rPr>
              <a:t>Implicit cast</a:t>
            </a:r>
            <a:endParaRPr kumimoji="0" lang="en-US" sz="2000" b="0" i="0" u="none" strike="noStrike" kern="1200" cap="none" spc="0" normalizeH="0" baseline="0" noProof="0" dirty="0">
              <a:ln>
                <a:noFill/>
              </a:ln>
              <a:solidFill>
                <a:srgbClr val="00B0F0"/>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void </a:t>
            </a:r>
            <a:r>
              <a:rPr lang="en-US" sz="2000" dirty="0" err="1">
                <a:solidFill>
                  <a:prstClr val="black"/>
                </a:solidFill>
                <a:latin typeface="Consolas" panose="020B0609020204030204" pitchFamily="49" charset="0"/>
                <a:cs typeface="Courier New" panose="02070309020205020404" pitchFamily="49" charset="0"/>
              </a:rPr>
              <a:t>use_potty</a:t>
            </a:r>
            <a:r>
              <a:rPr lang="en-US" sz="2000" dirty="0">
                <a:solidFill>
                  <a:prstClr val="black"/>
                </a:solidFill>
                <a:latin typeface="Consolas" panose="020B0609020204030204" pitchFamily="49" charset="0"/>
                <a:cs typeface="Courier New" panose="02070309020205020404" pitchFamily="49" charset="0"/>
              </a:rPr>
              <a:t>(</a:t>
            </a:r>
            <a:r>
              <a:rPr lang="en-US" sz="2000" dirty="0">
                <a:solidFill>
                  <a:srgbClr val="00B0F0"/>
                </a:solidFill>
                <a:latin typeface="Consolas" panose="020B0609020204030204" pitchFamily="49" charset="0"/>
                <a:cs typeface="Courier New" panose="02070309020205020404" pitchFamily="49" charset="0"/>
              </a:rPr>
              <a:t>Person *p</a:t>
            </a:r>
            <a:r>
              <a:rPr lang="en-US" sz="2000" dirty="0">
                <a:solidFill>
                  <a:prstClr val="black"/>
                </a:solidFill>
                <a:latin typeface="Consolas" panose="020B0609020204030204" pitchFamily="49" charset="0"/>
                <a:cs typeface="Courier New" panose="02070309020205020404" pitchFamily="49" charset="0"/>
              </a:rPr>
              <a:t>) { p-&gt;poop();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Nerd *n = new Nerd("</a:t>
            </a:r>
            <a:r>
              <a:rPr lang="en-US" sz="2000" dirty="0" err="1">
                <a:solidFill>
                  <a:prstClr val="black"/>
                </a:solidFill>
                <a:latin typeface="Consolas" panose="020B0609020204030204" pitchFamily="49" charset="0"/>
                <a:cs typeface="Courier New" panose="02070309020205020404" pitchFamily="49" charset="0"/>
              </a:rPr>
              <a:t>paul</a:t>
            </a: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use_potty</a:t>
            </a:r>
            <a:r>
              <a:rPr lang="en-US" sz="2000" dirty="0">
                <a:solidFill>
                  <a:prstClr val="black"/>
                </a:solidFill>
                <a:latin typeface="Consolas" panose="020B0609020204030204" pitchFamily="49" charset="0"/>
                <a:cs typeface="Courier New" panose="02070309020205020404" pitchFamily="49" charset="0"/>
              </a:rPr>
              <a:t>(</a:t>
            </a:r>
            <a:r>
              <a:rPr lang="en-US" sz="2000" dirty="0">
                <a:solidFill>
                  <a:srgbClr val="00B0F0"/>
                </a:solidFill>
                <a:latin typeface="Consolas" panose="020B0609020204030204" pitchFamily="49" charset="0"/>
                <a:cs typeface="Courier New" panose="02070309020205020404" pitchFamily="49" charset="0"/>
              </a:rPr>
              <a:t>n</a:t>
            </a: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41" name="Speech Bubble: Rectangle with Corners Rounded 40">
            <a:extLst>
              <a:ext uri="{FF2B5EF4-FFF2-40B4-BE49-F238E27FC236}">
                <a16:creationId xmlns:a16="http://schemas.microsoft.com/office/drawing/2014/main" id="{537C79C0-7495-4526-BC72-3B8DDCCD5AC5}"/>
              </a:ext>
            </a:extLst>
          </p:cNvPr>
          <p:cNvSpPr/>
          <p:nvPr/>
        </p:nvSpPr>
        <p:spPr>
          <a:xfrm>
            <a:off x="2817261" y="3461333"/>
            <a:ext cx="3855720" cy="1366606"/>
          </a:xfrm>
          <a:prstGeom prst="wedgeRoundRectCallout">
            <a:avLst>
              <a:gd name="adj1" fmla="val 84539"/>
              <a:gd name="adj2" fmla="val 15329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Most implicit casts are </a:t>
            </a:r>
            <a:r>
              <a:rPr lang="en-US" sz="2000" dirty="0">
                <a:solidFill>
                  <a:schemeClr val="accent2">
                    <a:lumMod val="40000"/>
                    <a:lumOff val="60000"/>
                  </a:schemeClr>
                </a:solidFill>
                <a:latin typeface="Corbel" panose="020B0503020204020204" pitchFamily="34" charset="0"/>
              </a:rPr>
              <a:t>"upcasts" </a:t>
            </a:r>
            <a:r>
              <a:rPr lang="en-US" sz="2000" dirty="0">
                <a:latin typeface="Corbel" panose="020B0503020204020204" pitchFamily="34" charset="0"/>
              </a:rPr>
              <a:t>- from a subclass to a superclass.</a:t>
            </a:r>
          </a:p>
          <a:p>
            <a:pPr algn="ctr"/>
            <a:endParaRPr lang="en-US" sz="700" dirty="0">
              <a:latin typeface="Corbel" panose="020B0503020204020204" pitchFamily="34" charset="0"/>
            </a:endParaRPr>
          </a:p>
          <a:p>
            <a:pPr algn="ctr"/>
            <a:r>
              <a:rPr lang="en-US" sz="2000" dirty="0">
                <a:latin typeface="Corbel" panose="020B0503020204020204" pitchFamily="34" charset="0"/>
              </a:rPr>
              <a:t>Here we implicitly </a:t>
            </a:r>
            <a:r>
              <a:rPr lang="en-US" sz="2000" dirty="0">
                <a:solidFill>
                  <a:schemeClr val="accent2">
                    <a:lumMod val="40000"/>
                    <a:lumOff val="60000"/>
                  </a:schemeClr>
                </a:solidFill>
                <a:latin typeface="Corbel" panose="020B0503020204020204" pitchFamily="34" charset="0"/>
              </a:rPr>
              <a:t>upcast</a:t>
            </a:r>
            <a:r>
              <a:rPr lang="en-US" sz="2000" dirty="0">
                <a:latin typeface="Corbel" panose="020B0503020204020204" pitchFamily="34" charset="0"/>
              </a:rPr>
              <a:t> a Nerd object to a Person.</a:t>
            </a:r>
          </a:p>
        </p:txBody>
      </p:sp>
    </p:spTree>
    <p:extLst>
      <p:ext uri="{BB962C8B-B14F-4D97-AF65-F5344CB8AC3E}">
        <p14:creationId xmlns:p14="http://schemas.microsoft.com/office/powerpoint/2010/main" val="18238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3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down)">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1" nodeType="clickEffect">
                                  <p:stCondLst>
                                    <p:cond delay="0"/>
                                  </p:stCondLst>
                                  <p:childTnLst>
                                    <p:animMotion origin="layout" path="M 5E-6 -3.33333E-6 L 0.10586 -0.15416 " pathEditMode="relative" rAng="0" ptsTypes="AA">
                                      <p:cBhvr>
                                        <p:cTn id="44" dur="2000" fill="hold"/>
                                        <p:tgtEl>
                                          <p:spTgt spid="27"/>
                                        </p:tgtEl>
                                        <p:attrNameLst>
                                          <p:attrName>ppt_x</p:attrName>
                                          <p:attrName>ppt_y</p:attrName>
                                        </p:attrNameLst>
                                      </p:cBhvr>
                                      <p:rCtr x="5286" y="-7708"/>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7"/>
                                        </p:tgtEl>
                                        <p:attrNameLst>
                                          <p:attrName>style.visibility</p:attrName>
                                        </p:attrNameLst>
                                      </p:cBhvr>
                                      <p:to>
                                        <p:strVal val="hidden"/>
                                      </p:to>
                                    </p:set>
                                  </p:childTnLst>
                                </p:cTn>
                              </p:par>
                              <p:par>
                                <p:cTn id="63" presetID="1" presetClass="exit" presetSubtype="0" fill="hold" grpId="2" nodeType="withEffect">
                                  <p:stCondLst>
                                    <p:cond delay="0"/>
                                  </p:stCondLst>
                                  <p:childTnLst>
                                    <p:set>
                                      <p:cBhvr>
                                        <p:cTn id="64" dur="1" fill="hold">
                                          <p:stCondLst>
                                            <p:cond delay="0"/>
                                          </p:stCondLst>
                                        </p:cTn>
                                        <p:tgtEl>
                                          <p:spTgt spid="3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41">
                                            <p:bg/>
                                          </p:spTgt>
                                        </p:tgtEl>
                                        <p:attrNameLst>
                                          <p:attrName>style.visibility</p:attrName>
                                        </p:attrNameLst>
                                      </p:cBhvr>
                                      <p:to>
                                        <p:strVal val="visible"/>
                                      </p:to>
                                    </p:set>
                                    <p:animEffect transition="in" filter="wipe(down)">
                                      <p:cBhvr>
                                        <p:cTn id="73" dur="500"/>
                                        <p:tgtEl>
                                          <p:spTgt spid="41">
                                            <p:bg/>
                                          </p:spTgt>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1" nodeType="clickEffect">
                                  <p:stCondLst>
                                    <p:cond delay="0"/>
                                  </p:stCondLst>
                                  <p:childTnLst>
                                    <p:animMotion origin="layout" path="M -2.70833E-6 3.33333E-6 L 0.12383 -0.15162 " pathEditMode="relative" rAng="0" ptsTypes="AA">
                                      <p:cBhvr>
                                        <p:cTn id="85" dur="2000" fill="hold"/>
                                        <p:tgtEl>
                                          <p:spTgt spid="41">
                                            <p:bg/>
                                          </p:spTgt>
                                        </p:tgtEl>
                                        <p:attrNameLst>
                                          <p:attrName>ppt_x</p:attrName>
                                          <p:attrName>ppt_y</p:attrName>
                                        </p:attrNameLst>
                                      </p:cBhvr>
                                      <p:rCtr x="6185" y="-7593"/>
                                    </p:animMotion>
                                  </p:childTnLst>
                                </p:cTn>
                              </p:par>
                              <p:par>
                                <p:cTn id="86" presetID="42" presetClass="path" presetSubtype="0" accel="50000" decel="50000" fill="hold" grpId="1" nodeType="withEffect">
                                  <p:stCondLst>
                                    <p:cond delay="0"/>
                                  </p:stCondLst>
                                  <p:childTnLst>
                                    <p:animMotion origin="layout" path="M -2.70833E-6 3.33333E-6 L 0.12383 -0.15162 " pathEditMode="relative" rAng="0" ptsTypes="AA">
                                      <p:cBhvr>
                                        <p:cTn id="87" dur="2000" fill="hold"/>
                                        <p:tgtEl>
                                          <p:spTgt spid="41">
                                            <p:txEl>
                                              <p:pRg st="0" end="0"/>
                                            </p:txEl>
                                          </p:spTgt>
                                        </p:tgtEl>
                                        <p:attrNameLst>
                                          <p:attrName>ppt_x</p:attrName>
                                          <p:attrName>ppt_y</p:attrName>
                                        </p:attrNameLst>
                                      </p:cBhvr>
                                      <p:rCtr x="6185" y="-7593"/>
                                    </p:animMotion>
                                  </p:childTnLst>
                                </p:cTn>
                              </p:par>
                              <p:par>
                                <p:cTn id="88" presetID="42" presetClass="path" presetSubtype="0" accel="50000" decel="50000" fill="hold" grpId="1" nodeType="withEffect">
                                  <p:stCondLst>
                                    <p:cond delay="0"/>
                                  </p:stCondLst>
                                  <p:childTnLst>
                                    <p:animMotion origin="layout" path="M -2.70833E-6 3.33333E-6 L 0.12383 -0.15162 " pathEditMode="relative" rAng="0" ptsTypes="AA">
                                      <p:cBhvr>
                                        <p:cTn id="89" dur="2000" fill="hold"/>
                                        <p:tgtEl>
                                          <p:spTgt spid="41">
                                            <p:txEl>
                                              <p:pRg st="2" end="2"/>
                                            </p:txEl>
                                          </p:spTgt>
                                        </p:tgtEl>
                                        <p:attrNameLst>
                                          <p:attrName>ppt_x</p:attrName>
                                          <p:attrName>ppt_y</p:attrName>
                                        </p:attrNameLst>
                                      </p:cBhvr>
                                      <p:rCtr x="6185" y="-7593"/>
                                    </p:animMotion>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2" nodeType="clickEffect">
                                  <p:stCondLst>
                                    <p:cond delay="0"/>
                                  </p:stCondLst>
                                  <p:childTnLst>
                                    <p:set>
                                      <p:cBhvr>
                                        <p:cTn id="93" dur="1" fill="hold">
                                          <p:stCondLst>
                                            <p:cond delay="0"/>
                                          </p:stCondLst>
                                        </p:cTn>
                                        <p:tgtEl>
                                          <p:spTgt spid="41">
                                            <p:txEl>
                                              <p:pRg st="0" end="0"/>
                                            </p:txEl>
                                          </p:spTgt>
                                        </p:tgtEl>
                                        <p:attrNameLst>
                                          <p:attrName>style.visibility</p:attrName>
                                        </p:attrNameLst>
                                      </p:cBhvr>
                                      <p:to>
                                        <p:strVal val="hidden"/>
                                      </p:to>
                                    </p:set>
                                  </p:childTnLst>
                                </p:cTn>
                              </p:par>
                              <p:par>
                                <p:cTn id="94" presetID="1" presetClass="exit" presetSubtype="0" fill="hold" grpId="2" nodeType="withEffect">
                                  <p:stCondLst>
                                    <p:cond delay="0"/>
                                  </p:stCondLst>
                                  <p:childTnLst>
                                    <p:set>
                                      <p:cBhvr>
                                        <p:cTn id="95" dur="1" fill="hold">
                                          <p:stCondLst>
                                            <p:cond delay="0"/>
                                          </p:stCondLst>
                                        </p:cTn>
                                        <p:tgtEl>
                                          <p:spTgt spid="41">
                                            <p:txEl>
                                              <p:pRg st="2" end="2"/>
                                            </p:txEl>
                                          </p:spTgt>
                                        </p:tgtEl>
                                        <p:attrNameLst>
                                          <p:attrName>style.visibility</p:attrName>
                                        </p:attrNameLst>
                                      </p:cBhvr>
                                      <p:to>
                                        <p:strVal val="hidden"/>
                                      </p:to>
                                    </p:set>
                                  </p:childTnLst>
                                </p:cTn>
                              </p:par>
                              <p:par>
                                <p:cTn id="96" presetID="1" presetClass="exit" presetSubtype="0" fill="hold" grpId="2" nodeType="withEffect">
                                  <p:stCondLst>
                                    <p:cond delay="0"/>
                                  </p:stCondLst>
                                  <p:childTnLst>
                                    <p:set>
                                      <p:cBhvr>
                                        <p:cTn id="97" dur="1" fill="hold">
                                          <p:stCondLst>
                                            <p:cond delay="0"/>
                                          </p:stCondLst>
                                        </p:cTn>
                                        <p:tgtEl>
                                          <p:spTgt spid="4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5" grpId="0" animBg="1"/>
      <p:bldP spid="24" grpId="0" animBg="1"/>
      <p:bldP spid="27" grpId="0" animBg="1"/>
      <p:bldP spid="27" grpId="1" animBg="1"/>
      <p:bldP spid="27" grpId="2" animBg="1"/>
      <p:bldP spid="36" grpId="0" animBg="1"/>
      <p:bldP spid="36" grpId="2" animBg="1"/>
      <p:bldP spid="37" grpId="0" animBg="1"/>
      <p:bldP spid="37" grpId="1" animBg="1"/>
      <p:bldP spid="38" grpId="0" animBg="1"/>
      <p:bldP spid="38" grpId="1" animBg="1"/>
      <p:bldP spid="40" grpId="0" animBg="1"/>
      <p:bldP spid="41" grpId="0" uiExpand="1" build="p" animBg="1"/>
      <p:bldP spid="41" grpId="1" build="allAtOnce" animBg="1"/>
      <p:bldP spid="41" grpId="2" build="allAtOnce"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solidFill>
                  <a:srgbClr val="FF0000"/>
                </a:solidFill>
              </a:rPr>
              <a:t>Explicit </a:t>
            </a:r>
            <a:r>
              <a:rPr lang="en-US" dirty="0"/>
              <a:t>Type Conversions</a:t>
            </a:r>
          </a:p>
        </p:txBody>
      </p:sp>
      <p:sp>
        <p:nvSpPr>
          <p:cNvPr id="13" name="TextBox 12">
            <a:extLst>
              <a:ext uri="{FF2B5EF4-FFF2-40B4-BE49-F238E27FC236}">
                <a16:creationId xmlns:a16="http://schemas.microsoft.com/office/drawing/2014/main" id="{1E51894C-37E3-4B09-AB20-73846A3C29EC}"/>
              </a:ext>
            </a:extLst>
          </p:cNvPr>
          <p:cNvSpPr txBox="1"/>
          <p:nvPr/>
        </p:nvSpPr>
        <p:spPr>
          <a:xfrm>
            <a:off x="937890" y="911916"/>
            <a:ext cx="10395802" cy="461665"/>
          </a:xfrm>
          <a:prstGeom prst="rect">
            <a:avLst/>
          </a:prstGeom>
          <a:noFill/>
        </p:spPr>
        <p:txBody>
          <a:bodyPr wrap="square" rtlCol="0">
            <a:spAutoFit/>
          </a:bodyPr>
          <a:lstStyle/>
          <a:p>
            <a:pPr algn="ctr"/>
            <a:r>
              <a:rPr lang="en-US" sz="2400" dirty="0"/>
              <a:t>Let's look at </a:t>
            </a:r>
            <a:r>
              <a:rPr lang="en-US" sz="2400" dirty="0">
                <a:solidFill>
                  <a:srgbClr val="FF0000"/>
                </a:solidFill>
              </a:rPr>
              <a:t>explicit conversions</a:t>
            </a:r>
            <a:r>
              <a:rPr lang="en-US" sz="2400" dirty="0"/>
              <a:t> in different languages.</a:t>
            </a:r>
          </a:p>
        </p:txBody>
      </p:sp>
      <p:sp>
        <p:nvSpPr>
          <p:cNvPr id="20" name="Rectangle 19">
            <a:extLst>
              <a:ext uri="{FF2B5EF4-FFF2-40B4-BE49-F238E27FC236}">
                <a16:creationId xmlns:a16="http://schemas.microsoft.com/office/drawing/2014/main" id="{2C941AE7-55B5-41EA-B9AE-C9D58124C336}"/>
              </a:ext>
            </a:extLst>
          </p:cNvPr>
          <p:cNvSpPr/>
          <p:nvPr/>
        </p:nvSpPr>
        <p:spPr>
          <a:xfrm>
            <a:off x="1156483" y="1745724"/>
            <a:ext cx="7135248" cy="126866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Explicit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C++ conversions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float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fpi</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 3.14;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a:t>
            </a:r>
            <a:r>
              <a:rPr lang="en-US" sz="2000" dirty="0" err="1">
                <a:solidFill>
                  <a:prstClr val="black"/>
                </a:solidFill>
                <a:latin typeface="Consolas" panose="020B0609020204030204" pitchFamily="49" charset="0"/>
                <a:cs typeface="Courier New" panose="02070309020205020404" pitchFamily="49" charset="0"/>
              </a:rPr>
              <a:t>ipi</a:t>
            </a:r>
            <a:r>
              <a:rPr lang="en-US" sz="2000" dirty="0">
                <a:solidFill>
                  <a:prstClr val="black"/>
                </a:solidFill>
                <a:latin typeface="Consolas" panose="020B0609020204030204" pitchFamily="49" charset="0"/>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(int)</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ea typeface="+mn-ea"/>
                <a:cs typeface="Courier New" panose="02070309020205020404" pitchFamily="49" charset="0"/>
              </a:rPr>
              <a:t>f</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pi</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 old way  </a:t>
            </a:r>
            <a:endPar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int ipi2 = </a:t>
            </a:r>
            <a:r>
              <a:rPr kumimoji="0" lang="en-US" sz="20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Courier New" panose="02070309020205020404" pitchFamily="49" charset="0"/>
              </a:rPr>
              <a:t>static_cast</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&lt;int&gt;(</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ea typeface="+mn-ea"/>
                <a:cs typeface="Courier New" panose="02070309020205020404" pitchFamily="49" charset="0"/>
              </a:rPr>
              <a:t>fp</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i</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 new way </a:t>
            </a:r>
          </a:p>
        </p:txBody>
      </p:sp>
      <p:sp>
        <p:nvSpPr>
          <p:cNvPr id="21" name="Rectangle 20">
            <a:extLst>
              <a:ext uri="{FF2B5EF4-FFF2-40B4-BE49-F238E27FC236}">
                <a16:creationId xmlns:a16="http://schemas.microsoft.com/office/drawing/2014/main" id="{793527C1-117F-4DB3-A982-A3D642F03164}"/>
              </a:ext>
            </a:extLst>
          </p:cNvPr>
          <p:cNvSpPr/>
          <p:nvPr/>
        </p:nvSpPr>
        <p:spPr>
          <a:xfrm>
            <a:off x="3756744" y="3197761"/>
            <a:ext cx="6195913" cy="93021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Explicit Python conversions</a:t>
            </a:r>
          </a:p>
          <a:p>
            <a:r>
              <a:rPr lang="en-US" sz="2000" dirty="0" err="1">
                <a:solidFill>
                  <a:schemeClr val="tx1"/>
                </a:solidFill>
                <a:latin typeface="Consolas" panose="020B0609020204030204" pitchFamily="49" charset="0"/>
                <a:cs typeface="Courier New" panose="02070309020205020404" pitchFamily="49" charset="0"/>
              </a:rPr>
              <a:t>fpi</a:t>
            </a:r>
            <a:r>
              <a:rPr lang="en-US" sz="2000" dirty="0">
                <a:solidFill>
                  <a:schemeClr val="tx1"/>
                </a:solidFill>
                <a:latin typeface="Consolas" panose="020B0609020204030204" pitchFamily="49" charset="0"/>
                <a:cs typeface="Courier New" panose="02070309020205020404" pitchFamily="49" charset="0"/>
              </a:rPr>
              <a:t> = 3.14</a:t>
            </a:r>
          </a:p>
          <a:p>
            <a:r>
              <a:rPr lang="en-US" sz="2000" dirty="0" err="1">
                <a:solidFill>
                  <a:schemeClr val="tx1"/>
                </a:solidFill>
                <a:latin typeface="Consolas" panose="020B0609020204030204" pitchFamily="49" charset="0"/>
                <a:cs typeface="Courier New" panose="02070309020205020404" pitchFamily="49" charset="0"/>
              </a:rPr>
              <a:t>ipi</a:t>
            </a:r>
            <a:r>
              <a:rPr lang="en-US" sz="2000" dirty="0">
                <a:solidFill>
                  <a:schemeClr val="tx1"/>
                </a:solidFill>
                <a:latin typeface="Consolas" panose="020B0609020204030204" pitchFamily="49" charset="0"/>
                <a:cs typeface="Courier New" panose="02070309020205020404" pitchFamily="49" charset="0"/>
              </a:rPr>
              <a:t> = </a:t>
            </a:r>
            <a:r>
              <a:rPr lang="en-US" sz="2000" dirty="0">
                <a:solidFill>
                  <a:srgbClr val="FF0000"/>
                </a:solidFill>
                <a:latin typeface="Consolas" panose="020B0609020204030204" pitchFamily="49" charset="0"/>
                <a:cs typeface="Courier New" panose="02070309020205020404" pitchFamily="49" charset="0"/>
              </a:rPr>
              <a:t>int(</a:t>
            </a:r>
            <a:r>
              <a:rPr lang="en-US" sz="2000" dirty="0" err="1">
                <a:solidFill>
                  <a:schemeClr val="tx1"/>
                </a:solidFill>
                <a:latin typeface="Consolas" panose="020B0609020204030204" pitchFamily="49" charset="0"/>
                <a:cs typeface="Courier New" panose="02070309020205020404" pitchFamily="49" charset="0"/>
              </a:rPr>
              <a:t>fpi</a:t>
            </a:r>
            <a:r>
              <a:rPr lang="en-US" sz="2000" dirty="0">
                <a:solidFill>
                  <a:srgbClr val="FF0000"/>
                </a:solidFill>
                <a:latin typeface="Consolas" panose="020B0609020204030204" pitchFamily="49" charset="0"/>
                <a:cs typeface="Courier New" panose="02070309020205020404" pitchFamily="49" charset="0"/>
              </a:rPr>
              <a:t>)</a:t>
            </a:r>
          </a:p>
        </p:txBody>
      </p:sp>
      <p:sp>
        <p:nvSpPr>
          <p:cNvPr id="22" name="TextBox 21">
            <a:extLst>
              <a:ext uri="{FF2B5EF4-FFF2-40B4-BE49-F238E27FC236}">
                <a16:creationId xmlns:a16="http://schemas.microsoft.com/office/drawing/2014/main" id="{91856E4A-31B2-44D3-89BA-84E4669C6B43}"/>
              </a:ext>
            </a:extLst>
          </p:cNvPr>
          <p:cNvSpPr txBox="1"/>
          <p:nvPr/>
        </p:nvSpPr>
        <p:spPr>
          <a:xfrm>
            <a:off x="1710982" y="4311353"/>
            <a:ext cx="9141610" cy="1015663"/>
          </a:xfrm>
          <a:prstGeom prst="rect">
            <a:avLst/>
          </a:prstGeom>
          <a:solidFill>
            <a:srgbClr val="F3EBF9"/>
          </a:solidFill>
          <a:ln>
            <a:solidFill>
              <a:schemeClr val="tx1"/>
            </a:solidFill>
          </a:ln>
        </p:spPr>
        <p:txBody>
          <a:bodyPr wrap="square" rtlCol="0">
            <a:spAutoFit/>
          </a:bodyPr>
          <a:lstStyle/>
          <a:p>
            <a:r>
              <a:rPr lang="en-US" sz="2000" dirty="0">
                <a:latin typeface="Consolas" panose="020B0609020204030204" pitchFamily="49" charset="0"/>
              </a:rPr>
              <a:t>// Explicit Rust conversion</a:t>
            </a:r>
          </a:p>
          <a:p>
            <a:r>
              <a:rPr lang="en-US" sz="2000" dirty="0">
                <a:latin typeface="Consolas" panose="020B0609020204030204" pitchFamily="49" charset="0"/>
              </a:rPr>
              <a:t>let x = 65 </a:t>
            </a:r>
            <a:r>
              <a:rPr lang="en-US" sz="2000" dirty="0">
                <a:solidFill>
                  <a:srgbClr val="FF0000"/>
                </a:solidFill>
                <a:latin typeface="Consolas" panose="020B0609020204030204" pitchFamily="49" charset="0"/>
              </a:rPr>
              <a:t>as char</a:t>
            </a:r>
            <a:r>
              <a:rPr lang="en-US" sz="2000" dirty="0">
                <a:latin typeface="Consolas" panose="020B0609020204030204" pitchFamily="49" charset="0"/>
              </a:rPr>
              <a:t>;  // x is equal to 'A'</a:t>
            </a:r>
          </a:p>
          <a:p>
            <a:r>
              <a:rPr lang="en-US" sz="2000" dirty="0" err="1">
                <a:latin typeface="Consolas" panose="020B0609020204030204" pitchFamily="49" charset="0"/>
              </a:rPr>
              <a:t>println</a:t>
            </a:r>
            <a:r>
              <a:rPr lang="en-US" sz="2000" dirty="0">
                <a:latin typeface="Consolas" panose="020B0609020204030204" pitchFamily="49" charset="0"/>
              </a:rPr>
              <a:t>!("'A' as an unsigned 16-bit int is : {}", x </a:t>
            </a:r>
            <a:r>
              <a:rPr lang="en-US" sz="2000" dirty="0">
                <a:solidFill>
                  <a:srgbClr val="FF0000"/>
                </a:solidFill>
                <a:latin typeface="Consolas" panose="020B0609020204030204" pitchFamily="49" charset="0"/>
              </a:rPr>
              <a:t>as u16</a:t>
            </a:r>
            <a:r>
              <a:rPr lang="en-US" sz="2000" dirty="0">
                <a:latin typeface="Consolas" panose="020B0609020204030204" pitchFamily="49" charset="0"/>
              </a:rPr>
              <a:t>);</a:t>
            </a:r>
          </a:p>
        </p:txBody>
      </p:sp>
      <p:sp>
        <p:nvSpPr>
          <p:cNvPr id="17" name="Speech Bubble: Rectangle with Corners Rounded 16">
            <a:extLst>
              <a:ext uri="{FF2B5EF4-FFF2-40B4-BE49-F238E27FC236}">
                <a16:creationId xmlns:a16="http://schemas.microsoft.com/office/drawing/2014/main" id="{9195ED31-FE7F-4E11-AAB8-CB0BAD856858}"/>
              </a:ext>
            </a:extLst>
          </p:cNvPr>
          <p:cNvSpPr/>
          <p:nvPr/>
        </p:nvSpPr>
        <p:spPr>
          <a:xfrm>
            <a:off x="4596243" y="453762"/>
            <a:ext cx="3371088" cy="1513489"/>
          </a:xfrm>
          <a:prstGeom prst="wedgeRoundRectCallout">
            <a:avLst>
              <a:gd name="adj1" fmla="val -49214"/>
              <a:gd name="adj2" fmla="val 948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Ironically, while this </a:t>
            </a:r>
            <a:r>
              <a:rPr lang="en-US" sz="2000" dirty="0">
                <a:solidFill>
                  <a:srgbClr val="FFCDCD"/>
                </a:solidFill>
                <a:latin typeface="Corbel" panose="020B0503020204020204" pitchFamily="34" charset="0"/>
              </a:rPr>
              <a:t>creates a new value</a:t>
            </a:r>
            <a:r>
              <a:rPr lang="en-US" sz="2000" dirty="0">
                <a:latin typeface="Corbel" panose="020B0503020204020204" pitchFamily="34" charset="0"/>
              </a:rPr>
              <a:t>, and is technically a </a:t>
            </a:r>
            <a:r>
              <a:rPr lang="en-US" sz="2000" dirty="0">
                <a:solidFill>
                  <a:srgbClr val="FFCDCD"/>
                </a:solidFill>
                <a:latin typeface="Corbel" panose="020B0503020204020204" pitchFamily="34" charset="0"/>
              </a:rPr>
              <a:t>"conversion"</a:t>
            </a:r>
            <a:r>
              <a:rPr lang="en-US" sz="2000" dirty="0">
                <a:solidFill>
                  <a:schemeClr val="bg1"/>
                </a:solidFill>
                <a:latin typeface="Corbel" panose="020B0503020204020204" pitchFamily="34" charset="0"/>
              </a:rPr>
              <a:t>,</a:t>
            </a:r>
            <a:r>
              <a:rPr lang="en-US" sz="2000" dirty="0">
                <a:solidFill>
                  <a:srgbClr val="FFCDCD"/>
                </a:solidFill>
                <a:latin typeface="Corbel" panose="020B0503020204020204" pitchFamily="34" charset="0"/>
              </a:rPr>
              <a:t> </a:t>
            </a:r>
            <a:r>
              <a:rPr lang="en-US" sz="2000" dirty="0">
                <a:latin typeface="Corbel" panose="020B0503020204020204" pitchFamily="34" charset="0"/>
              </a:rPr>
              <a:t>C++ calls it a </a:t>
            </a:r>
            <a:r>
              <a:rPr lang="en-US" sz="2000" dirty="0">
                <a:solidFill>
                  <a:srgbClr val="FFCDCD"/>
                </a:solidFill>
                <a:latin typeface="Corbel" panose="020B0503020204020204" pitchFamily="34" charset="0"/>
              </a:rPr>
              <a:t>"cast"</a:t>
            </a:r>
            <a:r>
              <a:rPr lang="en-US" sz="2000" dirty="0">
                <a:latin typeface="Corbel" panose="020B0503020204020204" pitchFamily="34" charset="0"/>
              </a:rPr>
              <a:t>.</a:t>
            </a:r>
          </a:p>
        </p:txBody>
      </p:sp>
      <p:sp>
        <p:nvSpPr>
          <p:cNvPr id="28" name="TextBox 27">
            <a:extLst>
              <a:ext uri="{FF2B5EF4-FFF2-40B4-BE49-F238E27FC236}">
                <a16:creationId xmlns:a16="http://schemas.microsoft.com/office/drawing/2014/main" id="{35B16851-3AD2-4F5A-8317-40887C5CA91D}"/>
              </a:ext>
            </a:extLst>
          </p:cNvPr>
          <p:cNvSpPr txBox="1"/>
          <p:nvPr/>
        </p:nvSpPr>
        <p:spPr>
          <a:xfrm>
            <a:off x="4227007" y="5510391"/>
            <a:ext cx="6198874" cy="1015663"/>
          </a:xfrm>
          <a:prstGeom prst="rect">
            <a:avLst/>
          </a:prstGeom>
          <a:solidFill>
            <a:srgbClr val="F2F2F2"/>
          </a:solidFill>
          <a:ln>
            <a:solidFill>
              <a:schemeClr val="tx1"/>
            </a:solidFill>
          </a:ln>
        </p:spPr>
        <p:txBody>
          <a:bodyPr wrap="square" rtlCol="0">
            <a:spAutoFit/>
          </a:bodyPr>
          <a:lstStyle/>
          <a:p>
            <a:r>
              <a:rPr lang="en-US" sz="2000" dirty="0">
                <a:latin typeface="Consolas" panose="020B0609020204030204" pitchFamily="49" charset="0"/>
              </a:rPr>
              <a:t>-- Explicit JavaScript conversion</a:t>
            </a:r>
          </a:p>
          <a:p>
            <a:r>
              <a:rPr lang="en-US" sz="2000" dirty="0" err="1">
                <a:latin typeface="Consolas" panose="020B0609020204030204" pitchFamily="49" charset="0"/>
              </a:rPr>
              <a:t>fpi</a:t>
            </a:r>
            <a:r>
              <a:rPr lang="en-US" sz="2000" dirty="0">
                <a:latin typeface="Consolas" panose="020B0609020204030204" pitchFamily="49" charset="0"/>
              </a:rPr>
              <a:t> = 3.14</a:t>
            </a:r>
          </a:p>
          <a:p>
            <a:r>
              <a:rPr lang="en-US" sz="2000" dirty="0" err="1">
                <a:latin typeface="Consolas" panose="020B0609020204030204" pitchFamily="49" charset="0"/>
              </a:rPr>
              <a:t>ipi</a:t>
            </a:r>
            <a:r>
              <a:rPr lang="en-US" sz="2000" dirty="0">
                <a:latin typeface="Consolas" panose="020B0609020204030204" pitchFamily="49" charset="0"/>
              </a:rPr>
              <a:t> = </a:t>
            </a:r>
            <a:r>
              <a:rPr lang="en-US" sz="2000" dirty="0" err="1">
                <a:solidFill>
                  <a:srgbClr val="FF0000"/>
                </a:solidFill>
                <a:latin typeface="Consolas" panose="020B0609020204030204" pitchFamily="49" charset="0"/>
              </a:rPr>
              <a:t>parseInt</a:t>
            </a:r>
            <a:r>
              <a:rPr lang="en-US" sz="2000" dirty="0">
                <a:solidFill>
                  <a:srgbClr val="FF0000"/>
                </a:solidFill>
                <a:latin typeface="Consolas" panose="020B0609020204030204" pitchFamily="49" charset="0"/>
              </a:rPr>
              <a:t>(</a:t>
            </a:r>
            <a:r>
              <a:rPr lang="en-US" sz="2000" dirty="0" err="1">
                <a:latin typeface="Consolas" panose="020B0609020204030204" pitchFamily="49" charset="0"/>
              </a:rPr>
              <a:t>fpi</a:t>
            </a:r>
            <a:r>
              <a:rPr lang="en-US" sz="2000" dirty="0">
                <a:solidFill>
                  <a:srgbClr val="FF0000"/>
                </a:solidFill>
                <a:latin typeface="Consolas" panose="020B0609020204030204" pitchFamily="49" charset="0"/>
              </a:rPr>
              <a:t>)</a:t>
            </a:r>
            <a:r>
              <a:rPr lang="en-US" sz="2000" dirty="0">
                <a:latin typeface="Consolas" panose="020B0609020204030204" pitchFamily="49" charset="0"/>
              </a:rPr>
              <a:t> -- converts to int</a:t>
            </a:r>
          </a:p>
        </p:txBody>
      </p:sp>
    </p:spTree>
    <p:extLst>
      <p:ext uri="{BB962C8B-B14F-4D97-AF65-F5344CB8AC3E}">
        <p14:creationId xmlns:p14="http://schemas.microsoft.com/office/powerpoint/2010/main" val="2977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17" grpId="0" animBg="1"/>
      <p:bldP spid="17" grpId="1" animBg="1"/>
      <p:bldP spid="2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solidFill>
                  <a:srgbClr val="FF0000"/>
                </a:solidFill>
              </a:rPr>
              <a:t>Explicit </a:t>
            </a:r>
            <a:r>
              <a:rPr lang="en-US" dirty="0"/>
              <a:t>Type Casts</a:t>
            </a:r>
          </a:p>
        </p:txBody>
      </p:sp>
      <p:sp>
        <p:nvSpPr>
          <p:cNvPr id="13" name="TextBox 12">
            <a:extLst>
              <a:ext uri="{FF2B5EF4-FFF2-40B4-BE49-F238E27FC236}">
                <a16:creationId xmlns:a16="http://schemas.microsoft.com/office/drawing/2014/main" id="{1E51894C-37E3-4B09-AB20-73846A3C29EC}"/>
              </a:ext>
            </a:extLst>
          </p:cNvPr>
          <p:cNvSpPr txBox="1"/>
          <p:nvPr/>
        </p:nvSpPr>
        <p:spPr>
          <a:xfrm>
            <a:off x="937890" y="911916"/>
            <a:ext cx="10395802" cy="461665"/>
          </a:xfrm>
          <a:prstGeom prst="rect">
            <a:avLst/>
          </a:prstGeom>
          <a:noFill/>
        </p:spPr>
        <p:txBody>
          <a:bodyPr wrap="square" rtlCol="0">
            <a:spAutoFit/>
          </a:bodyPr>
          <a:lstStyle/>
          <a:p>
            <a:pPr algn="ctr"/>
            <a:r>
              <a:rPr lang="en-US" sz="2400" dirty="0"/>
              <a:t>Let's look at </a:t>
            </a:r>
            <a:r>
              <a:rPr lang="en-US" sz="2400" dirty="0">
                <a:solidFill>
                  <a:srgbClr val="FF0000"/>
                </a:solidFill>
              </a:rPr>
              <a:t>explicit casts</a:t>
            </a:r>
            <a:r>
              <a:rPr lang="en-US" sz="2400" dirty="0"/>
              <a:t> in different languages.</a:t>
            </a:r>
          </a:p>
        </p:txBody>
      </p:sp>
      <p:sp>
        <p:nvSpPr>
          <p:cNvPr id="20" name="Rectangle 19">
            <a:extLst>
              <a:ext uri="{FF2B5EF4-FFF2-40B4-BE49-F238E27FC236}">
                <a16:creationId xmlns:a16="http://schemas.microsoft.com/office/drawing/2014/main" id="{2C941AE7-55B5-41EA-B9AE-C9D58124C336}"/>
              </a:ext>
            </a:extLst>
          </p:cNvPr>
          <p:cNvSpPr/>
          <p:nvPr/>
        </p:nvSpPr>
        <p:spPr>
          <a:xfrm>
            <a:off x="350367" y="1479265"/>
            <a:ext cx="6200828" cy="2587409"/>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Explicit C++ cast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class Person { ... </a:t>
            </a: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class Student: public Person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void </a:t>
            </a:r>
            <a:r>
              <a:rPr lang="en-US" dirty="0" err="1">
                <a:solidFill>
                  <a:schemeClr val="tx1"/>
                </a:solidFill>
                <a:latin typeface="Consolas" panose="020B0609020204030204" pitchFamily="49" charset="0"/>
                <a:cs typeface="Courier New" panose="02070309020205020404" pitchFamily="49" charset="0"/>
              </a:rPr>
              <a:t>make_em_study</a:t>
            </a:r>
            <a:r>
              <a:rPr lang="en-US" dirty="0">
                <a:solidFill>
                  <a:schemeClr val="tx1"/>
                </a:solidFill>
                <a:latin typeface="Consolas" panose="020B0609020204030204" pitchFamily="49" charset="0"/>
                <a:cs typeface="Courier New" panose="02070309020205020404" pitchFamily="49" charset="0"/>
              </a:rPr>
              <a:t>(Person *p)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  Student *s = </a:t>
            </a:r>
            <a:r>
              <a:rPr lang="en-US" dirty="0" err="1">
                <a:solidFill>
                  <a:srgbClr val="FF0000"/>
                </a:solidFill>
                <a:latin typeface="Consolas" panose="020B0609020204030204" pitchFamily="49" charset="0"/>
                <a:cs typeface="Courier New" panose="02070309020205020404" pitchFamily="49" charset="0"/>
              </a:rPr>
              <a:t>dynamic_cast</a:t>
            </a:r>
            <a:r>
              <a:rPr lang="en-US" dirty="0">
                <a:solidFill>
                  <a:srgbClr val="FF0000"/>
                </a:solidFill>
                <a:latin typeface="Consolas" panose="020B0609020204030204" pitchFamily="49" charset="0"/>
                <a:cs typeface="Courier New" panose="02070309020205020404" pitchFamily="49" charset="0"/>
              </a:rPr>
              <a:t>&lt;Student*&gt;(</a:t>
            </a:r>
            <a:r>
              <a:rPr lang="en-US" dirty="0">
                <a:solidFill>
                  <a:schemeClr val="tx1"/>
                </a:solidFill>
                <a:latin typeface="Consolas" panose="020B0609020204030204" pitchFamily="49" charset="0"/>
                <a:cs typeface="Courier New" panose="02070309020205020404" pitchFamily="49" charset="0"/>
              </a:rPr>
              <a:t>p</a:t>
            </a:r>
            <a:r>
              <a:rPr lang="en-US" dirty="0">
                <a:solidFill>
                  <a:srgbClr val="FF0000"/>
                </a:solidFill>
                <a:latin typeface="Consolas" panose="020B0609020204030204" pitchFamily="49" charset="0"/>
                <a:cs typeface="Courier New" panose="02070309020205020404" pitchFamily="49" charset="0"/>
              </a:rPr>
              <a:t>)</a:t>
            </a: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  if (s != </a:t>
            </a:r>
            <a:r>
              <a:rPr lang="en-US" dirty="0" err="1">
                <a:solidFill>
                  <a:schemeClr val="tx1"/>
                </a:solidFill>
                <a:latin typeface="Consolas" panose="020B0609020204030204" pitchFamily="49" charset="0"/>
                <a:cs typeface="Courier New" panose="02070309020205020404" pitchFamily="49" charset="0"/>
              </a:rPr>
              <a:t>nullptr</a:t>
            </a:r>
            <a:r>
              <a:rPr lang="en-US" dirty="0">
                <a:solidFill>
                  <a:schemeClr val="tx1"/>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    s-&gt;study();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a:t>
            </a:r>
          </a:p>
        </p:txBody>
      </p:sp>
      <p:sp>
        <p:nvSpPr>
          <p:cNvPr id="21" name="Rectangle 20">
            <a:extLst>
              <a:ext uri="{FF2B5EF4-FFF2-40B4-BE49-F238E27FC236}">
                <a16:creationId xmlns:a16="http://schemas.microsoft.com/office/drawing/2014/main" id="{793527C1-117F-4DB3-A982-A3D642F03164}"/>
              </a:ext>
            </a:extLst>
          </p:cNvPr>
          <p:cNvSpPr/>
          <p:nvPr/>
        </p:nvSpPr>
        <p:spPr>
          <a:xfrm>
            <a:off x="5753986" y="1600035"/>
            <a:ext cx="6006883" cy="31462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Explicit Kotlin cast</a:t>
            </a:r>
          </a:p>
          <a:p>
            <a:r>
              <a:rPr lang="en-US" sz="2000" dirty="0">
                <a:solidFill>
                  <a:schemeClr val="tx1"/>
                </a:solidFill>
                <a:latin typeface="Consolas" panose="020B0609020204030204" pitchFamily="49" charset="0"/>
                <a:cs typeface="Courier New" panose="02070309020205020404" pitchFamily="49" charset="0"/>
              </a:rPr>
              <a:t>open class Person(name: String) { ... }</a:t>
            </a:r>
          </a:p>
          <a:p>
            <a:r>
              <a:rPr lang="en-US" sz="2000" dirty="0">
                <a:solidFill>
                  <a:schemeClr val="tx1"/>
                </a:solidFill>
                <a:latin typeface="Consolas" panose="020B0609020204030204" pitchFamily="49" charset="0"/>
                <a:cs typeface="Courier New" panose="02070309020205020404" pitchFamily="49" charset="0"/>
              </a:rPr>
              <a:t>class Student(name: String, </a:t>
            </a:r>
            <a:r>
              <a:rPr lang="en-US" sz="2000" dirty="0" err="1">
                <a:solidFill>
                  <a:schemeClr val="tx1"/>
                </a:solidFill>
                <a:latin typeface="Consolas" panose="020B0609020204030204" pitchFamily="49" charset="0"/>
                <a:cs typeface="Courier New" panose="02070309020205020404" pitchFamily="49" charset="0"/>
              </a:rPr>
              <a:t>gpa</a:t>
            </a:r>
            <a:r>
              <a:rPr lang="en-US" sz="2000" dirty="0">
                <a:solidFill>
                  <a:schemeClr val="tx1"/>
                </a:solidFill>
                <a:latin typeface="Consolas" panose="020B0609020204030204" pitchFamily="49" charset="0"/>
                <a:cs typeface="Courier New" panose="02070309020205020404" pitchFamily="49" charset="0"/>
              </a:rPr>
              <a:t>: Double): </a:t>
            </a:r>
            <a:br>
              <a:rPr lang="en-US" sz="2000" dirty="0">
                <a:solidFill>
                  <a:schemeClr val="tx1"/>
                </a:solidFill>
                <a:latin typeface="Consolas" panose="020B0609020204030204" pitchFamily="49" charset="0"/>
                <a:cs typeface="Courier New" panose="02070309020205020404" pitchFamily="49" charset="0"/>
              </a:rPr>
            </a:br>
            <a:r>
              <a:rPr lang="en-US" sz="2000" dirty="0">
                <a:solidFill>
                  <a:schemeClr val="tx1"/>
                </a:solidFill>
                <a:latin typeface="Consolas" panose="020B0609020204030204" pitchFamily="49" charset="0"/>
                <a:cs typeface="Courier New" panose="02070309020205020404" pitchFamily="49" charset="0"/>
              </a:rPr>
              <a:t>              Person(name) { ... }</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fun </a:t>
            </a:r>
            <a:r>
              <a:rPr lang="en-US" sz="2000" dirty="0" err="1">
                <a:solidFill>
                  <a:schemeClr val="tx1"/>
                </a:solidFill>
                <a:latin typeface="Consolas" panose="020B0609020204030204" pitchFamily="49" charset="0"/>
                <a:cs typeface="Courier New" panose="02070309020205020404" pitchFamily="49" charset="0"/>
              </a:rPr>
              <a:t>make_em_study</a:t>
            </a:r>
            <a:r>
              <a:rPr lang="en-US" sz="2000" dirty="0">
                <a:solidFill>
                  <a:schemeClr val="tx1"/>
                </a:solidFill>
                <a:latin typeface="Consolas" panose="020B0609020204030204" pitchFamily="49" charset="0"/>
                <a:cs typeface="Courier New" panose="02070309020205020404" pitchFamily="49" charset="0"/>
              </a:rPr>
              <a:t>(p : Person) {</a:t>
            </a:r>
          </a:p>
          <a:p>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val</a:t>
            </a:r>
            <a:r>
              <a:rPr lang="en-US" sz="2000" dirty="0">
                <a:solidFill>
                  <a:schemeClr val="tx1"/>
                </a:solidFill>
                <a:latin typeface="Consolas" panose="020B0609020204030204" pitchFamily="49" charset="0"/>
                <a:cs typeface="Courier New" panose="02070309020205020404" pitchFamily="49" charset="0"/>
              </a:rPr>
              <a:t> s:Student? = p </a:t>
            </a:r>
            <a:r>
              <a:rPr lang="en-US" sz="2000" dirty="0">
                <a:solidFill>
                  <a:srgbClr val="FF0000"/>
                </a:solidFill>
                <a:latin typeface="Consolas" panose="020B0609020204030204" pitchFamily="49" charset="0"/>
                <a:cs typeface="Courier New" panose="02070309020205020404" pitchFamily="49" charset="0"/>
              </a:rPr>
              <a:t>as Student?</a:t>
            </a:r>
          </a:p>
          <a:p>
            <a:r>
              <a:rPr lang="en-US" sz="2000" dirty="0">
                <a:solidFill>
                  <a:schemeClr val="tx1"/>
                </a:solidFill>
                <a:latin typeface="Consolas" panose="020B0609020204030204" pitchFamily="49" charset="0"/>
                <a:cs typeface="Courier New" panose="02070309020205020404" pitchFamily="49" charset="0"/>
              </a:rPr>
              <a:t>  if (s != null)    </a:t>
            </a:r>
          </a:p>
          <a:p>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s.study</a:t>
            </a:r>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a:t>
            </a:r>
          </a:p>
        </p:txBody>
      </p:sp>
      <p:sp>
        <p:nvSpPr>
          <p:cNvPr id="22" name="TextBox 21">
            <a:extLst>
              <a:ext uri="{FF2B5EF4-FFF2-40B4-BE49-F238E27FC236}">
                <a16:creationId xmlns:a16="http://schemas.microsoft.com/office/drawing/2014/main" id="{91856E4A-31B2-44D3-89BA-84E4669C6B43}"/>
              </a:ext>
            </a:extLst>
          </p:cNvPr>
          <p:cNvSpPr txBox="1"/>
          <p:nvPr/>
        </p:nvSpPr>
        <p:spPr>
          <a:xfrm>
            <a:off x="2100445" y="2011129"/>
            <a:ext cx="6446428" cy="4801314"/>
          </a:xfrm>
          <a:prstGeom prst="rect">
            <a:avLst/>
          </a:prstGeom>
          <a:solidFill>
            <a:srgbClr val="F3EBF9"/>
          </a:solidFill>
          <a:ln>
            <a:solidFill>
              <a:schemeClr val="tx1"/>
            </a:solidFill>
          </a:ln>
        </p:spPr>
        <p:txBody>
          <a:bodyPr wrap="square" rtlCol="0">
            <a:spAutoFit/>
          </a:bodyPr>
          <a:lstStyle/>
          <a:p>
            <a:r>
              <a:rPr lang="en-US" sz="2000" dirty="0">
                <a:latin typeface="Consolas" panose="020B0609020204030204" pitchFamily="49" charset="0"/>
              </a:rPr>
              <a:t>// Explicit Java cast</a:t>
            </a:r>
          </a:p>
          <a:p>
            <a:r>
              <a:rPr lang="en-US" sz="2000" dirty="0">
                <a:latin typeface="Consolas" panose="020B0609020204030204" pitchFamily="49" charset="0"/>
              </a:rPr>
              <a:t>class Person { ... }</a:t>
            </a:r>
          </a:p>
          <a:p>
            <a:r>
              <a:rPr lang="en-US" sz="2000" dirty="0">
                <a:latin typeface="Consolas" panose="020B0609020204030204" pitchFamily="49" charset="0"/>
              </a:rPr>
              <a:t>class Student extends Person { ... }</a:t>
            </a:r>
          </a:p>
          <a:p>
            <a:endParaRPr lang="en-US" sz="1200" dirty="0">
              <a:latin typeface="Consolas" panose="020B0609020204030204" pitchFamily="49" charset="0"/>
            </a:endParaRPr>
          </a:p>
          <a:p>
            <a:r>
              <a:rPr lang="en-US" sz="2000" dirty="0">
                <a:latin typeface="Consolas" panose="020B0609020204030204" pitchFamily="49" charset="0"/>
              </a:rPr>
              <a:t>...</a:t>
            </a:r>
          </a:p>
          <a:p>
            <a:endParaRPr lang="en-US" sz="1200" dirty="0">
              <a:latin typeface="Consolas" panose="020B0609020204030204" pitchFamily="49" charset="0"/>
            </a:endParaRPr>
          </a:p>
          <a:p>
            <a:r>
              <a:rPr lang="en-US" sz="2000" dirty="0">
                <a:latin typeface="Consolas" panose="020B0609020204030204" pitchFamily="49" charset="0"/>
              </a:rPr>
              <a:t>void </a:t>
            </a:r>
            <a:r>
              <a:rPr lang="en-US" sz="2000" dirty="0" err="1">
                <a:latin typeface="Consolas" panose="020B0609020204030204" pitchFamily="49" charset="0"/>
              </a:rPr>
              <a:t>make_em_study</a:t>
            </a:r>
            <a:r>
              <a:rPr lang="en-US" sz="2000" dirty="0">
                <a:latin typeface="Consolas" panose="020B0609020204030204" pitchFamily="49" charset="0"/>
              </a:rPr>
              <a:t>(Person p) {</a:t>
            </a:r>
          </a:p>
          <a:p>
            <a:r>
              <a:rPr lang="en-US" sz="2000" dirty="0">
                <a:latin typeface="Consolas" panose="020B0609020204030204" pitchFamily="49" charset="0"/>
              </a:rPr>
              <a:t>  // next line throws exception if p doesn't</a:t>
            </a:r>
          </a:p>
          <a:p>
            <a:r>
              <a:rPr lang="en-US" sz="2000" dirty="0">
                <a:latin typeface="Consolas" panose="020B0609020204030204" pitchFamily="49" charset="0"/>
              </a:rPr>
              <a:t>  // refer to a Student object</a:t>
            </a:r>
          </a:p>
          <a:p>
            <a:r>
              <a:rPr lang="en-US" sz="2000" dirty="0">
                <a:latin typeface="Consolas" panose="020B0609020204030204" pitchFamily="49" charset="0"/>
              </a:rPr>
              <a:t>  try {</a:t>
            </a:r>
          </a:p>
          <a:p>
            <a:r>
              <a:rPr lang="en-US" sz="2000" dirty="0">
                <a:latin typeface="Consolas" panose="020B0609020204030204" pitchFamily="49" charset="0"/>
              </a:rPr>
              <a:t>    Student s = </a:t>
            </a:r>
            <a:r>
              <a:rPr lang="en-US" sz="2000" dirty="0">
                <a:solidFill>
                  <a:srgbClr val="FF0000"/>
                </a:solidFill>
                <a:latin typeface="Consolas" panose="020B0609020204030204" pitchFamily="49" charset="0"/>
              </a:rPr>
              <a:t>(Student)</a:t>
            </a:r>
            <a:r>
              <a:rPr lang="en-US" sz="2000" dirty="0">
                <a:latin typeface="Consolas" panose="020B0609020204030204" pitchFamily="49" charset="0"/>
              </a:rPr>
              <a:t>p; </a:t>
            </a:r>
          </a:p>
          <a:p>
            <a:r>
              <a:rPr lang="en-US" sz="2000" dirty="0">
                <a:latin typeface="Consolas" panose="020B0609020204030204" pitchFamily="49" charset="0"/>
              </a:rPr>
              <a:t>    </a:t>
            </a:r>
            <a:r>
              <a:rPr lang="en-US" sz="2000" dirty="0" err="1">
                <a:latin typeface="Consolas" panose="020B0609020204030204" pitchFamily="49" charset="0"/>
              </a:rPr>
              <a:t>s.study</a:t>
            </a:r>
            <a:r>
              <a:rPr lang="en-US" sz="2000" dirty="0">
                <a:latin typeface="Consolas" panose="020B0609020204030204" pitchFamily="49" charset="0"/>
              </a:rPr>
              <a:t>();</a:t>
            </a:r>
          </a:p>
          <a:p>
            <a:r>
              <a:rPr lang="en-US" sz="2000" dirty="0">
                <a:latin typeface="Consolas" panose="020B0609020204030204" pitchFamily="49" charset="0"/>
              </a:rPr>
              <a:t>  } catch (</a:t>
            </a:r>
            <a:r>
              <a:rPr lang="en-US" sz="2000" dirty="0" err="1">
                <a:latin typeface="Consolas" panose="020B0609020204030204" pitchFamily="49" charset="0"/>
              </a:rPr>
              <a:t>ClassCastException</a:t>
            </a:r>
            <a:r>
              <a:rPr lang="en-US" sz="2000" dirty="0">
                <a:latin typeface="Consolas" panose="020B0609020204030204" pitchFamily="49" charset="0"/>
              </a:rPr>
              <a:t> exception) {</a:t>
            </a:r>
          </a:p>
          <a:p>
            <a:r>
              <a:rPr lang="en-US" sz="2000" dirty="0">
                <a:latin typeface="Consolas" panose="020B0609020204030204" pitchFamily="49" charset="0"/>
              </a:rPr>
              <a:t>    ... </a:t>
            </a:r>
          </a:p>
          <a:p>
            <a:r>
              <a:rPr lang="en-US" sz="2000" dirty="0">
                <a:latin typeface="Consolas" panose="020B0609020204030204" pitchFamily="49" charset="0"/>
              </a:rPr>
              <a:t>  }</a:t>
            </a:r>
          </a:p>
          <a:p>
            <a:r>
              <a:rPr lang="en-US" sz="2000" dirty="0">
                <a:latin typeface="Consolas" panose="020B0609020204030204" pitchFamily="49" charset="0"/>
              </a:rPr>
              <a:t>}</a:t>
            </a:r>
          </a:p>
        </p:txBody>
      </p:sp>
    </p:spTree>
    <p:extLst>
      <p:ext uri="{BB962C8B-B14F-4D97-AF65-F5344CB8AC3E}">
        <p14:creationId xmlns:p14="http://schemas.microsoft.com/office/powerpoint/2010/main" val="50111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Let's do some Deep Dives</a:t>
            </a:r>
          </a:p>
        </p:txBody>
      </p:sp>
      <p:sp>
        <p:nvSpPr>
          <p:cNvPr id="13" name="TextBox 12">
            <a:extLst>
              <a:ext uri="{FF2B5EF4-FFF2-40B4-BE49-F238E27FC236}">
                <a16:creationId xmlns:a16="http://schemas.microsoft.com/office/drawing/2014/main" id="{6FEBCFAA-6BAE-4309-9D22-561A11CAC7B6}"/>
              </a:ext>
            </a:extLst>
          </p:cNvPr>
          <p:cNvSpPr txBox="1"/>
          <p:nvPr/>
        </p:nvSpPr>
        <p:spPr>
          <a:xfrm>
            <a:off x="1188680" y="1282956"/>
            <a:ext cx="9934842" cy="1261884"/>
          </a:xfrm>
          <a:prstGeom prst="rect">
            <a:avLst/>
          </a:prstGeom>
          <a:noFill/>
        </p:spPr>
        <p:txBody>
          <a:bodyPr wrap="square">
            <a:spAutoFit/>
          </a:bodyPr>
          <a:lstStyle/>
          <a:p>
            <a:pPr algn="ctr"/>
            <a:r>
              <a:rPr lang="en-US" sz="2800" dirty="0">
                <a:solidFill>
                  <a:srgbClr val="00B0F0"/>
                </a:solidFill>
              </a:rPr>
              <a:t>Types</a:t>
            </a:r>
          </a:p>
          <a:p>
            <a:pPr algn="ctr"/>
            <a:r>
              <a:rPr lang="en-US" sz="2400" dirty="0"/>
              <a:t>We'll understand how types are used, how languages check for valid types, and how they convert between types</a:t>
            </a:r>
          </a:p>
        </p:txBody>
      </p:sp>
      <p:pic>
        <p:nvPicPr>
          <p:cNvPr id="4" name="Picture 3">
            <a:extLst>
              <a:ext uri="{FF2B5EF4-FFF2-40B4-BE49-F238E27FC236}">
                <a16:creationId xmlns:a16="http://schemas.microsoft.com/office/drawing/2014/main" id="{717F3577-A518-4CC3-A8B7-4337621D4D56}"/>
              </a:ext>
            </a:extLst>
          </p:cNvPr>
          <p:cNvPicPr>
            <a:picLocks noChangeAspect="1"/>
          </p:cNvPicPr>
          <p:nvPr/>
        </p:nvPicPr>
        <p:blipFill>
          <a:blip r:embed="rId3"/>
          <a:stretch>
            <a:fillRect/>
          </a:stretch>
        </p:blipFill>
        <p:spPr>
          <a:xfrm>
            <a:off x="9785394" y="196614"/>
            <a:ext cx="2064483" cy="1544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BD5CC15F-F87E-4A3E-867F-E1AA81BCF8B9}"/>
              </a:ext>
            </a:extLst>
          </p:cNvPr>
          <p:cNvSpPr txBox="1"/>
          <p:nvPr/>
        </p:nvSpPr>
        <p:spPr>
          <a:xfrm>
            <a:off x="846551" y="2675189"/>
            <a:ext cx="10498898" cy="892552"/>
          </a:xfrm>
          <a:prstGeom prst="rect">
            <a:avLst/>
          </a:prstGeom>
          <a:noFill/>
        </p:spPr>
        <p:txBody>
          <a:bodyPr wrap="square">
            <a:spAutoFit/>
          </a:bodyPr>
          <a:lstStyle/>
          <a:p>
            <a:pPr algn="ctr"/>
            <a:r>
              <a:rPr lang="en-US" sz="2800" dirty="0">
                <a:solidFill>
                  <a:srgbClr val="00B0F0"/>
                </a:solidFill>
              </a:rPr>
              <a:t>Scoping and Lifetime</a:t>
            </a:r>
          </a:p>
          <a:p>
            <a:pPr algn="ctr"/>
            <a:r>
              <a:rPr lang="en-US" sz="2400" dirty="0"/>
              <a:t>We'll learn how languages decide a variable's scope and lifetime </a:t>
            </a:r>
          </a:p>
        </p:txBody>
      </p:sp>
      <p:sp>
        <p:nvSpPr>
          <p:cNvPr id="16" name="TextBox 15">
            <a:extLst>
              <a:ext uri="{FF2B5EF4-FFF2-40B4-BE49-F238E27FC236}">
                <a16:creationId xmlns:a16="http://schemas.microsoft.com/office/drawing/2014/main" id="{3AE420FA-34A3-4940-B29F-FC650182034D}"/>
              </a:ext>
            </a:extLst>
          </p:cNvPr>
          <p:cNvSpPr txBox="1"/>
          <p:nvPr/>
        </p:nvSpPr>
        <p:spPr>
          <a:xfrm>
            <a:off x="1235902" y="5743894"/>
            <a:ext cx="9934842" cy="892552"/>
          </a:xfrm>
          <a:prstGeom prst="rect">
            <a:avLst/>
          </a:prstGeom>
          <a:noFill/>
        </p:spPr>
        <p:txBody>
          <a:bodyPr wrap="square">
            <a:spAutoFit/>
          </a:bodyPr>
          <a:lstStyle/>
          <a:p>
            <a:pPr algn="ctr"/>
            <a:r>
              <a:rPr lang="en-US" sz="2800" dirty="0">
                <a:solidFill>
                  <a:srgbClr val="00B0F0"/>
                </a:solidFill>
              </a:rPr>
              <a:t>Binding Semantics</a:t>
            </a:r>
          </a:p>
          <a:p>
            <a:pPr algn="ctr"/>
            <a:r>
              <a:rPr lang="en-US" sz="2400" dirty="0"/>
              <a:t>We'll learn how languages associate variable names with values</a:t>
            </a:r>
          </a:p>
        </p:txBody>
      </p:sp>
      <p:sp>
        <p:nvSpPr>
          <p:cNvPr id="10" name="TextBox 9">
            <a:extLst>
              <a:ext uri="{FF2B5EF4-FFF2-40B4-BE49-F238E27FC236}">
                <a16:creationId xmlns:a16="http://schemas.microsoft.com/office/drawing/2014/main" id="{EA45A4BD-0352-4428-B31C-FCF0BCD364FF}"/>
              </a:ext>
            </a:extLst>
          </p:cNvPr>
          <p:cNvSpPr txBox="1"/>
          <p:nvPr/>
        </p:nvSpPr>
        <p:spPr>
          <a:xfrm>
            <a:off x="1328200" y="3698090"/>
            <a:ext cx="9934842" cy="892552"/>
          </a:xfrm>
          <a:prstGeom prst="rect">
            <a:avLst/>
          </a:prstGeom>
          <a:noFill/>
        </p:spPr>
        <p:txBody>
          <a:bodyPr wrap="square">
            <a:spAutoFit/>
          </a:bodyPr>
          <a:lstStyle/>
          <a:p>
            <a:pPr algn="ctr"/>
            <a:r>
              <a:rPr lang="en-US" sz="2800" dirty="0">
                <a:solidFill>
                  <a:srgbClr val="00B0F0"/>
                </a:solidFill>
              </a:rPr>
              <a:t>Memory Safety</a:t>
            </a:r>
          </a:p>
          <a:p>
            <a:pPr algn="ctr"/>
            <a:r>
              <a:rPr lang="en-US" sz="2400" dirty="0"/>
              <a:t>We'll learn how languages safeguard reads/writes to memory</a:t>
            </a:r>
          </a:p>
        </p:txBody>
      </p:sp>
      <p:sp>
        <p:nvSpPr>
          <p:cNvPr id="14" name="TextBox 13">
            <a:extLst>
              <a:ext uri="{FF2B5EF4-FFF2-40B4-BE49-F238E27FC236}">
                <a16:creationId xmlns:a16="http://schemas.microsoft.com/office/drawing/2014/main" id="{FEE69A58-97F7-42AE-AB44-036649D886E2}"/>
              </a:ext>
            </a:extLst>
          </p:cNvPr>
          <p:cNvSpPr txBox="1"/>
          <p:nvPr/>
        </p:nvSpPr>
        <p:spPr>
          <a:xfrm>
            <a:off x="1373276" y="4720991"/>
            <a:ext cx="9934842" cy="892552"/>
          </a:xfrm>
          <a:prstGeom prst="rect">
            <a:avLst/>
          </a:prstGeom>
          <a:noFill/>
        </p:spPr>
        <p:txBody>
          <a:bodyPr wrap="square">
            <a:spAutoFit/>
          </a:bodyPr>
          <a:lstStyle/>
          <a:p>
            <a:pPr algn="ctr"/>
            <a:r>
              <a:rPr lang="en-US" sz="2800" dirty="0">
                <a:solidFill>
                  <a:srgbClr val="00B0F0"/>
                </a:solidFill>
              </a:rPr>
              <a:t>Mutability</a:t>
            </a:r>
          </a:p>
          <a:p>
            <a:pPr algn="ctr"/>
            <a:r>
              <a:rPr lang="en-US" sz="2400" dirty="0"/>
              <a:t>We'll learn how the mutability of variables impacts code correctness</a:t>
            </a:r>
          </a:p>
        </p:txBody>
      </p:sp>
    </p:spTree>
    <p:extLst>
      <p:ext uri="{BB962C8B-B14F-4D97-AF65-F5344CB8AC3E}">
        <p14:creationId xmlns:p14="http://schemas.microsoft.com/office/powerpoint/2010/main" val="328521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0"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173112"/>
            <a:ext cx="10363200" cy="1143000"/>
          </a:xfrm>
        </p:spPr>
        <p:txBody>
          <a:bodyPr/>
          <a:lstStyle/>
          <a:p>
            <a:r>
              <a:rPr lang="en-US" dirty="0"/>
              <a:t>Why Do We Have Explicit Conversions and Casts?</a:t>
            </a:r>
          </a:p>
        </p:txBody>
      </p:sp>
      <p:sp>
        <p:nvSpPr>
          <p:cNvPr id="20" name="TextBox 19">
            <a:extLst>
              <a:ext uri="{FF2B5EF4-FFF2-40B4-BE49-F238E27FC236}">
                <a16:creationId xmlns:a16="http://schemas.microsoft.com/office/drawing/2014/main" id="{D08FBAB3-FA44-4D84-957F-0C0C3277A689}"/>
              </a:ext>
            </a:extLst>
          </p:cNvPr>
          <p:cNvSpPr txBox="1"/>
          <p:nvPr/>
        </p:nvSpPr>
        <p:spPr>
          <a:xfrm>
            <a:off x="898099" y="797858"/>
            <a:ext cx="10395802" cy="830997"/>
          </a:xfrm>
          <a:prstGeom prst="rect">
            <a:avLst/>
          </a:prstGeom>
          <a:noFill/>
        </p:spPr>
        <p:txBody>
          <a:bodyPr wrap="square" rtlCol="0">
            <a:spAutoFit/>
          </a:bodyPr>
          <a:lstStyle/>
          <a:p>
            <a:pPr algn="ctr"/>
            <a:r>
              <a:rPr lang="en-US" sz="2400" dirty="0"/>
              <a:t>When you use an </a:t>
            </a:r>
            <a:r>
              <a:rPr lang="en-US" sz="2400" dirty="0">
                <a:solidFill>
                  <a:srgbClr val="FF0000"/>
                </a:solidFill>
              </a:rPr>
              <a:t>explicit conversion or cast</a:t>
            </a:r>
            <a:r>
              <a:rPr lang="en-US" sz="2400" dirty="0"/>
              <a:t>, you're telling the compiler to change what would be a </a:t>
            </a:r>
            <a:r>
              <a:rPr lang="en-US" sz="2400" dirty="0">
                <a:solidFill>
                  <a:srgbClr val="FF0000"/>
                </a:solidFill>
              </a:rPr>
              <a:t>compile time error </a:t>
            </a:r>
            <a:r>
              <a:rPr lang="en-US" sz="2400" dirty="0"/>
              <a:t>into a </a:t>
            </a:r>
            <a:r>
              <a:rPr lang="en-US" sz="2400" dirty="0">
                <a:solidFill>
                  <a:srgbClr val="FF0000"/>
                </a:solidFill>
              </a:rPr>
              <a:t>runtime check</a:t>
            </a:r>
            <a:r>
              <a:rPr lang="en-US" sz="2400" dirty="0"/>
              <a:t>.</a:t>
            </a:r>
          </a:p>
        </p:txBody>
      </p:sp>
      <p:sp>
        <p:nvSpPr>
          <p:cNvPr id="24" name="Rectangle 23">
            <a:extLst>
              <a:ext uri="{FF2B5EF4-FFF2-40B4-BE49-F238E27FC236}">
                <a16:creationId xmlns:a16="http://schemas.microsoft.com/office/drawing/2014/main" id="{1C9522A7-5A9C-4A88-92E8-3C1D1377850B}"/>
              </a:ext>
            </a:extLst>
          </p:cNvPr>
          <p:cNvSpPr/>
          <p:nvPr/>
        </p:nvSpPr>
        <p:spPr>
          <a:xfrm>
            <a:off x="2308330" y="1784147"/>
            <a:ext cx="7709926" cy="422859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class</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b="0" i="0" u="none" strike="noStrike" kern="1200" cap="none" spc="0" normalizeH="0" noProof="0" dirty="0">
                <a:ln>
                  <a:noFill/>
                </a:ln>
                <a:solidFill>
                  <a:srgbClr val="0070C0"/>
                </a:solidFill>
                <a:effectLst/>
                <a:uLnTx/>
                <a:uFillTx/>
                <a:latin typeface="Consolas" panose="020B0609020204030204" pitchFamily="49" charset="0"/>
                <a:cs typeface="Courier New" panose="02070309020205020404" pitchFamily="49" charset="0"/>
              </a:rPr>
              <a:t>Person</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 ... }</a:t>
            </a:r>
          </a:p>
          <a:p>
            <a:pPr lvl="0">
              <a:defRPr/>
            </a:pPr>
            <a:r>
              <a:rPr lang="en-US" baseline="0" dirty="0">
                <a:solidFill>
                  <a:schemeClr val="tx1"/>
                </a:solidFill>
                <a:latin typeface="Consolas" panose="020B0609020204030204" pitchFamily="49" charset="0"/>
                <a:cs typeface="Courier New" panose="02070309020205020404" pitchFamily="49" charset="0"/>
              </a:rPr>
              <a:t>class</a:t>
            </a:r>
            <a:r>
              <a:rPr lang="en-US" dirty="0">
                <a:solidFill>
                  <a:schemeClr val="tx1"/>
                </a:solidFill>
                <a:latin typeface="Consolas" panose="020B0609020204030204" pitchFamily="49" charset="0"/>
                <a:cs typeface="Courier New" panose="02070309020205020404" pitchFamily="49" charset="0"/>
              </a:rPr>
              <a:t> </a:t>
            </a:r>
            <a:r>
              <a:rPr lang="en-US" dirty="0">
                <a:solidFill>
                  <a:srgbClr val="7030A0"/>
                </a:solidFill>
                <a:latin typeface="Consolas" panose="020B0609020204030204" pitchFamily="49" charset="0"/>
                <a:cs typeface="Courier New" panose="02070309020205020404" pitchFamily="49" charset="0"/>
              </a:rPr>
              <a:t>Student</a:t>
            </a:r>
            <a:r>
              <a:rPr lang="en-US" dirty="0">
                <a:solidFill>
                  <a:schemeClr val="tx1"/>
                </a:solidFill>
                <a:latin typeface="Consolas" panose="020B0609020204030204" pitchFamily="49" charset="0"/>
                <a:cs typeface="Courier New" panose="02070309020205020404" pitchFamily="49" charset="0"/>
              </a:rPr>
              <a:t> extends </a:t>
            </a:r>
            <a:r>
              <a:rPr lang="en-US" dirty="0">
                <a:solidFill>
                  <a:srgbClr val="0070C0"/>
                </a:solidFill>
                <a:latin typeface="Consolas" panose="020B0609020204030204" pitchFamily="49" charset="0"/>
                <a:cs typeface="Courier New" panose="02070309020205020404" pitchFamily="49" charset="0"/>
              </a:rPr>
              <a:t>Person</a:t>
            </a:r>
            <a:r>
              <a:rPr lang="en-US" dirty="0">
                <a:solidFill>
                  <a:schemeClr val="tx1"/>
                </a:solidFill>
                <a:latin typeface="Consolas" panose="020B0609020204030204" pitchFamily="49" charset="0"/>
                <a:cs typeface="Courier New" panose="02070309020205020404" pitchFamily="49" charset="0"/>
              </a:rPr>
              <a:t> { ... }</a:t>
            </a:r>
          </a:p>
          <a:p>
            <a:pPr lvl="0">
              <a:defRPr/>
            </a:pPr>
            <a:r>
              <a:rPr lang="en-US" dirty="0">
                <a:solidFill>
                  <a:schemeClr val="tx1"/>
                </a:solidFill>
                <a:latin typeface="Consolas" panose="020B0609020204030204" pitchFamily="49" charset="0"/>
                <a:cs typeface="Courier New" panose="02070309020205020404" pitchFamily="49" charset="0"/>
              </a:rPr>
              <a:t>class </a:t>
            </a:r>
            <a:r>
              <a:rPr lang="en-US" dirty="0">
                <a:solidFill>
                  <a:srgbClr val="00B050"/>
                </a:solidFill>
                <a:latin typeface="Consolas" panose="020B0609020204030204" pitchFamily="49" charset="0"/>
                <a:cs typeface="Courier New" panose="02070309020205020404" pitchFamily="49" charset="0"/>
              </a:rPr>
              <a:t>Professor</a:t>
            </a:r>
            <a:r>
              <a:rPr lang="en-US" dirty="0">
                <a:solidFill>
                  <a:schemeClr val="tx1"/>
                </a:solidFill>
                <a:latin typeface="Consolas" panose="020B0609020204030204" pitchFamily="49" charset="0"/>
                <a:cs typeface="Courier New" panose="02070309020205020404" pitchFamily="49" charset="0"/>
              </a:rPr>
              <a:t> extends </a:t>
            </a:r>
            <a:r>
              <a:rPr lang="en-US" dirty="0">
                <a:solidFill>
                  <a:srgbClr val="0070C0"/>
                </a:solidFill>
                <a:latin typeface="Consolas" panose="020B0609020204030204" pitchFamily="49" charset="0"/>
                <a:cs typeface="Courier New" panose="02070309020205020404" pitchFamily="49" charset="0"/>
              </a:rPr>
              <a:t>Person</a:t>
            </a:r>
            <a:r>
              <a:rPr lang="en-US" dirty="0">
                <a:solidFill>
                  <a:schemeClr val="tx1"/>
                </a:solidFill>
                <a:latin typeface="Consolas" panose="020B0609020204030204" pitchFamily="49" charset="0"/>
                <a:cs typeface="Courier New" panose="02070309020205020404" pitchFamily="49"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class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public void</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do_your_thing</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a:t>
            </a:r>
            <a:r>
              <a:rPr kumimoji="0" lang="en-US" b="0" i="0" u="none" strike="noStrike" kern="1200" cap="none" spc="0" normalizeH="0" noProof="0" dirty="0">
                <a:ln>
                  <a:noFill/>
                </a:ln>
                <a:solidFill>
                  <a:srgbClr val="00B050"/>
                </a:solidFill>
                <a:effectLst/>
                <a:uLnTx/>
                <a:uFillTx/>
                <a:latin typeface="Consolas" panose="020B0609020204030204" pitchFamily="49" charset="0"/>
                <a:cs typeface="Courier New" panose="02070309020205020404" pitchFamily="49" charset="0"/>
              </a:rPr>
              <a:t>Professor q</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    </a:t>
            </a:r>
            <a:r>
              <a:rPr lang="en-US" dirty="0" err="1">
                <a:solidFill>
                  <a:srgbClr val="00B050"/>
                </a:solidFill>
                <a:latin typeface="Consolas" panose="020B0609020204030204" pitchFamily="49" charset="0"/>
                <a:cs typeface="Courier New" panose="02070309020205020404" pitchFamily="49" charset="0"/>
              </a:rPr>
              <a:t>q</a:t>
            </a:r>
            <a:r>
              <a:rPr lang="en-US" dirty="0" err="1">
                <a:solidFill>
                  <a:schemeClr val="tx1"/>
                </a:solidFill>
                <a:latin typeface="Consolas" panose="020B0609020204030204" pitchFamily="49" charset="0"/>
                <a:cs typeface="Courier New" panose="02070309020205020404" pitchFamily="49" charset="0"/>
              </a:rPr>
              <a:t>.give_a_lecture</a:t>
            </a: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lvl="0">
              <a:defRPr/>
            </a:pPr>
            <a:r>
              <a:rPr lang="en-US" baseline="0" dirty="0">
                <a:solidFill>
                  <a:schemeClr val="tx1"/>
                </a:solidFill>
                <a:latin typeface="Consolas" panose="020B0609020204030204" pitchFamily="49" charset="0"/>
                <a:cs typeface="Courier New" panose="02070309020205020404" pitchFamily="49" charset="0"/>
              </a:rPr>
              <a:t> </a:t>
            </a:r>
            <a:r>
              <a:rPr lang="en-US" dirty="0">
                <a:solidFill>
                  <a:schemeClr val="tx1"/>
                </a:solidFill>
                <a:latin typeface="Consolas" panose="020B0609020204030204" pitchFamily="49" charset="0"/>
                <a:cs typeface="Courier New" panose="02070309020205020404" pitchFamily="49" charset="0"/>
              </a:rPr>
              <a:t> public void </a:t>
            </a:r>
            <a:r>
              <a:rPr lang="en-US" dirty="0" err="1">
                <a:solidFill>
                  <a:schemeClr val="tx1"/>
                </a:solidFill>
                <a:latin typeface="Consolas" panose="020B0609020204030204" pitchFamily="49" charset="0"/>
                <a:cs typeface="Courier New" panose="02070309020205020404" pitchFamily="49" charset="0"/>
              </a:rPr>
              <a:t>process_person</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70C0"/>
                </a:solidFill>
                <a:latin typeface="Consolas" panose="020B0609020204030204" pitchFamily="49" charset="0"/>
                <a:cs typeface="Courier New" panose="02070309020205020404" pitchFamily="49" charset="0"/>
              </a:rPr>
              <a:t>Person p</a:t>
            </a:r>
            <a:r>
              <a:rPr lang="en-US" dirty="0">
                <a:solidFill>
                  <a:schemeClr val="tx1"/>
                </a:solidFill>
                <a:latin typeface="Consolas" panose="020B0609020204030204" pitchFamily="49" charset="0"/>
                <a:cs typeface="Courier New" panose="02070309020205020404" pitchFamily="49" charset="0"/>
              </a:rPr>
              <a:t>) {</a:t>
            </a:r>
          </a:p>
          <a:p>
            <a:pPr lvl="0">
              <a:defRPr/>
            </a:pPr>
            <a:r>
              <a:rPr lang="en-US" dirty="0">
                <a:solidFill>
                  <a:schemeClr val="tx1"/>
                </a:solidFill>
                <a:latin typeface="Consolas" panose="020B0609020204030204" pitchFamily="49" charset="0"/>
                <a:cs typeface="Courier New" panose="02070309020205020404" pitchFamily="49" charset="0"/>
              </a:rPr>
              <a:t>    if (</a:t>
            </a:r>
            <a:r>
              <a:rPr lang="en-US" dirty="0" err="1">
                <a:solidFill>
                  <a:srgbClr val="0070C0"/>
                </a:solidFill>
                <a:latin typeface="Consolas" panose="020B0609020204030204" pitchFamily="49" charset="0"/>
                <a:cs typeface="Courier New" panose="02070309020205020404" pitchFamily="49" charset="0"/>
              </a:rPr>
              <a:t>p</a:t>
            </a:r>
            <a:r>
              <a:rPr lang="en-US" dirty="0" err="1">
                <a:solidFill>
                  <a:schemeClr val="tx1"/>
                </a:solidFill>
                <a:latin typeface="Consolas" panose="020B0609020204030204" pitchFamily="49" charset="0"/>
                <a:cs typeface="Courier New" panose="02070309020205020404" pitchFamily="49" charset="0"/>
              </a:rPr>
              <a:t>.get_name</a:t>
            </a:r>
            <a:r>
              <a:rPr lang="en-US" dirty="0">
                <a:solidFill>
                  <a:schemeClr val="tx1"/>
                </a:solidFill>
                <a:latin typeface="Consolas" panose="020B0609020204030204" pitchFamily="49" charset="0"/>
                <a:cs typeface="Courier New" panose="02070309020205020404" pitchFamily="49" charset="0"/>
              </a:rPr>
              <a:t>() == "Carey")  </a:t>
            </a:r>
          </a:p>
          <a:p>
            <a:pPr lvl="0">
              <a:defRPr/>
            </a:pPr>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do_your_thing</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70C0"/>
                </a:solidFill>
                <a:latin typeface="Consolas" panose="020B0609020204030204" pitchFamily="49" charset="0"/>
                <a:cs typeface="Courier New" panose="02070309020205020404" pitchFamily="49" charset="0"/>
              </a:rPr>
              <a:t>p</a:t>
            </a:r>
            <a:r>
              <a:rPr lang="en-US" dirty="0">
                <a:solidFill>
                  <a:schemeClr val="tx1"/>
                </a:solidFill>
                <a:latin typeface="Consolas" panose="020B0609020204030204" pitchFamily="49" charset="0"/>
                <a:cs typeface="Courier New" panose="02070309020205020404" pitchFamily="49" charset="0"/>
              </a:rPr>
              <a:t>);   </a:t>
            </a:r>
          </a:p>
          <a:p>
            <a:pPr lvl="0">
              <a:defRPr/>
            </a:pPr>
            <a:r>
              <a:rPr lang="en-US" dirty="0">
                <a:solidFill>
                  <a:schemeClr val="tx1"/>
                </a:solidFill>
                <a:latin typeface="Consolas" panose="020B0609020204030204" pitchFamily="49" charset="0"/>
                <a:cs typeface="Courier New" panose="02070309020205020404" pitchFamily="49" charset="0"/>
              </a:rPr>
              <a:t>  }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  </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a:t>
            </a:r>
          </a:p>
          <a:p>
            <a:pPr lvl="0">
              <a:defRPr/>
            </a:pPr>
            <a:r>
              <a:rPr lang="en-US" baseline="0" dirty="0">
                <a:solidFill>
                  <a:schemeClr val="tx1"/>
                </a:solidFill>
                <a:latin typeface="Consolas" panose="020B0609020204030204" pitchFamily="49" charset="0"/>
                <a:cs typeface="Courier New" panose="02070309020205020404" pitchFamily="49" charset="0"/>
              </a:rPr>
              <a:t>}</a:t>
            </a:r>
            <a:endPar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endParaRPr>
          </a:p>
        </p:txBody>
      </p:sp>
      <p:sp>
        <p:nvSpPr>
          <p:cNvPr id="28" name="Speech Bubble: Rectangle with Corners Rounded 27">
            <a:extLst>
              <a:ext uri="{FF2B5EF4-FFF2-40B4-BE49-F238E27FC236}">
                <a16:creationId xmlns:a16="http://schemas.microsoft.com/office/drawing/2014/main" id="{4AB47401-3B83-41F2-8E9F-E7A12FBEAB6C}"/>
              </a:ext>
            </a:extLst>
          </p:cNvPr>
          <p:cNvSpPr/>
          <p:nvPr/>
        </p:nvSpPr>
        <p:spPr>
          <a:xfrm>
            <a:off x="113408" y="2827848"/>
            <a:ext cx="4795024" cy="1513489"/>
          </a:xfrm>
          <a:prstGeom prst="wedgeRoundRectCallout">
            <a:avLst>
              <a:gd name="adj1" fmla="val 51215"/>
              <a:gd name="adj2" fmla="val 887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a statically typed compiler can't prove this, and so will generate a </a:t>
            </a:r>
            <a:r>
              <a:rPr lang="en-US" sz="2000" dirty="0">
                <a:solidFill>
                  <a:schemeClr val="accent2">
                    <a:lumMod val="40000"/>
                    <a:lumOff val="60000"/>
                  </a:schemeClr>
                </a:solidFill>
                <a:latin typeface="Corbel" panose="020B0503020204020204" pitchFamily="34" charset="0"/>
              </a:rPr>
              <a:t>compiler error </a:t>
            </a:r>
            <a:r>
              <a:rPr lang="en-US" sz="2000" dirty="0">
                <a:latin typeface="Corbel" panose="020B0503020204020204" pitchFamily="34" charset="0"/>
              </a:rPr>
              <a:t>for this </a:t>
            </a:r>
            <a:r>
              <a:rPr lang="en-US" sz="2000" dirty="0">
                <a:solidFill>
                  <a:schemeClr val="accent6">
                    <a:lumMod val="40000"/>
                    <a:lumOff val="60000"/>
                  </a:schemeClr>
                </a:solidFill>
                <a:latin typeface="Corbel" panose="020B0503020204020204" pitchFamily="34" charset="0"/>
              </a:rPr>
              <a:t>implicit conversion</a:t>
            </a:r>
            <a:r>
              <a:rPr lang="en-US" sz="2000" dirty="0">
                <a:latin typeface="Corbel" panose="020B0503020204020204" pitchFamily="34" charset="0"/>
              </a:rPr>
              <a:t>.</a:t>
            </a:r>
          </a:p>
        </p:txBody>
      </p:sp>
      <p:sp>
        <p:nvSpPr>
          <p:cNvPr id="33" name="Speech Bubble: Rectangle with Corners Rounded 32">
            <a:extLst>
              <a:ext uri="{FF2B5EF4-FFF2-40B4-BE49-F238E27FC236}">
                <a16:creationId xmlns:a16="http://schemas.microsoft.com/office/drawing/2014/main" id="{AAB19AD2-D118-492B-A023-190DA74D3010}"/>
              </a:ext>
            </a:extLst>
          </p:cNvPr>
          <p:cNvSpPr/>
          <p:nvPr/>
        </p:nvSpPr>
        <p:spPr>
          <a:xfrm>
            <a:off x="3843495" y="5718913"/>
            <a:ext cx="3016913" cy="1006952"/>
          </a:xfrm>
          <a:prstGeom prst="wedgeRoundRectCallout">
            <a:avLst>
              <a:gd name="adj1" fmla="val -13862"/>
              <a:gd name="adj2" fmla="val -1099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This code is doing an implicit conversion of a </a:t>
            </a:r>
            <a:r>
              <a:rPr lang="en-US" sz="2000" dirty="0">
                <a:solidFill>
                  <a:schemeClr val="accent1">
                    <a:lumMod val="40000"/>
                    <a:lumOff val="60000"/>
                  </a:schemeClr>
                </a:solidFill>
                <a:latin typeface="Corbel" panose="020B0503020204020204" pitchFamily="34" charset="0"/>
              </a:rPr>
              <a:t>Person</a:t>
            </a:r>
            <a:r>
              <a:rPr lang="en-US" sz="2000" dirty="0">
                <a:latin typeface="Corbel" panose="020B0503020204020204" pitchFamily="34" charset="0"/>
              </a:rPr>
              <a:t> to a </a:t>
            </a:r>
            <a:r>
              <a:rPr lang="en-US" sz="2000" dirty="0">
                <a:solidFill>
                  <a:schemeClr val="accent6">
                    <a:lumMod val="40000"/>
                    <a:lumOff val="60000"/>
                  </a:schemeClr>
                </a:solidFill>
                <a:latin typeface="Corbel" panose="020B0503020204020204" pitchFamily="34" charset="0"/>
              </a:rPr>
              <a:t>Professor</a:t>
            </a:r>
            <a:r>
              <a:rPr lang="en-US" sz="2000" dirty="0">
                <a:latin typeface="Corbel" panose="020B0503020204020204" pitchFamily="34" charset="0"/>
              </a:rPr>
              <a:t>.</a:t>
            </a:r>
          </a:p>
        </p:txBody>
      </p:sp>
      <p:cxnSp>
        <p:nvCxnSpPr>
          <p:cNvPr id="4" name="Straight Arrow Connector 3">
            <a:extLst>
              <a:ext uri="{FF2B5EF4-FFF2-40B4-BE49-F238E27FC236}">
                <a16:creationId xmlns:a16="http://schemas.microsoft.com/office/drawing/2014/main" id="{32B6FE69-8A83-4B85-AE2E-27ECB98D3CFF}"/>
              </a:ext>
            </a:extLst>
          </p:cNvPr>
          <p:cNvCxnSpPr>
            <a:cxnSpLocks/>
          </p:cNvCxnSpPr>
          <p:nvPr/>
        </p:nvCxnSpPr>
        <p:spPr>
          <a:xfrm flipV="1">
            <a:off x="4993181" y="3753059"/>
            <a:ext cx="2226560" cy="1135464"/>
          </a:xfrm>
          <a:prstGeom prst="straightConnector1">
            <a:avLst/>
          </a:prstGeom>
          <a:ln w="28575">
            <a:gradFill flip="none" rotWithShape="1">
              <a:gsLst>
                <a:gs pos="0">
                  <a:schemeClr val="accent1">
                    <a:lumMod val="75000"/>
                  </a:schemeClr>
                </a:gs>
                <a:gs pos="100000">
                  <a:srgbClr val="00B050"/>
                </a:gs>
              </a:gsLst>
              <a:lin ang="2700000" scaled="1"/>
              <a:tileRect/>
            </a:gradFill>
            <a:tailEnd type="triangle"/>
          </a:ln>
        </p:spPr>
        <p:style>
          <a:lnRef idx="1">
            <a:schemeClr val="accent2"/>
          </a:lnRef>
          <a:fillRef idx="0">
            <a:schemeClr val="accent2"/>
          </a:fillRef>
          <a:effectRef idx="0">
            <a:schemeClr val="accent2"/>
          </a:effectRef>
          <a:fontRef idx="minor">
            <a:schemeClr val="tx1"/>
          </a:fontRef>
        </p:style>
      </p:cxnSp>
      <p:sp>
        <p:nvSpPr>
          <p:cNvPr id="35" name="Speech Bubble: Rectangle with Corners Rounded 34">
            <a:extLst>
              <a:ext uri="{FF2B5EF4-FFF2-40B4-BE49-F238E27FC236}">
                <a16:creationId xmlns:a16="http://schemas.microsoft.com/office/drawing/2014/main" id="{219668C7-899D-4514-BCE6-6C328CBB5DA5}"/>
              </a:ext>
            </a:extLst>
          </p:cNvPr>
          <p:cNvSpPr/>
          <p:nvPr/>
        </p:nvSpPr>
        <p:spPr>
          <a:xfrm>
            <a:off x="8176805" y="3505020"/>
            <a:ext cx="2817926" cy="1006952"/>
          </a:xfrm>
          <a:prstGeom prst="wedgeRoundRectCallout">
            <a:avLst>
              <a:gd name="adj1" fmla="val -113751"/>
              <a:gd name="adj2" fmla="val 6964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programmer might know that this code will always work...</a:t>
            </a:r>
          </a:p>
        </p:txBody>
      </p:sp>
      <p:sp>
        <p:nvSpPr>
          <p:cNvPr id="37" name="TextBox 36">
            <a:extLst>
              <a:ext uri="{FF2B5EF4-FFF2-40B4-BE49-F238E27FC236}">
                <a16:creationId xmlns:a16="http://schemas.microsoft.com/office/drawing/2014/main" id="{8001E9F8-9CBD-40E7-9AFD-CDE529C35B53}"/>
              </a:ext>
            </a:extLst>
          </p:cNvPr>
          <p:cNvSpPr txBox="1"/>
          <p:nvPr/>
        </p:nvSpPr>
        <p:spPr>
          <a:xfrm>
            <a:off x="6438889" y="4544879"/>
            <a:ext cx="4150310" cy="646331"/>
          </a:xfrm>
          <a:prstGeom prst="rect">
            <a:avLst/>
          </a:prstGeom>
          <a:noFill/>
        </p:spPr>
        <p:txBody>
          <a:bodyPr wrap="square">
            <a:spAutoFit/>
          </a:bodyPr>
          <a:lstStyle/>
          <a:p>
            <a:pPr lvl="0">
              <a:defRPr/>
            </a:pPr>
            <a:r>
              <a:rPr lang="en-US" dirty="0">
                <a:solidFill>
                  <a:schemeClr val="tx1"/>
                </a:solidFill>
                <a:latin typeface="Consolas" panose="020B0609020204030204" pitchFamily="49" charset="0"/>
                <a:cs typeface="Courier New" panose="02070309020205020404" pitchFamily="49" charset="0"/>
              </a:rPr>
              <a:t>// </a:t>
            </a:r>
            <a:r>
              <a:rPr lang="en-US" dirty="0">
                <a:latin typeface="Consolas" panose="020B0609020204030204" pitchFamily="49" charset="0"/>
                <a:cs typeface="Courier New" panose="02070309020205020404" pitchFamily="49" charset="0"/>
              </a:rPr>
              <a:t>p's name is</a:t>
            </a:r>
            <a:r>
              <a:rPr lang="en-US" dirty="0">
                <a:solidFill>
                  <a:schemeClr val="tx1"/>
                </a:solidFill>
                <a:latin typeface="Consolas" panose="020B0609020204030204" pitchFamily="49" charset="0"/>
                <a:cs typeface="Courier New" panose="02070309020205020404" pitchFamily="49" charset="0"/>
              </a:rPr>
              <a:t> Carey, so p </a:t>
            </a:r>
          </a:p>
          <a:p>
            <a:pPr lvl="0">
              <a:defRPr/>
            </a:pPr>
            <a:r>
              <a:rPr lang="en-US" dirty="0">
                <a:latin typeface="Consolas" panose="020B0609020204030204" pitchFamily="49" charset="0"/>
                <a:cs typeface="Courier New" panose="02070309020205020404" pitchFamily="49" charset="0"/>
              </a:rPr>
              <a:t>// </a:t>
            </a:r>
            <a:r>
              <a:rPr lang="en-US" dirty="0">
                <a:solidFill>
                  <a:schemeClr val="tx1"/>
                </a:solidFill>
                <a:latin typeface="Consolas" panose="020B0609020204030204" pitchFamily="49" charset="0"/>
                <a:cs typeface="Courier New" panose="02070309020205020404" pitchFamily="49" charset="0"/>
              </a:rPr>
              <a:t>must refer to a Prof!</a:t>
            </a:r>
          </a:p>
        </p:txBody>
      </p:sp>
      <p:grpSp>
        <p:nvGrpSpPr>
          <p:cNvPr id="41" name="Group 40">
            <a:extLst>
              <a:ext uri="{FF2B5EF4-FFF2-40B4-BE49-F238E27FC236}">
                <a16:creationId xmlns:a16="http://schemas.microsoft.com/office/drawing/2014/main" id="{8FA8EEEE-883E-4A9C-A813-AEA4094C5875}"/>
              </a:ext>
            </a:extLst>
          </p:cNvPr>
          <p:cNvGrpSpPr/>
          <p:nvPr/>
        </p:nvGrpSpPr>
        <p:grpSpPr>
          <a:xfrm>
            <a:off x="5229378" y="4813657"/>
            <a:ext cx="4989600" cy="905256"/>
            <a:chOff x="5172426" y="1770212"/>
            <a:chExt cx="4989600" cy="905256"/>
          </a:xfrm>
        </p:grpSpPr>
        <p:sp>
          <p:nvSpPr>
            <p:cNvPr id="42" name="TextBox 41">
              <a:extLst>
                <a:ext uri="{FF2B5EF4-FFF2-40B4-BE49-F238E27FC236}">
                  <a16:creationId xmlns:a16="http://schemas.microsoft.com/office/drawing/2014/main" id="{AB802E42-953D-4AC9-9C99-5C974A81F8D4}"/>
                </a:ext>
              </a:extLst>
            </p:cNvPr>
            <p:cNvSpPr txBox="1"/>
            <p:nvPr/>
          </p:nvSpPr>
          <p:spPr>
            <a:xfrm>
              <a:off x="6077681" y="1836027"/>
              <a:ext cx="4084345" cy="646331"/>
            </a:xfrm>
            <a:prstGeom prst="rect">
              <a:avLst/>
            </a:prstGeom>
            <a:solidFill>
              <a:srgbClr val="E2EAF6"/>
            </a:solidFill>
            <a:ln>
              <a:solidFill>
                <a:schemeClr val="tx1"/>
              </a:solidFill>
            </a:ln>
          </p:spPr>
          <p:txBody>
            <a:bodyPr wrap="square">
              <a:spAutoFit/>
            </a:bodyPr>
            <a:lstStyle/>
            <a:p>
              <a:r>
                <a:rPr lang="en-US" dirty="0" err="1">
                  <a:solidFill>
                    <a:srgbClr val="FF0000"/>
                  </a:solidFill>
                </a:rPr>
                <a:t>java.lang.ClassCastException</a:t>
              </a:r>
              <a:r>
                <a:rPr lang="en-US" dirty="0">
                  <a:solidFill>
                    <a:srgbClr val="FF0000"/>
                  </a:solidFill>
                </a:rPr>
                <a:t>: </a:t>
              </a:r>
              <a:r>
                <a:rPr lang="en-US" dirty="0"/>
                <a:t>class </a:t>
              </a:r>
              <a:r>
                <a:rPr lang="en-US" dirty="0">
                  <a:solidFill>
                    <a:srgbClr val="0070C0"/>
                  </a:solidFill>
                </a:rPr>
                <a:t>Person</a:t>
              </a:r>
              <a:r>
                <a:rPr lang="en-US" dirty="0"/>
                <a:t> cannot be cast to class </a:t>
              </a:r>
              <a:r>
                <a:rPr lang="en-US" dirty="0">
                  <a:solidFill>
                    <a:srgbClr val="00B050"/>
                  </a:solidFill>
                </a:rPr>
                <a:t>Professor</a:t>
              </a:r>
            </a:p>
          </p:txBody>
        </p:sp>
        <p:pic>
          <p:nvPicPr>
            <p:cNvPr id="43" name="Picture 42" descr="Icon&#10;&#10;Description automatically generated with low confidence">
              <a:extLst>
                <a:ext uri="{FF2B5EF4-FFF2-40B4-BE49-F238E27FC236}">
                  <a16:creationId xmlns:a16="http://schemas.microsoft.com/office/drawing/2014/main" id="{E6829B57-992F-4104-8351-98CD1945A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Tree>
    <p:extLst>
      <p:ext uri="{BB962C8B-B14F-4D97-AF65-F5344CB8AC3E}">
        <p14:creationId xmlns:p14="http://schemas.microsoft.com/office/powerpoint/2010/main" val="409074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down)">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down)">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7">
                                            <p:txEl>
                                              <p:pRg st="0" end="0"/>
                                            </p:txEl>
                                          </p:spTgt>
                                        </p:tgtEl>
                                        <p:attrNameLst>
                                          <p:attrName>style.visibility</p:attrName>
                                        </p:attrNameLst>
                                      </p:cBhvr>
                                      <p:to>
                                        <p:strVal val="visible"/>
                                      </p:to>
                                    </p:set>
                                    <p:animEffect transition="in" filter="wipe(left)">
                                      <p:cBhvr>
                                        <p:cTn id="68" dur="500"/>
                                        <p:tgtEl>
                                          <p:spTgt spid="37">
                                            <p:txEl>
                                              <p:pRg st="0" end="0"/>
                                            </p:txEl>
                                          </p:spTgt>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37">
                                            <p:txEl>
                                              <p:pRg st="1" end="1"/>
                                            </p:txEl>
                                          </p:spTgt>
                                        </p:tgtEl>
                                        <p:attrNameLst>
                                          <p:attrName>style.visibility</p:attrName>
                                        </p:attrNameLst>
                                      </p:cBhvr>
                                      <p:to>
                                        <p:strVal val="visible"/>
                                      </p:to>
                                    </p:set>
                                    <p:animEffect transition="in" filter="wipe(left)">
                                      <p:cBhvr>
                                        <p:cTn id="72" dur="500"/>
                                        <p:tgtEl>
                                          <p:spTgt spid="37">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down)">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35"/>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uiExpand="1" build="p" animBg="1"/>
      <p:bldP spid="28" grpId="0" animBg="1"/>
      <p:bldP spid="28" grpId="1" animBg="1"/>
      <p:bldP spid="33" grpId="0" animBg="1"/>
      <p:bldP spid="33" grpId="1" animBg="1"/>
      <p:bldP spid="35" grpId="0" animBg="1"/>
      <p:bldP spid="35" grpId="1" animBg="1"/>
      <p:bldP spid="37"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173112"/>
            <a:ext cx="10363200" cy="1143000"/>
          </a:xfrm>
        </p:spPr>
        <p:txBody>
          <a:bodyPr/>
          <a:lstStyle/>
          <a:p>
            <a:r>
              <a:rPr lang="en-US" dirty="0"/>
              <a:t>Why Do We Have Explicit Conversions and Casts?</a:t>
            </a:r>
          </a:p>
        </p:txBody>
      </p:sp>
      <p:sp>
        <p:nvSpPr>
          <p:cNvPr id="24" name="Rectangle 23">
            <a:extLst>
              <a:ext uri="{FF2B5EF4-FFF2-40B4-BE49-F238E27FC236}">
                <a16:creationId xmlns:a16="http://schemas.microsoft.com/office/drawing/2014/main" id="{1C9522A7-5A9C-4A88-92E8-3C1D1377850B}"/>
              </a:ext>
            </a:extLst>
          </p:cNvPr>
          <p:cNvSpPr/>
          <p:nvPr/>
        </p:nvSpPr>
        <p:spPr>
          <a:xfrm>
            <a:off x="2308330" y="1784147"/>
            <a:ext cx="7709926" cy="422859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class</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b="0" i="0" u="none" strike="noStrike" kern="1200" cap="none" spc="0" normalizeH="0" noProof="0" dirty="0">
                <a:ln>
                  <a:noFill/>
                </a:ln>
                <a:solidFill>
                  <a:srgbClr val="0070C0"/>
                </a:solidFill>
                <a:effectLst/>
                <a:uLnTx/>
                <a:uFillTx/>
                <a:latin typeface="Consolas" panose="020B0609020204030204" pitchFamily="49" charset="0"/>
                <a:cs typeface="Courier New" panose="02070309020205020404" pitchFamily="49" charset="0"/>
              </a:rPr>
              <a:t>Person</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 ... }</a:t>
            </a:r>
          </a:p>
          <a:p>
            <a:pPr lvl="0">
              <a:defRPr/>
            </a:pPr>
            <a:r>
              <a:rPr lang="en-US" baseline="0" dirty="0">
                <a:solidFill>
                  <a:schemeClr val="tx1"/>
                </a:solidFill>
                <a:latin typeface="Consolas" panose="020B0609020204030204" pitchFamily="49" charset="0"/>
                <a:cs typeface="Courier New" panose="02070309020205020404" pitchFamily="49" charset="0"/>
              </a:rPr>
              <a:t>class</a:t>
            </a:r>
            <a:r>
              <a:rPr lang="en-US" dirty="0">
                <a:solidFill>
                  <a:schemeClr val="tx1"/>
                </a:solidFill>
                <a:latin typeface="Consolas" panose="020B0609020204030204" pitchFamily="49" charset="0"/>
                <a:cs typeface="Courier New" panose="02070309020205020404" pitchFamily="49" charset="0"/>
              </a:rPr>
              <a:t> </a:t>
            </a:r>
            <a:r>
              <a:rPr lang="en-US" dirty="0">
                <a:solidFill>
                  <a:srgbClr val="7030A0"/>
                </a:solidFill>
                <a:latin typeface="Consolas" panose="020B0609020204030204" pitchFamily="49" charset="0"/>
                <a:cs typeface="Courier New" panose="02070309020205020404" pitchFamily="49" charset="0"/>
              </a:rPr>
              <a:t>Student</a:t>
            </a:r>
            <a:r>
              <a:rPr lang="en-US" dirty="0">
                <a:solidFill>
                  <a:schemeClr val="tx1"/>
                </a:solidFill>
                <a:latin typeface="Consolas" panose="020B0609020204030204" pitchFamily="49" charset="0"/>
                <a:cs typeface="Courier New" panose="02070309020205020404" pitchFamily="49" charset="0"/>
              </a:rPr>
              <a:t> extends </a:t>
            </a:r>
            <a:r>
              <a:rPr lang="en-US" dirty="0">
                <a:solidFill>
                  <a:srgbClr val="0070C0"/>
                </a:solidFill>
                <a:latin typeface="Consolas" panose="020B0609020204030204" pitchFamily="49" charset="0"/>
                <a:cs typeface="Courier New" panose="02070309020205020404" pitchFamily="49" charset="0"/>
              </a:rPr>
              <a:t>Person</a:t>
            </a:r>
            <a:r>
              <a:rPr lang="en-US" dirty="0">
                <a:solidFill>
                  <a:schemeClr val="tx1"/>
                </a:solidFill>
                <a:latin typeface="Consolas" panose="020B0609020204030204" pitchFamily="49" charset="0"/>
                <a:cs typeface="Courier New" panose="02070309020205020404" pitchFamily="49" charset="0"/>
              </a:rPr>
              <a:t> { ... }</a:t>
            </a:r>
          </a:p>
          <a:p>
            <a:pPr lvl="0">
              <a:defRPr/>
            </a:pPr>
            <a:r>
              <a:rPr lang="en-US" dirty="0">
                <a:solidFill>
                  <a:schemeClr val="tx1"/>
                </a:solidFill>
                <a:latin typeface="Consolas" panose="020B0609020204030204" pitchFamily="49" charset="0"/>
                <a:cs typeface="Courier New" panose="02070309020205020404" pitchFamily="49" charset="0"/>
              </a:rPr>
              <a:t>class </a:t>
            </a:r>
            <a:r>
              <a:rPr lang="en-US" dirty="0">
                <a:solidFill>
                  <a:srgbClr val="00B050"/>
                </a:solidFill>
                <a:latin typeface="Consolas" panose="020B0609020204030204" pitchFamily="49" charset="0"/>
                <a:cs typeface="Courier New" panose="02070309020205020404" pitchFamily="49" charset="0"/>
              </a:rPr>
              <a:t>Professor</a:t>
            </a:r>
            <a:r>
              <a:rPr lang="en-US" dirty="0">
                <a:solidFill>
                  <a:schemeClr val="tx1"/>
                </a:solidFill>
                <a:latin typeface="Consolas" panose="020B0609020204030204" pitchFamily="49" charset="0"/>
                <a:cs typeface="Courier New" panose="02070309020205020404" pitchFamily="49" charset="0"/>
              </a:rPr>
              <a:t> extends </a:t>
            </a:r>
            <a:r>
              <a:rPr lang="en-US" dirty="0">
                <a:solidFill>
                  <a:srgbClr val="0070C0"/>
                </a:solidFill>
                <a:latin typeface="Consolas" panose="020B0609020204030204" pitchFamily="49" charset="0"/>
                <a:cs typeface="Courier New" panose="02070309020205020404" pitchFamily="49" charset="0"/>
              </a:rPr>
              <a:t>Person</a:t>
            </a:r>
            <a:r>
              <a:rPr lang="en-US" dirty="0">
                <a:solidFill>
                  <a:schemeClr val="tx1"/>
                </a:solidFill>
                <a:latin typeface="Consolas" panose="020B0609020204030204" pitchFamily="49" charset="0"/>
                <a:cs typeface="Courier New" panose="02070309020205020404" pitchFamily="49"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class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public void</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do_your_thing</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a:t>
            </a:r>
            <a:r>
              <a:rPr kumimoji="0" lang="en-US" b="0" i="0" u="none" strike="noStrike" kern="1200" cap="none" spc="0" normalizeH="0" noProof="0" dirty="0">
                <a:ln>
                  <a:noFill/>
                </a:ln>
                <a:solidFill>
                  <a:srgbClr val="00B050"/>
                </a:solidFill>
                <a:effectLst/>
                <a:uLnTx/>
                <a:uFillTx/>
                <a:latin typeface="Consolas" panose="020B0609020204030204" pitchFamily="49" charset="0"/>
                <a:cs typeface="Courier New" panose="02070309020205020404" pitchFamily="49" charset="0"/>
              </a:rPr>
              <a:t>Professor q</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    </a:t>
            </a:r>
            <a:r>
              <a:rPr lang="en-US" dirty="0" err="1">
                <a:solidFill>
                  <a:srgbClr val="00B050"/>
                </a:solidFill>
                <a:latin typeface="Consolas" panose="020B0609020204030204" pitchFamily="49" charset="0"/>
                <a:cs typeface="Courier New" panose="02070309020205020404" pitchFamily="49" charset="0"/>
              </a:rPr>
              <a:t>q</a:t>
            </a:r>
            <a:r>
              <a:rPr lang="en-US" dirty="0" err="1">
                <a:solidFill>
                  <a:schemeClr val="tx1"/>
                </a:solidFill>
                <a:latin typeface="Consolas" panose="020B0609020204030204" pitchFamily="49" charset="0"/>
                <a:cs typeface="Courier New" panose="02070309020205020404" pitchFamily="49" charset="0"/>
              </a:rPr>
              <a:t>.give_a_lecture</a:t>
            </a: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lvl="0">
              <a:defRPr/>
            </a:pPr>
            <a:r>
              <a:rPr lang="en-US" baseline="0" dirty="0">
                <a:solidFill>
                  <a:schemeClr val="tx1"/>
                </a:solidFill>
                <a:latin typeface="Consolas" panose="020B0609020204030204" pitchFamily="49" charset="0"/>
                <a:cs typeface="Courier New" panose="02070309020205020404" pitchFamily="49" charset="0"/>
              </a:rPr>
              <a:t> </a:t>
            </a:r>
            <a:r>
              <a:rPr lang="en-US" dirty="0">
                <a:solidFill>
                  <a:schemeClr val="tx1"/>
                </a:solidFill>
                <a:latin typeface="Consolas" panose="020B0609020204030204" pitchFamily="49" charset="0"/>
                <a:cs typeface="Courier New" panose="02070309020205020404" pitchFamily="49" charset="0"/>
              </a:rPr>
              <a:t> public void </a:t>
            </a:r>
            <a:r>
              <a:rPr lang="en-US" dirty="0" err="1">
                <a:solidFill>
                  <a:schemeClr val="tx1"/>
                </a:solidFill>
                <a:latin typeface="Consolas" panose="020B0609020204030204" pitchFamily="49" charset="0"/>
                <a:cs typeface="Courier New" panose="02070309020205020404" pitchFamily="49" charset="0"/>
              </a:rPr>
              <a:t>process_person</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70C0"/>
                </a:solidFill>
                <a:latin typeface="Consolas" panose="020B0609020204030204" pitchFamily="49" charset="0"/>
                <a:cs typeface="Courier New" panose="02070309020205020404" pitchFamily="49" charset="0"/>
              </a:rPr>
              <a:t>Person p</a:t>
            </a:r>
            <a:r>
              <a:rPr lang="en-US" dirty="0">
                <a:solidFill>
                  <a:schemeClr val="tx1"/>
                </a:solidFill>
                <a:latin typeface="Consolas" panose="020B0609020204030204" pitchFamily="49" charset="0"/>
                <a:cs typeface="Courier New" panose="02070309020205020404" pitchFamily="49" charset="0"/>
              </a:rPr>
              <a:t>) {</a:t>
            </a:r>
          </a:p>
          <a:p>
            <a:pPr lvl="0">
              <a:defRPr/>
            </a:pPr>
            <a:r>
              <a:rPr lang="en-US" dirty="0">
                <a:solidFill>
                  <a:schemeClr val="tx1"/>
                </a:solidFill>
                <a:latin typeface="Consolas" panose="020B0609020204030204" pitchFamily="49" charset="0"/>
                <a:cs typeface="Courier New" panose="02070309020205020404" pitchFamily="49" charset="0"/>
              </a:rPr>
              <a:t>    if (</a:t>
            </a:r>
            <a:r>
              <a:rPr lang="en-US" dirty="0" err="1">
                <a:solidFill>
                  <a:srgbClr val="0070C0"/>
                </a:solidFill>
                <a:latin typeface="Consolas" panose="020B0609020204030204" pitchFamily="49" charset="0"/>
                <a:cs typeface="Courier New" panose="02070309020205020404" pitchFamily="49" charset="0"/>
              </a:rPr>
              <a:t>p</a:t>
            </a:r>
            <a:r>
              <a:rPr lang="en-US" dirty="0" err="1">
                <a:solidFill>
                  <a:schemeClr val="tx1"/>
                </a:solidFill>
                <a:latin typeface="Consolas" panose="020B0609020204030204" pitchFamily="49" charset="0"/>
                <a:cs typeface="Courier New" panose="02070309020205020404" pitchFamily="49" charset="0"/>
              </a:rPr>
              <a:t>.get_name</a:t>
            </a:r>
            <a:r>
              <a:rPr lang="en-US" dirty="0">
                <a:solidFill>
                  <a:schemeClr val="tx1"/>
                </a:solidFill>
                <a:latin typeface="Consolas" panose="020B0609020204030204" pitchFamily="49" charset="0"/>
                <a:cs typeface="Courier New" panose="02070309020205020404" pitchFamily="49" charset="0"/>
              </a:rPr>
              <a:t>() == "Carey")</a:t>
            </a:r>
          </a:p>
          <a:p>
            <a:pPr lvl="0">
              <a:defRPr/>
            </a:pPr>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do_your_thing</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70C0"/>
                </a:solidFill>
                <a:latin typeface="Consolas" panose="020B0609020204030204" pitchFamily="49" charset="0"/>
                <a:cs typeface="Courier New" panose="02070309020205020404" pitchFamily="49" charset="0"/>
              </a:rPr>
              <a:t>p</a:t>
            </a:r>
            <a:r>
              <a:rPr lang="en-US" dirty="0">
                <a:solidFill>
                  <a:schemeClr val="tx1"/>
                </a:solidFill>
                <a:latin typeface="Consolas" panose="020B0609020204030204" pitchFamily="49" charset="0"/>
                <a:cs typeface="Courier New" panose="02070309020205020404" pitchFamily="49" charset="0"/>
              </a:rPr>
              <a:t>);   </a:t>
            </a:r>
          </a:p>
          <a:p>
            <a:pPr lvl="0">
              <a:defRPr/>
            </a:pPr>
            <a:r>
              <a:rPr lang="en-US" dirty="0">
                <a:solidFill>
                  <a:schemeClr val="tx1"/>
                </a:solidFill>
                <a:latin typeface="Consolas" panose="020B0609020204030204" pitchFamily="49" charset="0"/>
                <a:cs typeface="Courier New" panose="02070309020205020404" pitchFamily="49" charset="0"/>
              </a:rPr>
              <a:t>  }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  </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a:t>
            </a:r>
          </a:p>
          <a:p>
            <a:pPr lvl="0">
              <a:defRPr/>
            </a:pPr>
            <a:r>
              <a:rPr lang="en-US" baseline="0" dirty="0">
                <a:solidFill>
                  <a:schemeClr val="tx1"/>
                </a:solidFill>
                <a:latin typeface="Consolas" panose="020B0609020204030204" pitchFamily="49" charset="0"/>
                <a:cs typeface="Courier New" panose="02070309020205020404" pitchFamily="49" charset="0"/>
              </a:rPr>
              <a:t>}</a:t>
            </a:r>
            <a:endPar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A449FD69-0931-4109-9A25-BC101F6D08CD}"/>
              </a:ext>
            </a:extLst>
          </p:cNvPr>
          <p:cNvSpPr/>
          <p:nvPr/>
        </p:nvSpPr>
        <p:spPr>
          <a:xfrm>
            <a:off x="2308330" y="1784147"/>
            <a:ext cx="7709926" cy="422859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class</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b="0" i="0" u="none" strike="noStrike" kern="1200" cap="none" spc="0" normalizeH="0" noProof="0" dirty="0">
                <a:ln>
                  <a:noFill/>
                </a:ln>
                <a:solidFill>
                  <a:srgbClr val="0070C0"/>
                </a:solidFill>
                <a:effectLst/>
                <a:uLnTx/>
                <a:uFillTx/>
                <a:latin typeface="Consolas" panose="020B0609020204030204" pitchFamily="49" charset="0"/>
                <a:cs typeface="Courier New" panose="02070309020205020404" pitchFamily="49" charset="0"/>
              </a:rPr>
              <a:t>Person</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 ... }</a:t>
            </a:r>
          </a:p>
          <a:p>
            <a:pPr lvl="0">
              <a:defRPr/>
            </a:pPr>
            <a:r>
              <a:rPr lang="en-US" baseline="0" dirty="0">
                <a:solidFill>
                  <a:schemeClr val="tx1"/>
                </a:solidFill>
                <a:latin typeface="Consolas" panose="020B0609020204030204" pitchFamily="49" charset="0"/>
                <a:cs typeface="Courier New" panose="02070309020205020404" pitchFamily="49" charset="0"/>
              </a:rPr>
              <a:t>class</a:t>
            </a:r>
            <a:r>
              <a:rPr lang="en-US" dirty="0">
                <a:solidFill>
                  <a:schemeClr val="tx1"/>
                </a:solidFill>
                <a:latin typeface="Consolas" panose="020B0609020204030204" pitchFamily="49" charset="0"/>
                <a:cs typeface="Courier New" panose="02070309020205020404" pitchFamily="49" charset="0"/>
              </a:rPr>
              <a:t> </a:t>
            </a:r>
            <a:r>
              <a:rPr lang="en-US" dirty="0">
                <a:solidFill>
                  <a:srgbClr val="7030A0"/>
                </a:solidFill>
                <a:latin typeface="Consolas" panose="020B0609020204030204" pitchFamily="49" charset="0"/>
                <a:cs typeface="Courier New" panose="02070309020205020404" pitchFamily="49" charset="0"/>
              </a:rPr>
              <a:t>Student</a:t>
            </a:r>
            <a:r>
              <a:rPr lang="en-US" dirty="0">
                <a:solidFill>
                  <a:schemeClr val="tx1"/>
                </a:solidFill>
                <a:latin typeface="Consolas" panose="020B0609020204030204" pitchFamily="49" charset="0"/>
                <a:cs typeface="Courier New" panose="02070309020205020404" pitchFamily="49" charset="0"/>
              </a:rPr>
              <a:t> extends </a:t>
            </a:r>
            <a:r>
              <a:rPr lang="en-US" dirty="0">
                <a:solidFill>
                  <a:srgbClr val="0070C0"/>
                </a:solidFill>
                <a:latin typeface="Consolas" panose="020B0609020204030204" pitchFamily="49" charset="0"/>
                <a:cs typeface="Courier New" panose="02070309020205020404" pitchFamily="49" charset="0"/>
              </a:rPr>
              <a:t>Person</a:t>
            </a:r>
            <a:r>
              <a:rPr lang="en-US" dirty="0">
                <a:solidFill>
                  <a:schemeClr val="tx1"/>
                </a:solidFill>
                <a:latin typeface="Consolas" panose="020B0609020204030204" pitchFamily="49" charset="0"/>
                <a:cs typeface="Courier New" panose="02070309020205020404" pitchFamily="49" charset="0"/>
              </a:rPr>
              <a:t> { ... }</a:t>
            </a:r>
          </a:p>
          <a:p>
            <a:pPr lvl="0">
              <a:defRPr/>
            </a:pPr>
            <a:r>
              <a:rPr lang="en-US" dirty="0">
                <a:solidFill>
                  <a:schemeClr val="tx1"/>
                </a:solidFill>
                <a:latin typeface="Consolas" panose="020B0609020204030204" pitchFamily="49" charset="0"/>
                <a:cs typeface="Courier New" panose="02070309020205020404" pitchFamily="49" charset="0"/>
              </a:rPr>
              <a:t>class </a:t>
            </a:r>
            <a:r>
              <a:rPr lang="en-US" dirty="0">
                <a:solidFill>
                  <a:srgbClr val="00B050"/>
                </a:solidFill>
                <a:latin typeface="Consolas" panose="020B0609020204030204" pitchFamily="49" charset="0"/>
                <a:cs typeface="Courier New" panose="02070309020205020404" pitchFamily="49" charset="0"/>
              </a:rPr>
              <a:t>Professor</a:t>
            </a:r>
            <a:r>
              <a:rPr lang="en-US" dirty="0">
                <a:solidFill>
                  <a:schemeClr val="tx1"/>
                </a:solidFill>
                <a:latin typeface="Consolas" panose="020B0609020204030204" pitchFamily="49" charset="0"/>
                <a:cs typeface="Courier New" panose="02070309020205020404" pitchFamily="49" charset="0"/>
              </a:rPr>
              <a:t> extends </a:t>
            </a:r>
            <a:r>
              <a:rPr lang="en-US" dirty="0">
                <a:solidFill>
                  <a:srgbClr val="0070C0"/>
                </a:solidFill>
                <a:latin typeface="Consolas" panose="020B0609020204030204" pitchFamily="49" charset="0"/>
                <a:cs typeface="Courier New" panose="02070309020205020404" pitchFamily="49" charset="0"/>
              </a:rPr>
              <a:t>Person</a:t>
            </a:r>
            <a:r>
              <a:rPr lang="en-US" dirty="0">
                <a:solidFill>
                  <a:schemeClr val="tx1"/>
                </a:solidFill>
                <a:latin typeface="Consolas" panose="020B0609020204030204" pitchFamily="49" charset="0"/>
                <a:cs typeface="Courier New" panose="02070309020205020404" pitchFamily="49"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class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public void</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do_your_thing</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a:t>
            </a:r>
            <a:r>
              <a:rPr kumimoji="0" lang="en-US" b="0" i="0" u="none" strike="noStrike" kern="1200" cap="none" spc="0" normalizeH="0" noProof="0" dirty="0">
                <a:ln>
                  <a:noFill/>
                </a:ln>
                <a:solidFill>
                  <a:srgbClr val="00B050"/>
                </a:solidFill>
                <a:effectLst/>
                <a:uLnTx/>
                <a:uFillTx/>
                <a:latin typeface="Consolas" panose="020B0609020204030204" pitchFamily="49" charset="0"/>
                <a:cs typeface="Courier New" panose="02070309020205020404" pitchFamily="49" charset="0"/>
              </a:rPr>
              <a:t>Professor q</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    </a:t>
            </a:r>
            <a:r>
              <a:rPr lang="en-US" dirty="0" err="1">
                <a:solidFill>
                  <a:srgbClr val="00B050"/>
                </a:solidFill>
                <a:latin typeface="Consolas" panose="020B0609020204030204" pitchFamily="49" charset="0"/>
                <a:cs typeface="Courier New" panose="02070309020205020404" pitchFamily="49" charset="0"/>
              </a:rPr>
              <a:t>q</a:t>
            </a:r>
            <a:r>
              <a:rPr lang="en-US" dirty="0" err="1">
                <a:solidFill>
                  <a:schemeClr val="tx1"/>
                </a:solidFill>
                <a:latin typeface="Consolas" panose="020B0609020204030204" pitchFamily="49" charset="0"/>
                <a:cs typeface="Courier New" panose="02070309020205020404" pitchFamily="49" charset="0"/>
              </a:rPr>
              <a:t>.give_a_lecture</a:t>
            </a: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lvl="0">
              <a:defRPr/>
            </a:pPr>
            <a:r>
              <a:rPr lang="en-US" baseline="0" dirty="0">
                <a:solidFill>
                  <a:schemeClr val="tx1"/>
                </a:solidFill>
                <a:latin typeface="Consolas" panose="020B0609020204030204" pitchFamily="49" charset="0"/>
                <a:cs typeface="Courier New" panose="02070309020205020404" pitchFamily="49" charset="0"/>
              </a:rPr>
              <a:t> </a:t>
            </a:r>
            <a:r>
              <a:rPr lang="en-US" dirty="0">
                <a:solidFill>
                  <a:schemeClr val="tx1"/>
                </a:solidFill>
                <a:latin typeface="Consolas" panose="020B0609020204030204" pitchFamily="49" charset="0"/>
                <a:cs typeface="Courier New" panose="02070309020205020404" pitchFamily="49" charset="0"/>
              </a:rPr>
              <a:t> public void </a:t>
            </a:r>
            <a:r>
              <a:rPr lang="en-US" dirty="0" err="1">
                <a:solidFill>
                  <a:schemeClr val="tx1"/>
                </a:solidFill>
                <a:latin typeface="Consolas" panose="020B0609020204030204" pitchFamily="49" charset="0"/>
                <a:cs typeface="Courier New" panose="02070309020205020404" pitchFamily="49" charset="0"/>
              </a:rPr>
              <a:t>process_person</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70C0"/>
                </a:solidFill>
                <a:latin typeface="Consolas" panose="020B0609020204030204" pitchFamily="49" charset="0"/>
                <a:cs typeface="Courier New" panose="02070309020205020404" pitchFamily="49" charset="0"/>
              </a:rPr>
              <a:t>Person p</a:t>
            </a:r>
            <a:r>
              <a:rPr lang="en-US" dirty="0">
                <a:solidFill>
                  <a:schemeClr val="tx1"/>
                </a:solidFill>
                <a:latin typeface="Consolas" panose="020B0609020204030204" pitchFamily="49" charset="0"/>
                <a:cs typeface="Courier New" panose="02070309020205020404" pitchFamily="49" charset="0"/>
              </a:rPr>
              <a:t>) {</a:t>
            </a:r>
          </a:p>
          <a:p>
            <a:pPr lvl="0">
              <a:defRPr/>
            </a:pPr>
            <a:r>
              <a:rPr lang="en-US" dirty="0">
                <a:solidFill>
                  <a:schemeClr val="tx1"/>
                </a:solidFill>
                <a:latin typeface="Consolas" panose="020B0609020204030204" pitchFamily="49" charset="0"/>
                <a:cs typeface="Courier New" panose="02070309020205020404" pitchFamily="49" charset="0"/>
              </a:rPr>
              <a:t>    if (</a:t>
            </a:r>
            <a:r>
              <a:rPr lang="en-US" dirty="0" err="1">
                <a:solidFill>
                  <a:srgbClr val="0070C0"/>
                </a:solidFill>
                <a:latin typeface="Consolas" panose="020B0609020204030204" pitchFamily="49" charset="0"/>
                <a:cs typeface="Courier New" panose="02070309020205020404" pitchFamily="49" charset="0"/>
              </a:rPr>
              <a:t>p</a:t>
            </a:r>
            <a:r>
              <a:rPr lang="en-US" dirty="0" err="1">
                <a:solidFill>
                  <a:schemeClr val="tx1"/>
                </a:solidFill>
                <a:latin typeface="Consolas" panose="020B0609020204030204" pitchFamily="49" charset="0"/>
                <a:cs typeface="Courier New" panose="02070309020205020404" pitchFamily="49" charset="0"/>
              </a:rPr>
              <a:t>.get_name</a:t>
            </a:r>
            <a:r>
              <a:rPr lang="en-US" dirty="0">
                <a:solidFill>
                  <a:schemeClr val="tx1"/>
                </a:solidFill>
                <a:latin typeface="Consolas" panose="020B0609020204030204" pitchFamily="49" charset="0"/>
                <a:cs typeface="Courier New" panose="02070309020205020404" pitchFamily="49" charset="0"/>
              </a:rPr>
              <a:t>() == "Carey")</a:t>
            </a:r>
          </a:p>
          <a:p>
            <a:pPr lvl="0">
              <a:defRPr/>
            </a:pPr>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do_your_thing</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Professor</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70C0"/>
                </a:solidFill>
                <a:latin typeface="Consolas" panose="020B0609020204030204" pitchFamily="49" charset="0"/>
                <a:cs typeface="Courier New" panose="02070309020205020404" pitchFamily="49" charset="0"/>
              </a:rPr>
              <a:t>p</a:t>
            </a:r>
            <a:r>
              <a:rPr lang="en-US" dirty="0">
                <a:solidFill>
                  <a:schemeClr val="tx1"/>
                </a:solidFill>
                <a:latin typeface="Consolas" panose="020B0609020204030204" pitchFamily="49" charset="0"/>
                <a:cs typeface="Courier New" panose="02070309020205020404" pitchFamily="49" charset="0"/>
              </a:rPr>
              <a:t>);   </a:t>
            </a:r>
          </a:p>
          <a:p>
            <a:pPr lvl="0">
              <a:defRPr/>
            </a:pPr>
            <a:r>
              <a:rPr lang="en-US" dirty="0">
                <a:solidFill>
                  <a:schemeClr val="tx1"/>
                </a:solidFill>
                <a:latin typeface="Consolas" panose="020B0609020204030204" pitchFamily="49" charset="0"/>
                <a:cs typeface="Courier New" panose="02070309020205020404" pitchFamily="49" charset="0"/>
              </a:rPr>
              <a:t>  }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  </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a:t>
            </a:r>
          </a:p>
          <a:p>
            <a:pPr lvl="0">
              <a:defRPr/>
            </a:pPr>
            <a:r>
              <a:rPr lang="en-US" baseline="0" dirty="0">
                <a:solidFill>
                  <a:schemeClr val="tx1"/>
                </a:solidFill>
                <a:latin typeface="Consolas" panose="020B0609020204030204" pitchFamily="49" charset="0"/>
                <a:cs typeface="Courier New" panose="02070309020205020404" pitchFamily="49" charset="0"/>
              </a:rPr>
              <a:t>}</a:t>
            </a:r>
            <a:endPar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endParaRPr>
          </a:p>
        </p:txBody>
      </p:sp>
      <p:sp>
        <p:nvSpPr>
          <p:cNvPr id="14" name="Speech Bubble: Rectangle with Corners Rounded 13">
            <a:extLst>
              <a:ext uri="{FF2B5EF4-FFF2-40B4-BE49-F238E27FC236}">
                <a16:creationId xmlns:a16="http://schemas.microsoft.com/office/drawing/2014/main" id="{037BE73B-33F7-4D7B-87C6-26504085BE18}"/>
              </a:ext>
            </a:extLst>
          </p:cNvPr>
          <p:cNvSpPr/>
          <p:nvPr/>
        </p:nvSpPr>
        <p:spPr>
          <a:xfrm>
            <a:off x="7771448" y="4312175"/>
            <a:ext cx="2175439" cy="741560"/>
          </a:xfrm>
          <a:prstGeom prst="wedgeRoundRectCallout">
            <a:avLst>
              <a:gd name="adj1" fmla="val -139075"/>
              <a:gd name="adj2" fmla="val 293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when we add an </a:t>
            </a:r>
            <a:r>
              <a:rPr lang="en-US" sz="2000" dirty="0">
                <a:solidFill>
                  <a:schemeClr val="accent6">
                    <a:lumMod val="40000"/>
                    <a:lumOff val="60000"/>
                  </a:schemeClr>
                </a:solidFill>
                <a:latin typeface="Corbel" panose="020B0503020204020204" pitchFamily="34" charset="0"/>
              </a:rPr>
              <a:t>explicit cast</a:t>
            </a:r>
            <a:r>
              <a:rPr lang="en-US" sz="2000" dirty="0">
                <a:latin typeface="Corbel" panose="020B0503020204020204" pitchFamily="34" charset="0"/>
              </a:rPr>
              <a:t>...</a:t>
            </a:r>
          </a:p>
        </p:txBody>
      </p:sp>
      <p:sp>
        <p:nvSpPr>
          <p:cNvPr id="15" name="Speech Bubble: Rectangle with Corners Rounded 14">
            <a:extLst>
              <a:ext uri="{FF2B5EF4-FFF2-40B4-BE49-F238E27FC236}">
                <a16:creationId xmlns:a16="http://schemas.microsoft.com/office/drawing/2014/main" id="{4F019D87-6A17-41D7-A98D-8C4B986FED7A}"/>
              </a:ext>
            </a:extLst>
          </p:cNvPr>
          <p:cNvSpPr/>
          <p:nvPr/>
        </p:nvSpPr>
        <p:spPr>
          <a:xfrm>
            <a:off x="6243124" y="5533237"/>
            <a:ext cx="5108817" cy="1175337"/>
          </a:xfrm>
          <a:prstGeom prst="wedgeRoundRectCallout">
            <a:avLst>
              <a:gd name="adj1" fmla="val -68379"/>
              <a:gd name="adj2" fmla="val -834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We're telling the compiler:</a:t>
            </a:r>
            <a:br>
              <a:rPr lang="en-US" sz="2000" dirty="0">
                <a:latin typeface="Corbel" panose="020B0503020204020204" pitchFamily="34" charset="0"/>
              </a:rPr>
            </a:br>
            <a:endParaRPr lang="en-US" sz="600" dirty="0">
              <a:latin typeface="Corbel" panose="020B0503020204020204" pitchFamily="34" charset="0"/>
            </a:endParaRPr>
          </a:p>
          <a:p>
            <a:pPr algn="ctr"/>
            <a:r>
              <a:rPr lang="en-US" sz="2000" i="1" dirty="0"/>
              <a:t>"I know this conversion/cast looks dangerous, but trust me, I know what I'm doing."</a:t>
            </a:r>
            <a:endParaRPr lang="en-US" sz="2000" dirty="0">
              <a:latin typeface="Corbel" panose="020B0503020204020204" pitchFamily="34" charset="0"/>
            </a:endParaRPr>
          </a:p>
        </p:txBody>
      </p:sp>
      <p:sp>
        <p:nvSpPr>
          <p:cNvPr id="19" name="Rectangle 18">
            <a:extLst>
              <a:ext uri="{FF2B5EF4-FFF2-40B4-BE49-F238E27FC236}">
                <a16:creationId xmlns:a16="http://schemas.microsoft.com/office/drawing/2014/main" id="{270CFDBF-2E19-4354-BC4A-DADF0BCDC909}"/>
              </a:ext>
            </a:extLst>
          </p:cNvPr>
          <p:cNvSpPr/>
          <p:nvPr/>
        </p:nvSpPr>
        <p:spPr>
          <a:xfrm>
            <a:off x="2308330" y="1699401"/>
            <a:ext cx="7709926" cy="507385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class</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b="0" i="0" u="none" strike="noStrike" kern="1200" cap="none" spc="0" normalizeH="0" noProof="0" dirty="0">
                <a:ln>
                  <a:noFill/>
                </a:ln>
                <a:solidFill>
                  <a:srgbClr val="0070C0"/>
                </a:solidFill>
                <a:effectLst/>
                <a:uLnTx/>
                <a:uFillTx/>
                <a:latin typeface="Consolas" panose="020B0609020204030204" pitchFamily="49" charset="0"/>
                <a:cs typeface="Courier New" panose="02070309020205020404" pitchFamily="49" charset="0"/>
              </a:rPr>
              <a:t>Person</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 ... }</a:t>
            </a:r>
          </a:p>
          <a:p>
            <a:pPr lvl="0">
              <a:defRPr/>
            </a:pPr>
            <a:r>
              <a:rPr lang="en-US" baseline="0" dirty="0">
                <a:solidFill>
                  <a:schemeClr val="tx1"/>
                </a:solidFill>
                <a:latin typeface="Consolas" panose="020B0609020204030204" pitchFamily="49" charset="0"/>
                <a:cs typeface="Courier New" panose="02070309020205020404" pitchFamily="49" charset="0"/>
              </a:rPr>
              <a:t>class</a:t>
            </a:r>
            <a:r>
              <a:rPr lang="en-US" dirty="0">
                <a:solidFill>
                  <a:schemeClr val="tx1"/>
                </a:solidFill>
                <a:latin typeface="Consolas" panose="020B0609020204030204" pitchFamily="49" charset="0"/>
                <a:cs typeface="Courier New" panose="02070309020205020404" pitchFamily="49" charset="0"/>
              </a:rPr>
              <a:t> </a:t>
            </a:r>
            <a:r>
              <a:rPr lang="en-US" dirty="0">
                <a:solidFill>
                  <a:srgbClr val="7030A0"/>
                </a:solidFill>
                <a:latin typeface="Consolas" panose="020B0609020204030204" pitchFamily="49" charset="0"/>
                <a:cs typeface="Courier New" panose="02070309020205020404" pitchFamily="49" charset="0"/>
              </a:rPr>
              <a:t>Student</a:t>
            </a:r>
            <a:r>
              <a:rPr lang="en-US" dirty="0">
                <a:solidFill>
                  <a:schemeClr val="tx1"/>
                </a:solidFill>
                <a:latin typeface="Consolas" panose="020B0609020204030204" pitchFamily="49" charset="0"/>
                <a:cs typeface="Courier New" panose="02070309020205020404" pitchFamily="49" charset="0"/>
              </a:rPr>
              <a:t> extends </a:t>
            </a:r>
            <a:r>
              <a:rPr lang="en-US" dirty="0">
                <a:solidFill>
                  <a:srgbClr val="0070C0"/>
                </a:solidFill>
                <a:latin typeface="Consolas" panose="020B0609020204030204" pitchFamily="49" charset="0"/>
                <a:cs typeface="Courier New" panose="02070309020205020404" pitchFamily="49" charset="0"/>
              </a:rPr>
              <a:t>Person</a:t>
            </a:r>
            <a:r>
              <a:rPr lang="en-US" dirty="0">
                <a:solidFill>
                  <a:schemeClr val="tx1"/>
                </a:solidFill>
                <a:latin typeface="Consolas" panose="020B0609020204030204" pitchFamily="49" charset="0"/>
                <a:cs typeface="Courier New" panose="02070309020205020404" pitchFamily="49" charset="0"/>
              </a:rPr>
              <a:t> { ... }</a:t>
            </a:r>
          </a:p>
          <a:p>
            <a:pPr lvl="0">
              <a:defRPr/>
            </a:pPr>
            <a:r>
              <a:rPr lang="en-US" dirty="0">
                <a:solidFill>
                  <a:schemeClr val="tx1"/>
                </a:solidFill>
                <a:latin typeface="Consolas" panose="020B0609020204030204" pitchFamily="49" charset="0"/>
                <a:cs typeface="Courier New" panose="02070309020205020404" pitchFamily="49" charset="0"/>
              </a:rPr>
              <a:t>class </a:t>
            </a:r>
            <a:r>
              <a:rPr lang="en-US" dirty="0">
                <a:solidFill>
                  <a:srgbClr val="00B050"/>
                </a:solidFill>
                <a:latin typeface="Consolas" panose="020B0609020204030204" pitchFamily="49" charset="0"/>
                <a:cs typeface="Courier New" panose="02070309020205020404" pitchFamily="49" charset="0"/>
              </a:rPr>
              <a:t>Professor</a:t>
            </a:r>
            <a:r>
              <a:rPr lang="en-US" dirty="0">
                <a:solidFill>
                  <a:schemeClr val="tx1"/>
                </a:solidFill>
                <a:latin typeface="Consolas" panose="020B0609020204030204" pitchFamily="49" charset="0"/>
                <a:cs typeface="Courier New" panose="02070309020205020404" pitchFamily="49" charset="0"/>
              </a:rPr>
              <a:t> extends </a:t>
            </a:r>
            <a:r>
              <a:rPr lang="en-US" dirty="0">
                <a:solidFill>
                  <a:srgbClr val="0070C0"/>
                </a:solidFill>
                <a:latin typeface="Consolas" panose="020B0609020204030204" pitchFamily="49" charset="0"/>
                <a:cs typeface="Courier New" panose="02070309020205020404" pitchFamily="49" charset="0"/>
              </a:rPr>
              <a:t>Person</a:t>
            </a:r>
            <a:r>
              <a:rPr lang="en-US" dirty="0">
                <a:solidFill>
                  <a:schemeClr val="tx1"/>
                </a:solidFill>
                <a:latin typeface="Consolas" panose="020B0609020204030204" pitchFamily="49" charset="0"/>
                <a:cs typeface="Courier New" panose="02070309020205020404" pitchFamily="49"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class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public void</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do_your_thing</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a:t>
            </a:r>
            <a:r>
              <a:rPr kumimoji="0" lang="en-US" b="0" i="0" u="none" strike="noStrike" kern="1200" cap="none" spc="0" normalizeH="0" noProof="0" dirty="0">
                <a:ln>
                  <a:noFill/>
                </a:ln>
                <a:solidFill>
                  <a:srgbClr val="00B050"/>
                </a:solidFill>
                <a:effectLst/>
                <a:uLnTx/>
                <a:uFillTx/>
                <a:latin typeface="Consolas" panose="020B0609020204030204" pitchFamily="49" charset="0"/>
                <a:cs typeface="Courier New" panose="02070309020205020404" pitchFamily="49" charset="0"/>
              </a:rPr>
              <a:t>Professor q</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onsolas" panose="020B0609020204030204" pitchFamily="49" charset="0"/>
                <a:cs typeface="Courier New" panose="02070309020205020404" pitchFamily="49" charset="0"/>
              </a:rPr>
              <a:t>    </a:t>
            </a:r>
            <a:r>
              <a:rPr lang="en-US" dirty="0" err="1">
                <a:solidFill>
                  <a:srgbClr val="00B050"/>
                </a:solidFill>
                <a:latin typeface="Consolas" panose="020B0609020204030204" pitchFamily="49" charset="0"/>
                <a:cs typeface="Courier New" panose="02070309020205020404" pitchFamily="49" charset="0"/>
              </a:rPr>
              <a:t>q</a:t>
            </a:r>
            <a:r>
              <a:rPr lang="en-US" dirty="0" err="1">
                <a:solidFill>
                  <a:schemeClr val="tx1"/>
                </a:solidFill>
                <a:latin typeface="Consolas" panose="020B0609020204030204" pitchFamily="49" charset="0"/>
                <a:cs typeface="Courier New" panose="02070309020205020404" pitchFamily="49" charset="0"/>
              </a:rPr>
              <a:t>.give_a_lecture</a:t>
            </a:r>
            <a:r>
              <a:rPr lang="en-US"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lvl="0">
              <a:defRPr/>
            </a:pPr>
            <a:r>
              <a:rPr lang="en-US" baseline="0" dirty="0">
                <a:solidFill>
                  <a:schemeClr val="tx1"/>
                </a:solidFill>
                <a:latin typeface="Consolas" panose="020B0609020204030204" pitchFamily="49" charset="0"/>
                <a:cs typeface="Courier New" panose="02070309020205020404" pitchFamily="49" charset="0"/>
              </a:rPr>
              <a:t> </a:t>
            </a:r>
            <a:r>
              <a:rPr lang="en-US" dirty="0">
                <a:solidFill>
                  <a:schemeClr val="tx1"/>
                </a:solidFill>
                <a:latin typeface="Consolas" panose="020B0609020204030204" pitchFamily="49" charset="0"/>
                <a:cs typeface="Courier New" panose="02070309020205020404" pitchFamily="49" charset="0"/>
              </a:rPr>
              <a:t> public void </a:t>
            </a:r>
            <a:r>
              <a:rPr lang="en-US" dirty="0" err="1">
                <a:solidFill>
                  <a:schemeClr val="tx1"/>
                </a:solidFill>
                <a:latin typeface="Consolas" panose="020B0609020204030204" pitchFamily="49" charset="0"/>
                <a:cs typeface="Courier New" panose="02070309020205020404" pitchFamily="49" charset="0"/>
              </a:rPr>
              <a:t>process_person</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70C0"/>
                </a:solidFill>
                <a:latin typeface="Consolas" panose="020B0609020204030204" pitchFamily="49" charset="0"/>
                <a:cs typeface="Courier New" panose="02070309020205020404" pitchFamily="49" charset="0"/>
              </a:rPr>
              <a:t>Person p</a:t>
            </a:r>
            <a:r>
              <a:rPr lang="en-US" dirty="0">
                <a:solidFill>
                  <a:schemeClr val="tx1"/>
                </a:solidFill>
                <a:latin typeface="Consolas" panose="020B0609020204030204" pitchFamily="49" charset="0"/>
                <a:cs typeface="Courier New" panose="02070309020205020404" pitchFamily="49" charset="0"/>
              </a:rPr>
              <a:t>) {</a:t>
            </a:r>
          </a:p>
          <a:p>
            <a:pPr lvl="0">
              <a:defRPr/>
            </a:pPr>
            <a:r>
              <a:rPr lang="en-US" dirty="0">
                <a:solidFill>
                  <a:schemeClr val="tx1"/>
                </a:solidFill>
                <a:latin typeface="Consolas" panose="020B0609020204030204" pitchFamily="49" charset="0"/>
                <a:cs typeface="Courier New" panose="02070309020205020404" pitchFamily="49" charset="0"/>
              </a:rPr>
              <a:t>    if (</a:t>
            </a:r>
            <a:r>
              <a:rPr lang="en-US" dirty="0" err="1">
                <a:solidFill>
                  <a:srgbClr val="0070C0"/>
                </a:solidFill>
                <a:latin typeface="Consolas" panose="020B0609020204030204" pitchFamily="49" charset="0"/>
                <a:cs typeface="Courier New" panose="02070309020205020404" pitchFamily="49" charset="0"/>
              </a:rPr>
              <a:t>p</a:t>
            </a:r>
            <a:r>
              <a:rPr lang="en-US" dirty="0" err="1">
                <a:solidFill>
                  <a:schemeClr val="tx1"/>
                </a:solidFill>
                <a:latin typeface="Consolas" panose="020B0609020204030204" pitchFamily="49" charset="0"/>
                <a:cs typeface="Courier New" panose="02070309020205020404" pitchFamily="49" charset="0"/>
              </a:rPr>
              <a:t>.get_name</a:t>
            </a:r>
            <a:r>
              <a:rPr lang="en-US" dirty="0">
                <a:solidFill>
                  <a:schemeClr val="tx1"/>
                </a:solidFill>
                <a:latin typeface="Consolas" panose="020B0609020204030204" pitchFamily="49" charset="0"/>
                <a:cs typeface="Courier New" panose="02070309020205020404" pitchFamily="49" charset="0"/>
              </a:rPr>
              <a:t>() == "Carey")</a:t>
            </a:r>
          </a:p>
          <a:p>
            <a:pPr lvl="0">
              <a:defRPr/>
            </a:pPr>
            <a:r>
              <a:rPr lang="en-US" dirty="0">
                <a:solidFill>
                  <a:schemeClr val="tx1"/>
                </a:solidFill>
                <a:latin typeface="Consolas" panose="020B0609020204030204" pitchFamily="49" charset="0"/>
                <a:cs typeface="Courier New" panose="02070309020205020404" pitchFamily="49" charset="0"/>
              </a:rPr>
              <a:t>      </a:t>
            </a:r>
            <a:r>
              <a:rPr lang="en-US" dirty="0" err="1">
                <a:solidFill>
                  <a:schemeClr val="tx1"/>
                </a:solidFill>
                <a:latin typeface="Consolas" panose="020B0609020204030204" pitchFamily="49" charset="0"/>
                <a:cs typeface="Courier New" panose="02070309020205020404" pitchFamily="49" charset="0"/>
              </a:rPr>
              <a:t>do_your_thing</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B050"/>
                </a:solidFill>
                <a:latin typeface="Consolas" panose="020B0609020204030204" pitchFamily="49" charset="0"/>
                <a:cs typeface="Courier New" panose="02070309020205020404" pitchFamily="49" charset="0"/>
              </a:rPr>
              <a:t>Professor</a:t>
            </a:r>
            <a:r>
              <a:rPr lang="en-US" dirty="0">
                <a:solidFill>
                  <a:schemeClr val="tx1"/>
                </a:solidFill>
                <a:latin typeface="Consolas" panose="020B0609020204030204" pitchFamily="49" charset="0"/>
                <a:cs typeface="Courier New" panose="02070309020205020404" pitchFamily="49" charset="0"/>
              </a:rPr>
              <a:t>)</a:t>
            </a:r>
            <a:r>
              <a:rPr lang="en-US" dirty="0">
                <a:solidFill>
                  <a:srgbClr val="0070C0"/>
                </a:solidFill>
                <a:latin typeface="Consolas" panose="020B0609020204030204" pitchFamily="49" charset="0"/>
                <a:cs typeface="Courier New" panose="02070309020205020404" pitchFamily="49" charset="0"/>
              </a:rPr>
              <a:t>p</a:t>
            </a:r>
            <a:r>
              <a:rPr lang="en-US" dirty="0">
                <a:solidFill>
                  <a:schemeClr val="tx1"/>
                </a:solidFill>
                <a:latin typeface="Consolas" panose="020B0609020204030204" pitchFamily="49" charset="0"/>
                <a:cs typeface="Courier New" panose="02070309020205020404" pitchFamily="49" charset="0"/>
              </a:rPr>
              <a:t>);   </a:t>
            </a:r>
          </a:p>
          <a:p>
            <a:pPr lvl="0">
              <a:defRPr/>
            </a:pPr>
            <a:r>
              <a:rPr lang="en-US" dirty="0">
                <a:solidFill>
                  <a:schemeClr val="tx1"/>
                </a:solidFill>
                <a:latin typeface="Consolas" panose="020B0609020204030204" pitchFamily="49" charset="0"/>
                <a:cs typeface="Courier New" panose="02070309020205020404" pitchFamily="49" charset="0"/>
              </a:rPr>
              <a:t>  }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  </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public void </a:t>
            </a:r>
            <a:r>
              <a:rPr kumimoji="0" lang="en-US" b="0" i="0" u="none" strike="noStrike" kern="1200" cap="none" spc="0" normalizeH="0" noProof="0" dirty="0" err="1">
                <a:ln>
                  <a:noFill/>
                </a:ln>
                <a:solidFill>
                  <a:schemeClr val="tx1"/>
                </a:solidFill>
                <a:effectLst/>
                <a:uLnTx/>
                <a:uFillTx/>
                <a:latin typeface="Consolas" panose="020B0609020204030204" pitchFamily="49" charset="0"/>
                <a:cs typeface="Courier New" panose="02070309020205020404" pitchFamily="49" charset="0"/>
              </a:rPr>
              <a:t>boneheaded_function</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lvl="0">
              <a:defRPr/>
            </a:pPr>
            <a:r>
              <a:rPr lang="en-US" dirty="0">
                <a:solidFill>
                  <a:schemeClr val="tx1"/>
                </a:solidFill>
                <a:latin typeface="Consolas" panose="020B0609020204030204" pitchFamily="49" charset="0"/>
                <a:cs typeface="Courier New" panose="02070309020205020404" pitchFamily="49" charset="0"/>
              </a:rPr>
              <a:t>    </a:t>
            </a:r>
            <a:r>
              <a:rPr lang="en-US" dirty="0">
                <a:solidFill>
                  <a:srgbClr val="7030A0"/>
                </a:solidFill>
                <a:latin typeface="Consolas" panose="020B0609020204030204" pitchFamily="49" charset="0"/>
                <a:cs typeface="Courier New" panose="02070309020205020404" pitchFamily="49" charset="0"/>
              </a:rPr>
              <a:t>Student</a:t>
            </a:r>
            <a:r>
              <a:rPr lang="en-US" dirty="0">
                <a:solidFill>
                  <a:schemeClr val="tx1"/>
                </a:solidFill>
                <a:latin typeface="Consolas" panose="020B0609020204030204" pitchFamily="49" charset="0"/>
                <a:cs typeface="Courier New" panose="02070309020205020404" pitchFamily="49" charset="0"/>
              </a:rPr>
              <a:t> </a:t>
            </a:r>
            <a:r>
              <a:rPr lang="en-US" dirty="0">
                <a:solidFill>
                  <a:srgbClr val="7030A0"/>
                </a:solidFill>
                <a:latin typeface="Consolas" panose="020B0609020204030204" pitchFamily="49" charset="0"/>
                <a:cs typeface="Courier New" panose="02070309020205020404" pitchFamily="49" charset="0"/>
              </a:rPr>
              <a:t>s</a:t>
            </a:r>
            <a:r>
              <a:rPr lang="en-US" dirty="0">
                <a:solidFill>
                  <a:schemeClr val="tx1"/>
                </a:solidFill>
                <a:latin typeface="Consolas" panose="020B0609020204030204" pitchFamily="49" charset="0"/>
                <a:cs typeface="Courier New" panose="02070309020205020404" pitchFamily="49" charset="0"/>
              </a:rPr>
              <a:t> = new </a:t>
            </a:r>
            <a:r>
              <a:rPr lang="en-US" dirty="0">
                <a:solidFill>
                  <a:srgbClr val="7030A0"/>
                </a:solidFill>
                <a:latin typeface="Consolas" panose="020B0609020204030204" pitchFamily="49" charset="0"/>
                <a:cs typeface="Courier New" panose="02070309020205020404" pitchFamily="49" charset="0"/>
              </a:rPr>
              <a:t>Student</a:t>
            </a:r>
            <a:r>
              <a:rPr lang="en-US" dirty="0">
                <a:solidFill>
                  <a:schemeClr val="tx1"/>
                </a:solidFill>
                <a:latin typeface="Consolas" panose="020B0609020204030204" pitchFamily="49" charset="0"/>
                <a:cs typeface="Courier New" panose="02070309020205020404" pitchFamily="49" charset="0"/>
              </a:rPr>
              <a:t>("Carey");</a:t>
            </a:r>
          </a:p>
          <a:p>
            <a:pPr lvl="0">
              <a:defRPr/>
            </a:pP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b="0" i="0" u="none" strike="noStrike" kern="1200" cap="none" spc="0" normalizeH="0" noProof="0" dirty="0" err="1">
                <a:ln>
                  <a:noFill/>
                </a:ln>
                <a:solidFill>
                  <a:schemeClr val="tx1"/>
                </a:solidFill>
                <a:effectLst/>
                <a:uLnTx/>
                <a:uFillTx/>
                <a:latin typeface="Consolas" panose="020B0609020204030204" pitchFamily="49" charset="0"/>
                <a:cs typeface="Courier New" panose="02070309020205020404" pitchFamily="49" charset="0"/>
              </a:rPr>
              <a:t>process_person</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a:t>
            </a:r>
            <a:r>
              <a:rPr kumimoji="0" lang="en-US" b="0" i="0" u="none" strike="noStrike" kern="1200" cap="none" spc="0" normalizeH="0" noProof="0" dirty="0">
                <a:ln>
                  <a:noFill/>
                </a:ln>
                <a:solidFill>
                  <a:srgbClr val="7030A0"/>
                </a:solidFill>
                <a:effectLst/>
                <a:uLnTx/>
                <a:uFillTx/>
                <a:latin typeface="Consolas" panose="020B0609020204030204" pitchFamily="49" charset="0"/>
                <a:cs typeface="Courier New" panose="02070309020205020404" pitchFamily="49" charset="0"/>
              </a:rPr>
              <a:t>s</a:t>
            </a:r>
            <a:r>
              <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a:t>
            </a:r>
          </a:p>
          <a:p>
            <a:pPr lvl="0">
              <a:defRPr/>
            </a:pPr>
            <a:r>
              <a:rPr lang="en-US" dirty="0">
                <a:solidFill>
                  <a:schemeClr val="tx1"/>
                </a:solidFill>
                <a:latin typeface="Consolas" panose="020B0609020204030204" pitchFamily="49" charset="0"/>
                <a:cs typeface="Courier New" panose="02070309020205020404" pitchFamily="49" charset="0"/>
              </a:rPr>
              <a:t>  }</a:t>
            </a:r>
            <a:endParaRPr kumimoji="0" lang="en-US"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endParaRPr>
          </a:p>
          <a:p>
            <a:pPr lvl="0">
              <a:defRPr/>
            </a:pPr>
            <a:r>
              <a:rPr lang="en-US" baseline="0" dirty="0">
                <a:solidFill>
                  <a:schemeClr val="tx1"/>
                </a:solidFill>
                <a:latin typeface="Consolas" panose="020B0609020204030204" pitchFamily="49" charset="0"/>
                <a:cs typeface="Courier New" panose="02070309020205020404" pitchFamily="49" charset="0"/>
              </a:rPr>
              <a:t>}</a:t>
            </a:r>
            <a:endParaRPr kumimoji="0" lang="en-US"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endParaRPr>
          </a:p>
        </p:txBody>
      </p:sp>
      <p:sp>
        <p:nvSpPr>
          <p:cNvPr id="18" name="Speech Bubble: Rectangle with Corners Rounded 17">
            <a:extLst>
              <a:ext uri="{FF2B5EF4-FFF2-40B4-BE49-F238E27FC236}">
                <a16:creationId xmlns:a16="http://schemas.microsoft.com/office/drawing/2014/main" id="{AFD7315E-2BF4-4EE7-9E26-CAD53D31DA0A}"/>
              </a:ext>
            </a:extLst>
          </p:cNvPr>
          <p:cNvSpPr/>
          <p:nvPr/>
        </p:nvSpPr>
        <p:spPr>
          <a:xfrm>
            <a:off x="269890" y="4169914"/>
            <a:ext cx="2144722" cy="1003627"/>
          </a:xfrm>
          <a:prstGeom prst="wedgeRoundRectCallout">
            <a:avLst>
              <a:gd name="adj1" fmla="val 73707"/>
              <a:gd name="adj2" fmla="val 12765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if some boneheaded coder did this... </a:t>
            </a:r>
          </a:p>
        </p:txBody>
      </p:sp>
      <p:sp>
        <p:nvSpPr>
          <p:cNvPr id="21" name="Speech Bubble: Rectangle with Corners Rounded 20">
            <a:extLst>
              <a:ext uri="{FF2B5EF4-FFF2-40B4-BE49-F238E27FC236}">
                <a16:creationId xmlns:a16="http://schemas.microsoft.com/office/drawing/2014/main" id="{DDFCE3B3-61A4-47F8-8F62-35295633CF13}"/>
              </a:ext>
            </a:extLst>
          </p:cNvPr>
          <p:cNvSpPr/>
          <p:nvPr/>
        </p:nvSpPr>
        <p:spPr>
          <a:xfrm>
            <a:off x="4780384" y="2269228"/>
            <a:ext cx="2144722" cy="1003627"/>
          </a:xfrm>
          <a:prstGeom prst="wedgeRoundRectCallout">
            <a:avLst>
              <a:gd name="adj1" fmla="val -83730"/>
              <a:gd name="adj2" fmla="val 943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won't have undefined behavior here...</a:t>
            </a:r>
          </a:p>
        </p:txBody>
      </p:sp>
      <p:sp>
        <p:nvSpPr>
          <p:cNvPr id="17" name="Speech Bubble: Rectangle with Corners Rounded 16">
            <a:extLst>
              <a:ext uri="{FF2B5EF4-FFF2-40B4-BE49-F238E27FC236}">
                <a16:creationId xmlns:a16="http://schemas.microsoft.com/office/drawing/2014/main" id="{4115FC95-9311-4ABE-BF8E-D2804BFFE2A5}"/>
              </a:ext>
            </a:extLst>
          </p:cNvPr>
          <p:cNvSpPr/>
          <p:nvPr/>
        </p:nvSpPr>
        <p:spPr>
          <a:xfrm>
            <a:off x="7015977" y="2799923"/>
            <a:ext cx="5040719" cy="1513489"/>
          </a:xfrm>
          <a:prstGeom prst="wedgeRoundRectCallout">
            <a:avLst>
              <a:gd name="adj1" fmla="val -75685"/>
              <a:gd name="adj2" fmla="val 8509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Of course, in a </a:t>
            </a:r>
            <a:r>
              <a:rPr lang="en-US" sz="2000" dirty="0">
                <a:solidFill>
                  <a:srgbClr val="FFC9C9"/>
                </a:solidFill>
                <a:latin typeface="Corbel" panose="020B0503020204020204" pitchFamily="34" charset="0"/>
              </a:rPr>
              <a:t>strongly typed language</a:t>
            </a:r>
            <a:r>
              <a:rPr lang="en-US" sz="2000" dirty="0">
                <a:latin typeface="Corbel" panose="020B0503020204020204" pitchFamily="34" charset="0"/>
              </a:rPr>
              <a:t>, the program will still perform a </a:t>
            </a:r>
            <a:r>
              <a:rPr lang="en-US" sz="2000" dirty="0">
                <a:solidFill>
                  <a:srgbClr val="FFC9C9"/>
                </a:solidFill>
                <a:latin typeface="Corbel" panose="020B0503020204020204" pitchFamily="34" charset="0"/>
              </a:rPr>
              <a:t>runtime check</a:t>
            </a:r>
            <a:r>
              <a:rPr lang="en-US" sz="2000" dirty="0">
                <a:latin typeface="Corbel" panose="020B0503020204020204" pitchFamily="34" charset="0"/>
              </a:rPr>
              <a:t> before allowing the cast operation!</a:t>
            </a:r>
          </a:p>
        </p:txBody>
      </p:sp>
      <p:cxnSp>
        <p:nvCxnSpPr>
          <p:cNvPr id="22" name="Straight Arrow Connector 21">
            <a:extLst>
              <a:ext uri="{FF2B5EF4-FFF2-40B4-BE49-F238E27FC236}">
                <a16:creationId xmlns:a16="http://schemas.microsoft.com/office/drawing/2014/main" id="{C78E862A-38C1-46E9-A65E-0B4F318204DA}"/>
              </a:ext>
            </a:extLst>
          </p:cNvPr>
          <p:cNvCxnSpPr/>
          <p:nvPr/>
        </p:nvCxnSpPr>
        <p:spPr>
          <a:xfrm>
            <a:off x="2565409" y="57372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086A740-A072-4A5C-A8FF-8F69415E3684}"/>
              </a:ext>
            </a:extLst>
          </p:cNvPr>
          <p:cNvCxnSpPr/>
          <p:nvPr/>
        </p:nvCxnSpPr>
        <p:spPr>
          <a:xfrm>
            <a:off x="2569869" y="603240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B6D20F6-D748-4B4B-AFD4-28602BAF18BC}"/>
              </a:ext>
            </a:extLst>
          </p:cNvPr>
          <p:cNvCxnSpPr/>
          <p:nvPr/>
        </p:nvCxnSpPr>
        <p:spPr>
          <a:xfrm>
            <a:off x="2308330" y="438723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C88B9A-247A-45E5-B93E-5B25E08767B5}"/>
              </a:ext>
            </a:extLst>
          </p:cNvPr>
          <p:cNvCxnSpPr/>
          <p:nvPr/>
        </p:nvCxnSpPr>
        <p:spPr>
          <a:xfrm>
            <a:off x="2565409" y="465114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871DF4-4261-4E56-A169-95C271F10470}"/>
              </a:ext>
            </a:extLst>
          </p:cNvPr>
          <p:cNvCxnSpPr/>
          <p:nvPr/>
        </p:nvCxnSpPr>
        <p:spPr>
          <a:xfrm>
            <a:off x="2833781" y="492397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EF097AD-5064-4FA5-98B6-D8B2D6C2F50E}"/>
              </a:ext>
            </a:extLst>
          </p:cNvPr>
          <p:cNvGrpSpPr/>
          <p:nvPr/>
        </p:nvGrpSpPr>
        <p:grpSpPr>
          <a:xfrm>
            <a:off x="6737891" y="4440707"/>
            <a:ext cx="5046718" cy="905256"/>
            <a:chOff x="5172426" y="1770212"/>
            <a:chExt cx="5046718" cy="905256"/>
          </a:xfrm>
        </p:grpSpPr>
        <p:sp>
          <p:nvSpPr>
            <p:cNvPr id="30" name="TextBox 29">
              <a:extLst>
                <a:ext uri="{FF2B5EF4-FFF2-40B4-BE49-F238E27FC236}">
                  <a16:creationId xmlns:a16="http://schemas.microsoft.com/office/drawing/2014/main" id="{C60762B3-4204-4802-8F2F-651024BF7BEA}"/>
                </a:ext>
              </a:extLst>
            </p:cNvPr>
            <p:cNvSpPr txBox="1"/>
            <p:nvPr/>
          </p:nvSpPr>
          <p:spPr>
            <a:xfrm>
              <a:off x="6077682" y="1836027"/>
              <a:ext cx="4141462" cy="646331"/>
            </a:xfrm>
            <a:prstGeom prst="rect">
              <a:avLst/>
            </a:prstGeom>
            <a:solidFill>
              <a:srgbClr val="E2EAF6"/>
            </a:solidFill>
            <a:ln>
              <a:solidFill>
                <a:schemeClr val="tx1"/>
              </a:solidFill>
            </a:ln>
          </p:spPr>
          <p:txBody>
            <a:bodyPr wrap="square">
              <a:spAutoFit/>
            </a:bodyPr>
            <a:lstStyle/>
            <a:p>
              <a:r>
                <a:rPr lang="en-US" dirty="0" err="1">
                  <a:solidFill>
                    <a:srgbClr val="FF0000"/>
                  </a:solidFill>
                </a:rPr>
                <a:t>java.lang.ClassCastException</a:t>
              </a:r>
              <a:r>
                <a:rPr lang="en-US" dirty="0">
                  <a:solidFill>
                    <a:srgbClr val="FF0000"/>
                  </a:solidFill>
                </a:rPr>
                <a:t>: </a:t>
              </a:r>
              <a:r>
                <a:rPr lang="en-US" dirty="0"/>
                <a:t>class </a:t>
              </a:r>
              <a:r>
                <a:rPr lang="en-US" dirty="0">
                  <a:solidFill>
                    <a:srgbClr val="7030A0"/>
                  </a:solidFill>
                </a:rPr>
                <a:t>Student</a:t>
              </a:r>
              <a:r>
                <a:rPr lang="en-US" dirty="0"/>
                <a:t> cannot be cast to class </a:t>
              </a:r>
              <a:r>
                <a:rPr lang="en-US" dirty="0">
                  <a:solidFill>
                    <a:srgbClr val="00B050"/>
                  </a:solidFill>
                </a:rPr>
                <a:t>Professor</a:t>
              </a:r>
            </a:p>
          </p:txBody>
        </p:sp>
        <p:pic>
          <p:nvPicPr>
            <p:cNvPr id="31" name="Picture 30" descr="Icon&#10;&#10;Description automatically generated with low confidence">
              <a:extLst>
                <a:ext uri="{FF2B5EF4-FFF2-40B4-BE49-F238E27FC236}">
                  <a16:creationId xmlns:a16="http://schemas.microsoft.com/office/drawing/2014/main" id="{7691C877-D9AD-408F-8B24-DF21C9848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26" y="1770212"/>
              <a:ext cx="905256" cy="905256"/>
            </a:xfrm>
            <a:prstGeom prst="rect">
              <a:avLst/>
            </a:prstGeom>
          </p:spPr>
        </p:pic>
      </p:grpSp>
      <p:sp>
        <p:nvSpPr>
          <p:cNvPr id="32" name="TextBox 31">
            <a:extLst>
              <a:ext uri="{FF2B5EF4-FFF2-40B4-BE49-F238E27FC236}">
                <a16:creationId xmlns:a16="http://schemas.microsoft.com/office/drawing/2014/main" id="{67CF590C-4E65-4B72-8E82-86350A7278C2}"/>
              </a:ext>
            </a:extLst>
          </p:cNvPr>
          <p:cNvSpPr txBox="1"/>
          <p:nvPr/>
        </p:nvSpPr>
        <p:spPr>
          <a:xfrm>
            <a:off x="898099" y="797858"/>
            <a:ext cx="10395802" cy="830997"/>
          </a:xfrm>
          <a:prstGeom prst="rect">
            <a:avLst/>
          </a:prstGeom>
          <a:noFill/>
        </p:spPr>
        <p:txBody>
          <a:bodyPr wrap="square" rtlCol="0">
            <a:spAutoFit/>
          </a:bodyPr>
          <a:lstStyle/>
          <a:p>
            <a:pPr algn="ctr"/>
            <a:r>
              <a:rPr lang="en-US" sz="2400" dirty="0"/>
              <a:t>When you use an </a:t>
            </a:r>
            <a:r>
              <a:rPr lang="en-US" sz="2400" dirty="0">
                <a:solidFill>
                  <a:srgbClr val="FF0000"/>
                </a:solidFill>
              </a:rPr>
              <a:t>explicit conversion or cast</a:t>
            </a:r>
            <a:r>
              <a:rPr lang="en-US" sz="2400" dirty="0"/>
              <a:t>, you're telling the compiler to change what would be a </a:t>
            </a:r>
            <a:r>
              <a:rPr lang="en-US" sz="2400" dirty="0">
                <a:solidFill>
                  <a:srgbClr val="FF0000"/>
                </a:solidFill>
              </a:rPr>
              <a:t>compile time error </a:t>
            </a:r>
            <a:r>
              <a:rPr lang="en-US" sz="2400" dirty="0"/>
              <a:t>into a </a:t>
            </a:r>
            <a:r>
              <a:rPr lang="en-US" sz="2400" dirty="0">
                <a:solidFill>
                  <a:srgbClr val="FF0000"/>
                </a:solidFill>
              </a:rPr>
              <a:t>runtime check</a:t>
            </a:r>
            <a:r>
              <a:rPr lang="en-US" sz="2400" dirty="0"/>
              <a:t>.</a:t>
            </a:r>
          </a:p>
        </p:txBody>
      </p:sp>
    </p:spTree>
    <p:extLst>
      <p:ext uri="{BB962C8B-B14F-4D97-AF65-F5344CB8AC3E}">
        <p14:creationId xmlns:p14="http://schemas.microsoft.com/office/powerpoint/2010/main" val="392279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3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5"/>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8"/>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2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6"/>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2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5" grpId="0" animBg="1"/>
      <p:bldP spid="15" grpId="1" animBg="1"/>
      <p:bldP spid="19" grpId="0" animBg="1"/>
      <p:bldP spid="18" grpId="0" animBg="1"/>
      <p:bldP spid="18" grpId="1" animBg="1"/>
      <p:bldP spid="21" grpId="0" animBg="1"/>
      <p:bldP spid="21" grpId="1" animBg="1"/>
      <p:bldP spid="17" grpId="0" animBg="1"/>
      <p:bldP spid="17"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solidFill>
                  <a:srgbClr val="FF0000"/>
                </a:solidFill>
              </a:rPr>
              <a:t>Implicit</a:t>
            </a:r>
            <a:r>
              <a:rPr lang="en-US" dirty="0"/>
              <a:t> Conversions: Coercions and Promotions</a:t>
            </a:r>
          </a:p>
        </p:txBody>
      </p:sp>
      <p:sp>
        <p:nvSpPr>
          <p:cNvPr id="25" name="TextBox 24">
            <a:extLst>
              <a:ext uri="{FF2B5EF4-FFF2-40B4-BE49-F238E27FC236}">
                <a16:creationId xmlns:a16="http://schemas.microsoft.com/office/drawing/2014/main" id="{D7133596-795F-4A94-9B5C-D0514BA17263}"/>
              </a:ext>
            </a:extLst>
          </p:cNvPr>
          <p:cNvSpPr txBox="1"/>
          <p:nvPr/>
        </p:nvSpPr>
        <p:spPr>
          <a:xfrm>
            <a:off x="6566767" y="1034473"/>
            <a:ext cx="5464814" cy="1015663"/>
          </a:xfrm>
          <a:prstGeom prst="rect">
            <a:avLst/>
          </a:prstGeom>
          <a:noFill/>
        </p:spPr>
        <p:txBody>
          <a:bodyPr wrap="square" rtlCol="0">
            <a:spAutoFit/>
          </a:bodyPr>
          <a:lstStyle/>
          <a:p>
            <a:pPr algn="ctr"/>
            <a:r>
              <a:rPr lang="en-US" sz="2000" dirty="0"/>
              <a:t>Most languages have a prioritized set of </a:t>
            </a:r>
            <a:r>
              <a:rPr lang="en-US" sz="2000" dirty="0">
                <a:solidFill>
                  <a:srgbClr val="FF0000"/>
                </a:solidFill>
              </a:rPr>
              <a:t>rules</a:t>
            </a:r>
            <a:r>
              <a:rPr lang="en-US" sz="2000" dirty="0"/>
              <a:t> that govern </a:t>
            </a:r>
            <a:r>
              <a:rPr lang="en-US" sz="2000" dirty="0">
                <a:solidFill>
                  <a:srgbClr val="FF0000"/>
                </a:solidFill>
              </a:rPr>
              <a:t>implicit conversions </a:t>
            </a:r>
            <a:r>
              <a:rPr lang="en-US" sz="2000" dirty="0"/>
              <a:t>(aka </a:t>
            </a:r>
            <a:r>
              <a:rPr lang="en-US" sz="2000" dirty="0">
                <a:solidFill>
                  <a:srgbClr val="FF0000"/>
                </a:solidFill>
              </a:rPr>
              <a:t>coercions</a:t>
            </a:r>
            <a:r>
              <a:rPr lang="en-US" sz="2000" dirty="0"/>
              <a:t>)</a:t>
            </a:r>
            <a:r>
              <a:rPr lang="en-US" sz="2000" dirty="0">
                <a:solidFill>
                  <a:srgbClr val="FF0000"/>
                </a:solidFill>
              </a:rPr>
              <a:t> </a:t>
            </a:r>
            <a:r>
              <a:rPr lang="en-US" sz="2000" dirty="0"/>
              <a:t>that are allowed to occur without warnings/errors. </a:t>
            </a:r>
          </a:p>
        </p:txBody>
      </p:sp>
      <p:sp>
        <p:nvSpPr>
          <p:cNvPr id="26" name="TextBox 25">
            <a:extLst>
              <a:ext uri="{FF2B5EF4-FFF2-40B4-BE49-F238E27FC236}">
                <a16:creationId xmlns:a16="http://schemas.microsoft.com/office/drawing/2014/main" id="{8F4AD420-A7B9-4BC1-8BB9-1EEEE5F9323E}"/>
              </a:ext>
            </a:extLst>
          </p:cNvPr>
          <p:cNvSpPr txBox="1"/>
          <p:nvPr/>
        </p:nvSpPr>
        <p:spPr>
          <a:xfrm>
            <a:off x="726039" y="1066800"/>
            <a:ext cx="5777503" cy="5339923"/>
          </a:xfrm>
          <a:prstGeom prst="rect">
            <a:avLst/>
          </a:prstGeom>
          <a:solidFill>
            <a:schemeClr val="bg1">
              <a:lumMod val="95000"/>
            </a:schemeClr>
          </a:solidFill>
          <a:ln>
            <a:solidFill>
              <a:schemeClr val="tx1"/>
            </a:solidFill>
          </a:ln>
        </p:spPr>
        <p:txBody>
          <a:bodyPr wrap="square">
            <a:spAutoFit/>
          </a:bodyPr>
          <a:lstStyle/>
          <a:p>
            <a:r>
              <a:rPr lang="en-US" sz="2800" u="sng" dirty="0"/>
              <a:t>C++ Implicit Conversion Rules</a:t>
            </a:r>
          </a:p>
          <a:p>
            <a:endParaRPr lang="en-US" sz="1100" dirty="0"/>
          </a:p>
          <a:p>
            <a:r>
              <a:rPr lang="en-US" sz="2000" dirty="0"/>
              <a:t>If either operand is </a:t>
            </a:r>
            <a:r>
              <a:rPr lang="en-US" sz="2000" dirty="0">
                <a:solidFill>
                  <a:srgbClr val="FF0000"/>
                </a:solidFill>
              </a:rPr>
              <a:t>long double </a:t>
            </a:r>
            <a:r>
              <a:rPr lang="en-US" sz="2000" dirty="0"/>
              <a:t>then</a:t>
            </a:r>
          </a:p>
          <a:p>
            <a:r>
              <a:rPr lang="en-US" sz="2000" dirty="0"/>
              <a:t>   Convert the other to </a:t>
            </a:r>
            <a:r>
              <a:rPr lang="en-US" sz="2000" dirty="0">
                <a:solidFill>
                  <a:srgbClr val="FF0000"/>
                </a:solidFill>
              </a:rPr>
              <a:t>long double</a:t>
            </a:r>
            <a:br>
              <a:rPr lang="en-US" sz="2000" dirty="0"/>
            </a:br>
            <a:endParaRPr lang="en-US" sz="1400" dirty="0"/>
          </a:p>
          <a:p>
            <a:r>
              <a:rPr lang="en-US" sz="2000" dirty="0"/>
              <a:t>Else if either operand is </a:t>
            </a:r>
            <a:r>
              <a:rPr lang="en-US" sz="2000" dirty="0">
                <a:solidFill>
                  <a:srgbClr val="FF0000"/>
                </a:solidFill>
              </a:rPr>
              <a:t>double </a:t>
            </a:r>
            <a:r>
              <a:rPr lang="en-US" sz="2000" dirty="0"/>
              <a:t>then</a:t>
            </a:r>
            <a:endParaRPr lang="en-US" sz="2000" dirty="0">
              <a:solidFill>
                <a:srgbClr val="FF0000"/>
              </a:solidFill>
            </a:endParaRPr>
          </a:p>
          <a:p>
            <a:r>
              <a:rPr lang="en-US" sz="2000" dirty="0"/>
              <a:t>   Convert the other to </a:t>
            </a:r>
            <a:r>
              <a:rPr lang="en-US" sz="2000" dirty="0">
                <a:solidFill>
                  <a:srgbClr val="FF0000"/>
                </a:solidFill>
              </a:rPr>
              <a:t>double</a:t>
            </a:r>
          </a:p>
          <a:p>
            <a:endParaRPr lang="en-US" sz="1400" dirty="0"/>
          </a:p>
          <a:p>
            <a:r>
              <a:rPr lang="en-US" sz="2000" dirty="0"/>
              <a:t>Else if either operand is </a:t>
            </a:r>
            <a:r>
              <a:rPr lang="en-US" sz="2000" dirty="0">
                <a:solidFill>
                  <a:srgbClr val="FF0000"/>
                </a:solidFill>
              </a:rPr>
              <a:t>float </a:t>
            </a:r>
            <a:r>
              <a:rPr lang="en-US" sz="2000" dirty="0"/>
              <a:t>then</a:t>
            </a:r>
            <a:endParaRPr lang="en-US" sz="2000" dirty="0">
              <a:solidFill>
                <a:srgbClr val="FF0000"/>
              </a:solidFill>
            </a:endParaRPr>
          </a:p>
          <a:p>
            <a:r>
              <a:rPr lang="en-US" sz="2000" dirty="0"/>
              <a:t>   Convert the other to </a:t>
            </a:r>
            <a:r>
              <a:rPr lang="en-US" sz="2000" dirty="0">
                <a:solidFill>
                  <a:srgbClr val="FF0000"/>
                </a:solidFill>
              </a:rPr>
              <a:t>float</a:t>
            </a:r>
          </a:p>
          <a:p>
            <a:endParaRPr lang="en-US" sz="1400" dirty="0"/>
          </a:p>
          <a:p>
            <a:r>
              <a:rPr lang="en-US" sz="2000" dirty="0"/>
              <a:t>Else if either operand is </a:t>
            </a:r>
            <a:r>
              <a:rPr lang="en-US" sz="2000" dirty="0">
                <a:solidFill>
                  <a:srgbClr val="FF0000"/>
                </a:solidFill>
              </a:rPr>
              <a:t>unsigned long int </a:t>
            </a:r>
            <a:r>
              <a:rPr lang="en-US" sz="2000" dirty="0"/>
              <a:t>then</a:t>
            </a:r>
            <a:endParaRPr lang="en-US" sz="2000" dirty="0">
              <a:solidFill>
                <a:srgbClr val="FF0000"/>
              </a:solidFill>
            </a:endParaRPr>
          </a:p>
          <a:p>
            <a:r>
              <a:rPr lang="en-US" sz="2000" dirty="0"/>
              <a:t>   Convert the other to </a:t>
            </a:r>
            <a:r>
              <a:rPr lang="en-US" sz="2000" dirty="0">
                <a:solidFill>
                  <a:srgbClr val="FF0000"/>
                </a:solidFill>
              </a:rPr>
              <a:t>unsigned long int</a:t>
            </a:r>
          </a:p>
          <a:p>
            <a:endParaRPr lang="en-US" sz="2000" dirty="0"/>
          </a:p>
          <a:p>
            <a:r>
              <a:rPr lang="en-US" sz="2000" dirty="0"/>
              <a:t>Else if the operands are </a:t>
            </a:r>
            <a:r>
              <a:rPr lang="en-US" sz="2000" dirty="0">
                <a:solidFill>
                  <a:srgbClr val="FF0000"/>
                </a:solidFill>
              </a:rPr>
              <a:t>long int </a:t>
            </a:r>
            <a:r>
              <a:rPr lang="en-US" sz="2000" dirty="0"/>
              <a:t>and </a:t>
            </a:r>
            <a:r>
              <a:rPr lang="en-US" sz="2000" dirty="0">
                <a:solidFill>
                  <a:srgbClr val="00B0F0"/>
                </a:solidFill>
              </a:rPr>
              <a:t>unsigned int </a:t>
            </a:r>
            <a:r>
              <a:rPr lang="en-US" sz="2000" dirty="0"/>
              <a:t>and </a:t>
            </a:r>
            <a:br>
              <a:rPr lang="en-US" sz="2000" dirty="0"/>
            </a:br>
            <a:r>
              <a:rPr lang="en-US" sz="2000" dirty="0"/>
              <a:t>              </a:t>
            </a:r>
            <a:r>
              <a:rPr lang="en-US" sz="2000" dirty="0">
                <a:solidFill>
                  <a:srgbClr val="FF0000"/>
                </a:solidFill>
              </a:rPr>
              <a:t>long int</a:t>
            </a:r>
            <a:r>
              <a:rPr lang="en-US" sz="2000" dirty="0"/>
              <a:t> can represent </a:t>
            </a:r>
            <a:r>
              <a:rPr lang="en-US" sz="2000" dirty="0">
                <a:solidFill>
                  <a:srgbClr val="00B0F0"/>
                </a:solidFill>
              </a:rPr>
              <a:t>unsigned int </a:t>
            </a:r>
            <a:r>
              <a:rPr lang="en-US" sz="2000" dirty="0"/>
              <a:t>then</a:t>
            </a:r>
            <a:endParaRPr lang="en-US" sz="2000" dirty="0">
              <a:solidFill>
                <a:srgbClr val="00B0F0"/>
              </a:solidFill>
            </a:endParaRPr>
          </a:p>
          <a:p>
            <a:r>
              <a:rPr lang="en-US" sz="2000" dirty="0"/>
              <a:t>   Convert the </a:t>
            </a:r>
            <a:r>
              <a:rPr lang="en-US" sz="2000" dirty="0">
                <a:solidFill>
                  <a:srgbClr val="00B0F0"/>
                </a:solidFill>
              </a:rPr>
              <a:t>unsigned int </a:t>
            </a:r>
            <a:r>
              <a:rPr lang="en-US" sz="2000" dirty="0"/>
              <a:t>to </a:t>
            </a:r>
            <a:r>
              <a:rPr lang="en-US" sz="2000" dirty="0">
                <a:solidFill>
                  <a:srgbClr val="FF0000"/>
                </a:solidFill>
              </a:rPr>
              <a:t>long int</a:t>
            </a:r>
          </a:p>
          <a:p>
            <a:r>
              <a:rPr lang="en-US" sz="2000" dirty="0"/>
              <a:t>...</a:t>
            </a:r>
          </a:p>
        </p:txBody>
      </p:sp>
      <p:sp>
        <p:nvSpPr>
          <p:cNvPr id="27" name="TextBox 26">
            <a:extLst>
              <a:ext uri="{FF2B5EF4-FFF2-40B4-BE49-F238E27FC236}">
                <a16:creationId xmlns:a16="http://schemas.microsoft.com/office/drawing/2014/main" id="{88D64813-0D97-4E6F-88E8-8FDBAF84AC2D}"/>
              </a:ext>
            </a:extLst>
          </p:cNvPr>
          <p:cNvSpPr txBox="1"/>
          <p:nvPr/>
        </p:nvSpPr>
        <p:spPr>
          <a:xfrm>
            <a:off x="6761457" y="2195445"/>
            <a:ext cx="5075435" cy="707886"/>
          </a:xfrm>
          <a:prstGeom prst="rect">
            <a:avLst/>
          </a:prstGeom>
          <a:noFill/>
        </p:spPr>
        <p:txBody>
          <a:bodyPr wrap="square" rtlCol="0">
            <a:spAutoFit/>
          </a:bodyPr>
          <a:lstStyle/>
          <a:p>
            <a:pPr algn="ctr"/>
            <a:r>
              <a:rPr lang="en-US" sz="2000" dirty="0"/>
              <a:t>For instance, here are the </a:t>
            </a:r>
            <a:r>
              <a:rPr lang="en-US" sz="2000" dirty="0">
                <a:solidFill>
                  <a:srgbClr val="FF0000"/>
                </a:solidFill>
              </a:rPr>
              <a:t>C/C++ </a:t>
            </a:r>
            <a:r>
              <a:rPr lang="en-US" sz="2000" dirty="0"/>
              <a:t>rules for </a:t>
            </a:r>
            <a:r>
              <a:rPr lang="en-US" sz="2000" dirty="0">
                <a:solidFill>
                  <a:srgbClr val="FF0000"/>
                </a:solidFill>
              </a:rPr>
              <a:t>coercion</a:t>
            </a:r>
            <a:r>
              <a:rPr lang="en-US" sz="2000" dirty="0"/>
              <a:t> during binary operations:</a:t>
            </a:r>
          </a:p>
        </p:txBody>
      </p:sp>
      <p:sp>
        <p:nvSpPr>
          <p:cNvPr id="7" name="TextBox 6">
            <a:extLst>
              <a:ext uri="{FF2B5EF4-FFF2-40B4-BE49-F238E27FC236}">
                <a16:creationId xmlns:a16="http://schemas.microsoft.com/office/drawing/2014/main" id="{1878A048-0788-43CC-AA94-50A71442952D}"/>
              </a:ext>
            </a:extLst>
          </p:cNvPr>
          <p:cNvSpPr txBox="1"/>
          <p:nvPr/>
        </p:nvSpPr>
        <p:spPr>
          <a:xfrm>
            <a:off x="7132385" y="3160809"/>
            <a:ext cx="4333576" cy="1015663"/>
          </a:xfrm>
          <a:prstGeom prst="rect">
            <a:avLst/>
          </a:prstGeom>
          <a:solidFill>
            <a:schemeClr val="accent4">
              <a:lumMod val="20000"/>
              <a:lumOff val="80000"/>
            </a:schemeClr>
          </a:solidFill>
          <a:ln>
            <a:solidFill>
              <a:schemeClr val="tx1"/>
            </a:solidFill>
          </a:ln>
        </p:spPr>
        <p:txBody>
          <a:bodyPr wrap="square" rtlCol="0">
            <a:spAutoFit/>
          </a:bodyPr>
          <a:lstStyle/>
          <a:p>
            <a:r>
              <a:rPr lang="en-US" sz="2000" dirty="0">
                <a:latin typeface="Consolas" panose="020B0609020204030204" pitchFamily="49" charset="0"/>
              </a:rPr>
              <a:t>int </a:t>
            </a:r>
            <a:r>
              <a:rPr lang="en-US" sz="2000" dirty="0" err="1">
                <a:latin typeface="Consolas" panose="020B0609020204030204" pitchFamily="49" charset="0"/>
              </a:rPr>
              <a:t>i</a:t>
            </a:r>
            <a:r>
              <a:rPr lang="en-US" sz="2000" dirty="0">
                <a:latin typeface="Consolas" panose="020B0609020204030204" pitchFamily="49" charset="0"/>
              </a:rPr>
              <a:t> = 5;</a:t>
            </a:r>
          </a:p>
          <a:p>
            <a:r>
              <a:rPr lang="en-US" sz="2000" dirty="0">
                <a:latin typeface="Consolas" panose="020B0609020204030204" pitchFamily="49" charset="0"/>
              </a:rPr>
              <a:t>double d = 3.14;</a:t>
            </a:r>
          </a:p>
          <a:p>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i</a:t>
            </a:r>
            <a:r>
              <a:rPr lang="en-US" sz="2000" dirty="0">
                <a:latin typeface="Consolas" panose="020B0609020204030204" pitchFamily="49" charset="0"/>
              </a:rPr>
              <a:t> + d; // prints 9.14</a:t>
            </a:r>
          </a:p>
        </p:txBody>
      </p:sp>
      <p:sp>
        <p:nvSpPr>
          <p:cNvPr id="8" name="Speech Bubble: Rectangle with Corners Rounded 7">
            <a:extLst>
              <a:ext uri="{FF2B5EF4-FFF2-40B4-BE49-F238E27FC236}">
                <a16:creationId xmlns:a16="http://schemas.microsoft.com/office/drawing/2014/main" id="{95E11741-8D2E-46FE-B64E-D4589EC325F2}"/>
              </a:ext>
            </a:extLst>
          </p:cNvPr>
          <p:cNvSpPr/>
          <p:nvPr/>
        </p:nvSpPr>
        <p:spPr>
          <a:xfrm>
            <a:off x="8314220" y="4528885"/>
            <a:ext cx="3629000" cy="1139144"/>
          </a:xfrm>
          <a:prstGeom prst="wedgeRoundRectCallout">
            <a:avLst>
              <a:gd name="adj1" fmla="val -40321"/>
              <a:gd name="adj2" fmla="val -886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this expression, C++ picks the highest priority conversion rule that applies...</a:t>
            </a:r>
          </a:p>
        </p:txBody>
      </p:sp>
      <p:sp>
        <p:nvSpPr>
          <p:cNvPr id="3" name="Rectangle 2">
            <a:extLst>
              <a:ext uri="{FF2B5EF4-FFF2-40B4-BE49-F238E27FC236}">
                <a16:creationId xmlns:a16="http://schemas.microsoft.com/office/drawing/2014/main" id="{28E46364-3939-4D20-A06E-498D01FA4B6C}"/>
              </a:ext>
            </a:extLst>
          </p:cNvPr>
          <p:cNvSpPr/>
          <p:nvPr/>
        </p:nvSpPr>
        <p:spPr>
          <a:xfrm>
            <a:off x="774822" y="2484819"/>
            <a:ext cx="5672214" cy="743255"/>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637F5ABA-1333-4B18-BB1B-DDEE31FCA277}"/>
              </a:ext>
            </a:extLst>
          </p:cNvPr>
          <p:cNvSpPr/>
          <p:nvPr/>
        </p:nvSpPr>
        <p:spPr>
          <a:xfrm>
            <a:off x="8402581" y="2231440"/>
            <a:ext cx="3629000" cy="1139144"/>
          </a:xfrm>
          <a:prstGeom prst="wedgeRoundRectCallout">
            <a:avLst>
              <a:gd name="adj1" fmla="val -49079"/>
              <a:gd name="adj2" fmla="val 912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 C++ converts</a:t>
            </a:r>
            <a:r>
              <a:rPr lang="en-US" sz="2000" dirty="0">
                <a:solidFill>
                  <a:srgbClr val="FFC9C9"/>
                </a:solidFill>
                <a:latin typeface="Corbel" panose="020B0503020204020204" pitchFamily="34" charset="0"/>
              </a:rPr>
              <a:t> </a:t>
            </a:r>
            <a:r>
              <a:rPr lang="en-US" sz="2000" dirty="0" err="1">
                <a:solidFill>
                  <a:srgbClr val="FFC9C9"/>
                </a:solidFill>
                <a:latin typeface="Corbel" panose="020B0503020204020204" pitchFamily="34" charset="0"/>
              </a:rPr>
              <a:t>i</a:t>
            </a:r>
            <a:r>
              <a:rPr lang="en-US" sz="2000" dirty="0">
                <a:solidFill>
                  <a:srgbClr val="FFC9C9"/>
                </a:solidFill>
                <a:latin typeface="Corbel" panose="020B0503020204020204" pitchFamily="34" charset="0"/>
              </a:rPr>
              <a:t> </a:t>
            </a:r>
            <a:r>
              <a:rPr lang="en-US" sz="2000" dirty="0">
                <a:latin typeface="Corbel" panose="020B0503020204020204" pitchFamily="34" charset="0"/>
              </a:rPr>
              <a:t>to a </a:t>
            </a:r>
            <a:r>
              <a:rPr lang="en-US" sz="2000" dirty="0">
                <a:solidFill>
                  <a:srgbClr val="FFC9C9"/>
                </a:solidFill>
                <a:latin typeface="Corbel" panose="020B0503020204020204" pitchFamily="34" charset="0"/>
              </a:rPr>
              <a:t>double</a:t>
            </a:r>
            <a:r>
              <a:rPr lang="en-US" sz="2000" dirty="0">
                <a:latin typeface="Corbel" panose="020B0503020204020204" pitchFamily="34" charset="0"/>
              </a:rPr>
              <a:t> before the addition operation is performed.</a:t>
            </a:r>
          </a:p>
        </p:txBody>
      </p:sp>
      <p:sp>
        <p:nvSpPr>
          <p:cNvPr id="28" name="TextBox 27">
            <a:extLst>
              <a:ext uri="{FF2B5EF4-FFF2-40B4-BE49-F238E27FC236}">
                <a16:creationId xmlns:a16="http://schemas.microsoft.com/office/drawing/2014/main" id="{66B929D5-027E-406B-B253-7D3F4B87406F}"/>
              </a:ext>
            </a:extLst>
          </p:cNvPr>
          <p:cNvSpPr txBox="1"/>
          <p:nvPr/>
        </p:nvSpPr>
        <p:spPr>
          <a:xfrm>
            <a:off x="6836555" y="4463433"/>
            <a:ext cx="5075435" cy="707886"/>
          </a:xfrm>
          <a:prstGeom prst="rect">
            <a:avLst/>
          </a:prstGeom>
          <a:noFill/>
        </p:spPr>
        <p:txBody>
          <a:bodyPr wrap="square" rtlCol="0">
            <a:spAutoFit/>
          </a:bodyPr>
          <a:lstStyle/>
          <a:p>
            <a:pPr algn="ctr"/>
            <a:r>
              <a:rPr lang="en-US" sz="2000" dirty="0"/>
              <a:t>In PL lingo, a coercion that converts a subtype into a supertype is called a </a:t>
            </a:r>
            <a:r>
              <a:rPr lang="en-US" sz="2000" dirty="0">
                <a:solidFill>
                  <a:srgbClr val="FF0000"/>
                </a:solidFill>
              </a:rPr>
              <a:t>type promotion</a:t>
            </a:r>
            <a:r>
              <a:rPr lang="en-US" sz="2000" dirty="0"/>
              <a:t>. </a:t>
            </a:r>
          </a:p>
        </p:txBody>
      </p:sp>
      <p:sp>
        <p:nvSpPr>
          <p:cNvPr id="11" name="Speech Bubble: Rectangle with Corners Rounded 10">
            <a:extLst>
              <a:ext uri="{FF2B5EF4-FFF2-40B4-BE49-F238E27FC236}">
                <a16:creationId xmlns:a16="http://schemas.microsoft.com/office/drawing/2014/main" id="{22D4880E-1EEC-4DD4-B249-6324CC692628}"/>
              </a:ext>
            </a:extLst>
          </p:cNvPr>
          <p:cNvSpPr/>
          <p:nvPr/>
        </p:nvSpPr>
        <p:spPr>
          <a:xfrm>
            <a:off x="8402581" y="2226351"/>
            <a:ext cx="3692224" cy="1139144"/>
          </a:xfrm>
          <a:prstGeom prst="wedgeRoundRectCallout">
            <a:avLst>
              <a:gd name="adj1" fmla="val -49079"/>
              <a:gd name="adj2" fmla="val 9123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a:t>
            </a:r>
            <a:r>
              <a:rPr lang="en-US" sz="2000" dirty="0">
                <a:solidFill>
                  <a:srgbClr val="FFC9C9"/>
                </a:solidFill>
                <a:latin typeface="Corbel" panose="020B0503020204020204" pitchFamily="34" charset="0"/>
              </a:rPr>
              <a:t> </a:t>
            </a:r>
            <a:r>
              <a:rPr lang="en-US" sz="2000" dirty="0">
                <a:solidFill>
                  <a:schemeClr val="bg1"/>
                </a:solidFill>
                <a:latin typeface="Corbel" panose="020B0503020204020204" pitchFamily="34" charset="0"/>
              </a:rPr>
              <a:t>we say that </a:t>
            </a:r>
            <a:r>
              <a:rPr lang="en-US" sz="2000" dirty="0" err="1">
                <a:solidFill>
                  <a:srgbClr val="FFC9C9"/>
                </a:solidFill>
                <a:latin typeface="Corbel" panose="020B0503020204020204" pitchFamily="34" charset="0"/>
              </a:rPr>
              <a:t>i</a:t>
            </a:r>
            <a:r>
              <a:rPr lang="en-US" sz="2000" dirty="0">
                <a:solidFill>
                  <a:srgbClr val="FFC9C9"/>
                </a:solidFill>
                <a:latin typeface="Corbel" panose="020B0503020204020204" pitchFamily="34" charset="0"/>
              </a:rPr>
              <a:t> </a:t>
            </a:r>
            <a:r>
              <a:rPr lang="en-US" sz="2000" dirty="0">
                <a:latin typeface="Corbel" panose="020B0503020204020204" pitchFamily="34" charset="0"/>
              </a:rPr>
              <a:t>is </a:t>
            </a:r>
            <a:r>
              <a:rPr lang="en-US" sz="2000" dirty="0">
                <a:solidFill>
                  <a:srgbClr val="FFC9C9"/>
                </a:solidFill>
                <a:latin typeface="Corbel" panose="020B0503020204020204" pitchFamily="34" charset="0"/>
              </a:rPr>
              <a:t>"promoted"</a:t>
            </a:r>
            <a:r>
              <a:rPr lang="en-US" sz="2000" dirty="0">
                <a:latin typeface="Corbel" panose="020B0503020204020204" pitchFamily="34" charset="0"/>
              </a:rPr>
              <a:t> from int </a:t>
            </a:r>
            <a:r>
              <a:rPr lang="en-US" sz="2000" dirty="0">
                <a:solidFill>
                  <a:schemeClr val="bg1"/>
                </a:solidFill>
                <a:latin typeface="Corbel" panose="020B0503020204020204" pitchFamily="34" charset="0"/>
              </a:rPr>
              <a:t>to double (since double is a supertype of int).</a:t>
            </a:r>
          </a:p>
        </p:txBody>
      </p:sp>
      <p:sp>
        <p:nvSpPr>
          <p:cNvPr id="12" name="TextBox 11">
            <a:extLst>
              <a:ext uri="{FF2B5EF4-FFF2-40B4-BE49-F238E27FC236}">
                <a16:creationId xmlns:a16="http://schemas.microsoft.com/office/drawing/2014/main" id="{430C6D81-CCAB-410C-9952-709AD0B8E839}"/>
              </a:ext>
            </a:extLst>
          </p:cNvPr>
          <p:cNvSpPr txBox="1"/>
          <p:nvPr/>
        </p:nvSpPr>
        <p:spPr>
          <a:xfrm>
            <a:off x="7132385" y="5339692"/>
            <a:ext cx="4333576" cy="1015663"/>
          </a:xfrm>
          <a:prstGeom prst="rect">
            <a:avLst/>
          </a:prstGeom>
          <a:solidFill>
            <a:schemeClr val="accent4">
              <a:lumMod val="20000"/>
              <a:lumOff val="80000"/>
            </a:schemeClr>
          </a:solidFill>
          <a:ln>
            <a:solidFill>
              <a:schemeClr val="tx1"/>
            </a:solidFill>
          </a:ln>
        </p:spPr>
        <p:txBody>
          <a:bodyPr wrap="square" rtlCol="0">
            <a:spAutoFit/>
          </a:bodyPr>
          <a:lstStyle/>
          <a:p>
            <a:r>
              <a:rPr lang="en-US" sz="2000" dirty="0">
                <a:latin typeface="Consolas" panose="020B0609020204030204" pitchFamily="49" charset="0"/>
              </a:rPr>
              <a:t>int a = 5;</a:t>
            </a:r>
          </a:p>
          <a:p>
            <a:r>
              <a:rPr lang="en-US" sz="2000" dirty="0">
                <a:latin typeface="Consolas" panose="020B0609020204030204" pitchFamily="49" charset="0"/>
              </a:rPr>
              <a:t>...</a:t>
            </a:r>
          </a:p>
          <a:p>
            <a:r>
              <a:rPr lang="en-US" sz="2000" dirty="0">
                <a:latin typeface="Consolas" panose="020B0609020204030204" pitchFamily="49" charset="0"/>
              </a:rPr>
              <a:t>if (a) </a:t>
            </a:r>
            <a:r>
              <a:rPr lang="en-US" sz="2000" dirty="0" err="1">
                <a:latin typeface="Consolas" panose="020B0609020204030204" pitchFamily="49" charset="0"/>
              </a:rPr>
              <a:t>cout</a:t>
            </a:r>
            <a:r>
              <a:rPr lang="en-US" sz="2000" dirty="0">
                <a:latin typeface="Consolas" panose="020B0609020204030204" pitchFamily="49" charset="0"/>
              </a:rPr>
              <a:t> &lt;&lt; "a is not 0";</a:t>
            </a:r>
          </a:p>
        </p:txBody>
      </p:sp>
      <p:sp>
        <p:nvSpPr>
          <p:cNvPr id="13" name="Speech Bubble: Rectangle with Corners Rounded 12">
            <a:extLst>
              <a:ext uri="{FF2B5EF4-FFF2-40B4-BE49-F238E27FC236}">
                <a16:creationId xmlns:a16="http://schemas.microsoft.com/office/drawing/2014/main" id="{3909B234-8CF0-4C56-A53A-70D053A1FBE2}"/>
              </a:ext>
            </a:extLst>
          </p:cNvPr>
          <p:cNvSpPr/>
          <p:nvPr/>
        </p:nvSpPr>
        <p:spPr>
          <a:xfrm>
            <a:off x="8655016" y="4491668"/>
            <a:ext cx="3288204" cy="1139144"/>
          </a:xfrm>
          <a:prstGeom prst="wedgeRoundRectCallout">
            <a:avLst>
              <a:gd name="adj1" fmla="val -74287"/>
              <a:gd name="adj2" fmla="val 873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In contrast, this is a </a:t>
            </a:r>
            <a:r>
              <a:rPr lang="en-US" sz="2000" dirty="0">
                <a:solidFill>
                  <a:srgbClr val="FFC9C9"/>
                </a:solidFill>
                <a:latin typeface="Corbel" panose="020B0503020204020204" pitchFamily="34" charset="0"/>
              </a:rPr>
              <a:t>coercion</a:t>
            </a:r>
            <a:r>
              <a:rPr lang="en-US" sz="2000" dirty="0">
                <a:latin typeface="Corbel" panose="020B0503020204020204" pitchFamily="34" charset="0"/>
              </a:rPr>
              <a:t> from int to bool – but </a:t>
            </a:r>
            <a:r>
              <a:rPr lang="en-US" sz="2000" i="1" dirty="0">
                <a:latin typeface="Corbel" panose="020B0503020204020204" pitchFamily="34" charset="0"/>
              </a:rPr>
              <a:t>not </a:t>
            </a:r>
            <a:r>
              <a:rPr lang="en-US" sz="2000" dirty="0">
                <a:latin typeface="Corbel" panose="020B0503020204020204" pitchFamily="34" charset="0"/>
              </a:rPr>
              <a:t>a type promotion.</a:t>
            </a:r>
            <a:endParaRPr lang="en-US" sz="2000" dirty="0">
              <a:solidFill>
                <a:schemeClr val="bg1"/>
              </a:solidFill>
              <a:latin typeface="Corbel" panose="020B0503020204020204" pitchFamily="34" charset="0"/>
            </a:endParaRPr>
          </a:p>
        </p:txBody>
      </p:sp>
      <p:sp>
        <p:nvSpPr>
          <p:cNvPr id="4" name="Arrow: Down 3">
            <a:extLst>
              <a:ext uri="{FF2B5EF4-FFF2-40B4-BE49-F238E27FC236}">
                <a16:creationId xmlns:a16="http://schemas.microsoft.com/office/drawing/2014/main" id="{B093212A-E355-4B17-B9FE-721FC5320AFA}"/>
              </a:ext>
            </a:extLst>
          </p:cNvPr>
          <p:cNvSpPr/>
          <p:nvPr/>
        </p:nvSpPr>
        <p:spPr>
          <a:xfrm>
            <a:off x="157560" y="1066800"/>
            <a:ext cx="470931" cy="5373119"/>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42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up)">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left)">
                                      <p:cBhvr>
                                        <p:cTn id="71" dur="500"/>
                                        <p:tgtEl>
                                          <p:spTgt spid="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down)">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0"/>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wipe(down)">
                                      <p:cBhvr>
                                        <p:cTn id="91" dur="500"/>
                                        <p:tgtEl>
                                          <p:spTgt spid="11"/>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11"/>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wipe(down)">
                                      <p:cBhvr>
                                        <p:cTn id="104" dur="500"/>
                                        <p:tgtEl>
                                          <p:spTgt spid="13"/>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uiExpand="1" build="p" animBg="1"/>
      <p:bldP spid="27" grpId="0"/>
      <p:bldP spid="7" grpId="0" animBg="1"/>
      <p:bldP spid="8" grpId="0" animBg="1"/>
      <p:bldP spid="8" grpId="1" animBg="1"/>
      <p:bldP spid="3" grpId="0" animBg="1"/>
      <p:bldP spid="10" grpId="0" animBg="1"/>
      <p:bldP spid="10" grpId="1" animBg="1"/>
      <p:bldP spid="28" grpId="0"/>
      <p:bldP spid="11" grpId="0" animBg="1"/>
      <p:bldP spid="11" grpId="1" animBg="1"/>
      <p:bldP spid="12" grpId="0" animBg="1"/>
      <p:bldP spid="13" grpId="0" animBg="1"/>
      <p:bldP spid="13" grpId="1" animBg="1"/>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solidFill>
                  <a:srgbClr val="FF0000"/>
                </a:solidFill>
              </a:rPr>
              <a:t>Implicit</a:t>
            </a:r>
            <a:r>
              <a:rPr lang="en-US" dirty="0"/>
              <a:t> Type Conversions</a:t>
            </a:r>
          </a:p>
        </p:txBody>
      </p:sp>
      <p:sp>
        <p:nvSpPr>
          <p:cNvPr id="13" name="TextBox 12">
            <a:extLst>
              <a:ext uri="{FF2B5EF4-FFF2-40B4-BE49-F238E27FC236}">
                <a16:creationId xmlns:a16="http://schemas.microsoft.com/office/drawing/2014/main" id="{1E51894C-37E3-4B09-AB20-73846A3C29EC}"/>
              </a:ext>
            </a:extLst>
          </p:cNvPr>
          <p:cNvSpPr txBox="1"/>
          <p:nvPr/>
        </p:nvSpPr>
        <p:spPr>
          <a:xfrm>
            <a:off x="7810540" y="932608"/>
            <a:ext cx="3540165" cy="1200329"/>
          </a:xfrm>
          <a:prstGeom prst="rect">
            <a:avLst/>
          </a:prstGeom>
          <a:noFill/>
        </p:spPr>
        <p:txBody>
          <a:bodyPr wrap="square" rtlCol="0">
            <a:spAutoFit/>
          </a:bodyPr>
          <a:lstStyle/>
          <a:p>
            <a:pPr algn="ctr"/>
            <a:r>
              <a:rPr lang="en-US" sz="2400" dirty="0"/>
              <a:t>Let's look at </a:t>
            </a:r>
            <a:r>
              <a:rPr lang="en-US" sz="2400" dirty="0">
                <a:solidFill>
                  <a:srgbClr val="FF0000"/>
                </a:solidFill>
              </a:rPr>
              <a:t>implicit conversions</a:t>
            </a:r>
            <a:r>
              <a:rPr lang="en-US" sz="2400" dirty="0"/>
              <a:t> in different languages.</a:t>
            </a:r>
          </a:p>
        </p:txBody>
      </p:sp>
      <p:sp>
        <p:nvSpPr>
          <p:cNvPr id="20" name="Rectangle 19">
            <a:extLst>
              <a:ext uri="{FF2B5EF4-FFF2-40B4-BE49-F238E27FC236}">
                <a16:creationId xmlns:a16="http://schemas.microsoft.com/office/drawing/2014/main" id="{2C941AE7-55B5-41EA-B9AE-C9D58124C336}"/>
              </a:ext>
            </a:extLst>
          </p:cNvPr>
          <p:cNvSpPr/>
          <p:nvPr/>
        </p:nvSpPr>
        <p:spPr>
          <a:xfrm>
            <a:off x="111425" y="830742"/>
            <a:ext cx="6767742" cy="3324428"/>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Implicit</a:t>
            </a:r>
            <a:r>
              <a:rPr kumimoji="0" lang="en-US" sz="2000"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C++ conversions </a:t>
            </a:r>
          </a:p>
          <a:p>
            <a:pPr>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void foo(double x) { ... }</a:t>
            </a:r>
          </a:p>
          <a:p>
            <a:pPr>
              <a:defRPr/>
            </a:pPr>
            <a:endParaRPr lang="en-US" sz="1100" dirty="0">
              <a:solidFill>
                <a:schemeClr val="tx1"/>
              </a:solidFill>
              <a:latin typeface="Consolas" panose="020B0609020204030204" pitchFamily="49" charset="0"/>
              <a:cs typeface="Courier New" panose="02070309020205020404" pitchFamily="49" charset="0"/>
            </a:endParaRPr>
          </a:p>
          <a:p>
            <a:pPr>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int main()</a:t>
            </a:r>
            <a:r>
              <a:rPr kumimoji="0" lang="en-US" sz="2000"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p>
          <a:p>
            <a:pPr>
              <a:defRPr/>
            </a:pPr>
            <a:r>
              <a:rPr lang="en-US" sz="2000" baseline="0" dirty="0">
                <a:solidFill>
                  <a:schemeClr val="tx1"/>
                </a:solidFill>
                <a:latin typeface="Consolas" panose="020B0609020204030204" pitchFamily="49" charset="0"/>
                <a:cs typeface="Courier New" panose="02070309020205020404" pitchFamily="49" charset="0"/>
              </a:rPr>
              <a:t>  bool</a:t>
            </a:r>
            <a:r>
              <a:rPr lang="en-US" sz="2000" dirty="0">
                <a:solidFill>
                  <a:schemeClr val="tx1"/>
                </a:solidFill>
                <a:latin typeface="Consolas" panose="020B0609020204030204" pitchFamily="49" charset="0"/>
                <a:cs typeface="Courier New" panose="02070309020205020404" pitchFamily="49" charset="0"/>
              </a:rPr>
              <a:t> b = true;</a:t>
            </a:r>
            <a:endPar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endParaRPr>
          </a:p>
          <a:p>
            <a:pPr>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int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cs typeface="Courier New" panose="02070309020205020404" pitchFamily="49" charset="0"/>
              </a:rPr>
              <a:t>i</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 b; </a:t>
            </a:r>
            <a:r>
              <a:rPr kumimoji="0" lang="en-US" sz="2000"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cs typeface="Courier New" panose="02070309020205020404" pitchFamily="49" charset="0"/>
              </a:rPr>
              <a:t>b coerced to int</a:t>
            </a:r>
            <a:endParaRPr lang="en-US" sz="2000" dirty="0">
              <a:solidFill>
                <a:srgbClr val="FF0000"/>
              </a:solidFill>
              <a:latin typeface="Consolas" panose="020B0609020204030204" pitchFamily="49" charset="0"/>
              <a:cs typeface="Courier New" panose="02070309020205020404" pitchFamily="49" charset="0"/>
            </a:endParaRPr>
          </a:p>
          <a:p>
            <a:pPr lvl="0">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double d = </a:t>
            </a:r>
          </a:p>
          <a:p>
            <a:pPr lvl="0">
              <a:defRPr/>
            </a:pPr>
            <a:r>
              <a:rPr lang="en-US" sz="2000" dirty="0">
                <a:solidFill>
                  <a:schemeClr val="tx1"/>
                </a:solidFill>
                <a:latin typeface="Consolas" panose="020B0609020204030204" pitchFamily="49" charset="0"/>
                <a:cs typeface="Courier New" panose="02070309020205020404" pitchFamily="49" charset="0"/>
              </a:rPr>
              <a:t>    </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3.14 /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cs typeface="Courier New" panose="02070309020205020404" pitchFamily="49" charset="0"/>
              </a:rPr>
              <a:t>i</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a:t>
            </a:r>
            <a:r>
              <a:rPr lang="en-US" sz="2000" dirty="0">
                <a:solidFill>
                  <a:schemeClr val="tx1"/>
                </a:solidFill>
                <a:latin typeface="Consolas" panose="020B0609020204030204" pitchFamily="49" charset="0"/>
                <a:cs typeface="Courier New" panose="02070309020205020404" pitchFamily="49" charset="0"/>
              </a:rPr>
              <a:t> // </a:t>
            </a:r>
            <a:r>
              <a:rPr lang="en-US" sz="2000" dirty="0" err="1">
                <a:solidFill>
                  <a:srgbClr val="FF0000"/>
                </a:solidFill>
                <a:latin typeface="Consolas" panose="020B0609020204030204" pitchFamily="49" charset="0"/>
                <a:cs typeface="Courier New" panose="02070309020205020404" pitchFamily="49" charset="0"/>
              </a:rPr>
              <a:t>i</a:t>
            </a:r>
            <a:r>
              <a:rPr lang="en-US" sz="2000" dirty="0">
                <a:solidFill>
                  <a:srgbClr val="FF0000"/>
                </a:solidFill>
                <a:latin typeface="Consolas" panose="020B0609020204030204" pitchFamily="49" charset="0"/>
                <a:cs typeface="Courier New" panose="02070309020205020404" pitchFamily="49" charset="0"/>
              </a:rPr>
              <a:t> promoted to double</a:t>
            </a:r>
            <a:endPar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a:solidFill>
                  <a:schemeClr val="tx1"/>
                </a:solidFill>
                <a:latin typeface="Consolas" panose="020B0609020204030204" pitchFamily="49" charset="0"/>
                <a:cs typeface="Courier New" panose="02070309020205020404" pitchFamily="49" charset="0"/>
              </a:rPr>
              <a:t>  </a:t>
            </a:r>
            <a:r>
              <a:rPr lang="en-US" sz="2000" noProof="0" dirty="0" err="1">
                <a:solidFill>
                  <a:schemeClr val="tx1"/>
                </a:solidFill>
                <a:latin typeface="Consolas" panose="020B0609020204030204" pitchFamily="49" charset="0"/>
                <a:cs typeface="Courier New" panose="02070309020205020404" pitchFamily="49" charset="0"/>
              </a:rPr>
              <a:t>i</a:t>
            </a:r>
            <a:r>
              <a:rPr lang="en-US" sz="2000" noProof="0" dirty="0">
                <a:solidFill>
                  <a:schemeClr val="tx1"/>
                </a:solidFill>
                <a:latin typeface="Consolas" panose="020B0609020204030204" pitchFamily="49" charset="0"/>
                <a:cs typeface="Courier New" panose="02070309020205020404" pitchFamily="49" charset="0"/>
              </a:rPr>
              <a:t> = 2.718;  // </a:t>
            </a:r>
            <a:r>
              <a:rPr lang="en-US" sz="2000" dirty="0">
                <a:solidFill>
                  <a:srgbClr val="FF0000"/>
                </a:solidFill>
                <a:latin typeface="Consolas" panose="020B0609020204030204" pitchFamily="49" charset="0"/>
                <a:cs typeface="Courier New" panose="02070309020205020404" pitchFamily="49" charset="0"/>
              </a:rPr>
              <a:t>2.718 c</a:t>
            </a:r>
            <a:r>
              <a:rPr lang="en-US" sz="2000" noProof="0" dirty="0" err="1">
                <a:solidFill>
                  <a:srgbClr val="FF0000"/>
                </a:solidFill>
                <a:latin typeface="Consolas" panose="020B0609020204030204" pitchFamily="49" charset="0"/>
                <a:cs typeface="Courier New" panose="02070309020205020404" pitchFamily="49" charset="0"/>
              </a:rPr>
              <a:t>oerced</a:t>
            </a:r>
            <a:r>
              <a:rPr lang="en-US" sz="2000" noProof="0" dirty="0">
                <a:solidFill>
                  <a:srgbClr val="FF0000"/>
                </a:solidFill>
                <a:latin typeface="Consolas" panose="020B0609020204030204" pitchFamily="49" charset="0"/>
                <a:cs typeface="Courier New" panose="02070309020205020404" pitchFamily="49" charset="0"/>
              </a:rPr>
              <a:t>/</a:t>
            </a:r>
            <a:r>
              <a:rPr lang="en-US" sz="2000" noProof="0" dirty="0">
                <a:solidFill>
                  <a:srgbClr val="FF0000"/>
                </a:solidFill>
                <a:latin typeface="Consolas" panose="020B0609020204030204" pitchFamily="49" charset="0"/>
                <a:cs typeface="Courier New" panose="02070309020205020404" pitchFamily="49" charset="0"/>
                <a:sym typeface="Wingdings" panose="05000000000000000000" pitchFamily="2" charset="2"/>
              </a:rPr>
              <a:t>narrowed to int</a:t>
            </a:r>
            <a:endParaRPr kumimoji="0" lang="en-US" sz="2000" b="0" i="0" u="none" strike="noStrike" kern="1200" cap="none" spc="0" normalizeH="0" baseline="0" noProof="0" dirty="0">
              <a:ln>
                <a:noFill/>
              </a:ln>
              <a:solidFill>
                <a:srgbClr val="FF0000"/>
              </a:solidFill>
              <a:effectLst/>
              <a:uLnTx/>
              <a:uFillTx/>
              <a:latin typeface="Consolas" panose="020B0609020204030204" pitchFamily="49" charset="0"/>
              <a:cs typeface="Courier New" panose="02070309020205020404" pitchFamily="49" charset="0"/>
            </a:endParaRPr>
          </a:p>
          <a:p>
            <a:pPr lvl="0">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  foo(</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cs typeface="Courier New" panose="02070309020205020404" pitchFamily="49" charset="0"/>
              </a:rPr>
              <a:t>i</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a:t>
            </a:r>
            <a:r>
              <a:rPr kumimoji="0" lang="en-US" sz="2000"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 </a:t>
            </a:r>
            <a:r>
              <a:rPr lang="en-US" sz="2000" dirty="0" err="1">
                <a:solidFill>
                  <a:srgbClr val="FF0000"/>
                </a:solidFill>
                <a:latin typeface="Consolas" panose="020B0609020204030204" pitchFamily="49" charset="0"/>
                <a:cs typeface="Courier New" panose="02070309020205020404" pitchFamily="49" charset="0"/>
              </a:rPr>
              <a:t>i</a:t>
            </a:r>
            <a:r>
              <a:rPr lang="en-US" sz="2000" dirty="0">
                <a:solidFill>
                  <a:srgbClr val="FF0000"/>
                </a:solidFill>
                <a:latin typeface="Consolas" panose="020B0609020204030204" pitchFamily="49" charset="0"/>
                <a:cs typeface="Courier New" panose="02070309020205020404" pitchFamily="49" charset="0"/>
              </a:rPr>
              <a:t> </a:t>
            </a:r>
            <a:r>
              <a:rPr kumimoji="0" lang="en-US" sz="2000" b="0" i="0" u="none" strike="noStrike" kern="1200" cap="none" spc="0" normalizeH="0" noProof="0" dirty="0">
                <a:ln>
                  <a:noFill/>
                </a:ln>
                <a:solidFill>
                  <a:srgbClr val="FF0000"/>
                </a:solidFill>
                <a:effectLst/>
                <a:uLnTx/>
                <a:uFillTx/>
                <a:latin typeface="Consolas" panose="020B0609020204030204" pitchFamily="49" charset="0"/>
                <a:cs typeface="Courier New" panose="02070309020205020404" pitchFamily="49" charset="0"/>
                <a:sym typeface="Wingdings" panose="05000000000000000000" pitchFamily="2" charset="2"/>
              </a:rPr>
              <a:t>promoted to double</a:t>
            </a:r>
          </a:p>
          <a:p>
            <a:pPr lvl="0">
              <a:defRPr/>
            </a:pPr>
            <a:r>
              <a:rPr lang="en-US" sz="2000" baseline="0" dirty="0">
                <a:solidFill>
                  <a:schemeClr val="tx1"/>
                </a:solidFill>
                <a:latin typeface="Consolas" panose="020B0609020204030204" pitchFamily="49" charset="0"/>
                <a:cs typeface="Courier New" panose="02070309020205020404" pitchFamily="49" charset="0"/>
                <a:sym typeface="Wingdings" panose="05000000000000000000" pitchFamily="2" charset="2"/>
              </a:rPr>
              <a:t>}</a:t>
            </a:r>
            <a:endPar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endParaRPr>
          </a:p>
        </p:txBody>
      </p:sp>
      <p:sp>
        <p:nvSpPr>
          <p:cNvPr id="21" name="Rectangle 20">
            <a:extLst>
              <a:ext uri="{FF2B5EF4-FFF2-40B4-BE49-F238E27FC236}">
                <a16:creationId xmlns:a16="http://schemas.microsoft.com/office/drawing/2014/main" id="{793527C1-117F-4DB3-A982-A3D642F03164}"/>
              </a:ext>
            </a:extLst>
          </p:cNvPr>
          <p:cNvSpPr/>
          <p:nvPr/>
        </p:nvSpPr>
        <p:spPr>
          <a:xfrm>
            <a:off x="111426" y="4243818"/>
            <a:ext cx="6767741" cy="13992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chemeClr val="tx1"/>
                </a:solidFill>
                <a:latin typeface="Consolas" panose="020B0609020204030204" pitchFamily="49" charset="0"/>
                <a:cs typeface="Courier New" panose="02070309020205020404" pitchFamily="49" charset="0"/>
              </a:rPr>
              <a:t># Implicit Python conversions</a:t>
            </a:r>
          </a:p>
          <a:p>
            <a:r>
              <a:rPr lang="pt-BR" sz="2000" dirty="0">
                <a:solidFill>
                  <a:schemeClr val="tx1"/>
                </a:solidFill>
                <a:latin typeface="Consolas" panose="020B0609020204030204" pitchFamily="49" charset="0"/>
                <a:cs typeface="Courier New" panose="02070309020205020404" pitchFamily="49" charset="0"/>
              </a:rPr>
              <a:t>i = 123 + True  # </a:t>
            </a:r>
            <a:r>
              <a:rPr lang="pt-BR" sz="2000" dirty="0">
                <a:solidFill>
                  <a:srgbClr val="FF0000"/>
                </a:solidFill>
                <a:latin typeface="Consolas" panose="020B0609020204030204" pitchFamily="49" charset="0"/>
                <a:cs typeface="Courier New" panose="02070309020205020404" pitchFamily="49" charset="0"/>
              </a:rPr>
              <a:t>True </a:t>
            </a:r>
            <a:r>
              <a:rPr lang="pt-BR" sz="2000" dirty="0">
                <a:solidFill>
                  <a:srgbClr val="FF0000"/>
                </a:solidFill>
                <a:latin typeface="Consolas" panose="020B0609020204030204" pitchFamily="49" charset="0"/>
                <a:cs typeface="Courier New" panose="02070309020205020404" pitchFamily="49" charset="0"/>
                <a:sym typeface="Wingdings" panose="05000000000000000000" pitchFamily="2" charset="2"/>
              </a:rPr>
              <a:t>coerceed to int  (124)</a:t>
            </a:r>
            <a:endParaRPr lang="pt-BR" sz="2000" dirty="0">
              <a:solidFill>
                <a:schemeClr val="tx1"/>
              </a:solidFill>
              <a:latin typeface="Consolas" panose="020B0609020204030204" pitchFamily="49" charset="0"/>
              <a:cs typeface="Courier New" panose="02070309020205020404" pitchFamily="49" charset="0"/>
            </a:endParaRPr>
          </a:p>
          <a:p>
            <a:r>
              <a:rPr lang="pt-BR" sz="2000" dirty="0">
                <a:solidFill>
                  <a:schemeClr val="tx1"/>
                </a:solidFill>
                <a:latin typeface="Consolas" panose="020B0609020204030204" pitchFamily="49" charset="0"/>
                <a:cs typeface="Courier New" panose="02070309020205020404" pitchFamily="49" charset="0"/>
              </a:rPr>
              <a:t>d = 1.23</a:t>
            </a:r>
          </a:p>
          <a:p>
            <a:r>
              <a:rPr lang="pt-BR" sz="2000" dirty="0">
                <a:solidFill>
                  <a:schemeClr val="tx1"/>
                </a:solidFill>
                <a:latin typeface="Consolas" panose="020B0609020204030204" pitchFamily="49" charset="0"/>
                <a:cs typeface="Courier New" panose="02070309020205020404" pitchFamily="49" charset="0"/>
              </a:rPr>
              <a:t>sum = i + d     # </a:t>
            </a:r>
            <a:r>
              <a:rPr lang="pt-BR" sz="2000" dirty="0">
                <a:solidFill>
                  <a:srgbClr val="FF0000"/>
                </a:solidFill>
                <a:latin typeface="Consolas" panose="020B0609020204030204" pitchFamily="49" charset="0"/>
                <a:cs typeface="Courier New" panose="02070309020205020404" pitchFamily="49" charset="0"/>
              </a:rPr>
              <a:t>i </a:t>
            </a:r>
            <a:r>
              <a:rPr lang="pt-BR" sz="2000" dirty="0">
                <a:solidFill>
                  <a:srgbClr val="FF0000"/>
                </a:solidFill>
                <a:latin typeface="Consolas" panose="020B0609020204030204" pitchFamily="49" charset="0"/>
                <a:cs typeface="Courier New" panose="02070309020205020404" pitchFamily="49" charset="0"/>
                <a:sym typeface="Wingdings" panose="05000000000000000000" pitchFamily="2" charset="2"/>
              </a:rPr>
              <a:t>promoted to double</a:t>
            </a:r>
            <a:endParaRPr lang="pt-BR" sz="2000" dirty="0">
              <a:solidFill>
                <a:srgbClr val="FF0000"/>
              </a:solidFill>
              <a:latin typeface="Consolas" panose="020B06090202040302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738CDC5A-4FD0-49A7-B3A1-124B8EA8A824}"/>
              </a:ext>
            </a:extLst>
          </p:cNvPr>
          <p:cNvSpPr txBox="1"/>
          <p:nvPr/>
        </p:nvSpPr>
        <p:spPr>
          <a:xfrm>
            <a:off x="111425" y="5731697"/>
            <a:ext cx="6767742" cy="1015663"/>
          </a:xfrm>
          <a:prstGeom prst="rect">
            <a:avLst/>
          </a:prstGeom>
          <a:solidFill>
            <a:srgbClr val="F2F2F2"/>
          </a:solidFill>
          <a:ln>
            <a:solidFill>
              <a:schemeClr val="tx1"/>
            </a:solidFill>
          </a:ln>
        </p:spPr>
        <p:txBody>
          <a:bodyPr wrap="square" rtlCol="0">
            <a:spAutoFit/>
          </a:bodyPr>
          <a:lstStyle/>
          <a:p>
            <a:r>
              <a:rPr lang="en-US" sz="2000" dirty="0">
                <a:latin typeface="Consolas" panose="020B0609020204030204" pitchFamily="49" charset="0"/>
              </a:rPr>
              <a:t>// Implicit JavaScript conversion</a:t>
            </a:r>
          </a:p>
          <a:p>
            <a:r>
              <a:rPr lang="en-US" sz="2000" dirty="0">
                <a:latin typeface="Consolas" panose="020B0609020204030204" pitchFamily="49" charset="0"/>
              </a:rPr>
              <a:t>str = "</a:t>
            </a:r>
            <a:r>
              <a:rPr lang="en-US" sz="2000" dirty="0" err="1">
                <a:latin typeface="Consolas" panose="020B0609020204030204" pitchFamily="49" charset="0"/>
              </a:rPr>
              <a:t>sk</a:t>
            </a:r>
            <a:r>
              <a:rPr lang="en-US" sz="2000" dirty="0">
                <a:latin typeface="Consolas" panose="020B0609020204030204" pitchFamily="49" charset="0"/>
              </a:rPr>
              <a:t>" + 8   // </a:t>
            </a:r>
            <a:r>
              <a:rPr lang="en-US" sz="2000" dirty="0">
                <a:solidFill>
                  <a:srgbClr val="FF0000"/>
                </a:solidFill>
                <a:latin typeface="Consolas" panose="020B0609020204030204" pitchFamily="49" charset="0"/>
              </a:rPr>
              <a:t>coercion </a:t>
            </a:r>
            <a:r>
              <a:rPr lang="en-US" sz="2000" dirty="0">
                <a:latin typeface="Consolas" panose="020B0609020204030204" pitchFamily="49" charset="0"/>
              </a:rPr>
              <a:t>of 8 to string</a:t>
            </a:r>
          </a:p>
          <a:p>
            <a:r>
              <a:rPr lang="en-US" sz="2000" dirty="0">
                <a:latin typeface="Consolas" panose="020B0609020204030204" pitchFamily="49" charset="0"/>
              </a:rPr>
              <a:t>n = "10" * "15"  // </a:t>
            </a:r>
            <a:r>
              <a:rPr lang="en-US" sz="2000" dirty="0">
                <a:solidFill>
                  <a:srgbClr val="FF0000"/>
                </a:solidFill>
                <a:latin typeface="Consolas" panose="020B0609020204030204" pitchFamily="49" charset="0"/>
              </a:rPr>
              <a:t>coercion</a:t>
            </a:r>
            <a:r>
              <a:rPr lang="en-US" sz="2000" dirty="0">
                <a:latin typeface="Consolas" panose="020B0609020204030204" pitchFamily="49" charset="0"/>
              </a:rPr>
              <a:t> to numbers</a:t>
            </a:r>
          </a:p>
        </p:txBody>
      </p:sp>
      <p:sp>
        <p:nvSpPr>
          <p:cNvPr id="16" name="Speech Bubble: Rectangle with Corners Rounded 15">
            <a:extLst>
              <a:ext uri="{FF2B5EF4-FFF2-40B4-BE49-F238E27FC236}">
                <a16:creationId xmlns:a16="http://schemas.microsoft.com/office/drawing/2014/main" id="{E4CCA51F-45B4-4282-95A4-622D7A4DB488}"/>
              </a:ext>
            </a:extLst>
          </p:cNvPr>
          <p:cNvSpPr/>
          <p:nvPr/>
        </p:nvSpPr>
        <p:spPr>
          <a:xfrm>
            <a:off x="1212914" y="1214951"/>
            <a:ext cx="4702191" cy="1502771"/>
          </a:xfrm>
          <a:prstGeom prst="wedgeRoundRectCallout">
            <a:avLst>
              <a:gd name="adj1" fmla="val -49778"/>
              <a:gd name="adj2" fmla="val 8195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Compilers will often generate </a:t>
            </a:r>
            <a:r>
              <a:rPr lang="en-US" sz="2000" dirty="0">
                <a:solidFill>
                  <a:srgbClr val="FFCDCD"/>
                </a:solidFill>
              </a:rPr>
              <a:t>warnings (or errors)</a:t>
            </a:r>
            <a:r>
              <a:rPr lang="en-US" sz="2000" dirty="0">
                <a:solidFill>
                  <a:schemeClr val="bg1"/>
                </a:solidFill>
              </a:rPr>
              <a:t> for </a:t>
            </a:r>
            <a:r>
              <a:rPr lang="en-US" sz="2000" dirty="0">
                <a:solidFill>
                  <a:srgbClr val="FFCDCD"/>
                </a:solidFill>
              </a:rPr>
              <a:t>narrowing coercions</a:t>
            </a:r>
            <a:r>
              <a:rPr lang="en-US" sz="2000" dirty="0">
                <a:solidFill>
                  <a:schemeClr val="bg1"/>
                </a:solidFill>
              </a:rPr>
              <a:t> which may not preserve the full source value.</a:t>
            </a:r>
          </a:p>
          <a:p>
            <a:pPr algn="ctr"/>
            <a:endParaRPr lang="en-US" sz="1200" dirty="0">
              <a:solidFill>
                <a:schemeClr val="bg1"/>
              </a:solidFill>
            </a:endParaRPr>
          </a:p>
          <a:p>
            <a:pPr algn="ctr"/>
            <a:r>
              <a:rPr lang="en-US" sz="2000" dirty="0">
                <a:solidFill>
                  <a:srgbClr val="00FFFF"/>
                </a:solidFill>
              </a:rPr>
              <a:t>TAKE THEM SERIOUSLY!</a:t>
            </a:r>
          </a:p>
        </p:txBody>
      </p:sp>
      <p:sp>
        <p:nvSpPr>
          <p:cNvPr id="17" name="Speech Bubble: Rectangle with Corners Rounded 16">
            <a:extLst>
              <a:ext uri="{FF2B5EF4-FFF2-40B4-BE49-F238E27FC236}">
                <a16:creationId xmlns:a16="http://schemas.microsoft.com/office/drawing/2014/main" id="{76958E65-2059-4C59-AE24-6E5F396050D1}"/>
              </a:ext>
            </a:extLst>
          </p:cNvPr>
          <p:cNvSpPr/>
          <p:nvPr/>
        </p:nvSpPr>
        <p:spPr>
          <a:xfrm>
            <a:off x="2972799" y="3289179"/>
            <a:ext cx="4586459" cy="1517562"/>
          </a:xfrm>
          <a:prstGeom prst="wedgeRoundRectCallout">
            <a:avLst>
              <a:gd name="adj1" fmla="val -74743"/>
              <a:gd name="adj2" fmla="val -557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such an expression with mixed types, the types of all variables in the expression must have </a:t>
            </a:r>
            <a:r>
              <a:rPr lang="en-US" sz="2000" dirty="0">
                <a:solidFill>
                  <a:srgbClr val="FFCDCD"/>
                </a:solidFill>
              </a:rPr>
              <a:t>"type compatibility" </a:t>
            </a:r>
            <a:r>
              <a:rPr lang="en-US" sz="2000" dirty="0">
                <a:solidFill>
                  <a:schemeClr val="bg1"/>
                </a:solidFill>
              </a:rPr>
              <a:t>with each other.</a:t>
            </a:r>
          </a:p>
        </p:txBody>
      </p:sp>
      <p:sp>
        <p:nvSpPr>
          <p:cNvPr id="18" name="Speech Bubble: Rectangle with Corners Rounded 17">
            <a:extLst>
              <a:ext uri="{FF2B5EF4-FFF2-40B4-BE49-F238E27FC236}">
                <a16:creationId xmlns:a16="http://schemas.microsoft.com/office/drawing/2014/main" id="{E90209CC-65E0-45F8-B4FC-2D074A375B11}"/>
              </a:ext>
            </a:extLst>
          </p:cNvPr>
          <p:cNvSpPr/>
          <p:nvPr/>
        </p:nvSpPr>
        <p:spPr>
          <a:xfrm>
            <a:off x="969205" y="3948828"/>
            <a:ext cx="3789398" cy="1164864"/>
          </a:xfrm>
          <a:prstGeom prst="wedgeRoundRectCallout">
            <a:avLst>
              <a:gd name="adj1" fmla="val -60602"/>
              <a:gd name="adj2" fmla="val -9091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Note: </a:t>
            </a:r>
            <a:r>
              <a:rPr lang="en-US" sz="2400" dirty="0" err="1">
                <a:solidFill>
                  <a:srgbClr val="FFCDCD"/>
                </a:solidFill>
              </a:rPr>
              <a:t>i</a:t>
            </a:r>
            <a:r>
              <a:rPr lang="en-US" sz="2400" dirty="0">
                <a:solidFill>
                  <a:srgbClr val="FFCDCD"/>
                </a:solidFill>
              </a:rPr>
              <a:t> </a:t>
            </a:r>
            <a:r>
              <a:rPr lang="en-US" sz="2400" dirty="0">
                <a:solidFill>
                  <a:schemeClr val="bg1"/>
                </a:solidFill>
              </a:rPr>
              <a:t>is still an </a:t>
            </a:r>
            <a:r>
              <a:rPr lang="en-US" sz="2400" dirty="0">
                <a:solidFill>
                  <a:srgbClr val="FFCDCD"/>
                </a:solidFill>
              </a:rPr>
              <a:t>int</a:t>
            </a:r>
            <a:r>
              <a:rPr lang="en-US" sz="2400" dirty="0">
                <a:solidFill>
                  <a:schemeClr val="bg1"/>
                </a:solidFill>
              </a:rPr>
              <a:t>, and its value is </a:t>
            </a:r>
            <a:r>
              <a:rPr lang="en-US" sz="2400" dirty="0">
                <a:solidFill>
                  <a:srgbClr val="FFCDCD"/>
                </a:solidFill>
              </a:rPr>
              <a:t>2</a:t>
            </a:r>
            <a:r>
              <a:rPr lang="en-US" sz="2400" dirty="0">
                <a:solidFill>
                  <a:schemeClr val="bg1"/>
                </a:solidFill>
              </a:rPr>
              <a:t>, not </a:t>
            </a:r>
            <a:r>
              <a:rPr lang="en-US" sz="2400" dirty="0">
                <a:solidFill>
                  <a:srgbClr val="FFCDCD"/>
                </a:solidFill>
              </a:rPr>
              <a:t>2.718</a:t>
            </a:r>
            <a:r>
              <a:rPr lang="en-US" sz="2400" dirty="0">
                <a:solidFill>
                  <a:schemeClr val="bg1"/>
                </a:solidFill>
              </a:rPr>
              <a:t>!</a:t>
            </a:r>
          </a:p>
        </p:txBody>
      </p:sp>
      <p:sp>
        <p:nvSpPr>
          <p:cNvPr id="15" name="Speech Bubble: Rectangle with Corners Rounded 14">
            <a:extLst>
              <a:ext uri="{FF2B5EF4-FFF2-40B4-BE49-F238E27FC236}">
                <a16:creationId xmlns:a16="http://schemas.microsoft.com/office/drawing/2014/main" id="{881935FB-AEDB-4728-BAF9-CE0270847D82}"/>
              </a:ext>
            </a:extLst>
          </p:cNvPr>
          <p:cNvSpPr/>
          <p:nvPr/>
        </p:nvSpPr>
        <p:spPr>
          <a:xfrm>
            <a:off x="1810677" y="688489"/>
            <a:ext cx="4793323" cy="1517562"/>
          </a:xfrm>
          <a:prstGeom prst="wedgeRoundRectCallout">
            <a:avLst>
              <a:gd name="adj1" fmla="val -49214"/>
              <a:gd name="adj2" fmla="val 948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Here,</a:t>
            </a:r>
            <a:r>
              <a:rPr lang="en-US" sz="2000" dirty="0">
                <a:solidFill>
                  <a:srgbClr val="FFCDCD"/>
                </a:solidFill>
              </a:rPr>
              <a:t> promotion</a:t>
            </a:r>
            <a:r>
              <a:rPr lang="en-US" sz="2000" dirty="0"/>
              <a:t> of </a:t>
            </a:r>
            <a:r>
              <a:rPr lang="en-US" sz="2000" dirty="0" err="1">
                <a:solidFill>
                  <a:srgbClr val="FFCDCD"/>
                </a:solidFill>
              </a:rPr>
              <a:t>i</a:t>
            </a:r>
            <a:r>
              <a:rPr lang="en-US" sz="2000" dirty="0"/>
              <a:t> brings the operands to a </a:t>
            </a:r>
            <a:r>
              <a:rPr lang="en-US" sz="2000" dirty="0">
                <a:solidFill>
                  <a:srgbClr val="FFCDCD"/>
                </a:solidFill>
              </a:rPr>
              <a:t>common supertype of double </a:t>
            </a:r>
            <a:r>
              <a:rPr lang="en-US" sz="2000" dirty="0"/>
              <a:t>so that division can be performed.</a:t>
            </a:r>
          </a:p>
        </p:txBody>
      </p:sp>
    </p:spTree>
    <p:extLst>
      <p:ext uri="{BB962C8B-B14F-4D97-AF65-F5344CB8AC3E}">
        <p14:creationId xmlns:p14="http://schemas.microsoft.com/office/powerpoint/2010/main" val="252368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down)">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down)">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animBg="1"/>
      <p:bldP spid="21" grpId="0" animBg="1"/>
      <p:bldP spid="23" grpId="0" animBg="1"/>
      <p:bldP spid="16" grpId="0" animBg="1"/>
      <p:bldP spid="16" grpId="1" animBg="1"/>
      <p:bldP spid="17" grpId="0" animBg="1"/>
      <p:bldP spid="17" grpId="1" animBg="1"/>
      <p:bldP spid="18" grpId="0" animBg="1"/>
      <p:bldP spid="18" grpId="1" animBg="1"/>
      <p:bldP spid="15" grpId="0" animBg="1"/>
      <p:bldP spid="15" grpId="1"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325B-CF9F-4452-BD44-08AD6A11CFFA}"/>
              </a:ext>
            </a:extLst>
          </p:cNvPr>
          <p:cNvSpPr>
            <a:spLocks noGrp="1"/>
          </p:cNvSpPr>
          <p:nvPr>
            <p:ph type="title"/>
          </p:nvPr>
        </p:nvSpPr>
        <p:spPr/>
        <p:txBody>
          <a:bodyPr/>
          <a:lstStyle/>
          <a:p>
            <a:r>
              <a:rPr lang="en-US" dirty="0"/>
              <a:t>Implicit vs. explicit Conversions and Casts</a:t>
            </a:r>
          </a:p>
        </p:txBody>
      </p:sp>
      <p:sp>
        <p:nvSpPr>
          <p:cNvPr id="9" name="Rectangle 8">
            <a:extLst>
              <a:ext uri="{FF2B5EF4-FFF2-40B4-BE49-F238E27FC236}">
                <a16:creationId xmlns:a16="http://schemas.microsoft.com/office/drawing/2014/main" id="{BA36F32C-1398-4AEF-B094-9762DC75AA2E}"/>
              </a:ext>
            </a:extLst>
          </p:cNvPr>
          <p:cNvSpPr/>
          <p:nvPr/>
        </p:nvSpPr>
        <p:spPr>
          <a:xfrm>
            <a:off x="2930493" y="4623241"/>
            <a:ext cx="301752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More Explicit</a:t>
            </a:r>
          </a:p>
        </p:txBody>
      </p:sp>
      <p:sp>
        <p:nvSpPr>
          <p:cNvPr id="10" name="Rectangle 9">
            <a:extLst>
              <a:ext uri="{FF2B5EF4-FFF2-40B4-BE49-F238E27FC236}">
                <a16:creationId xmlns:a16="http://schemas.microsoft.com/office/drawing/2014/main" id="{B49439CF-C011-4A9A-AF82-316B8943E428}"/>
              </a:ext>
            </a:extLst>
          </p:cNvPr>
          <p:cNvSpPr/>
          <p:nvPr/>
        </p:nvSpPr>
        <p:spPr>
          <a:xfrm>
            <a:off x="5948013" y="4623241"/>
            <a:ext cx="301752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More Implicit</a:t>
            </a:r>
          </a:p>
        </p:txBody>
      </p:sp>
      <p:sp>
        <p:nvSpPr>
          <p:cNvPr id="11" name="Rectangle 10">
            <a:extLst>
              <a:ext uri="{FF2B5EF4-FFF2-40B4-BE49-F238E27FC236}">
                <a16:creationId xmlns:a16="http://schemas.microsoft.com/office/drawing/2014/main" id="{DB058C46-C58C-466B-B6BF-7EEE1B3DBA15}"/>
              </a:ext>
            </a:extLst>
          </p:cNvPr>
          <p:cNvSpPr/>
          <p:nvPr/>
        </p:nvSpPr>
        <p:spPr>
          <a:xfrm>
            <a:off x="2930493" y="5084906"/>
            <a:ext cx="3017520" cy="4616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Uglier, more verbose code</a:t>
            </a:r>
          </a:p>
        </p:txBody>
      </p:sp>
      <p:sp>
        <p:nvSpPr>
          <p:cNvPr id="12" name="Rectangle 11">
            <a:extLst>
              <a:ext uri="{FF2B5EF4-FFF2-40B4-BE49-F238E27FC236}">
                <a16:creationId xmlns:a16="http://schemas.microsoft.com/office/drawing/2014/main" id="{429D07D7-3C70-4A20-9D85-7A40DBAF6129}"/>
              </a:ext>
            </a:extLst>
          </p:cNvPr>
          <p:cNvSpPr/>
          <p:nvPr/>
        </p:nvSpPr>
        <p:spPr>
          <a:xfrm>
            <a:off x="5948013" y="5084906"/>
            <a:ext cx="3017520" cy="4616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Simpler, less verbose code</a:t>
            </a:r>
          </a:p>
        </p:txBody>
      </p:sp>
      <p:sp>
        <p:nvSpPr>
          <p:cNvPr id="13" name="Rectangle 12">
            <a:extLst>
              <a:ext uri="{FF2B5EF4-FFF2-40B4-BE49-F238E27FC236}">
                <a16:creationId xmlns:a16="http://schemas.microsoft.com/office/drawing/2014/main" id="{FF3707E4-F6E1-41B3-8813-8854C5FCFC6B}"/>
              </a:ext>
            </a:extLst>
          </p:cNvPr>
          <p:cNvSpPr/>
          <p:nvPr/>
        </p:nvSpPr>
        <p:spPr>
          <a:xfrm>
            <a:off x="2930493" y="5546571"/>
            <a:ext cx="3017520" cy="4616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Less likelihood of bugs</a:t>
            </a:r>
          </a:p>
        </p:txBody>
      </p:sp>
      <p:sp>
        <p:nvSpPr>
          <p:cNvPr id="14" name="Rectangle 13">
            <a:extLst>
              <a:ext uri="{FF2B5EF4-FFF2-40B4-BE49-F238E27FC236}">
                <a16:creationId xmlns:a16="http://schemas.microsoft.com/office/drawing/2014/main" id="{4F38701E-1D93-468F-8144-1AD95CAEB8DB}"/>
              </a:ext>
            </a:extLst>
          </p:cNvPr>
          <p:cNvSpPr/>
          <p:nvPr/>
        </p:nvSpPr>
        <p:spPr>
          <a:xfrm>
            <a:off x="5948013" y="5546571"/>
            <a:ext cx="3017520" cy="4616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Higher likelihood of bugs</a:t>
            </a:r>
          </a:p>
        </p:txBody>
      </p:sp>
      <p:sp>
        <p:nvSpPr>
          <p:cNvPr id="17" name="Rectangle 16">
            <a:extLst>
              <a:ext uri="{FF2B5EF4-FFF2-40B4-BE49-F238E27FC236}">
                <a16:creationId xmlns:a16="http://schemas.microsoft.com/office/drawing/2014/main" id="{246489D1-FB0E-46E1-88E1-8DBC0A76B855}"/>
              </a:ext>
            </a:extLst>
          </p:cNvPr>
          <p:cNvSpPr/>
          <p:nvPr/>
        </p:nvSpPr>
        <p:spPr>
          <a:xfrm>
            <a:off x="2930493" y="6008236"/>
            <a:ext cx="3017520" cy="4616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Less convenience</a:t>
            </a:r>
          </a:p>
        </p:txBody>
      </p:sp>
      <p:sp>
        <p:nvSpPr>
          <p:cNvPr id="18" name="Rectangle 17">
            <a:extLst>
              <a:ext uri="{FF2B5EF4-FFF2-40B4-BE49-F238E27FC236}">
                <a16:creationId xmlns:a16="http://schemas.microsoft.com/office/drawing/2014/main" id="{6652B3B3-1089-4EE0-A47A-1CC183D1B489}"/>
              </a:ext>
            </a:extLst>
          </p:cNvPr>
          <p:cNvSpPr/>
          <p:nvPr/>
        </p:nvSpPr>
        <p:spPr>
          <a:xfrm>
            <a:off x="5948013" y="6008236"/>
            <a:ext cx="3017520" cy="4616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More convenience</a:t>
            </a:r>
          </a:p>
        </p:txBody>
      </p:sp>
      <p:grpSp>
        <p:nvGrpSpPr>
          <p:cNvPr id="5" name="Group 4">
            <a:extLst>
              <a:ext uri="{FF2B5EF4-FFF2-40B4-BE49-F238E27FC236}">
                <a16:creationId xmlns:a16="http://schemas.microsoft.com/office/drawing/2014/main" id="{E2CCA184-06D6-4FA8-A096-DBF4600EB8E1}"/>
              </a:ext>
            </a:extLst>
          </p:cNvPr>
          <p:cNvGrpSpPr/>
          <p:nvPr/>
        </p:nvGrpSpPr>
        <p:grpSpPr>
          <a:xfrm>
            <a:off x="2037057" y="997223"/>
            <a:ext cx="8356123" cy="1299335"/>
            <a:chOff x="1341331" y="1893429"/>
            <a:chExt cx="8356123" cy="1299335"/>
          </a:xfrm>
        </p:grpSpPr>
        <p:sp>
          <p:nvSpPr>
            <p:cNvPr id="7" name="TextBox 6">
              <a:extLst>
                <a:ext uri="{FF2B5EF4-FFF2-40B4-BE49-F238E27FC236}">
                  <a16:creationId xmlns:a16="http://schemas.microsoft.com/office/drawing/2014/main" id="{08B174F7-1973-4D33-A3F1-34DEEB3453B8}"/>
                </a:ext>
              </a:extLst>
            </p:cNvPr>
            <p:cNvSpPr txBox="1"/>
            <p:nvPr/>
          </p:nvSpPr>
          <p:spPr>
            <a:xfrm>
              <a:off x="2942524" y="2114425"/>
              <a:ext cx="6754930" cy="830997"/>
            </a:xfrm>
            <a:prstGeom prst="rect">
              <a:avLst/>
            </a:prstGeom>
            <a:noFill/>
          </p:spPr>
          <p:txBody>
            <a:bodyPr wrap="square">
              <a:spAutoFit/>
            </a:bodyPr>
            <a:lstStyle/>
            <a:p>
              <a:pPr algn="ctr"/>
              <a:r>
                <a:rPr lang="en-US" sz="2400" dirty="0"/>
                <a:t>Some languages (e.g., Haskell) are strict and require explicit syntax for all casts/conversions.</a:t>
              </a:r>
            </a:p>
          </p:txBody>
        </p:sp>
        <p:pic>
          <p:nvPicPr>
            <p:cNvPr id="4" name="Picture 3">
              <a:extLst>
                <a:ext uri="{FF2B5EF4-FFF2-40B4-BE49-F238E27FC236}">
                  <a16:creationId xmlns:a16="http://schemas.microsoft.com/office/drawing/2014/main" id="{9F12E611-C9C0-4865-9239-6BCA23FEB37D}"/>
                </a:ext>
              </a:extLst>
            </p:cNvPr>
            <p:cNvPicPr>
              <a:picLocks noChangeAspect="1"/>
            </p:cNvPicPr>
            <p:nvPr/>
          </p:nvPicPr>
          <p:blipFill>
            <a:blip r:embed="rId2"/>
            <a:stretch>
              <a:fillRect/>
            </a:stretch>
          </p:blipFill>
          <p:spPr>
            <a:xfrm>
              <a:off x="1341331" y="1893429"/>
              <a:ext cx="1539018" cy="1299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6" name="Group 15">
            <a:extLst>
              <a:ext uri="{FF2B5EF4-FFF2-40B4-BE49-F238E27FC236}">
                <a16:creationId xmlns:a16="http://schemas.microsoft.com/office/drawing/2014/main" id="{0B6D8D0C-5EFA-46E4-847A-330E01F4FEA7}"/>
              </a:ext>
            </a:extLst>
          </p:cNvPr>
          <p:cNvGrpSpPr/>
          <p:nvPr/>
        </p:nvGrpSpPr>
        <p:grpSpPr>
          <a:xfrm>
            <a:off x="1786689" y="2607041"/>
            <a:ext cx="8861259" cy="1421453"/>
            <a:chOff x="-252663" y="665955"/>
            <a:chExt cx="8861259" cy="1421453"/>
          </a:xfrm>
        </p:grpSpPr>
        <p:sp>
          <p:nvSpPr>
            <p:cNvPr id="6" name="TextBox 5">
              <a:extLst>
                <a:ext uri="{FF2B5EF4-FFF2-40B4-BE49-F238E27FC236}">
                  <a16:creationId xmlns:a16="http://schemas.microsoft.com/office/drawing/2014/main" id="{143AA17C-EC21-470D-9DDE-AC120F90B04E}"/>
                </a:ext>
              </a:extLst>
            </p:cNvPr>
            <p:cNvSpPr txBox="1"/>
            <p:nvPr/>
          </p:nvSpPr>
          <p:spPr>
            <a:xfrm>
              <a:off x="1237849" y="950219"/>
              <a:ext cx="7370747" cy="830997"/>
            </a:xfrm>
            <a:prstGeom prst="rect">
              <a:avLst/>
            </a:prstGeom>
            <a:noFill/>
          </p:spPr>
          <p:txBody>
            <a:bodyPr wrap="square">
              <a:spAutoFit/>
            </a:bodyPr>
            <a:lstStyle/>
            <a:p>
              <a:pPr algn="ctr"/>
              <a:r>
                <a:rPr lang="en-US" sz="2400" dirty="0"/>
                <a:t>Other languages (e.g., JavaScript) auto-convert most anything without explicit cast/conversion syntax.</a:t>
              </a:r>
            </a:p>
          </p:txBody>
        </p:sp>
        <p:pic>
          <p:nvPicPr>
            <p:cNvPr id="15" name="Picture 14">
              <a:extLst>
                <a:ext uri="{FF2B5EF4-FFF2-40B4-BE49-F238E27FC236}">
                  <a16:creationId xmlns:a16="http://schemas.microsoft.com/office/drawing/2014/main" id="{E65D966D-92E8-48F5-953A-492275BE5E45}"/>
                </a:ext>
              </a:extLst>
            </p:cNvPr>
            <p:cNvPicPr>
              <a:picLocks noChangeAspect="1"/>
            </p:cNvPicPr>
            <p:nvPr/>
          </p:nvPicPr>
          <p:blipFill>
            <a:blip r:embed="rId3"/>
            <a:stretch>
              <a:fillRect/>
            </a:stretch>
          </p:blipFill>
          <p:spPr>
            <a:xfrm>
              <a:off x="-252663" y="665955"/>
              <a:ext cx="1684422" cy="1421453"/>
            </a:xfrm>
            <a:prstGeom prst="rect">
              <a:avLst/>
            </a:prstGeom>
          </p:spPr>
        </p:pic>
      </p:grpSp>
      <p:sp>
        <p:nvSpPr>
          <p:cNvPr id="21" name="TextBox 20">
            <a:extLst>
              <a:ext uri="{FF2B5EF4-FFF2-40B4-BE49-F238E27FC236}">
                <a16:creationId xmlns:a16="http://schemas.microsoft.com/office/drawing/2014/main" id="{3ED04CE3-7D06-467B-BD54-769862FC8E25}"/>
              </a:ext>
            </a:extLst>
          </p:cNvPr>
          <p:cNvSpPr txBox="1"/>
          <p:nvPr/>
        </p:nvSpPr>
        <p:spPr>
          <a:xfrm>
            <a:off x="2410626" y="4040078"/>
            <a:ext cx="7370747" cy="461665"/>
          </a:xfrm>
          <a:prstGeom prst="rect">
            <a:avLst/>
          </a:prstGeom>
          <a:noFill/>
        </p:spPr>
        <p:txBody>
          <a:bodyPr wrap="square">
            <a:spAutoFit/>
          </a:bodyPr>
          <a:lstStyle/>
          <a:p>
            <a:pPr algn="ctr"/>
            <a:r>
              <a:rPr lang="en-US" sz="2400" dirty="0"/>
              <a:t>Tradeoffs?</a:t>
            </a:r>
          </a:p>
        </p:txBody>
      </p:sp>
    </p:spTree>
    <p:extLst>
      <p:ext uri="{BB962C8B-B14F-4D97-AF65-F5344CB8AC3E}">
        <p14:creationId xmlns:p14="http://schemas.microsoft.com/office/powerpoint/2010/main" val="347186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animBg="1"/>
      <p:bldP spid="18" grpId="0" animBg="1"/>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solidFill>
                  <a:srgbClr val="FF0000"/>
                </a:solidFill>
              </a:rPr>
              <a:t>Conversions</a:t>
            </a:r>
            <a:r>
              <a:rPr lang="en-US" dirty="0"/>
              <a:t>: Widening vs. Narrowing</a:t>
            </a:r>
          </a:p>
        </p:txBody>
      </p:sp>
      <p:sp>
        <p:nvSpPr>
          <p:cNvPr id="3" name="TextBox 2">
            <a:extLst>
              <a:ext uri="{FF2B5EF4-FFF2-40B4-BE49-F238E27FC236}">
                <a16:creationId xmlns:a16="http://schemas.microsoft.com/office/drawing/2014/main" id="{60F4EB5E-8712-41AE-BB74-7B3316EA9199}"/>
              </a:ext>
            </a:extLst>
          </p:cNvPr>
          <p:cNvSpPr txBox="1"/>
          <p:nvPr/>
        </p:nvSpPr>
        <p:spPr>
          <a:xfrm>
            <a:off x="1997207" y="898774"/>
            <a:ext cx="8301901" cy="461665"/>
          </a:xfrm>
          <a:prstGeom prst="rect">
            <a:avLst/>
          </a:prstGeom>
          <a:noFill/>
        </p:spPr>
        <p:txBody>
          <a:bodyPr wrap="square" rtlCol="0">
            <a:spAutoFit/>
          </a:bodyPr>
          <a:lstStyle/>
          <a:p>
            <a:pPr algn="ctr"/>
            <a:r>
              <a:rPr lang="en-US" sz="2400" dirty="0">
                <a:solidFill>
                  <a:srgbClr val="FF0000"/>
                </a:solidFill>
              </a:rPr>
              <a:t>Conversions</a:t>
            </a:r>
            <a:r>
              <a:rPr lang="en-US" sz="2400" dirty="0"/>
              <a:t> can be </a:t>
            </a:r>
            <a:r>
              <a:rPr lang="en-US" sz="2400" dirty="0">
                <a:solidFill>
                  <a:schemeClr val="accent2">
                    <a:lumMod val="50000"/>
                  </a:schemeClr>
                </a:solidFill>
              </a:rPr>
              <a:t>widening</a:t>
            </a:r>
            <a:r>
              <a:rPr lang="en-US" sz="2400" dirty="0"/>
              <a:t> or </a:t>
            </a:r>
            <a:r>
              <a:rPr lang="en-US" sz="2400" dirty="0">
                <a:solidFill>
                  <a:srgbClr val="0070C0"/>
                </a:solidFill>
              </a:rPr>
              <a:t>narrowing</a:t>
            </a:r>
            <a:r>
              <a:rPr lang="en-US" sz="2400" dirty="0"/>
              <a:t>.</a:t>
            </a:r>
          </a:p>
        </p:txBody>
      </p:sp>
      <p:grpSp>
        <p:nvGrpSpPr>
          <p:cNvPr id="19" name="Group 18">
            <a:extLst>
              <a:ext uri="{FF2B5EF4-FFF2-40B4-BE49-F238E27FC236}">
                <a16:creationId xmlns:a16="http://schemas.microsoft.com/office/drawing/2014/main" id="{31C74722-64EA-44C9-B047-9A0924CF9791}"/>
              </a:ext>
            </a:extLst>
          </p:cNvPr>
          <p:cNvGrpSpPr/>
          <p:nvPr/>
        </p:nvGrpSpPr>
        <p:grpSpPr>
          <a:xfrm>
            <a:off x="207012" y="1503660"/>
            <a:ext cx="5969910" cy="1076242"/>
            <a:chOff x="151662" y="5048271"/>
            <a:chExt cx="5969910" cy="1076242"/>
          </a:xfrm>
        </p:grpSpPr>
        <p:pic>
          <p:nvPicPr>
            <p:cNvPr id="27" name="Picture 26">
              <a:extLst>
                <a:ext uri="{FF2B5EF4-FFF2-40B4-BE49-F238E27FC236}">
                  <a16:creationId xmlns:a16="http://schemas.microsoft.com/office/drawing/2014/main" id="{F82E8DBC-88E4-4CA8-8741-5A5D20DF16FF}"/>
                </a:ext>
              </a:extLst>
            </p:cNvPr>
            <p:cNvPicPr>
              <a:picLocks noChangeAspect="1"/>
            </p:cNvPicPr>
            <p:nvPr/>
          </p:nvPicPr>
          <p:blipFill rotWithShape="1">
            <a:blip r:embed="rId3"/>
            <a:srcRect b="5708"/>
            <a:stretch/>
          </p:blipFill>
          <p:spPr>
            <a:xfrm>
              <a:off x="151662" y="5048271"/>
              <a:ext cx="946209" cy="960834"/>
            </a:xfrm>
            <a:prstGeom prst="rect">
              <a:avLst/>
            </a:prstGeom>
          </p:spPr>
        </p:pic>
        <p:sp>
          <p:nvSpPr>
            <p:cNvPr id="30" name="TextBox 29">
              <a:extLst>
                <a:ext uri="{FF2B5EF4-FFF2-40B4-BE49-F238E27FC236}">
                  <a16:creationId xmlns:a16="http://schemas.microsoft.com/office/drawing/2014/main" id="{05A1ABBC-F500-4A75-A0E2-1355FC605E82}"/>
                </a:ext>
              </a:extLst>
            </p:cNvPr>
            <p:cNvSpPr txBox="1"/>
            <p:nvPr/>
          </p:nvSpPr>
          <p:spPr>
            <a:xfrm>
              <a:off x="943272" y="5108850"/>
              <a:ext cx="5178300" cy="1015663"/>
            </a:xfrm>
            <a:prstGeom prst="rect">
              <a:avLst/>
            </a:prstGeom>
            <a:noFill/>
          </p:spPr>
          <p:txBody>
            <a:bodyPr wrap="square" rtlCol="0">
              <a:spAutoFit/>
            </a:bodyPr>
            <a:lstStyle/>
            <a:p>
              <a:pPr algn="ctr"/>
              <a:r>
                <a:rPr lang="en-US" sz="2000" dirty="0"/>
                <a:t>A </a:t>
              </a:r>
              <a:r>
                <a:rPr lang="en-US" sz="2000" dirty="0">
                  <a:solidFill>
                    <a:schemeClr val="accent2">
                      <a:lumMod val="50000"/>
                    </a:schemeClr>
                  </a:solidFill>
                </a:rPr>
                <a:t>widening</a:t>
              </a:r>
              <a:r>
                <a:rPr lang="en-US" sz="2000" dirty="0"/>
                <a:t> conversion is one that converts a subtype value to one of its supertypes, e.g.:</a:t>
              </a:r>
            </a:p>
            <a:p>
              <a:pPr algn="ctr"/>
              <a:r>
                <a:rPr lang="en-US" sz="2000" dirty="0">
                  <a:solidFill>
                    <a:srgbClr val="00B050"/>
                  </a:solidFill>
                </a:rPr>
                <a:t>int</a:t>
              </a:r>
              <a:r>
                <a:rPr lang="en-US" sz="2000" dirty="0"/>
                <a:t> </a:t>
              </a:r>
              <a:r>
                <a:rPr lang="en-US" sz="2000" dirty="0">
                  <a:sym typeface="Wingdings" panose="05000000000000000000" pitchFamily="2" charset="2"/>
                </a:rPr>
                <a:t> </a:t>
              </a:r>
              <a:r>
                <a:rPr lang="en-US" sz="2000" dirty="0">
                  <a:solidFill>
                    <a:srgbClr val="7030A0"/>
                  </a:solidFill>
                  <a:sym typeface="Wingdings" panose="05000000000000000000" pitchFamily="2" charset="2"/>
                </a:rPr>
                <a:t>long</a:t>
              </a:r>
              <a:r>
                <a:rPr lang="en-US" sz="2000" dirty="0">
                  <a:sym typeface="Wingdings" panose="05000000000000000000" pitchFamily="2" charset="2"/>
                </a:rPr>
                <a:t>, </a:t>
              </a:r>
              <a:r>
                <a:rPr lang="en-US" sz="2000" dirty="0">
                  <a:solidFill>
                    <a:srgbClr val="00B050"/>
                  </a:solidFill>
                  <a:sym typeface="Wingdings" panose="05000000000000000000" pitchFamily="2" charset="2"/>
                </a:rPr>
                <a:t>float</a:t>
              </a:r>
              <a:r>
                <a:rPr lang="en-US" sz="2000" dirty="0">
                  <a:solidFill>
                    <a:srgbClr val="7030A0"/>
                  </a:solidFill>
                  <a:sym typeface="Wingdings" panose="05000000000000000000" pitchFamily="2" charset="2"/>
                </a:rPr>
                <a:t> </a:t>
              </a:r>
              <a:r>
                <a:rPr lang="en-US" sz="2000" dirty="0">
                  <a:sym typeface="Wingdings" panose="05000000000000000000" pitchFamily="2" charset="2"/>
                </a:rPr>
                <a:t> </a:t>
              </a:r>
              <a:r>
                <a:rPr lang="en-US" sz="2000" dirty="0">
                  <a:solidFill>
                    <a:srgbClr val="7030A0"/>
                  </a:solidFill>
                  <a:sym typeface="Wingdings" panose="05000000000000000000" pitchFamily="2" charset="2"/>
                </a:rPr>
                <a:t>double</a:t>
              </a:r>
              <a:endParaRPr lang="en-US" sz="2000" dirty="0">
                <a:solidFill>
                  <a:srgbClr val="7030A0"/>
                </a:solidFill>
              </a:endParaRPr>
            </a:p>
          </p:txBody>
        </p:sp>
      </p:grpSp>
      <p:grpSp>
        <p:nvGrpSpPr>
          <p:cNvPr id="20" name="Group 19">
            <a:extLst>
              <a:ext uri="{FF2B5EF4-FFF2-40B4-BE49-F238E27FC236}">
                <a16:creationId xmlns:a16="http://schemas.microsoft.com/office/drawing/2014/main" id="{DAD6FF20-6FA2-4DF5-AA32-BDCCCC81E22B}"/>
              </a:ext>
            </a:extLst>
          </p:cNvPr>
          <p:cNvGrpSpPr/>
          <p:nvPr/>
        </p:nvGrpSpPr>
        <p:grpSpPr>
          <a:xfrm>
            <a:off x="6298890" y="1503660"/>
            <a:ext cx="5671405" cy="1086447"/>
            <a:chOff x="6198169" y="4984476"/>
            <a:chExt cx="5671405" cy="1086447"/>
          </a:xfrm>
        </p:grpSpPr>
        <p:sp>
          <p:nvSpPr>
            <p:cNvPr id="17" name="TextBox 16">
              <a:extLst>
                <a:ext uri="{FF2B5EF4-FFF2-40B4-BE49-F238E27FC236}">
                  <a16:creationId xmlns:a16="http://schemas.microsoft.com/office/drawing/2014/main" id="{EA56DA4C-A9FE-423F-A95F-9FFCF0D039EF}"/>
                </a:ext>
              </a:extLst>
            </p:cNvPr>
            <p:cNvSpPr txBox="1"/>
            <p:nvPr/>
          </p:nvSpPr>
          <p:spPr>
            <a:xfrm>
              <a:off x="7026091" y="5055260"/>
              <a:ext cx="4843483" cy="1015663"/>
            </a:xfrm>
            <a:prstGeom prst="rect">
              <a:avLst/>
            </a:prstGeom>
            <a:noFill/>
          </p:spPr>
          <p:txBody>
            <a:bodyPr wrap="square" rtlCol="0">
              <a:spAutoFit/>
            </a:bodyPr>
            <a:lstStyle/>
            <a:p>
              <a:pPr algn="ctr"/>
              <a:r>
                <a:rPr lang="en-US" sz="2000" dirty="0"/>
                <a:t>A </a:t>
              </a:r>
              <a:r>
                <a:rPr lang="en-US" sz="2000" dirty="0">
                  <a:solidFill>
                    <a:srgbClr val="0070C0"/>
                  </a:solidFill>
                </a:rPr>
                <a:t>narrowing</a:t>
              </a:r>
              <a:r>
                <a:rPr lang="en-US" sz="2000" dirty="0"/>
                <a:t> conversion is one that converts from supertype to a subtype, or between two unrelated types.</a:t>
              </a:r>
            </a:p>
          </p:txBody>
        </p:sp>
        <p:pic>
          <p:nvPicPr>
            <p:cNvPr id="31" name="Picture 30">
              <a:extLst>
                <a:ext uri="{FF2B5EF4-FFF2-40B4-BE49-F238E27FC236}">
                  <a16:creationId xmlns:a16="http://schemas.microsoft.com/office/drawing/2014/main" id="{53FFDC0D-614A-4029-AAA9-036EC2330D36}"/>
                </a:ext>
              </a:extLst>
            </p:cNvPr>
            <p:cNvPicPr>
              <a:picLocks noChangeAspect="1"/>
            </p:cNvPicPr>
            <p:nvPr/>
          </p:nvPicPr>
          <p:blipFill rotWithShape="1">
            <a:blip r:embed="rId3"/>
            <a:srcRect b="5708"/>
            <a:stretch/>
          </p:blipFill>
          <p:spPr>
            <a:xfrm rot="10800000">
              <a:off x="6198169" y="4984476"/>
              <a:ext cx="946209" cy="960834"/>
            </a:xfrm>
            <a:prstGeom prst="rect">
              <a:avLst/>
            </a:prstGeom>
          </p:spPr>
        </p:pic>
      </p:grpSp>
      <p:sp>
        <p:nvSpPr>
          <p:cNvPr id="35" name="TextBox 34">
            <a:extLst>
              <a:ext uri="{FF2B5EF4-FFF2-40B4-BE49-F238E27FC236}">
                <a16:creationId xmlns:a16="http://schemas.microsoft.com/office/drawing/2014/main" id="{782B3F8D-2033-4FF9-BD9F-FB00F89F5A40}"/>
              </a:ext>
            </a:extLst>
          </p:cNvPr>
          <p:cNvSpPr txBox="1"/>
          <p:nvPr/>
        </p:nvSpPr>
        <p:spPr>
          <a:xfrm>
            <a:off x="134385" y="4824954"/>
            <a:ext cx="6071144" cy="1015663"/>
          </a:xfrm>
          <a:prstGeom prst="rect">
            <a:avLst/>
          </a:prstGeom>
          <a:noFill/>
        </p:spPr>
        <p:txBody>
          <a:bodyPr wrap="square">
            <a:spAutoFit/>
          </a:bodyPr>
          <a:lstStyle/>
          <a:p>
            <a:pPr algn="ctr"/>
            <a:r>
              <a:rPr lang="en-US" sz="2000" dirty="0"/>
              <a:t>Since a supertype can represent every value the subtype can, </a:t>
            </a:r>
            <a:r>
              <a:rPr lang="en-US" sz="2000" dirty="0">
                <a:solidFill>
                  <a:schemeClr val="accent2">
                    <a:lumMod val="50000"/>
                  </a:schemeClr>
                </a:solidFill>
              </a:rPr>
              <a:t>widening conversions </a:t>
            </a:r>
            <a:r>
              <a:rPr lang="en-US" sz="2000" dirty="0"/>
              <a:t>are </a:t>
            </a:r>
            <a:r>
              <a:rPr lang="en-US" sz="2000" dirty="0">
                <a:solidFill>
                  <a:srgbClr val="FF0000"/>
                </a:solidFill>
              </a:rPr>
              <a:t>"value-preserving"</a:t>
            </a:r>
            <a:r>
              <a:rPr lang="en-US" sz="2000" dirty="0"/>
              <a:t> - the converted value is always the same as the original.</a:t>
            </a:r>
          </a:p>
        </p:txBody>
      </p:sp>
      <p:sp>
        <p:nvSpPr>
          <p:cNvPr id="25" name="Rectangle 24">
            <a:extLst>
              <a:ext uri="{FF2B5EF4-FFF2-40B4-BE49-F238E27FC236}">
                <a16:creationId xmlns:a16="http://schemas.microsoft.com/office/drawing/2014/main" id="{1F88BDDD-2588-44C1-9C02-54C0CBE05CF4}"/>
              </a:ext>
            </a:extLst>
          </p:cNvPr>
          <p:cNvSpPr/>
          <p:nvPr/>
        </p:nvSpPr>
        <p:spPr>
          <a:xfrm>
            <a:off x="223393" y="2742334"/>
            <a:ext cx="5835914" cy="19932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chemeClr val="accent2">
                    <a:lumMod val="50000"/>
                  </a:schemeClr>
                </a:solidFill>
                <a:effectLst/>
                <a:uLnTx/>
                <a:uFillTx/>
                <a:latin typeface="Consolas" panose="020B0609020204030204" pitchFamily="49" charset="0"/>
                <a:ea typeface="+mn-ea"/>
                <a:cs typeface="Courier New" panose="02070309020205020404" pitchFamily="49" charset="0"/>
              </a:rPr>
              <a:t>Widening conversion</a:t>
            </a:r>
            <a:r>
              <a:rPr kumimoji="0" lang="en-US" sz="2000" b="0" i="0" u="none" strike="noStrike" kern="1200" cap="none" spc="0" normalizeH="0" noProof="0" dirty="0">
                <a:ln>
                  <a:noFill/>
                </a:ln>
                <a:solidFill>
                  <a:schemeClr val="accent2">
                    <a:lumMod val="50000"/>
                  </a:schemeClr>
                </a:solidFill>
                <a:effectLst/>
                <a:uLnTx/>
                <a:uFillTx/>
                <a:latin typeface="Consolas" panose="020B0609020204030204" pitchFamily="49" charset="0"/>
                <a:cs typeface="Courier New" panose="02070309020205020404" pitchFamily="49" charset="0"/>
              </a:rPr>
              <a:t>:</a:t>
            </a:r>
            <a:r>
              <a:rPr kumimoji="0" lang="en-US" sz="2000" b="0" i="0" u="none" strike="noStrike" kern="1200" cap="none" spc="0" normalizeH="0" noProof="0" dirty="0">
                <a:ln>
                  <a:noFill/>
                </a:ln>
                <a:solidFill>
                  <a:srgbClr val="FF0000"/>
                </a:solidFill>
                <a:effectLst/>
                <a:uLnTx/>
                <a:uFillTx/>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rPr>
              <a:t>short</a:t>
            </a:r>
            <a:r>
              <a:rPr lang="en-US" sz="2000" dirty="0">
                <a:latin typeface="Consolas" panose="020B0609020204030204" pitchFamily="49" charset="0"/>
              </a:rPr>
              <a:t> </a:t>
            </a:r>
            <a:r>
              <a:rPr lang="en-US" sz="2000" dirty="0">
                <a:solidFill>
                  <a:schemeClr val="tx1"/>
                </a:solidFill>
                <a:latin typeface="Consolas" panose="020B0609020204030204" pitchFamily="49" charset="0"/>
                <a:sym typeface="Wingdings" panose="05000000000000000000" pitchFamily="2" charset="2"/>
              </a:rPr>
              <a:t></a:t>
            </a:r>
            <a:r>
              <a:rPr lang="en-US" sz="2000" dirty="0">
                <a:latin typeface="Consolas" panose="020B0609020204030204" pitchFamily="49" charset="0"/>
                <a:sym typeface="Wingdings" panose="05000000000000000000" pitchFamily="2" charset="2"/>
              </a:rPr>
              <a:t> </a:t>
            </a:r>
            <a:r>
              <a:rPr lang="en-US" sz="2000" dirty="0">
                <a:solidFill>
                  <a:srgbClr val="7030A0"/>
                </a:solidFill>
                <a:latin typeface="Consolas" panose="020B0609020204030204" pitchFamily="49" charset="0"/>
                <a:sym typeface="Wingdings" panose="05000000000000000000" pitchFamily="2" charset="2"/>
              </a:rPr>
              <a:t>int</a:t>
            </a:r>
            <a:endParaRPr kumimoji="0" lang="en-US" sz="2000" b="0" i="0" u="none" strike="noStrike" kern="1200" cap="none" spc="0" normalizeH="0" baseline="0" noProof="0" dirty="0">
              <a:ln>
                <a:noFill/>
              </a:ln>
              <a:solidFill>
                <a:srgbClr val="FF0000"/>
              </a:solidFill>
              <a:effectLst/>
              <a:uLnTx/>
              <a:uFillTx/>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void foo(</a:t>
            </a:r>
            <a:r>
              <a:rPr lang="en-US" sz="2000" dirty="0">
                <a:solidFill>
                  <a:srgbClr val="7030A0"/>
                </a:solidFill>
                <a:latin typeface="Consolas" panose="020B0609020204030204" pitchFamily="49" charset="0"/>
                <a:cs typeface="Courier New" panose="02070309020205020404" pitchFamily="49" charset="0"/>
              </a:rPr>
              <a:t>int</a:t>
            </a: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 ... }</a:t>
            </a:r>
            <a:br>
              <a:rPr lang="en-US" sz="2000" dirty="0">
                <a:solidFill>
                  <a:prstClr val="black"/>
                </a:solidFill>
                <a:latin typeface="Consolas" panose="020B0609020204030204" pitchFamily="49" charset="0"/>
                <a:cs typeface="Courier New" panose="02070309020205020404" pitchFamily="49" charset="0"/>
              </a:rPr>
            </a:br>
            <a:endParaRPr lang="en-US" sz="9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int main() {</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short</a:t>
            </a:r>
            <a:r>
              <a:rPr lang="en-US" sz="2000" dirty="0">
                <a:solidFill>
                  <a:prstClr val="black"/>
                </a:solidFill>
                <a:latin typeface="Consolas" panose="020B0609020204030204" pitchFamily="49" charset="0"/>
                <a:cs typeface="Courier New" panose="02070309020205020404" pitchFamily="49" charset="0"/>
              </a:rPr>
              <a:t> s = 42;</a:t>
            </a:r>
          </a:p>
          <a:p>
            <a:pPr lvl="0">
              <a:defRPr/>
            </a:pPr>
            <a:r>
              <a:rPr lang="en-US" sz="2000" dirty="0">
                <a:solidFill>
                  <a:prstClr val="black"/>
                </a:solidFill>
                <a:latin typeface="Consolas" panose="020B0609020204030204" pitchFamily="49" charset="0"/>
                <a:cs typeface="Courier New" panose="02070309020205020404" pitchFamily="49" charset="0"/>
              </a:rPr>
              <a:t>  foo(</a:t>
            </a:r>
            <a:r>
              <a:rPr lang="en-US" sz="2000" dirty="0">
                <a:solidFill>
                  <a:schemeClr val="tx1"/>
                </a:solidFill>
                <a:latin typeface="Consolas" panose="020B0609020204030204" pitchFamily="49" charset="0"/>
                <a:cs typeface="Courier New" panose="02070309020205020404" pitchFamily="49" charset="0"/>
              </a:rPr>
              <a:t>s)</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prstClr val="black"/>
                </a:solidFill>
                <a:latin typeface="Consolas" panose="020B0609020204030204" pitchFamily="49" charset="0"/>
                <a:cs typeface="Courier New" panose="02070309020205020404" pitchFamily="49" charset="0"/>
              </a:rPr>
              <a:t>}</a:t>
            </a: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DB719C26-75C7-4C28-8ED9-7B28884D1545}"/>
              </a:ext>
            </a:extLst>
          </p:cNvPr>
          <p:cNvSpPr/>
          <p:nvPr/>
        </p:nvSpPr>
        <p:spPr>
          <a:xfrm>
            <a:off x="6216635" y="2736319"/>
            <a:ext cx="5835914" cy="19932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rgbClr val="0070C0"/>
                </a:solidFill>
                <a:effectLst/>
                <a:uLnTx/>
                <a:uFillTx/>
                <a:latin typeface="Consolas" panose="020B0609020204030204" pitchFamily="49" charset="0"/>
                <a:ea typeface="+mn-ea"/>
                <a:cs typeface="Courier New" panose="02070309020205020404" pitchFamily="49" charset="0"/>
              </a:rPr>
              <a:t>Narrowing conversion: </a:t>
            </a:r>
            <a:r>
              <a:rPr lang="en-US" sz="2000" dirty="0">
                <a:solidFill>
                  <a:srgbClr val="00B050"/>
                </a:solidFill>
                <a:latin typeface="Consolas" panose="020B0609020204030204" pitchFamily="49" charset="0"/>
                <a:cs typeface="Courier New" panose="02070309020205020404" pitchFamily="49" charset="0"/>
              </a:rPr>
              <a:t>float</a:t>
            </a:r>
            <a:r>
              <a:rPr kumimoji="0" lang="en-US" sz="2000" b="0" i="0" u="none" strike="noStrike" kern="1200" cap="none" spc="0" normalizeH="0" noProof="0" dirty="0">
                <a:ln>
                  <a:noFill/>
                </a:ln>
                <a:solidFill>
                  <a:srgbClr val="0070C0"/>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rgbClr val="0070C0"/>
                </a:solidFill>
                <a:effectLst/>
                <a:uLnTx/>
                <a:uFillTx/>
                <a:latin typeface="Consolas" panose="020B0609020204030204" pitchFamily="49" charset="0"/>
                <a:ea typeface="+mn-ea"/>
                <a:cs typeface="Courier New" panose="02070309020205020404" pitchFamily="49" charset="0"/>
                <a:sym typeface="Wingdings" panose="05000000000000000000" pitchFamily="2" charset="2"/>
              </a:rPr>
              <a:t> </a:t>
            </a:r>
            <a:r>
              <a:rPr kumimoji="0" lang="en-US" sz="2000" b="0" i="0" u="none" strike="noStrike" kern="1200" cap="none" spc="0" normalizeH="0" noProof="0" dirty="0">
                <a:ln>
                  <a:noFill/>
                </a:ln>
                <a:solidFill>
                  <a:srgbClr val="7030A0"/>
                </a:solidFill>
                <a:effectLst/>
                <a:uLnTx/>
                <a:uFillTx/>
                <a:latin typeface="Consolas" panose="020B0609020204030204" pitchFamily="49" charset="0"/>
                <a:ea typeface="+mn-ea"/>
                <a:cs typeface="Courier New" panose="02070309020205020404" pitchFamily="49" charset="0"/>
                <a:sym typeface="Wingdings" panose="05000000000000000000" pitchFamily="2" charset="2"/>
              </a:rPr>
              <a:t>int</a:t>
            </a:r>
            <a:r>
              <a:rPr kumimoji="0" lang="en-US" sz="2000" b="0" i="0" u="none" strike="noStrike" kern="1200" cap="none" spc="0" normalizeH="0" noProof="0" dirty="0">
                <a:ln>
                  <a:noFill/>
                </a:ln>
                <a:solidFill>
                  <a:srgbClr val="0070C0"/>
                </a:solidFill>
                <a:effectLst/>
                <a:uLnTx/>
                <a:uFillTx/>
                <a:latin typeface="Consolas" panose="020B0609020204030204" pitchFamily="49" charset="0"/>
                <a:ea typeface="+mn-ea"/>
                <a:cs typeface="Courier New" panose="02070309020205020404" pitchFamily="49" charset="0"/>
              </a:rPr>
              <a:t>  </a:t>
            </a:r>
            <a:endParaRPr kumimoji="0" lang="en-US" sz="2000" b="0" i="0" u="none" strike="noStrike" kern="1200" cap="none" spc="0" normalizeH="0" baseline="0" noProof="0" dirty="0">
              <a:ln>
                <a:noFill/>
              </a:ln>
              <a:solidFill>
                <a:srgbClr val="0070C0"/>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void foo(</a:t>
            </a:r>
            <a:r>
              <a:rPr lang="en-US" sz="2000" dirty="0">
                <a:solidFill>
                  <a:srgbClr val="7030A0"/>
                </a:solidFill>
                <a:latin typeface="Consolas" panose="020B0609020204030204" pitchFamily="49" charset="0"/>
                <a:cs typeface="Courier New" panose="02070309020205020404" pitchFamily="49" charset="0"/>
              </a:rPr>
              <a:t>int</a:t>
            </a: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i</a:t>
            </a:r>
            <a:r>
              <a:rPr lang="en-US" sz="2000" dirty="0">
                <a:solidFill>
                  <a:schemeClr val="tx1"/>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float</a:t>
            </a:r>
            <a:r>
              <a:rPr lang="en-US" sz="2000" dirty="0">
                <a:solidFill>
                  <a:prstClr val="black"/>
                </a:solidFill>
                <a:latin typeface="Consolas" panose="020B0609020204030204" pitchFamily="49" charset="0"/>
                <a:cs typeface="Courier New" panose="02070309020205020404" pitchFamily="49" charset="0"/>
              </a:rPr>
              <a:t> f = 3.14;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foo(f);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29" name="Speech Bubble: Rectangle with Corners Rounded 28">
            <a:extLst>
              <a:ext uri="{FF2B5EF4-FFF2-40B4-BE49-F238E27FC236}">
                <a16:creationId xmlns:a16="http://schemas.microsoft.com/office/drawing/2014/main" id="{2036EF96-35F6-49B6-82D1-0E7BB6DA3CC7}"/>
              </a:ext>
            </a:extLst>
          </p:cNvPr>
          <p:cNvSpPr/>
          <p:nvPr/>
        </p:nvSpPr>
        <p:spPr>
          <a:xfrm>
            <a:off x="2435666" y="4139973"/>
            <a:ext cx="3429729" cy="1041904"/>
          </a:xfrm>
          <a:prstGeom prst="wedgeRoundRectCallout">
            <a:avLst>
              <a:gd name="adj1" fmla="val -95393"/>
              <a:gd name="adj2" fmla="val -525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40000"/>
                    <a:lumOff val="60000"/>
                  </a:schemeClr>
                </a:solidFill>
                <a:latin typeface="Corbel" panose="020B0503020204020204" pitchFamily="34" charset="0"/>
              </a:rPr>
              <a:t>short</a:t>
            </a:r>
            <a:r>
              <a:rPr lang="en-US" sz="2000" dirty="0">
                <a:latin typeface="Corbel" panose="020B0503020204020204" pitchFamily="34" charset="0"/>
              </a:rPr>
              <a:t> can represent integers between -32768 to 32767</a:t>
            </a:r>
          </a:p>
        </p:txBody>
      </p:sp>
      <p:sp>
        <p:nvSpPr>
          <p:cNvPr id="33" name="Speech Bubble: Rectangle with Corners Rounded 32">
            <a:extLst>
              <a:ext uri="{FF2B5EF4-FFF2-40B4-BE49-F238E27FC236}">
                <a16:creationId xmlns:a16="http://schemas.microsoft.com/office/drawing/2014/main" id="{0EB75943-B390-4E11-99DC-BB1D55DD256D}"/>
              </a:ext>
            </a:extLst>
          </p:cNvPr>
          <p:cNvSpPr/>
          <p:nvPr/>
        </p:nvSpPr>
        <p:spPr>
          <a:xfrm>
            <a:off x="3465945" y="2802112"/>
            <a:ext cx="3429729" cy="1041904"/>
          </a:xfrm>
          <a:prstGeom prst="wedgeRoundRectCallout">
            <a:avLst>
              <a:gd name="adj1" fmla="val -92587"/>
              <a:gd name="adj2" fmla="val -1102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5B8EA"/>
                </a:solidFill>
                <a:latin typeface="Corbel" panose="020B0503020204020204" pitchFamily="34" charset="0"/>
              </a:rPr>
              <a:t>int</a:t>
            </a:r>
            <a:r>
              <a:rPr lang="en-US" sz="2000" dirty="0">
                <a:latin typeface="Corbel" panose="020B0503020204020204" pitchFamily="34" charset="0"/>
              </a:rPr>
              <a:t> can represent integers between -2bil to 2bil, which incudes all </a:t>
            </a:r>
            <a:r>
              <a:rPr lang="en-US" sz="2000" dirty="0">
                <a:solidFill>
                  <a:schemeClr val="accent6">
                    <a:lumMod val="40000"/>
                    <a:lumOff val="60000"/>
                  </a:schemeClr>
                </a:solidFill>
                <a:latin typeface="Corbel" panose="020B0503020204020204" pitchFamily="34" charset="0"/>
              </a:rPr>
              <a:t>short</a:t>
            </a:r>
            <a:r>
              <a:rPr lang="en-US" sz="2000" dirty="0">
                <a:latin typeface="Corbel" panose="020B0503020204020204" pitchFamily="34" charset="0"/>
              </a:rPr>
              <a:t> values!</a:t>
            </a:r>
          </a:p>
        </p:txBody>
      </p:sp>
      <p:sp>
        <p:nvSpPr>
          <p:cNvPr id="37" name="Speech Bubble: Rectangle with Corners Rounded 36">
            <a:extLst>
              <a:ext uri="{FF2B5EF4-FFF2-40B4-BE49-F238E27FC236}">
                <a16:creationId xmlns:a16="http://schemas.microsoft.com/office/drawing/2014/main" id="{07ACC489-ED56-4C0B-8965-4C605A9B201C}"/>
              </a:ext>
            </a:extLst>
          </p:cNvPr>
          <p:cNvSpPr/>
          <p:nvPr/>
        </p:nvSpPr>
        <p:spPr>
          <a:xfrm>
            <a:off x="7633854" y="4702043"/>
            <a:ext cx="3748019" cy="1257183"/>
          </a:xfrm>
          <a:prstGeom prst="wedgeRoundRectCallout">
            <a:avLst>
              <a:gd name="adj1" fmla="val -60853"/>
              <a:gd name="adj2" fmla="val -730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a narrowing conversion because </a:t>
            </a:r>
            <a:r>
              <a:rPr lang="en-US" sz="2000" dirty="0">
                <a:solidFill>
                  <a:srgbClr val="D5B8EA"/>
                </a:solidFill>
                <a:latin typeface="Corbel" panose="020B0503020204020204" pitchFamily="34" charset="0"/>
              </a:rPr>
              <a:t>float</a:t>
            </a:r>
            <a:r>
              <a:rPr lang="en-US" sz="2000" dirty="0">
                <a:solidFill>
                  <a:schemeClr val="bg1"/>
                </a:solidFill>
                <a:latin typeface="Corbel" panose="020B0503020204020204" pitchFamily="34" charset="0"/>
              </a:rPr>
              <a:t> and </a:t>
            </a:r>
            <a:r>
              <a:rPr lang="en-US" sz="2000" dirty="0">
                <a:solidFill>
                  <a:schemeClr val="accent6">
                    <a:lumMod val="40000"/>
                    <a:lumOff val="60000"/>
                  </a:schemeClr>
                </a:solidFill>
                <a:latin typeface="Corbel" panose="020B0503020204020204" pitchFamily="34" charset="0"/>
              </a:rPr>
              <a:t>int</a:t>
            </a:r>
            <a:r>
              <a:rPr lang="en-US" sz="2000" dirty="0">
                <a:solidFill>
                  <a:schemeClr val="bg1"/>
                </a:solidFill>
                <a:latin typeface="Corbel" panose="020B0503020204020204" pitchFamily="34" charset="0"/>
              </a:rPr>
              <a:t> are unrelated types with different ranges of values!</a:t>
            </a:r>
          </a:p>
        </p:txBody>
      </p:sp>
      <p:sp>
        <p:nvSpPr>
          <p:cNvPr id="47" name="Rectangle 46">
            <a:extLst>
              <a:ext uri="{FF2B5EF4-FFF2-40B4-BE49-F238E27FC236}">
                <a16:creationId xmlns:a16="http://schemas.microsoft.com/office/drawing/2014/main" id="{1BF10B21-9C2C-436D-AAD8-6C03936354EA}"/>
              </a:ext>
            </a:extLst>
          </p:cNvPr>
          <p:cNvSpPr/>
          <p:nvPr/>
        </p:nvSpPr>
        <p:spPr>
          <a:xfrm>
            <a:off x="6216635" y="2742334"/>
            <a:ext cx="5835914" cy="199326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rgbClr val="0070C0"/>
                </a:solidFill>
                <a:effectLst/>
                <a:uLnTx/>
                <a:uFillTx/>
                <a:latin typeface="Consolas" panose="020B0609020204030204" pitchFamily="49" charset="0"/>
                <a:ea typeface="+mn-ea"/>
                <a:cs typeface="Courier New" panose="02070309020205020404" pitchFamily="49" charset="0"/>
              </a:rPr>
              <a:t>Narrowing: </a:t>
            </a:r>
            <a:r>
              <a:rPr lang="en-US" sz="2000" dirty="0">
                <a:solidFill>
                  <a:srgbClr val="00B050"/>
                </a:solidFill>
                <a:latin typeface="Consolas" panose="020B0609020204030204" pitchFamily="49" charset="0"/>
                <a:cs typeface="Courier New" panose="02070309020205020404" pitchFamily="49" charset="0"/>
              </a:rPr>
              <a:t>int</a:t>
            </a:r>
            <a:r>
              <a:rPr kumimoji="0" lang="en-US" sz="2000" b="0" i="0" u="none" strike="noStrike" kern="1200" cap="none" spc="0" normalizeH="0" noProof="0" dirty="0">
                <a:ln>
                  <a:noFill/>
                </a:ln>
                <a:solidFill>
                  <a:srgbClr val="0070C0"/>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chemeClr val="tx1"/>
                </a:solidFill>
                <a:effectLst/>
                <a:uLnTx/>
                <a:uFillTx/>
                <a:latin typeface="Consolas" panose="020B0609020204030204" pitchFamily="49" charset="0"/>
                <a:ea typeface="+mn-ea"/>
                <a:cs typeface="Courier New" panose="02070309020205020404" pitchFamily="49" charset="0"/>
                <a:sym typeface="Wingdings" panose="05000000000000000000" pitchFamily="2" charset="2"/>
              </a:rPr>
              <a:t></a:t>
            </a:r>
            <a:r>
              <a:rPr kumimoji="0" lang="en-US" sz="2000" b="0" i="0" u="none" strike="noStrike" kern="1200" cap="none" spc="0" normalizeH="0" noProof="0" dirty="0">
                <a:ln>
                  <a:noFill/>
                </a:ln>
                <a:solidFill>
                  <a:srgbClr val="0070C0"/>
                </a:solidFill>
                <a:effectLst/>
                <a:uLnTx/>
                <a:uFillTx/>
                <a:latin typeface="Consolas" panose="020B0609020204030204" pitchFamily="49" charset="0"/>
                <a:ea typeface="+mn-ea"/>
                <a:cs typeface="Courier New" panose="02070309020205020404" pitchFamily="49" charset="0"/>
                <a:sym typeface="Wingdings" panose="05000000000000000000" pitchFamily="2" charset="2"/>
              </a:rPr>
              <a:t> </a:t>
            </a:r>
            <a:r>
              <a:rPr kumimoji="0" lang="en-US" sz="2000" b="0" i="0" u="none" strike="noStrike" kern="1200" cap="none" spc="0" normalizeH="0" noProof="0" dirty="0">
                <a:ln>
                  <a:noFill/>
                </a:ln>
                <a:solidFill>
                  <a:srgbClr val="7030A0"/>
                </a:solidFill>
                <a:effectLst/>
                <a:uLnTx/>
                <a:uFillTx/>
                <a:latin typeface="Consolas" panose="020B0609020204030204" pitchFamily="49" charset="0"/>
                <a:ea typeface="+mn-ea"/>
                <a:cs typeface="Courier New" panose="02070309020205020404" pitchFamily="49" charset="0"/>
                <a:sym typeface="Wingdings" panose="05000000000000000000" pitchFamily="2" charset="2"/>
              </a:rPr>
              <a:t>short</a:t>
            </a:r>
            <a:endParaRPr lang="en-US" sz="2000" noProof="0" dirty="0">
              <a:solidFill>
                <a:srgbClr val="0070C0"/>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0070C0"/>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int</a:t>
            </a: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 40000;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a:t>
            </a:r>
            <a:r>
              <a:rPr lang="en-US" sz="2000" dirty="0" err="1">
                <a:solidFill>
                  <a:prstClr val="black"/>
                </a:solidFill>
                <a:latin typeface="Consolas" panose="020B0609020204030204" pitchFamily="49" charset="0"/>
                <a:cs typeface="Courier New" panose="02070309020205020404" pitchFamily="49" charset="0"/>
              </a:rPr>
              <a:t>static_cast</a:t>
            </a:r>
            <a:r>
              <a:rPr lang="en-US" sz="2000" dirty="0">
                <a:solidFill>
                  <a:prstClr val="black"/>
                </a:solidFill>
                <a:latin typeface="Consolas" panose="020B0609020204030204" pitchFamily="49" charset="0"/>
                <a:cs typeface="Courier New" panose="02070309020205020404" pitchFamily="49" charset="0"/>
              </a:rPr>
              <a:t>&lt;</a:t>
            </a:r>
            <a:r>
              <a:rPr lang="en-US" sz="2000" dirty="0">
                <a:solidFill>
                  <a:srgbClr val="7030A0"/>
                </a:solidFill>
                <a:latin typeface="Consolas" panose="020B0609020204030204" pitchFamily="49" charset="0"/>
                <a:cs typeface="Courier New" panose="02070309020205020404" pitchFamily="49" charset="0"/>
              </a:rPr>
              <a:t>short</a:t>
            </a:r>
            <a:r>
              <a:rPr lang="en-US" sz="2000" dirty="0">
                <a:solidFill>
                  <a:prstClr val="black"/>
                </a:solidFill>
                <a:latin typeface="Consolas" panose="020B0609020204030204" pitchFamily="49" charset="0"/>
                <a:cs typeface="Courier New" panose="02070309020205020404" pitchFamily="49" charset="0"/>
              </a:rPr>
              <a:t>&gt;(</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50" name="Speech Bubble: Rectangle with Corners Rounded 49">
            <a:extLst>
              <a:ext uri="{FF2B5EF4-FFF2-40B4-BE49-F238E27FC236}">
                <a16:creationId xmlns:a16="http://schemas.microsoft.com/office/drawing/2014/main" id="{82E7E74E-0001-4D30-A600-2EAF0D6EF0C2}"/>
              </a:ext>
            </a:extLst>
          </p:cNvPr>
          <p:cNvSpPr/>
          <p:nvPr/>
        </p:nvSpPr>
        <p:spPr>
          <a:xfrm>
            <a:off x="8023608" y="2055847"/>
            <a:ext cx="3844090" cy="1041904"/>
          </a:xfrm>
          <a:prstGeom prst="wedgeRoundRectCallout">
            <a:avLst>
              <a:gd name="adj1" fmla="val -3870"/>
              <a:gd name="adj2" fmla="val 14486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40000"/>
                    <a:lumOff val="60000"/>
                  </a:schemeClr>
                </a:solidFill>
                <a:latin typeface="Corbel" panose="020B0503020204020204" pitchFamily="34" charset="0"/>
              </a:rPr>
              <a:t>int</a:t>
            </a:r>
            <a:r>
              <a:rPr lang="en-US" sz="2000" dirty="0">
                <a:solidFill>
                  <a:schemeClr val="bg1"/>
                </a:solidFill>
                <a:latin typeface="Corbel" panose="020B0503020204020204" pitchFamily="34" charset="0"/>
              </a:rPr>
              <a:t> is a supertype of </a:t>
            </a:r>
            <a:r>
              <a:rPr lang="en-US" sz="2000" dirty="0">
                <a:solidFill>
                  <a:srgbClr val="D5B8EA"/>
                </a:solidFill>
                <a:latin typeface="Corbel" panose="020B0503020204020204" pitchFamily="34" charset="0"/>
              </a:rPr>
              <a:t>short</a:t>
            </a:r>
            <a:r>
              <a:rPr lang="en-US" sz="2000" dirty="0">
                <a:solidFill>
                  <a:schemeClr val="bg1"/>
                </a:solidFill>
                <a:latin typeface="Corbel" panose="020B0503020204020204" pitchFamily="34" charset="0"/>
              </a:rPr>
              <a:t>, so we're converting from supertype to subtype.</a:t>
            </a:r>
          </a:p>
        </p:txBody>
      </p:sp>
      <p:sp>
        <p:nvSpPr>
          <p:cNvPr id="46" name="Speech Bubble: Rectangle with Corners Rounded 45">
            <a:extLst>
              <a:ext uri="{FF2B5EF4-FFF2-40B4-BE49-F238E27FC236}">
                <a16:creationId xmlns:a16="http://schemas.microsoft.com/office/drawing/2014/main" id="{A33A7D66-358A-40FD-8F11-7EC42EC3935F}"/>
              </a:ext>
            </a:extLst>
          </p:cNvPr>
          <p:cNvSpPr/>
          <p:nvPr/>
        </p:nvSpPr>
        <p:spPr>
          <a:xfrm>
            <a:off x="4122337" y="1378631"/>
            <a:ext cx="3429729" cy="1041904"/>
          </a:xfrm>
          <a:prstGeom prst="wedgeRoundRectCallout">
            <a:avLst>
              <a:gd name="adj1" fmla="val 65625"/>
              <a:gd name="adj2" fmla="val 8424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Here's another example of a </a:t>
            </a:r>
            <a:r>
              <a:rPr lang="en-US" sz="2000" dirty="0">
                <a:solidFill>
                  <a:srgbClr val="A7FFFF"/>
                </a:solidFill>
                <a:latin typeface="Corbel" panose="020B0503020204020204" pitchFamily="34" charset="0"/>
              </a:rPr>
              <a:t>narrowing conversion</a:t>
            </a:r>
            <a:r>
              <a:rPr lang="en-US" sz="2000" dirty="0">
                <a:solidFill>
                  <a:schemeClr val="bg1"/>
                </a:solidFill>
                <a:latin typeface="Corbel" panose="020B0503020204020204" pitchFamily="34" charset="0"/>
              </a:rPr>
              <a:t>.</a:t>
            </a:r>
          </a:p>
        </p:txBody>
      </p:sp>
      <p:sp>
        <p:nvSpPr>
          <p:cNvPr id="58" name="TextBox 57">
            <a:extLst>
              <a:ext uri="{FF2B5EF4-FFF2-40B4-BE49-F238E27FC236}">
                <a16:creationId xmlns:a16="http://schemas.microsoft.com/office/drawing/2014/main" id="{AC4FF737-1BBC-43D3-B5B5-C5DC2619D7C6}"/>
              </a:ext>
            </a:extLst>
          </p:cNvPr>
          <p:cNvSpPr txBox="1"/>
          <p:nvPr/>
        </p:nvSpPr>
        <p:spPr>
          <a:xfrm>
            <a:off x="6401486" y="4824954"/>
            <a:ext cx="5466212" cy="1015663"/>
          </a:xfrm>
          <a:prstGeom prst="rect">
            <a:avLst/>
          </a:prstGeom>
          <a:noFill/>
        </p:spPr>
        <p:txBody>
          <a:bodyPr wrap="square">
            <a:spAutoFit/>
          </a:bodyPr>
          <a:lstStyle/>
          <a:p>
            <a:pPr algn="ctr"/>
            <a:r>
              <a:rPr lang="en-US" sz="2000" dirty="0">
                <a:solidFill>
                  <a:srgbClr val="00B0F0"/>
                </a:solidFill>
              </a:rPr>
              <a:t>Narrowing conversions </a:t>
            </a:r>
            <a:r>
              <a:rPr lang="en-US" sz="2000" dirty="0"/>
              <a:t>are </a:t>
            </a:r>
            <a:r>
              <a:rPr lang="en-US" sz="2000" dirty="0">
                <a:solidFill>
                  <a:srgbClr val="FF0000"/>
                </a:solidFill>
              </a:rPr>
              <a:t>NOT value-preserving</a:t>
            </a:r>
            <a:r>
              <a:rPr lang="en-US" sz="2000" dirty="0"/>
              <a:t>, meaning the converted/casted value </a:t>
            </a:r>
            <a:r>
              <a:rPr lang="en-US" sz="2000" i="1" dirty="0"/>
              <a:t>might be</a:t>
            </a:r>
            <a:r>
              <a:rPr lang="en-US" sz="2000" dirty="0"/>
              <a:t> different than the original!</a:t>
            </a:r>
          </a:p>
        </p:txBody>
      </p:sp>
      <p:sp>
        <p:nvSpPr>
          <p:cNvPr id="66" name="TextBox 65">
            <a:extLst>
              <a:ext uri="{FF2B5EF4-FFF2-40B4-BE49-F238E27FC236}">
                <a16:creationId xmlns:a16="http://schemas.microsoft.com/office/drawing/2014/main" id="{A99F3A2B-87F1-4D64-8E5F-6D71F24CC0D4}"/>
              </a:ext>
            </a:extLst>
          </p:cNvPr>
          <p:cNvSpPr txBox="1"/>
          <p:nvPr/>
        </p:nvSpPr>
        <p:spPr>
          <a:xfrm>
            <a:off x="8993654" y="4301933"/>
            <a:ext cx="2874044" cy="400110"/>
          </a:xfrm>
          <a:prstGeom prst="rect">
            <a:avLst/>
          </a:prstGeom>
          <a:noFill/>
        </p:spPr>
        <p:txBody>
          <a:bodyPr wrap="square">
            <a:spAutoFit/>
          </a:bodyPr>
          <a:lstStyle/>
          <a:p>
            <a:r>
              <a:rPr lang="en-US" sz="2000" dirty="0">
                <a:solidFill>
                  <a:srgbClr val="000000"/>
                </a:solidFill>
                <a:latin typeface="Consolas" panose="020B0609020204030204" pitchFamily="49" charset="0"/>
              </a:rPr>
              <a:t>// Prints </a:t>
            </a:r>
            <a:r>
              <a:rPr lang="en-US" sz="2000" dirty="0">
                <a:solidFill>
                  <a:srgbClr val="FF0000"/>
                </a:solidFill>
                <a:latin typeface="Consolas" panose="020B0609020204030204" pitchFamily="49" charset="0"/>
              </a:rPr>
              <a:t>-25536</a:t>
            </a:r>
          </a:p>
        </p:txBody>
      </p:sp>
    </p:spTree>
    <p:extLst>
      <p:ext uri="{BB962C8B-B14F-4D97-AF65-F5344CB8AC3E}">
        <p14:creationId xmlns:p14="http://schemas.microsoft.com/office/powerpoint/2010/main" val="423437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2.29167E-6 -4.81481E-6 L 0.05495 -0.14814 " pathEditMode="relative" rAng="0" ptsTypes="AA">
                                      <p:cBhvr>
                                        <p:cTn id="51" dur="2000" fill="hold"/>
                                        <p:tgtEl>
                                          <p:spTgt spid="37"/>
                                        </p:tgtEl>
                                        <p:attrNameLst>
                                          <p:attrName>ppt_x</p:attrName>
                                          <p:attrName>ppt_y</p:attrName>
                                        </p:attrNameLst>
                                      </p:cBhvr>
                                      <p:rCtr x="2747" y="-7407"/>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3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down)">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ipe(up)">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4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down)">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animBg="1"/>
      <p:bldP spid="26" grpId="0" animBg="1"/>
      <p:bldP spid="29" grpId="0" animBg="1"/>
      <p:bldP spid="29" grpId="1" animBg="1"/>
      <p:bldP spid="33" grpId="0" animBg="1"/>
      <p:bldP spid="33" grpId="1" animBg="1"/>
      <p:bldP spid="37" grpId="0" animBg="1"/>
      <p:bldP spid="37" grpId="1" animBg="1"/>
      <p:bldP spid="37" grpId="2" animBg="1"/>
      <p:bldP spid="47" grpId="0" animBg="1"/>
      <p:bldP spid="50" grpId="0" animBg="1"/>
      <p:bldP spid="50" grpId="1" animBg="1"/>
      <p:bldP spid="46" grpId="0" animBg="1"/>
      <p:bldP spid="46" grpId="1" animBg="1"/>
      <p:bldP spid="6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BA7411-2667-4AF7-82A4-ABC6FD8DC591}"/>
              </a:ext>
            </a:extLst>
          </p:cNvPr>
          <p:cNvGrpSpPr/>
          <p:nvPr/>
        </p:nvGrpSpPr>
        <p:grpSpPr>
          <a:xfrm>
            <a:off x="2220011" y="3106132"/>
            <a:ext cx="2154026" cy="1959923"/>
            <a:chOff x="2220011" y="3106132"/>
            <a:chExt cx="2154026" cy="1959923"/>
          </a:xfrm>
        </p:grpSpPr>
        <p:sp>
          <p:nvSpPr>
            <p:cNvPr id="4" name="Rectangle: Rounded Corners 3">
              <a:extLst>
                <a:ext uri="{FF2B5EF4-FFF2-40B4-BE49-F238E27FC236}">
                  <a16:creationId xmlns:a16="http://schemas.microsoft.com/office/drawing/2014/main" id="{9E402FBE-9936-4A6A-8104-85FF3C96CE1C}"/>
                </a:ext>
              </a:extLst>
            </p:cNvPr>
            <p:cNvSpPr/>
            <p:nvPr/>
          </p:nvSpPr>
          <p:spPr>
            <a:xfrm>
              <a:off x="2220012" y="3106132"/>
              <a:ext cx="2154025" cy="527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Organism</a:t>
              </a:r>
            </a:p>
          </p:txBody>
        </p:sp>
        <p:sp>
          <p:nvSpPr>
            <p:cNvPr id="23" name="Rectangle: Rounded Corners 22">
              <a:extLst>
                <a:ext uri="{FF2B5EF4-FFF2-40B4-BE49-F238E27FC236}">
                  <a16:creationId xmlns:a16="http://schemas.microsoft.com/office/drawing/2014/main" id="{00B8572B-C004-4089-8F86-B9545290DC7F}"/>
                </a:ext>
              </a:extLst>
            </p:cNvPr>
            <p:cNvSpPr/>
            <p:nvPr/>
          </p:nvSpPr>
          <p:spPr>
            <a:xfrm>
              <a:off x="2220011" y="3822143"/>
              <a:ext cx="2154025" cy="52790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24" name="Rectangle: Rounded Corners 23">
              <a:extLst>
                <a:ext uri="{FF2B5EF4-FFF2-40B4-BE49-F238E27FC236}">
                  <a16:creationId xmlns:a16="http://schemas.microsoft.com/office/drawing/2014/main" id="{C56CFE05-EF2A-4182-A38B-B29598FCDDC0}"/>
                </a:ext>
              </a:extLst>
            </p:cNvPr>
            <p:cNvSpPr/>
            <p:nvPr/>
          </p:nvSpPr>
          <p:spPr>
            <a:xfrm>
              <a:off x="2220011" y="4538154"/>
              <a:ext cx="2154025" cy="527901"/>
            </a:xfrm>
            <a:prstGeom prst="roundRect">
              <a:avLst/>
            </a:prstGeom>
            <a:solidFill>
              <a:srgbClr val="0082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a:t>
              </a:r>
            </a:p>
          </p:txBody>
        </p:sp>
        <p:cxnSp>
          <p:nvCxnSpPr>
            <p:cNvPr id="7" name="Straight Arrow Connector 6">
              <a:extLst>
                <a:ext uri="{FF2B5EF4-FFF2-40B4-BE49-F238E27FC236}">
                  <a16:creationId xmlns:a16="http://schemas.microsoft.com/office/drawing/2014/main" id="{11F0A6EF-F4E1-4ECC-B2A9-49DED7418007}"/>
                </a:ext>
              </a:extLst>
            </p:cNvPr>
            <p:cNvCxnSpPr>
              <a:stCxn id="4" idx="2"/>
              <a:endCxn id="23" idx="0"/>
            </p:cNvCxnSpPr>
            <p:nvPr/>
          </p:nvCxnSpPr>
          <p:spPr>
            <a:xfrm flipH="1">
              <a:off x="3297024" y="3634033"/>
              <a:ext cx="1" cy="188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7D4ADAB-2B4C-462A-B7BE-1A09F938A546}"/>
                </a:ext>
              </a:extLst>
            </p:cNvPr>
            <p:cNvCxnSpPr/>
            <p:nvPr/>
          </p:nvCxnSpPr>
          <p:spPr>
            <a:xfrm flipH="1">
              <a:off x="3297022" y="4340165"/>
              <a:ext cx="1" cy="188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 name="Arrow: Up 4">
            <a:extLst>
              <a:ext uri="{FF2B5EF4-FFF2-40B4-BE49-F238E27FC236}">
                <a16:creationId xmlns:a16="http://schemas.microsoft.com/office/drawing/2014/main" id="{B8D46B5D-8166-4613-90CD-52B28428728E}"/>
              </a:ext>
            </a:extLst>
          </p:cNvPr>
          <p:cNvSpPr/>
          <p:nvPr/>
        </p:nvSpPr>
        <p:spPr>
          <a:xfrm>
            <a:off x="2762051" y="4247757"/>
            <a:ext cx="1069942" cy="39592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Up 31">
            <a:extLst>
              <a:ext uri="{FF2B5EF4-FFF2-40B4-BE49-F238E27FC236}">
                <a16:creationId xmlns:a16="http://schemas.microsoft.com/office/drawing/2014/main" id="{66253348-DE1F-4579-94E7-3F5E55D41CED}"/>
              </a:ext>
            </a:extLst>
          </p:cNvPr>
          <p:cNvSpPr/>
          <p:nvPr/>
        </p:nvSpPr>
        <p:spPr>
          <a:xfrm>
            <a:off x="2762051" y="3553509"/>
            <a:ext cx="1069942" cy="40346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Up 33">
            <a:extLst>
              <a:ext uri="{FF2B5EF4-FFF2-40B4-BE49-F238E27FC236}">
                <a16:creationId xmlns:a16="http://schemas.microsoft.com/office/drawing/2014/main" id="{67970F77-17CC-4576-A5EF-403AB7E543CF}"/>
              </a:ext>
            </a:extLst>
          </p:cNvPr>
          <p:cNvSpPr/>
          <p:nvPr/>
        </p:nvSpPr>
        <p:spPr>
          <a:xfrm>
            <a:off x="2762051" y="3474144"/>
            <a:ext cx="1069942" cy="118635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solidFill>
                  <a:srgbClr val="FF0000"/>
                </a:solidFill>
              </a:rPr>
              <a:t>Casts</a:t>
            </a:r>
            <a:r>
              <a:rPr lang="en-US" dirty="0"/>
              <a:t>: Widening vs. Narrowing</a:t>
            </a:r>
          </a:p>
        </p:txBody>
      </p:sp>
      <p:sp>
        <p:nvSpPr>
          <p:cNvPr id="3" name="TextBox 2">
            <a:extLst>
              <a:ext uri="{FF2B5EF4-FFF2-40B4-BE49-F238E27FC236}">
                <a16:creationId xmlns:a16="http://schemas.microsoft.com/office/drawing/2014/main" id="{60F4EB5E-8712-41AE-BB74-7B3316EA9199}"/>
              </a:ext>
            </a:extLst>
          </p:cNvPr>
          <p:cNvSpPr txBox="1"/>
          <p:nvPr/>
        </p:nvSpPr>
        <p:spPr>
          <a:xfrm>
            <a:off x="1535146" y="898774"/>
            <a:ext cx="9121708" cy="461665"/>
          </a:xfrm>
          <a:prstGeom prst="rect">
            <a:avLst/>
          </a:prstGeom>
          <a:noFill/>
        </p:spPr>
        <p:txBody>
          <a:bodyPr wrap="square" rtlCol="0">
            <a:spAutoFit/>
          </a:bodyPr>
          <a:lstStyle/>
          <a:p>
            <a:pPr algn="ctr"/>
            <a:r>
              <a:rPr lang="en-US" sz="2400" dirty="0">
                <a:solidFill>
                  <a:srgbClr val="FF0000"/>
                </a:solidFill>
              </a:rPr>
              <a:t>Casts</a:t>
            </a:r>
            <a:r>
              <a:rPr lang="en-US" sz="2400" dirty="0"/>
              <a:t> can also be </a:t>
            </a:r>
            <a:r>
              <a:rPr lang="en-US" sz="2400" dirty="0">
                <a:solidFill>
                  <a:schemeClr val="accent2">
                    <a:lumMod val="50000"/>
                  </a:schemeClr>
                </a:solidFill>
              </a:rPr>
              <a:t>widening (an "upcast") </a:t>
            </a:r>
            <a:r>
              <a:rPr lang="en-US" sz="2400" dirty="0"/>
              <a:t>or </a:t>
            </a:r>
            <a:r>
              <a:rPr lang="en-US" sz="2400" dirty="0">
                <a:solidFill>
                  <a:srgbClr val="0070C0"/>
                </a:solidFill>
              </a:rPr>
              <a:t>narrowing (a "downcast")</a:t>
            </a:r>
            <a:r>
              <a:rPr lang="en-US" sz="2400" dirty="0"/>
              <a:t>.</a:t>
            </a:r>
          </a:p>
        </p:txBody>
      </p:sp>
      <p:grpSp>
        <p:nvGrpSpPr>
          <p:cNvPr id="19" name="Group 18">
            <a:extLst>
              <a:ext uri="{FF2B5EF4-FFF2-40B4-BE49-F238E27FC236}">
                <a16:creationId xmlns:a16="http://schemas.microsoft.com/office/drawing/2014/main" id="{31C74722-64EA-44C9-B047-9A0924CF9791}"/>
              </a:ext>
            </a:extLst>
          </p:cNvPr>
          <p:cNvGrpSpPr/>
          <p:nvPr/>
        </p:nvGrpSpPr>
        <p:grpSpPr>
          <a:xfrm>
            <a:off x="207012" y="1503660"/>
            <a:ext cx="5969910" cy="1076242"/>
            <a:chOff x="151662" y="5048271"/>
            <a:chExt cx="5969910" cy="1076242"/>
          </a:xfrm>
        </p:grpSpPr>
        <p:pic>
          <p:nvPicPr>
            <p:cNvPr id="27" name="Picture 26">
              <a:extLst>
                <a:ext uri="{FF2B5EF4-FFF2-40B4-BE49-F238E27FC236}">
                  <a16:creationId xmlns:a16="http://schemas.microsoft.com/office/drawing/2014/main" id="{F82E8DBC-88E4-4CA8-8741-5A5D20DF16FF}"/>
                </a:ext>
              </a:extLst>
            </p:cNvPr>
            <p:cNvPicPr>
              <a:picLocks noChangeAspect="1"/>
            </p:cNvPicPr>
            <p:nvPr/>
          </p:nvPicPr>
          <p:blipFill rotWithShape="1">
            <a:blip r:embed="rId3"/>
            <a:srcRect b="5708"/>
            <a:stretch/>
          </p:blipFill>
          <p:spPr>
            <a:xfrm>
              <a:off x="151662" y="5048271"/>
              <a:ext cx="946209" cy="960834"/>
            </a:xfrm>
            <a:prstGeom prst="rect">
              <a:avLst/>
            </a:prstGeom>
          </p:spPr>
        </p:pic>
        <p:sp>
          <p:nvSpPr>
            <p:cNvPr id="30" name="TextBox 29">
              <a:extLst>
                <a:ext uri="{FF2B5EF4-FFF2-40B4-BE49-F238E27FC236}">
                  <a16:creationId xmlns:a16="http://schemas.microsoft.com/office/drawing/2014/main" id="{05A1ABBC-F500-4A75-A0E2-1355FC605E82}"/>
                </a:ext>
              </a:extLst>
            </p:cNvPr>
            <p:cNvSpPr txBox="1"/>
            <p:nvPr/>
          </p:nvSpPr>
          <p:spPr>
            <a:xfrm>
              <a:off x="943272" y="5108850"/>
              <a:ext cx="5178300" cy="1015663"/>
            </a:xfrm>
            <a:prstGeom prst="rect">
              <a:avLst/>
            </a:prstGeom>
            <a:noFill/>
          </p:spPr>
          <p:txBody>
            <a:bodyPr wrap="square" rtlCol="0">
              <a:spAutoFit/>
            </a:bodyPr>
            <a:lstStyle/>
            <a:p>
              <a:pPr algn="ctr"/>
              <a:r>
                <a:rPr lang="en-US" sz="2000" dirty="0"/>
                <a:t>A </a:t>
              </a:r>
              <a:r>
                <a:rPr lang="en-US" sz="2000" dirty="0">
                  <a:solidFill>
                    <a:schemeClr val="accent2">
                      <a:lumMod val="50000"/>
                    </a:schemeClr>
                  </a:solidFill>
                </a:rPr>
                <a:t>widening</a:t>
              </a:r>
              <a:r>
                <a:rPr lang="en-US" sz="2000" dirty="0"/>
                <a:t> cast, aka an </a:t>
              </a:r>
              <a:r>
                <a:rPr lang="en-US" sz="2000" dirty="0">
                  <a:solidFill>
                    <a:srgbClr val="843C0C"/>
                  </a:solidFill>
                </a:rPr>
                <a:t>"upcast"</a:t>
              </a:r>
              <a:r>
                <a:rPr lang="en-US" sz="2000" dirty="0"/>
                <a:t>, casts a subtype variable as its supertype, e.g.:</a:t>
              </a:r>
            </a:p>
            <a:p>
              <a:pPr algn="ctr"/>
              <a:r>
                <a:rPr lang="en-US" sz="2000" dirty="0">
                  <a:solidFill>
                    <a:srgbClr val="00B050"/>
                  </a:solidFill>
                  <a:sym typeface="Wingdings" panose="05000000000000000000" pitchFamily="2" charset="2"/>
                </a:rPr>
                <a:t>Student</a:t>
              </a:r>
              <a:r>
                <a:rPr lang="en-US" sz="2000" dirty="0">
                  <a:solidFill>
                    <a:srgbClr val="7030A0"/>
                  </a:solidFill>
                  <a:sym typeface="Wingdings" panose="05000000000000000000" pitchFamily="2" charset="2"/>
                </a:rPr>
                <a:t> </a:t>
              </a:r>
              <a:r>
                <a:rPr lang="en-US" sz="2000" dirty="0">
                  <a:sym typeface="Wingdings" panose="05000000000000000000" pitchFamily="2" charset="2"/>
                </a:rPr>
                <a:t> </a:t>
              </a:r>
              <a:r>
                <a:rPr lang="en-US" sz="2000" dirty="0">
                  <a:solidFill>
                    <a:srgbClr val="7030A0"/>
                  </a:solidFill>
                  <a:sym typeface="Wingdings" panose="05000000000000000000" pitchFamily="2" charset="2"/>
                </a:rPr>
                <a:t>Person</a:t>
              </a:r>
              <a:endParaRPr lang="en-US" sz="2000" dirty="0">
                <a:solidFill>
                  <a:srgbClr val="7030A0"/>
                </a:solidFill>
              </a:endParaRPr>
            </a:p>
          </p:txBody>
        </p:sp>
      </p:grpSp>
      <p:grpSp>
        <p:nvGrpSpPr>
          <p:cNvPr id="20" name="Group 19">
            <a:extLst>
              <a:ext uri="{FF2B5EF4-FFF2-40B4-BE49-F238E27FC236}">
                <a16:creationId xmlns:a16="http://schemas.microsoft.com/office/drawing/2014/main" id="{DAD6FF20-6FA2-4DF5-AA32-BDCCCC81E22B}"/>
              </a:ext>
            </a:extLst>
          </p:cNvPr>
          <p:cNvGrpSpPr/>
          <p:nvPr/>
        </p:nvGrpSpPr>
        <p:grpSpPr>
          <a:xfrm>
            <a:off x="6298890" y="1503660"/>
            <a:ext cx="5505320" cy="1086447"/>
            <a:chOff x="6198169" y="4984476"/>
            <a:chExt cx="5505320" cy="1086447"/>
          </a:xfrm>
        </p:grpSpPr>
        <p:sp>
          <p:nvSpPr>
            <p:cNvPr id="17" name="TextBox 16">
              <a:extLst>
                <a:ext uri="{FF2B5EF4-FFF2-40B4-BE49-F238E27FC236}">
                  <a16:creationId xmlns:a16="http://schemas.microsoft.com/office/drawing/2014/main" id="{EA56DA4C-A9FE-423F-A95F-9FFCF0D039EF}"/>
                </a:ext>
              </a:extLst>
            </p:cNvPr>
            <p:cNvSpPr txBox="1"/>
            <p:nvPr/>
          </p:nvSpPr>
          <p:spPr>
            <a:xfrm>
              <a:off x="7192177" y="5055260"/>
              <a:ext cx="4511312" cy="1015663"/>
            </a:xfrm>
            <a:prstGeom prst="rect">
              <a:avLst/>
            </a:prstGeom>
            <a:noFill/>
          </p:spPr>
          <p:txBody>
            <a:bodyPr wrap="square" rtlCol="0">
              <a:spAutoFit/>
            </a:bodyPr>
            <a:lstStyle/>
            <a:p>
              <a:pPr algn="ctr"/>
              <a:r>
                <a:rPr lang="en-US" sz="2000" dirty="0"/>
                <a:t>A </a:t>
              </a:r>
              <a:r>
                <a:rPr lang="en-US" sz="2000" dirty="0">
                  <a:solidFill>
                    <a:srgbClr val="0070C0"/>
                  </a:solidFill>
                </a:rPr>
                <a:t>narrowing</a:t>
              </a:r>
              <a:r>
                <a:rPr lang="en-US" sz="2000" dirty="0"/>
                <a:t> cast, aka a </a:t>
              </a:r>
              <a:r>
                <a:rPr lang="en-US" sz="2000" dirty="0">
                  <a:solidFill>
                    <a:srgbClr val="0070C0"/>
                  </a:solidFill>
                </a:rPr>
                <a:t>"downcast"</a:t>
              </a:r>
              <a:r>
                <a:rPr lang="en-US" sz="2000" dirty="0"/>
                <a:t>, is one that casts supertype variable as its one of its subtypes, e.g.: </a:t>
              </a:r>
              <a:r>
                <a:rPr lang="en-US" sz="2000" dirty="0">
                  <a:solidFill>
                    <a:srgbClr val="7030A0"/>
                  </a:solidFill>
                </a:rPr>
                <a:t>Person </a:t>
              </a:r>
              <a:r>
                <a:rPr lang="en-US" sz="2000" dirty="0">
                  <a:solidFill>
                    <a:srgbClr val="7030A0"/>
                  </a:solidFill>
                  <a:sym typeface="Wingdings" panose="05000000000000000000" pitchFamily="2" charset="2"/>
                </a:rPr>
                <a:t> </a:t>
              </a:r>
              <a:r>
                <a:rPr lang="en-US" sz="2000" dirty="0">
                  <a:solidFill>
                    <a:srgbClr val="00B050"/>
                  </a:solidFill>
                </a:rPr>
                <a:t>Prof</a:t>
              </a:r>
              <a:endParaRPr lang="en-US" sz="2000" dirty="0"/>
            </a:p>
          </p:txBody>
        </p:sp>
        <p:pic>
          <p:nvPicPr>
            <p:cNvPr id="31" name="Picture 30">
              <a:extLst>
                <a:ext uri="{FF2B5EF4-FFF2-40B4-BE49-F238E27FC236}">
                  <a16:creationId xmlns:a16="http://schemas.microsoft.com/office/drawing/2014/main" id="{53FFDC0D-614A-4029-AAA9-036EC2330D36}"/>
                </a:ext>
              </a:extLst>
            </p:cNvPr>
            <p:cNvPicPr>
              <a:picLocks noChangeAspect="1"/>
            </p:cNvPicPr>
            <p:nvPr/>
          </p:nvPicPr>
          <p:blipFill rotWithShape="1">
            <a:blip r:embed="rId3"/>
            <a:srcRect b="5708"/>
            <a:stretch/>
          </p:blipFill>
          <p:spPr>
            <a:xfrm rot="10800000">
              <a:off x="6198169" y="4984476"/>
              <a:ext cx="946209" cy="960834"/>
            </a:xfrm>
            <a:prstGeom prst="rect">
              <a:avLst/>
            </a:prstGeom>
          </p:spPr>
        </p:pic>
      </p:grpSp>
      <p:sp>
        <p:nvSpPr>
          <p:cNvPr id="35" name="TextBox 34">
            <a:extLst>
              <a:ext uri="{FF2B5EF4-FFF2-40B4-BE49-F238E27FC236}">
                <a16:creationId xmlns:a16="http://schemas.microsoft.com/office/drawing/2014/main" id="{782B3F8D-2033-4FF9-BD9F-FB00F89F5A40}"/>
              </a:ext>
            </a:extLst>
          </p:cNvPr>
          <p:cNvSpPr txBox="1"/>
          <p:nvPr/>
        </p:nvSpPr>
        <p:spPr>
          <a:xfrm>
            <a:off x="105778" y="5747738"/>
            <a:ext cx="6071144" cy="1015663"/>
          </a:xfrm>
          <a:prstGeom prst="rect">
            <a:avLst/>
          </a:prstGeom>
          <a:noFill/>
        </p:spPr>
        <p:txBody>
          <a:bodyPr wrap="square">
            <a:spAutoFit/>
          </a:bodyPr>
          <a:lstStyle/>
          <a:p>
            <a:pPr algn="ctr"/>
            <a:r>
              <a:rPr lang="en-US" sz="2000" dirty="0">
                <a:solidFill>
                  <a:srgbClr val="843C0C"/>
                </a:solidFill>
              </a:rPr>
              <a:t>Upcasts</a:t>
            </a:r>
            <a:r>
              <a:rPr lang="en-US" sz="2000" dirty="0"/>
              <a:t> are always safe because we know that every subtype object (e.g., </a:t>
            </a:r>
            <a:r>
              <a:rPr lang="en-US" sz="2000" dirty="0">
                <a:solidFill>
                  <a:srgbClr val="00B050"/>
                </a:solidFill>
              </a:rPr>
              <a:t>Student</a:t>
            </a:r>
            <a:r>
              <a:rPr lang="en-US" sz="2000" dirty="0"/>
              <a:t>) is guaranteed to have all of the properties of the supertype (e.g. </a:t>
            </a:r>
            <a:r>
              <a:rPr lang="en-US" sz="2000" dirty="0">
                <a:solidFill>
                  <a:srgbClr val="7030A0"/>
                </a:solidFill>
              </a:rPr>
              <a:t>Person</a:t>
            </a:r>
            <a:r>
              <a:rPr lang="en-US" sz="2000" dirty="0"/>
              <a:t>).</a:t>
            </a:r>
          </a:p>
        </p:txBody>
      </p:sp>
      <p:sp>
        <p:nvSpPr>
          <p:cNvPr id="25" name="Rectangle 24">
            <a:extLst>
              <a:ext uri="{FF2B5EF4-FFF2-40B4-BE49-F238E27FC236}">
                <a16:creationId xmlns:a16="http://schemas.microsoft.com/office/drawing/2014/main" id="{1F88BDDD-2588-44C1-9C02-54C0CBE05CF4}"/>
              </a:ext>
            </a:extLst>
          </p:cNvPr>
          <p:cNvSpPr/>
          <p:nvPr/>
        </p:nvSpPr>
        <p:spPr>
          <a:xfrm>
            <a:off x="209632" y="2742333"/>
            <a:ext cx="5835914" cy="300540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class</a:t>
            </a:r>
            <a:r>
              <a:rPr kumimoji="0" lang="en-US" sz="2000"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sz="2000" b="0" i="0" u="none" strike="noStrike" kern="1200" cap="none" spc="0" normalizeH="0" noProof="0" dirty="0">
                <a:ln>
                  <a:noFill/>
                </a:ln>
                <a:solidFill>
                  <a:srgbClr val="7030A0"/>
                </a:solidFill>
                <a:effectLst/>
                <a:uLnTx/>
                <a:uFillTx/>
                <a:latin typeface="Consolas" panose="020B0609020204030204" pitchFamily="49" charset="0"/>
                <a:cs typeface="Courier New" panose="02070309020205020404" pitchFamily="49" charset="0"/>
              </a:rPr>
              <a:t>Person</a:t>
            </a:r>
            <a:r>
              <a:rPr kumimoji="0" lang="en-US" sz="2000"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 ... };</a:t>
            </a:r>
          </a:p>
          <a:p>
            <a:pPr lvl="0">
              <a:defRPr/>
            </a:pPr>
            <a:r>
              <a:rPr lang="en-US" sz="2000" baseline="0" dirty="0">
                <a:solidFill>
                  <a:schemeClr val="tx1"/>
                </a:solidFill>
                <a:latin typeface="Consolas" panose="020B0609020204030204" pitchFamily="49" charset="0"/>
                <a:cs typeface="Courier New" panose="02070309020205020404" pitchFamily="49" charset="0"/>
              </a:rPr>
              <a:t>class</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Student</a:t>
            </a:r>
            <a:r>
              <a:rPr lang="en-US" sz="2000" dirty="0">
                <a:solidFill>
                  <a:schemeClr val="tx1"/>
                </a:solidFill>
                <a:latin typeface="Consolas" panose="020B0609020204030204" pitchFamily="49" charset="0"/>
                <a:cs typeface="Courier New" panose="02070309020205020404" pitchFamily="49" charset="0"/>
              </a:rPr>
              <a:t>: public </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schemeClr val="tx1"/>
                </a:solidFill>
                <a:latin typeface="Consolas" panose="020B0609020204030204" pitchFamily="49" charset="0"/>
                <a:cs typeface="Courier New" panose="02070309020205020404" pitchFamily="49" charset="0"/>
              </a:rPr>
              <a:t> { ... };</a:t>
            </a:r>
            <a:br>
              <a:rPr lang="en-US" sz="2000" dirty="0">
                <a:solidFill>
                  <a:schemeClr val="tx1"/>
                </a:solidFill>
                <a:latin typeface="Consolas" panose="020B0609020204030204" pitchFamily="49" charset="0"/>
                <a:cs typeface="Courier New" panose="02070309020205020404" pitchFamily="49" charset="0"/>
              </a:rPr>
            </a:br>
            <a:endParaRPr lang="en-US" sz="9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int main() {</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Student</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s</a:t>
            </a:r>
            <a:r>
              <a:rPr lang="en-US" sz="2000" dirty="0">
                <a:solidFill>
                  <a:schemeClr val="tx1"/>
                </a:solidFill>
                <a:latin typeface="Consolas" panose="020B0609020204030204" pitchFamily="49" charset="0"/>
                <a:cs typeface="Courier New" panose="02070309020205020404" pitchFamily="49" charset="0"/>
              </a:rPr>
              <a:t> = new </a:t>
            </a:r>
            <a:r>
              <a:rPr lang="en-US" sz="2000" dirty="0">
                <a:solidFill>
                  <a:srgbClr val="00B050"/>
                </a:solidFill>
                <a:latin typeface="Consolas" panose="020B0609020204030204" pitchFamily="49" charset="0"/>
                <a:cs typeface="Courier New" panose="02070309020205020404" pitchFamily="49" charset="0"/>
              </a:rPr>
              <a:t>Student</a:t>
            </a:r>
            <a:r>
              <a:rPr lang="en-US" sz="2000" dirty="0">
                <a:solidFill>
                  <a:schemeClr val="tx1"/>
                </a:solidFill>
                <a:latin typeface="Consolas" panose="020B0609020204030204" pitchFamily="49" charset="0"/>
                <a:cs typeface="Courier New" panose="02070309020205020404" pitchFamily="49" charset="0"/>
              </a:rPr>
              <a:t>("</a:t>
            </a:r>
            <a:r>
              <a:rPr lang="en-US" sz="2000" dirty="0" err="1">
                <a:solidFill>
                  <a:schemeClr val="tx1"/>
                </a:solidFill>
                <a:latin typeface="Consolas" panose="020B0609020204030204" pitchFamily="49" charset="0"/>
                <a:cs typeface="Courier New" panose="02070309020205020404" pitchFamily="49" charset="0"/>
              </a:rPr>
              <a:t>Tad","CS</a:t>
            </a: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16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7030A0"/>
                </a:solidFill>
                <a:latin typeface="Consolas" panose="020B0609020204030204" pitchFamily="49" charset="0"/>
                <a:cs typeface="Courier New" panose="02070309020205020404" pitchFamily="49" charset="0"/>
              </a:rPr>
              <a:t>p</a:t>
            </a:r>
            <a:r>
              <a:rPr lang="en-US" sz="2000" dirty="0">
                <a:solidFill>
                  <a:schemeClr val="tx1"/>
                </a:solidFill>
                <a:latin typeface="Consolas" panose="020B0609020204030204" pitchFamily="49" charset="0"/>
                <a:cs typeface="Courier New" panose="02070309020205020404" pitchFamily="49" charset="0"/>
              </a:rPr>
              <a:t> = </a:t>
            </a:r>
            <a:r>
              <a:rPr lang="en-US" sz="2000" dirty="0" err="1">
                <a:solidFill>
                  <a:schemeClr val="tx1"/>
                </a:solidFill>
                <a:latin typeface="Consolas" panose="020B0609020204030204" pitchFamily="49" charset="0"/>
                <a:cs typeface="Courier New" panose="02070309020205020404" pitchFamily="49" charset="0"/>
              </a:rPr>
              <a:t>static_cast</a:t>
            </a:r>
            <a:r>
              <a:rPr lang="en-US" sz="2000" dirty="0">
                <a:solidFill>
                  <a:schemeClr val="tx1"/>
                </a:solidFill>
                <a:latin typeface="Consolas" panose="020B0609020204030204" pitchFamily="49" charset="0"/>
                <a:cs typeface="Courier New" panose="02070309020205020404" pitchFamily="49" charset="0"/>
              </a:rPr>
              <a:t>&lt;</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schemeClr val="tx1"/>
                </a:solidFill>
                <a:latin typeface="Consolas" panose="020B0609020204030204" pitchFamily="49" charset="0"/>
                <a:cs typeface="Courier New" panose="02070309020205020404" pitchFamily="49" charset="0"/>
              </a:rPr>
              <a:t>&gt;(</a:t>
            </a:r>
            <a:r>
              <a:rPr lang="en-US" sz="2000" dirty="0">
                <a:solidFill>
                  <a:srgbClr val="00B050"/>
                </a:solidFill>
                <a:latin typeface="Consolas" panose="020B0609020204030204" pitchFamily="49" charset="0"/>
                <a:cs typeface="Courier New" panose="02070309020205020404" pitchFamily="49" charset="0"/>
              </a:rPr>
              <a:t>s</a:t>
            </a: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16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cout</a:t>
            </a:r>
            <a:r>
              <a:rPr lang="en-US" sz="2000" dirty="0">
                <a:solidFill>
                  <a:schemeClr val="tx1"/>
                </a:solidFill>
                <a:latin typeface="Consolas" panose="020B0609020204030204" pitchFamily="49" charset="0"/>
                <a:cs typeface="Courier New" panose="02070309020205020404" pitchFamily="49" charset="0"/>
              </a:rPr>
              <a:t> &lt;&lt; "Hi " &lt;&lt; </a:t>
            </a:r>
            <a:r>
              <a:rPr lang="en-US" sz="2000" dirty="0">
                <a:solidFill>
                  <a:srgbClr val="7030A0"/>
                </a:solidFill>
                <a:latin typeface="Consolas" panose="020B0609020204030204" pitchFamily="49" charset="0"/>
                <a:cs typeface="Courier New" panose="02070309020205020404" pitchFamily="49" charset="0"/>
              </a:rPr>
              <a:t>p</a:t>
            </a:r>
            <a:r>
              <a:rPr lang="en-US" sz="2000" dirty="0">
                <a:solidFill>
                  <a:schemeClr val="tx1"/>
                </a:solidFill>
                <a:latin typeface="Consolas" panose="020B0609020204030204" pitchFamily="49" charset="0"/>
                <a:cs typeface="Courier New" panose="02070309020205020404" pitchFamily="49" charset="0"/>
              </a:rPr>
              <a:t>-&gt;</a:t>
            </a:r>
            <a:r>
              <a:rPr lang="en-US" sz="2000" dirty="0" err="1">
                <a:solidFill>
                  <a:schemeClr val="tx1"/>
                </a:solidFill>
                <a:latin typeface="Consolas" panose="020B0609020204030204" pitchFamily="49" charset="0"/>
                <a:cs typeface="Courier New" panose="02070309020205020404" pitchFamily="49" charset="0"/>
              </a:rPr>
              <a:t>get_name</a:t>
            </a:r>
            <a:r>
              <a:rPr lang="en-US" sz="2000" dirty="0">
                <a:solidFill>
                  <a:schemeClr val="tx1"/>
                </a:solidFill>
                <a:latin typeface="Consolas" panose="020B0609020204030204" pitchFamily="49" charset="0"/>
                <a:cs typeface="Courier New" panose="02070309020205020404" pitchFamily="49" charset="0"/>
              </a:rPr>
              <a:t>();</a:t>
            </a:r>
          </a:p>
          <a:p>
            <a:pPr lvl="0">
              <a:defRPr/>
            </a:pPr>
            <a:r>
              <a:rPr lang="en-US" sz="2000" dirty="0">
                <a:solidFill>
                  <a:schemeClr val="tx1"/>
                </a:solidFill>
                <a:latin typeface="Consolas" panose="020B06090202040302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CB3D0FB9-3903-4A8D-AEE3-69E204CA4C52}"/>
              </a:ext>
            </a:extLst>
          </p:cNvPr>
          <p:cNvSpPr/>
          <p:nvPr/>
        </p:nvSpPr>
        <p:spPr>
          <a:xfrm>
            <a:off x="499621" y="4350044"/>
            <a:ext cx="5170602" cy="551909"/>
          </a:xfrm>
          <a:prstGeom prst="rect">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a:extLst>
              <a:ext uri="{FF2B5EF4-FFF2-40B4-BE49-F238E27FC236}">
                <a16:creationId xmlns:a16="http://schemas.microsoft.com/office/drawing/2014/main" id="{B695948A-3E83-49EB-9068-26D4434AD779}"/>
              </a:ext>
            </a:extLst>
          </p:cNvPr>
          <p:cNvSpPr/>
          <p:nvPr/>
        </p:nvSpPr>
        <p:spPr>
          <a:xfrm>
            <a:off x="209632" y="2744945"/>
            <a:ext cx="5835914" cy="3005405"/>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cs typeface="Courier New" panose="02070309020205020404" pitchFamily="49" charset="0"/>
              </a:rPr>
              <a:t>class</a:t>
            </a:r>
            <a:r>
              <a:rPr kumimoji="0" lang="en-US" sz="2000"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a:t>
            </a:r>
            <a:r>
              <a:rPr kumimoji="0" lang="en-US" sz="2000" b="0" i="0" u="none" strike="noStrike" kern="1200" cap="none" spc="0" normalizeH="0" noProof="0" dirty="0">
                <a:ln>
                  <a:noFill/>
                </a:ln>
                <a:solidFill>
                  <a:srgbClr val="7030A0"/>
                </a:solidFill>
                <a:effectLst/>
                <a:uLnTx/>
                <a:uFillTx/>
                <a:latin typeface="Consolas" panose="020B0609020204030204" pitchFamily="49" charset="0"/>
                <a:cs typeface="Courier New" panose="02070309020205020404" pitchFamily="49" charset="0"/>
              </a:rPr>
              <a:t>Person</a:t>
            </a:r>
            <a:r>
              <a:rPr kumimoji="0" lang="en-US" sz="2000" b="0" i="0" u="none" strike="noStrike" kern="1200" cap="none" spc="0" normalizeH="0" noProof="0" dirty="0">
                <a:ln>
                  <a:noFill/>
                </a:ln>
                <a:solidFill>
                  <a:schemeClr val="tx1"/>
                </a:solidFill>
                <a:effectLst/>
                <a:uLnTx/>
                <a:uFillTx/>
                <a:latin typeface="Consolas" panose="020B0609020204030204" pitchFamily="49" charset="0"/>
                <a:cs typeface="Courier New" panose="02070309020205020404" pitchFamily="49" charset="0"/>
              </a:rPr>
              <a:t> { ... };</a:t>
            </a:r>
          </a:p>
          <a:p>
            <a:pPr lvl="0">
              <a:defRPr/>
            </a:pPr>
            <a:r>
              <a:rPr lang="en-US" sz="2000" baseline="0" dirty="0">
                <a:solidFill>
                  <a:schemeClr val="tx1"/>
                </a:solidFill>
                <a:latin typeface="Consolas" panose="020B0609020204030204" pitchFamily="49" charset="0"/>
                <a:cs typeface="Courier New" panose="02070309020205020404" pitchFamily="49" charset="0"/>
              </a:rPr>
              <a:t>class</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Student</a:t>
            </a:r>
            <a:r>
              <a:rPr lang="en-US" sz="2000" dirty="0">
                <a:solidFill>
                  <a:schemeClr val="tx1"/>
                </a:solidFill>
                <a:latin typeface="Consolas" panose="020B0609020204030204" pitchFamily="49" charset="0"/>
                <a:cs typeface="Courier New" panose="02070309020205020404" pitchFamily="49" charset="0"/>
              </a:rPr>
              <a:t>: public </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schemeClr val="tx1"/>
                </a:solidFill>
                <a:latin typeface="Consolas" panose="020B0609020204030204" pitchFamily="49" charset="0"/>
                <a:cs typeface="Courier New" panose="02070309020205020404" pitchFamily="49" charset="0"/>
              </a:rPr>
              <a:t> { ... };</a:t>
            </a:r>
            <a:br>
              <a:rPr lang="en-US" sz="2000" dirty="0">
                <a:solidFill>
                  <a:schemeClr val="tx1"/>
                </a:solidFill>
                <a:latin typeface="Consolas" panose="020B0609020204030204" pitchFamily="49" charset="0"/>
                <a:cs typeface="Courier New" panose="02070309020205020404" pitchFamily="49" charset="0"/>
              </a:rPr>
            </a:br>
            <a:endParaRPr lang="en-US" sz="9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void </a:t>
            </a:r>
            <a:r>
              <a:rPr lang="en-US" sz="2000" dirty="0" err="1">
                <a:solidFill>
                  <a:prstClr val="black"/>
                </a:solidFill>
                <a:latin typeface="Consolas" panose="020B0609020204030204" pitchFamily="49" charset="0"/>
                <a:cs typeface="Courier New" panose="02070309020205020404" pitchFamily="49" charset="0"/>
              </a:rPr>
              <a:t>chat_with</a:t>
            </a:r>
            <a:r>
              <a:rPr lang="en-US" sz="2000" dirty="0">
                <a:solidFill>
                  <a:prstClr val="black"/>
                </a:solidFill>
                <a:latin typeface="Consolas" panose="020B0609020204030204" pitchFamily="49" charset="0"/>
                <a:cs typeface="Courier New" panose="02070309020205020404" pitchFamily="49" charset="0"/>
              </a:rPr>
              <a:t>(</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prstClr val="black"/>
                </a:solidFill>
                <a:latin typeface="Consolas" panose="020B0609020204030204" pitchFamily="49" charset="0"/>
                <a:cs typeface="Courier New" panose="02070309020205020404" pitchFamily="49" charset="0"/>
              </a:rPr>
              <a:t> &amp;</a:t>
            </a:r>
            <a:r>
              <a:rPr lang="en-US" sz="2000" dirty="0">
                <a:solidFill>
                  <a:srgbClr val="7030A0"/>
                </a:solidFill>
                <a:latin typeface="Consolas" panose="020B0609020204030204" pitchFamily="49" charset="0"/>
                <a:cs typeface="Courier New" panose="02070309020205020404" pitchFamily="49" charset="0"/>
              </a:rPr>
              <a:t>p</a:t>
            </a: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  { </a:t>
            </a:r>
            <a:r>
              <a:rPr lang="en-US" sz="2000" dirty="0" err="1">
                <a:solidFill>
                  <a:schemeClr val="tx1"/>
                </a:solidFill>
                <a:latin typeface="Consolas" panose="020B0609020204030204" pitchFamily="49" charset="0"/>
                <a:cs typeface="Courier New" panose="02070309020205020404" pitchFamily="49" charset="0"/>
              </a:rPr>
              <a:t>cout</a:t>
            </a:r>
            <a:r>
              <a:rPr lang="en-US" sz="2000" dirty="0">
                <a:solidFill>
                  <a:schemeClr val="tx1"/>
                </a:solidFill>
                <a:latin typeface="Consolas" panose="020B0609020204030204" pitchFamily="49" charset="0"/>
                <a:cs typeface="Courier New" panose="02070309020205020404" pitchFamily="49" charset="0"/>
              </a:rPr>
              <a:t> &lt;&lt; "Hi " &lt;&lt; p-&gt;</a:t>
            </a:r>
            <a:r>
              <a:rPr lang="en-US" sz="2000" dirty="0" err="1">
                <a:solidFill>
                  <a:schemeClr val="tx1"/>
                </a:solidFill>
                <a:latin typeface="Consolas" panose="020B0609020204030204" pitchFamily="49" charset="0"/>
                <a:cs typeface="Courier New" panose="02070309020205020404" pitchFamily="49" charset="0"/>
              </a:rPr>
              <a:t>get_name</a:t>
            </a:r>
            <a:r>
              <a:rPr lang="en-US" sz="2000" dirty="0">
                <a:solidFill>
                  <a:schemeClr val="tx1"/>
                </a:solidFill>
                <a:latin typeface="Consolas" panose="020B0609020204030204" pitchFamily="49" charset="0"/>
                <a:cs typeface="Courier New" panose="02070309020205020404" pitchFamily="49" charset="0"/>
              </a:rPr>
              <a:t>(); }</a:t>
            </a:r>
          </a:p>
          <a:p>
            <a:pPr lvl="0">
              <a:defRPr/>
            </a:pPr>
            <a:endParaRPr lang="en-US" sz="20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int main() {</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Student</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s</a:t>
            </a:r>
            <a:r>
              <a:rPr lang="en-US" sz="2000" dirty="0">
                <a:solidFill>
                  <a:schemeClr val="tx1"/>
                </a:solidFill>
                <a:latin typeface="Consolas" panose="020B0609020204030204" pitchFamily="49" charset="0"/>
                <a:cs typeface="Courier New" panose="02070309020205020404" pitchFamily="49" charset="0"/>
              </a:rPr>
              <a:t>("</a:t>
            </a:r>
            <a:r>
              <a:rPr lang="en-US" sz="2000" dirty="0" err="1">
                <a:solidFill>
                  <a:schemeClr val="tx1"/>
                </a:solidFill>
                <a:latin typeface="Consolas" panose="020B0609020204030204" pitchFamily="49" charset="0"/>
                <a:cs typeface="Courier New" panose="02070309020205020404" pitchFamily="49" charset="0"/>
              </a:rPr>
              <a:t>Tammy","CS</a:t>
            </a:r>
            <a:r>
              <a:rPr lang="en-US" sz="2000" dirty="0">
                <a:solidFill>
                  <a:schemeClr val="tx1"/>
                </a:solidFill>
                <a:latin typeface="Consolas" panose="020B0609020204030204" pitchFamily="49" charset="0"/>
                <a:cs typeface="Courier New" panose="02070309020205020404" pitchFamily="49" charset="0"/>
              </a:rPr>
              <a:t>");</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chat_with</a:t>
            </a:r>
            <a:r>
              <a:rPr lang="en-US" sz="2000" dirty="0">
                <a:solidFill>
                  <a:schemeClr val="tx1"/>
                </a:solidFill>
                <a:latin typeface="Consolas" panose="020B0609020204030204" pitchFamily="49" charset="0"/>
                <a:cs typeface="Courier New" panose="02070309020205020404" pitchFamily="49" charset="0"/>
              </a:rPr>
              <a:t>(</a:t>
            </a:r>
            <a:r>
              <a:rPr lang="en-US" sz="2000" dirty="0">
                <a:solidFill>
                  <a:srgbClr val="00B050"/>
                </a:solidFill>
                <a:latin typeface="Consolas" panose="020B0609020204030204" pitchFamily="49" charset="0"/>
                <a:cs typeface="Courier New" panose="02070309020205020404" pitchFamily="49" charset="0"/>
              </a:rPr>
              <a:t>s</a:t>
            </a:r>
            <a:r>
              <a:rPr lang="en-US" sz="2000" dirty="0">
                <a:solidFill>
                  <a:schemeClr val="tx1"/>
                </a:solidFill>
                <a:latin typeface="Consolas" panose="020B0609020204030204" pitchFamily="49" charset="0"/>
                <a:cs typeface="Courier New" panose="02070309020205020404" pitchFamily="49" charset="0"/>
              </a:rPr>
              <a:t>);</a:t>
            </a:r>
          </a:p>
          <a:p>
            <a:pPr lvl="0">
              <a:defRPr/>
            </a:pPr>
            <a:r>
              <a:rPr lang="en-US" sz="2000" dirty="0">
                <a:solidFill>
                  <a:schemeClr val="tx1"/>
                </a:solidFill>
                <a:latin typeface="Consolas" panose="020B0609020204030204" pitchFamily="49" charset="0"/>
                <a:cs typeface="Courier New" panose="02070309020205020404" pitchFamily="49" charset="0"/>
              </a:rPr>
              <a:t>}</a:t>
            </a:r>
            <a:endParaRPr lang="en-US" sz="2000" baseline="0" dirty="0">
              <a:solidFill>
                <a:schemeClr val="tx1"/>
              </a:solidFill>
              <a:latin typeface="Consolas" panose="020B0609020204030204" pitchFamily="49" charset="0"/>
              <a:cs typeface="Courier New" panose="02070309020205020404" pitchFamily="49" charset="0"/>
            </a:endParaRPr>
          </a:p>
        </p:txBody>
      </p:sp>
      <p:sp>
        <p:nvSpPr>
          <p:cNvPr id="36" name="Rectangle 35">
            <a:extLst>
              <a:ext uri="{FF2B5EF4-FFF2-40B4-BE49-F238E27FC236}">
                <a16:creationId xmlns:a16="http://schemas.microsoft.com/office/drawing/2014/main" id="{E26F36F2-DE32-4D57-BEEA-A2527432D1A3}"/>
              </a:ext>
            </a:extLst>
          </p:cNvPr>
          <p:cNvSpPr/>
          <p:nvPr/>
        </p:nvSpPr>
        <p:spPr>
          <a:xfrm>
            <a:off x="1847654" y="5072455"/>
            <a:ext cx="424206" cy="354787"/>
          </a:xfrm>
          <a:prstGeom prst="rect">
            <a:avLst/>
          </a:prstGeom>
          <a:noFill/>
          <a:ln>
            <a:solidFill>
              <a:srgbClr val="00B05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Rectangle 37">
            <a:extLst>
              <a:ext uri="{FF2B5EF4-FFF2-40B4-BE49-F238E27FC236}">
                <a16:creationId xmlns:a16="http://schemas.microsoft.com/office/drawing/2014/main" id="{DF04AEE8-DD3F-4293-870F-82935D622234}"/>
              </a:ext>
            </a:extLst>
          </p:cNvPr>
          <p:cNvSpPr/>
          <p:nvPr/>
        </p:nvSpPr>
        <p:spPr>
          <a:xfrm>
            <a:off x="2389694" y="3538505"/>
            <a:ext cx="1282045" cy="354787"/>
          </a:xfrm>
          <a:prstGeom prst="rect">
            <a:avLst/>
          </a:prstGeom>
          <a:noFill/>
          <a:ln>
            <a:solidFill>
              <a:srgbClr val="7030A0"/>
            </a:solidFill>
          </a:ln>
          <a:effectLst>
            <a:glow rad="2286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1" name="Straight Arrow Connector 10">
            <a:extLst>
              <a:ext uri="{FF2B5EF4-FFF2-40B4-BE49-F238E27FC236}">
                <a16:creationId xmlns:a16="http://schemas.microsoft.com/office/drawing/2014/main" id="{7BE78535-D7FA-457B-ABD9-73729492489B}"/>
              </a:ext>
            </a:extLst>
          </p:cNvPr>
          <p:cNvCxnSpPr/>
          <p:nvPr/>
        </p:nvCxnSpPr>
        <p:spPr>
          <a:xfrm flipV="1">
            <a:off x="2055043" y="3893292"/>
            <a:ext cx="1513002" cy="1179163"/>
          </a:xfrm>
          <a:prstGeom prst="straightConnector1">
            <a:avLst/>
          </a:prstGeom>
          <a:ln w="38100">
            <a:gradFill>
              <a:gsLst>
                <a:gs pos="0">
                  <a:srgbClr val="00B050"/>
                </a:gs>
                <a:gs pos="100000">
                  <a:srgbClr val="7030A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0FC3EEA7-BBDC-43A5-BF39-EB30D84F41BE}"/>
              </a:ext>
            </a:extLst>
          </p:cNvPr>
          <p:cNvGrpSpPr/>
          <p:nvPr/>
        </p:nvGrpSpPr>
        <p:grpSpPr>
          <a:xfrm>
            <a:off x="8270532" y="3014411"/>
            <a:ext cx="2154026" cy="1959923"/>
            <a:chOff x="2220011" y="3106132"/>
            <a:chExt cx="2154026" cy="1959923"/>
          </a:xfrm>
        </p:grpSpPr>
        <p:sp>
          <p:nvSpPr>
            <p:cNvPr id="40" name="Rectangle: Rounded Corners 39">
              <a:extLst>
                <a:ext uri="{FF2B5EF4-FFF2-40B4-BE49-F238E27FC236}">
                  <a16:creationId xmlns:a16="http://schemas.microsoft.com/office/drawing/2014/main" id="{0F7407AB-DD21-46F9-8A4C-4D7C8FEAA30D}"/>
                </a:ext>
              </a:extLst>
            </p:cNvPr>
            <p:cNvSpPr/>
            <p:nvPr/>
          </p:nvSpPr>
          <p:spPr>
            <a:xfrm>
              <a:off x="2220012" y="3106132"/>
              <a:ext cx="2154025" cy="527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Organism</a:t>
              </a:r>
            </a:p>
          </p:txBody>
        </p:sp>
        <p:sp>
          <p:nvSpPr>
            <p:cNvPr id="41" name="Rectangle: Rounded Corners 40">
              <a:extLst>
                <a:ext uri="{FF2B5EF4-FFF2-40B4-BE49-F238E27FC236}">
                  <a16:creationId xmlns:a16="http://schemas.microsoft.com/office/drawing/2014/main" id="{13A422E4-1611-4B5D-B1B3-FA2F806C11AC}"/>
                </a:ext>
              </a:extLst>
            </p:cNvPr>
            <p:cNvSpPr/>
            <p:nvPr/>
          </p:nvSpPr>
          <p:spPr>
            <a:xfrm>
              <a:off x="2220011" y="3822143"/>
              <a:ext cx="2154025" cy="52790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42" name="Rectangle: Rounded Corners 41">
              <a:extLst>
                <a:ext uri="{FF2B5EF4-FFF2-40B4-BE49-F238E27FC236}">
                  <a16:creationId xmlns:a16="http://schemas.microsoft.com/office/drawing/2014/main" id="{BCB83987-00BF-465A-BAA2-6093F0DB7D8D}"/>
                </a:ext>
              </a:extLst>
            </p:cNvPr>
            <p:cNvSpPr/>
            <p:nvPr/>
          </p:nvSpPr>
          <p:spPr>
            <a:xfrm>
              <a:off x="2220011" y="4538154"/>
              <a:ext cx="2154025" cy="527901"/>
            </a:xfrm>
            <a:prstGeom prst="roundRect">
              <a:avLst/>
            </a:prstGeom>
            <a:solidFill>
              <a:srgbClr val="0082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a:t>
              </a:r>
            </a:p>
          </p:txBody>
        </p:sp>
        <p:cxnSp>
          <p:nvCxnSpPr>
            <p:cNvPr id="43" name="Straight Arrow Connector 42">
              <a:extLst>
                <a:ext uri="{FF2B5EF4-FFF2-40B4-BE49-F238E27FC236}">
                  <a16:creationId xmlns:a16="http://schemas.microsoft.com/office/drawing/2014/main" id="{1035BCA0-46E4-4A49-88AB-793AE8ED1947}"/>
                </a:ext>
              </a:extLst>
            </p:cNvPr>
            <p:cNvCxnSpPr>
              <a:stCxn id="40" idx="2"/>
              <a:endCxn id="41" idx="0"/>
            </p:cNvCxnSpPr>
            <p:nvPr/>
          </p:nvCxnSpPr>
          <p:spPr>
            <a:xfrm flipH="1">
              <a:off x="3297024" y="3634033"/>
              <a:ext cx="1" cy="188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B420177-1DA6-413E-A339-E729426B4358}"/>
                </a:ext>
              </a:extLst>
            </p:cNvPr>
            <p:cNvCxnSpPr/>
            <p:nvPr/>
          </p:nvCxnSpPr>
          <p:spPr>
            <a:xfrm flipH="1">
              <a:off x="3297022" y="4340165"/>
              <a:ext cx="1" cy="188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5" name="Arrow: Up 44">
            <a:extLst>
              <a:ext uri="{FF2B5EF4-FFF2-40B4-BE49-F238E27FC236}">
                <a16:creationId xmlns:a16="http://schemas.microsoft.com/office/drawing/2014/main" id="{A29B9953-22FB-46F5-940A-D7BF7E0C7AA3}"/>
              </a:ext>
            </a:extLst>
          </p:cNvPr>
          <p:cNvSpPr/>
          <p:nvPr/>
        </p:nvSpPr>
        <p:spPr>
          <a:xfrm rot="10800000">
            <a:off x="8812572" y="4156036"/>
            <a:ext cx="1069942" cy="39592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Up 47">
            <a:extLst>
              <a:ext uri="{FF2B5EF4-FFF2-40B4-BE49-F238E27FC236}">
                <a16:creationId xmlns:a16="http://schemas.microsoft.com/office/drawing/2014/main" id="{7BF9E546-090C-4717-876E-E5FE2DD08ED2}"/>
              </a:ext>
            </a:extLst>
          </p:cNvPr>
          <p:cNvSpPr/>
          <p:nvPr/>
        </p:nvSpPr>
        <p:spPr>
          <a:xfrm rot="10800000">
            <a:off x="8812572" y="3461788"/>
            <a:ext cx="1069942" cy="40346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Up 48">
            <a:extLst>
              <a:ext uri="{FF2B5EF4-FFF2-40B4-BE49-F238E27FC236}">
                <a16:creationId xmlns:a16="http://schemas.microsoft.com/office/drawing/2014/main" id="{DACD36FD-87BF-41E7-BEAC-7F67C08460D6}"/>
              </a:ext>
            </a:extLst>
          </p:cNvPr>
          <p:cNvSpPr/>
          <p:nvPr/>
        </p:nvSpPr>
        <p:spPr>
          <a:xfrm rot="10800000">
            <a:off x="8812572" y="3477960"/>
            <a:ext cx="1069942" cy="118635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66843F6-02B0-4123-AB13-9BAB177B1E30}"/>
              </a:ext>
            </a:extLst>
          </p:cNvPr>
          <p:cNvSpPr txBox="1"/>
          <p:nvPr/>
        </p:nvSpPr>
        <p:spPr>
          <a:xfrm>
            <a:off x="6280776" y="5747738"/>
            <a:ext cx="5707632" cy="707886"/>
          </a:xfrm>
          <a:prstGeom prst="rect">
            <a:avLst/>
          </a:prstGeom>
          <a:noFill/>
        </p:spPr>
        <p:txBody>
          <a:bodyPr wrap="square">
            <a:spAutoFit/>
          </a:bodyPr>
          <a:lstStyle/>
          <a:p>
            <a:pPr algn="ctr"/>
            <a:r>
              <a:rPr lang="en-US" sz="2000" dirty="0" err="1">
                <a:solidFill>
                  <a:srgbClr val="843C0C"/>
                </a:solidFill>
              </a:rPr>
              <a:t>Downcasts</a:t>
            </a:r>
            <a:r>
              <a:rPr lang="en-US" sz="2000" dirty="0"/>
              <a:t> may fail if the actual object is not compatible with the </a:t>
            </a:r>
            <a:r>
              <a:rPr lang="en-US" sz="2000" dirty="0" err="1"/>
              <a:t>downcasted</a:t>
            </a:r>
            <a:r>
              <a:rPr lang="en-US" sz="2000" dirty="0"/>
              <a:t> type!</a:t>
            </a:r>
          </a:p>
        </p:txBody>
      </p:sp>
      <p:sp>
        <p:nvSpPr>
          <p:cNvPr id="26" name="Rectangle 25">
            <a:extLst>
              <a:ext uri="{FF2B5EF4-FFF2-40B4-BE49-F238E27FC236}">
                <a16:creationId xmlns:a16="http://schemas.microsoft.com/office/drawing/2014/main" id="{DB719C26-75C7-4C28-8ED9-7B28884D1545}"/>
              </a:ext>
            </a:extLst>
          </p:cNvPr>
          <p:cNvSpPr/>
          <p:nvPr/>
        </p:nvSpPr>
        <p:spPr>
          <a:xfrm>
            <a:off x="6216635" y="2736319"/>
            <a:ext cx="5835914" cy="3005404"/>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schemeClr val="tx1"/>
                </a:solidFill>
                <a:latin typeface="Consolas" panose="020B0609020204030204" pitchFamily="49" charset="0"/>
                <a:cs typeface="Courier New" panose="02070309020205020404" pitchFamily="49" charset="0"/>
              </a:rPr>
              <a:t>class </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schemeClr val="tx1"/>
                </a:solidFill>
                <a:latin typeface="Consolas" panose="020B0609020204030204" pitchFamily="49" charset="0"/>
                <a:cs typeface="Courier New" panose="02070309020205020404" pitchFamily="49" charset="0"/>
              </a:rPr>
              <a:t> { ... };</a:t>
            </a:r>
          </a:p>
          <a:p>
            <a:pPr lvl="0">
              <a:defRPr/>
            </a:pPr>
            <a:r>
              <a:rPr lang="en-US" sz="2000" dirty="0">
                <a:solidFill>
                  <a:schemeClr val="tx1"/>
                </a:solidFill>
                <a:latin typeface="Consolas" panose="020B0609020204030204" pitchFamily="49" charset="0"/>
                <a:cs typeface="Courier New" panose="02070309020205020404" pitchFamily="49" charset="0"/>
              </a:rPr>
              <a:t>class </a:t>
            </a:r>
            <a:r>
              <a:rPr lang="en-US" sz="2000" dirty="0">
                <a:solidFill>
                  <a:srgbClr val="00B050"/>
                </a:solidFill>
                <a:latin typeface="Consolas" panose="020B0609020204030204" pitchFamily="49" charset="0"/>
                <a:cs typeface="Courier New" panose="02070309020205020404" pitchFamily="49" charset="0"/>
              </a:rPr>
              <a:t>Prof</a:t>
            </a:r>
            <a:r>
              <a:rPr lang="en-US" sz="2000" dirty="0">
                <a:solidFill>
                  <a:schemeClr val="tx1"/>
                </a:solidFill>
                <a:latin typeface="Consolas" panose="020B0609020204030204" pitchFamily="49" charset="0"/>
                <a:cs typeface="Courier New" panose="02070309020205020404" pitchFamily="49" charset="0"/>
              </a:rPr>
              <a:t>: public </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schemeClr val="tx1"/>
                </a:solidFill>
                <a:latin typeface="Consolas" panose="020B0609020204030204" pitchFamily="49" charset="0"/>
                <a:cs typeface="Courier New" panose="02070309020205020404" pitchFamily="49" charset="0"/>
              </a:rPr>
              <a:t> { ... };</a:t>
            </a:r>
            <a:br>
              <a:rPr lang="en-US" sz="2000" dirty="0">
                <a:solidFill>
                  <a:schemeClr val="tx1"/>
                </a:solidFill>
                <a:latin typeface="Consolas" panose="020B0609020204030204" pitchFamily="49" charset="0"/>
                <a:cs typeface="Courier New" panose="02070309020205020404" pitchFamily="49" charset="0"/>
              </a:rPr>
            </a:br>
            <a:endParaRPr lang="en-US" sz="9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void </a:t>
            </a:r>
            <a:r>
              <a:rPr lang="en-US" sz="2000" dirty="0" err="1">
                <a:solidFill>
                  <a:prstClr val="black"/>
                </a:solidFill>
                <a:latin typeface="Consolas" panose="020B0609020204030204" pitchFamily="49" charset="0"/>
                <a:cs typeface="Courier New" panose="02070309020205020404" pitchFamily="49" charset="0"/>
              </a:rPr>
              <a:t>do_thing</a:t>
            </a:r>
            <a:r>
              <a:rPr lang="en-US" sz="2000" dirty="0">
                <a:solidFill>
                  <a:prstClr val="black"/>
                </a:solidFill>
                <a:latin typeface="Consolas" panose="020B0609020204030204" pitchFamily="49" charset="0"/>
                <a:cs typeface="Courier New" panose="02070309020205020404" pitchFamily="49" charset="0"/>
              </a:rPr>
              <a:t>(</a:t>
            </a:r>
            <a:r>
              <a:rPr lang="en-US" sz="2000" dirty="0">
                <a:solidFill>
                  <a:srgbClr val="7030A0"/>
                </a:solidFill>
                <a:latin typeface="Consolas" panose="020B0609020204030204" pitchFamily="49" charset="0"/>
                <a:cs typeface="Courier New" panose="02070309020205020404" pitchFamily="49" charset="0"/>
              </a:rPr>
              <a:t>Person</a:t>
            </a: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7030A0"/>
                </a:solidFill>
                <a:latin typeface="Consolas" panose="020B0609020204030204" pitchFamily="49" charset="0"/>
                <a:cs typeface="Courier New" panose="02070309020205020404" pitchFamily="49" charset="0"/>
              </a:rPr>
              <a:t>p</a:t>
            </a: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 if (</a:t>
            </a:r>
            <a:r>
              <a:rPr lang="en-US" sz="2000" dirty="0">
                <a:solidFill>
                  <a:srgbClr val="7030A0"/>
                </a:solidFill>
                <a:latin typeface="Consolas" panose="020B0609020204030204" pitchFamily="49" charset="0"/>
                <a:cs typeface="Courier New" panose="02070309020205020404" pitchFamily="49" charset="0"/>
              </a:rPr>
              <a:t>p</a:t>
            </a:r>
            <a:r>
              <a:rPr lang="en-US" sz="2000" dirty="0">
                <a:solidFill>
                  <a:prstClr val="black"/>
                </a:solidFill>
                <a:latin typeface="Consolas" panose="020B0609020204030204" pitchFamily="49" charset="0"/>
                <a:cs typeface="Courier New" panose="02070309020205020404" pitchFamily="49" charset="0"/>
              </a:rPr>
              <a:t>-&gt;</a:t>
            </a:r>
            <a:r>
              <a:rPr lang="en-US" sz="2000" dirty="0" err="1">
                <a:solidFill>
                  <a:prstClr val="black"/>
                </a:solidFill>
                <a:latin typeface="Consolas" panose="020B0609020204030204" pitchFamily="49" charset="0"/>
                <a:cs typeface="Courier New" panose="02070309020205020404" pitchFamily="49" charset="0"/>
              </a:rPr>
              <a:t>get_name</a:t>
            </a:r>
            <a:r>
              <a:rPr lang="en-US" sz="2000" dirty="0">
                <a:solidFill>
                  <a:prstClr val="black"/>
                </a:solidFill>
                <a:latin typeface="Consolas" panose="020B0609020204030204" pitchFamily="49" charset="0"/>
                <a:cs typeface="Courier New" panose="02070309020205020404" pitchFamily="49" charset="0"/>
              </a:rPr>
              <a:t>() == "Carey") {</a:t>
            </a:r>
          </a:p>
          <a:p>
            <a:pPr lvl="0">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Prof</a:t>
            </a: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q</a:t>
            </a:r>
            <a:r>
              <a:rPr lang="en-US" sz="2000" dirty="0">
                <a:solidFill>
                  <a:prstClr val="black"/>
                </a:solidFill>
                <a:latin typeface="Consolas" panose="020B0609020204030204" pitchFamily="49" charset="0"/>
                <a:cs typeface="Courier New" panose="02070309020205020404" pitchFamily="49" charset="0"/>
              </a:rPr>
              <a:t> = </a:t>
            </a:r>
            <a:r>
              <a:rPr lang="en-US" sz="2000" dirty="0" err="1">
                <a:solidFill>
                  <a:prstClr val="black"/>
                </a:solidFill>
                <a:latin typeface="Consolas" panose="020B0609020204030204" pitchFamily="49" charset="0"/>
                <a:cs typeface="Courier New" panose="02070309020205020404" pitchFamily="49" charset="0"/>
              </a:rPr>
              <a:t>dynamic_cast</a:t>
            </a:r>
            <a:r>
              <a:rPr lang="en-US" sz="2000" dirty="0">
                <a:solidFill>
                  <a:prstClr val="black"/>
                </a:solidFill>
                <a:latin typeface="Consolas" panose="020B0609020204030204" pitchFamily="49" charset="0"/>
                <a:cs typeface="Courier New" panose="02070309020205020404" pitchFamily="49" charset="0"/>
              </a:rPr>
              <a:t>&lt;</a:t>
            </a:r>
            <a:r>
              <a:rPr lang="en-US" sz="2000" dirty="0">
                <a:solidFill>
                  <a:srgbClr val="00B050"/>
                </a:solidFill>
                <a:latin typeface="Consolas" panose="020B0609020204030204" pitchFamily="49" charset="0"/>
                <a:cs typeface="Courier New" panose="02070309020205020404" pitchFamily="49" charset="0"/>
              </a:rPr>
              <a:t>Prof </a:t>
            </a:r>
            <a:r>
              <a:rPr lang="en-US" sz="2000" dirty="0">
                <a:solidFill>
                  <a:prstClr val="black"/>
                </a:solidFill>
                <a:latin typeface="Consolas" panose="020B0609020204030204" pitchFamily="49" charset="0"/>
                <a:cs typeface="Courier New" panose="02070309020205020404" pitchFamily="49" charset="0"/>
              </a:rPr>
              <a:t>*&gt;(</a:t>
            </a:r>
            <a:r>
              <a:rPr lang="en-US" sz="2000" dirty="0">
                <a:solidFill>
                  <a:srgbClr val="7030A0"/>
                </a:solidFill>
                <a:latin typeface="Consolas" panose="020B0609020204030204" pitchFamily="49" charset="0"/>
                <a:cs typeface="Courier New" panose="02070309020205020404" pitchFamily="49" charset="0"/>
              </a:rPr>
              <a:t>p</a:t>
            </a:r>
            <a:r>
              <a:rPr lang="en-US" sz="2000" dirty="0">
                <a:solidFill>
                  <a:prstClr val="black"/>
                </a:solidFill>
                <a:latin typeface="Consolas" panose="020B0609020204030204" pitchFamily="49" charset="0"/>
                <a:cs typeface="Courier New" panose="02070309020205020404" pitchFamily="49" charset="0"/>
              </a:rPr>
              <a:t>);</a:t>
            </a:r>
          </a:p>
          <a:p>
            <a:pPr lvl="0">
              <a:defRPr/>
            </a:pPr>
            <a:r>
              <a:rPr lang="en-US" sz="2000" dirty="0">
                <a:solidFill>
                  <a:srgbClr val="00B050"/>
                </a:solidFill>
                <a:latin typeface="Consolas" panose="020B0609020204030204" pitchFamily="49" charset="0"/>
                <a:cs typeface="Courier New" panose="02070309020205020404" pitchFamily="49" charset="0"/>
              </a:rPr>
              <a:t>   q</a:t>
            </a:r>
            <a:r>
              <a:rPr lang="en-US" sz="2000" dirty="0">
                <a:solidFill>
                  <a:schemeClr val="tx1"/>
                </a:solidFill>
                <a:latin typeface="Consolas" panose="020B0609020204030204" pitchFamily="49" charset="0"/>
                <a:cs typeface="Courier New" panose="02070309020205020404" pitchFamily="49" charset="0"/>
              </a:rPr>
              <a:t>-&gt;</a:t>
            </a:r>
            <a:r>
              <a:rPr lang="en-US" sz="2000" dirty="0" err="1">
                <a:solidFill>
                  <a:schemeClr val="tx1"/>
                </a:solidFill>
                <a:latin typeface="Consolas" panose="020B0609020204030204" pitchFamily="49" charset="0"/>
                <a:cs typeface="Courier New" panose="02070309020205020404" pitchFamily="49" charset="0"/>
              </a:rPr>
              <a:t>give_lecture</a:t>
            </a:r>
            <a:r>
              <a:rPr lang="en-US" sz="2000" dirty="0">
                <a:solidFill>
                  <a:schemeClr val="tx1"/>
                </a:solidFill>
                <a:latin typeface="Consolas" panose="020B0609020204030204" pitchFamily="49" charset="0"/>
                <a:cs typeface="Courier New" panose="02070309020205020404" pitchFamily="49" charset="0"/>
              </a:rPr>
              <a:t>(); </a:t>
            </a:r>
          </a:p>
          <a:p>
            <a:pPr lvl="0">
              <a:defRPr/>
            </a:pPr>
            <a:r>
              <a:rPr lang="en-US" sz="2000" dirty="0">
                <a:solidFill>
                  <a:schemeClr val="tx1"/>
                </a:solidFill>
                <a:latin typeface="Consolas" panose="020B0609020204030204" pitchFamily="49" charset="0"/>
                <a:cs typeface="Courier New" panose="02070309020205020404" pitchFamily="49" charset="0"/>
              </a:rPr>
              <a:t> }</a:t>
            </a:r>
          </a:p>
          <a:p>
            <a:pPr lvl="0">
              <a:defRPr/>
            </a:pPr>
            <a:r>
              <a:rPr lang="en-US" sz="2000" dirty="0">
                <a:solidFill>
                  <a:schemeClr val="tx1"/>
                </a:solidFill>
                <a:latin typeface="Consolas" panose="020B0609020204030204" pitchFamily="49" charset="0"/>
                <a:cs typeface="Courier New" panose="02070309020205020404" pitchFamily="49" charset="0"/>
              </a:rPr>
              <a:t> else </a:t>
            </a:r>
            <a:r>
              <a:rPr lang="en-US" sz="2000" dirty="0">
                <a:solidFill>
                  <a:srgbClr val="7030A0"/>
                </a:solidFill>
                <a:latin typeface="Consolas" panose="020B0609020204030204" pitchFamily="49" charset="0"/>
                <a:cs typeface="Courier New" panose="02070309020205020404" pitchFamily="49" charset="0"/>
              </a:rPr>
              <a:t>p</a:t>
            </a:r>
            <a:r>
              <a:rPr lang="en-US" sz="2000" dirty="0">
                <a:solidFill>
                  <a:prstClr val="black"/>
                </a:solidFill>
                <a:latin typeface="Consolas" panose="020B0609020204030204" pitchFamily="49" charset="0"/>
                <a:cs typeface="Courier New" panose="02070309020205020404" pitchFamily="49" charset="0"/>
              </a:rPr>
              <a:t>-&gt;talk();</a:t>
            </a:r>
            <a:endParaRPr lang="en-US" sz="20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a:t>
            </a:r>
          </a:p>
        </p:txBody>
      </p:sp>
      <p:sp>
        <p:nvSpPr>
          <p:cNvPr id="55" name="Speech Bubble: Rectangle with Corners Rounded 54">
            <a:extLst>
              <a:ext uri="{FF2B5EF4-FFF2-40B4-BE49-F238E27FC236}">
                <a16:creationId xmlns:a16="http://schemas.microsoft.com/office/drawing/2014/main" id="{5170A212-488C-484B-8B7A-5BAE1915502E}"/>
              </a:ext>
            </a:extLst>
          </p:cNvPr>
          <p:cNvSpPr/>
          <p:nvPr/>
        </p:nvSpPr>
        <p:spPr>
          <a:xfrm>
            <a:off x="5551916" y="2691240"/>
            <a:ext cx="2905169" cy="1041904"/>
          </a:xfrm>
          <a:prstGeom prst="wedgeRoundRectCallout">
            <a:avLst>
              <a:gd name="adj1" fmla="val -57796"/>
              <a:gd name="adj2" fmla="val 12662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 we upcast a </a:t>
            </a:r>
            <a:r>
              <a:rPr lang="en-US" sz="2000" dirty="0">
                <a:solidFill>
                  <a:schemeClr val="accent6">
                    <a:lumMod val="40000"/>
                    <a:lumOff val="60000"/>
                  </a:schemeClr>
                </a:solidFill>
                <a:latin typeface="Corbel" panose="020B0503020204020204" pitchFamily="34" charset="0"/>
              </a:rPr>
              <a:t>Student</a:t>
            </a:r>
            <a:r>
              <a:rPr lang="en-US" sz="2000" dirty="0">
                <a:solidFill>
                  <a:schemeClr val="bg1"/>
                </a:solidFill>
                <a:latin typeface="Corbel" panose="020B0503020204020204" pitchFamily="34" charset="0"/>
              </a:rPr>
              <a:t> (subtype)...</a:t>
            </a:r>
          </a:p>
        </p:txBody>
      </p:sp>
      <p:sp>
        <p:nvSpPr>
          <p:cNvPr id="56" name="Speech Bubble: Rectangle with Corners Rounded 55">
            <a:extLst>
              <a:ext uri="{FF2B5EF4-FFF2-40B4-BE49-F238E27FC236}">
                <a16:creationId xmlns:a16="http://schemas.microsoft.com/office/drawing/2014/main" id="{3FDA1C43-BBF3-4254-A8A2-0F788608CC42}"/>
              </a:ext>
            </a:extLst>
          </p:cNvPr>
          <p:cNvSpPr/>
          <p:nvPr/>
        </p:nvSpPr>
        <p:spPr>
          <a:xfrm>
            <a:off x="9493198" y="5162444"/>
            <a:ext cx="2657918" cy="1427083"/>
          </a:xfrm>
          <a:prstGeom prst="wedgeRoundRectCallout">
            <a:avLst>
              <a:gd name="adj1" fmla="val 11405"/>
              <a:gd name="adj2" fmla="val -9732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Here we downcast a variable we're currently treating as a </a:t>
            </a:r>
            <a:r>
              <a:rPr lang="en-US" sz="2000" dirty="0">
                <a:solidFill>
                  <a:srgbClr val="D5B8EA"/>
                </a:solidFill>
                <a:latin typeface="Corbel" panose="020B0503020204020204" pitchFamily="34" charset="0"/>
              </a:rPr>
              <a:t>Person </a:t>
            </a:r>
            <a:r>
              <a:rPr lang="en-US" sz="2000" dirty="0">
                <a:solidFill>
                  <a:schemeClr val="bg1"/>
                </a:solidFill>
                <a:latin typeface="Corbel" panose="020B0503020204020204" pitchFamily="34" charset="0"/>
              </a:rPr>
              <a:t>(supertype)...</a:t>
            </a:r>
          </a:p>
        </p:txBody>
      </p:sp>
      <p:sp>
        <p:nvSpPr>
          <p:cNvPr id="57" name="Speech Bubble: Rectangle with Corners Rounded 56">
            <a:extLst>
              <a:ext uri="{FF2B5EF4-FFF2-40B4-BE49-F238E27FC236}">
                <a16:creationId xmlns:a16="http://schemas.microsoft.com/office/drawing/2014/main" id="{F2AFEE57-2D8D-467E-B755-31CE33E1C594}"/>
              </a:ext>
            </a:extLst>
          </p:cNvPr>
          <p:cNvSpPr/>
          <p:nvPr/>
        </p:nvSpPr>
        <p:spPr>
          <a:xfrm>
            <a:off x="2013447" y="5458679"/>
            <a:ext cx="2121426" cy="866293"/>
          </a:xfrm>
          <a:prstGeom prst="wedgeRoundRectCallout">
            <a:avLst>
              <a:gd name="adj1" fmla="val 58298"/>
              <a:gd name="adj2" fmla="val -1289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to a </a:t>
            </a:r>
            <a:r>
              <a:rPr lang="en-US" sz="2000" dirty="0">
                <a:solidFill>
                  <a:srgbClr val="D5B8EA"/>
                </a:solidFill>
                <a:latin typeface="Corbel" panose="020B0503020204020204" pitchFamily="34" charset="0"/>
              </a:rPr>
              <a:t>Person</a:t>
            </a:r>
            <a:r>
              <a:rPr lang="en-US" sz="2000" dirty="0">
                <a:solidFill>
                  <a:schemeClr val="bg1"/>
                </a:solidFill>
                <a:latin typeface="Corbel" panose="020B0503020204020204" pitchFamily="34" charset="0"/>
              </a:rPr>
              <a:t> (supertype)</a:t>
            </a:r>
          </a:p>
        </p:txBody>
      </p:sp>
      <p:sp>
        <p:nvSpPr>
          <p:cNvPr id="59" name="Speech Bubble: Rectangle with Corners Rounded 58">
            <a:extLst>
              <a:ext uri="{FF2B5EF4-FFF2-40B4-BE49-F238E27FC236}">
                <a16:creationId xmlns:a16="http://schemas.microsoft.com/office/drawing/2014/main" id="{158C92BE-C429-4D7F-AA7B-4BAD68A9E432}"/>
              </a:ext>
            </a:extLst>
          </p:cNvPr>
          <p:cNvSpPr/>
          <p:nvPr/>
        </p:nvSpPr>
        <p:spPr>
          <a:xfrm>
            <a:off x="7370327" y="5263545"/>
            <a:ext cx="1800409" cy="873288"/>
          </a:xfrm>
          <a:prstGeom prst="wedgeRoundRectCallout">
            <a:avLst>
              <a:gd name="adj1" fmla="val 103331"/>
              <a:gd name="adj2" fmla="val -14660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to a </a:t>
            </a:r>
            <a:r>
              <a:rPr lang="en-US" sz="2000" dirty="0">
                <a:solidFill>
                  <a:schemeClr val="accent6">
                    <a:lumMod val="40000"/>
                    <a:lumOff val="60000"/>
                  </a:schemeClr>
                </a:solidFill>
                <a:latin typeface="Corbel" panose="020B0503020204020204" pitchFamily="34" charset="0"/>
              </a:rPr>
              <a:t>Prof</a:t>
            </a:r>
            <a:r>
              <a:rPr lang="en-US" sz="2000" dirty="0">
                <a:solidFill>
                  <a:schemeClr val="bg1"/>
                </a:solidFill>
                <a:latin typeface="Corbel" panose="020B0503020204020204" pitchFamily="34" charset="0"/>
              </a:rPr>
              <a:t> (subtype)</a:t>
            </a:r>
          </a:p>
        </p:txBody>
      </p:sp>
      <p:sp>
        <p:nvSpPr>
          <p:cNvPr id="60" name="Speech Bubble: Rectangle with Corners Rounded 59">
            <a:extLst>
              <a:ext uri="{FF2B5EF4-FFF2-40B4-BE49-F238E27FC236}">
                <a16:creationId xmlns:a16="http://schemas.microsoft.com/office/drawing/2014/main" id="{A16524B8-AC28-4B6F-B2CB-6B7E358120D6}"/>
              </a:ext>
            </a:extLst>
          </p:cNvPr>
          <p:cNvSpPr/>
          <p:nvPr/>
        </p:nvSpPr>
        <p:spPr>
          <a:xfrm>
            <a:off x="4374032" y="2900398"/>
            <a:ext cx="3312267" cy="873288"/>
          </a:xfrm>
          <a:prstGeom prst="wedgeRoundRectCallout">
            <a:avLst>
              <a:gd name="adj1" fmla="val 70821"/>
              <a:gd name="adj2" fmla="val 13176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Enabling us to use the subtype's specific methods!</a:t>
            </a:r>
          </a:p>
        </p:txBody>
      </p:sp>
      <p:sp>
        <p:nvSpPr>
          <p:cNvPr id="61" name="Speech Bubble: Rectangle with Corners Rounded 60">
            <a:extLst>
              <a:ext uri="{FF2B5EF4-FFF2-40B4-BE49-F238E27FC236}">
                <a16:creationId xmlns:a16="http://schemas.microsoft.com/office/drawing/2014/main" id="{37F76C6E-5644-44AA-BC13-D6E0B21297A7}"/>
              </a:ext>
            </a:extLst>
          </p:cNvPr>
          <p:cNvSpPr/>
          <p:nvPr/>
        </p:nvSpPr>
        <p:spPr>
          <a:xfrm>
            <a:off x="3481437" y="1503660"/>
            <a:ext cx="3888890" cy="905375"/>
          </a:xfrm>
          <a:prstGeom prst="wedgeRoundRectCallout">
            <a:avLst>
              <a:gd name="adj1" fmla="val -65124"/>
              <a:gd name="adj2" fmla="val 1789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Because they're guaranteed to work, upcasts may be implicit too! </a:t>
            </a:r>
          </a:p>
        </p:txBody>
      </p:sp>
    </p:spTree>
    <p:extLst>
      <p:ext uri="{BB962C8B-B14F-4D97-AF65-F5344CB8AC3E}">
        <p14:creationId xmlns:p14="http://schemas.microsoft.com/office/powerpoint/2010/main" val="27068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down)">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down)">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down)">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down)">
                                      <p:cBhvr>
                                        <p:cTn id="48" dur="500"/>
                                        <p:tgtEl>
                                          <p:spTgt spid="5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5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down)">
                                      <p:cBhvr>
                                        <p:cTn id="59" dur="500"/>
                                        <p:tgtEl>
                                          <p:spTgt spid="61"/>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left)">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down)">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6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up)">
                                      <p:cBhvr>
                                        <p:cTn id="99" dur="500"/>
                                        <p:tgtEl>
                                          <p:spTgt spid="4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up)">
                                      <p:cBhvr>
                                        <p:cTn id="104" dur="500"/>
                                        <p:tgtEl>
                                          <p:spTgt spid="4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wipe(up)">
                                      <p:cBhvr>
                                        <p:cTn id="109" dur="500"/>
                                        <p:tgtEl>
                                          <p:spTgt spid="49"/>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6"/>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wipe(down)">
                                      <p:cBhvr>
                                        <p:cTn id="118" dur="500"/>
                                        <p:tgtEl>
                                          <p:spTgt spid="56"/>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wipe(down)">
                                      <p:cBhvr>
                                        <p:cTn id="123" dur="500"/>
                                        <p:tgtEl>
                                          <p:spTgt spid="5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wipe(down)">
                                      <p:cBhvr>
                                        <p:cTn id="128" dur="500"/>
                                        <p:tgtEl>
                                          <p:spTgt spid="60"/>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56"/>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59"/>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6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34" grpId="0" animBg="1"/>
      <p:bldP spid="3" grpId="0"/>
      <p:bldP spid="25" grpId="0" animBg="1"/>
      <p:bldP spid="9" grpId="0" animBg="1"/>
      <p:bldP spid="21" grpId="0" animBg="1"/>
      <p:bldP spid="36" grpId="0" animBg="1"/>
      <p:bldP spid="38" grpId="0" animBg="1"/>
      <p:bldP spid="45" grpId="0" animBg="1"/>
      <p:bldP spid="48" grpId="0" animBg="1"/>
      <p:bldP spid="49" grpId="0" animBg="1"/>
      <p:bldP spid="26" grpId="0" animBg="1"/>
      <p:bldP spid="55" grpId="0" animBg="1"/>
      <p:bldP spid="55" grpId="1" animBg="1"/>
      <p:bldP spid="56" grpId="0" animBg="1"/>
      <p:bldP spid="56" grpId="1" animBg="1"/>
      <p:bldP spid="57" grpId="0" animBg="1"/>
      <p:bldP spid="57" grpId="1" animBg="1"/>
      <p:bldP spid="59" grpId="0" animBg="1"/>
      <p:bldP spid="59" grpId="1" animBg="1"/>
      <p:bldP spid="60" grpId="0" animBg="1"/>
      <p:bldP spid="60" grpId="1" animBg="1"/>
      <p:bldP spid="61" grpId="0" animBg="1"/>
      <p:bldP spid="61"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244642"/>
            <a:ext cx="10363200" cy="1143000"/>
          </a:xfrm>
        </p:spPr>
        <p:txBody>
          <a:bodyPr/>
          <a:lstStyle/>
          <a:p>
            <a:r>
              <a:rPr lang="en-US" dirty="0"/>
              <a:t>Conversions/Casts: Checked or Unchecked</a:t>
            </a:r>
          </a:p>
        </p:txBody>
      </p:sp>
      <p:sp>
        <p:nvSpPr>
          <p:cNvPr id="3" name="TextBox 2">
            <a:extLst>
              <a:ext uri="{FF2B5EF4-FFF2-40B4-BE49-F238E27FC236}">
                <a16:creationId xmlns:a16="http://schemas.microsoft.com/office/drawing/2014/main" id="{60F4EB5E-8712-41AE-BB74-7B3316EA9199}"/>
              </a:ext>
            </a:extLst>
          </p:cNvPr>
          <p:cNvSpPr txBox="1"/>
          <p:nvPr/>
        </p:nvSpPr>
        <p:spPr>
          <a:xfrm>
            <a:off x="1997207" y="790489"/>
            <a:ext cx="8301901" cy="461665"/>
          </a:xfrm>
          <a:prstGeom prst="rect">
            <a:avLst/>
          </a:prstGeom>
          <a:noFill/>
        </p:spPr>
        <p:txBody>
          <a:bodyPr wrap="square" rtlCol="0">
            <a:spAutoFit/>
          </a:bodyPr>
          <a:lstStyle/>
          <a:p>
            <a:pPr algn="ctr"/>
            <a:r>
              <a:rPr lang="en-US" sz="2400" dirty="0"/>
              <a:t>Conversions and Casts can be </a:t>
            </a:r>
            <a:r>
              <a:rPr lang="en-US" sz="2400" dirty="0">
                <a:solidFill>
                  <a:schemeClr val="accent2">
                    <a:lumMod val="50000"/>
                  </a:schemeClr>
                </a:solidFill>
              </a:rPr>
              <a:t>checked</a:t>
            </a:r>
            <a:r>
              <a:rPr lang="en-US" sz="2400" dirty="0"/>
              <a:t> or </a:t>
            </a:r>
            <a:r>
              <a:rPr lang="en-US" sz="2400" dirty="0">
                <a:solidFill>
                  <a:srgbClr val="0070C0"/>
                </a:solidFill>
              </a:rPr>
              <a:t>unchecked</a:t>
            </a:r>
            <a:r>
              <a:rPr lang="en-US" sz="2400" dirty="0"/>
              <a:t>.</a:t>
            </a:r>
          </a:p>
        </p:txBody>
      </p:sp>
      <p:grpSp>
        <p:nvGrpSpPr>
          <p:cNvPr id="19" name="Group 18">
            <a:extLst>
              <a:ext uri="{FF2B5EF4-FFF2-40B4-BE49-F238E27FC236}">
                <a16:creationId xmlns:a16="http://schemas.microsoft.com/office/drawing/2014/main" id="{31C74722-64EA-44C9-B047-9A0924CF9791}"/>
              </a:ext>
            </a:extLst>
          </p:cNvPr>
          <p:cNvGrpSpPr/>
          <p:nvPr/>
        </p:nvGrpSpPr>
        <p:grpSpPr>
          <a:xfrm>
            <a:off x="389894" y="1354424"/>
            <a:ext cx="5564443" cy="1017537"/>
            <a:chOff x="557128" y="5106976"/>
            <a:chExt cx="5564443" cy="1017537"/>
          </a:xfrm>
        </p:grpSpPr>
        <p:pic>
          <p:nvPicPr>
            <p:cNvPr id="27" name="Picture 26">
              <a:extLst>
                <a:ext uri="{FF2B5EF4-FFF2-40B4-BE49-F238E27FC236}">
                  <a16:creationId xmlns:a16="http://schemas.microsoft.com/office/drawing/2014/main" id="{F82E8DBC-88E4-4CA8-8741-5A5D20DF16FF}"/>
                </a:ext>
              </a:extLst>
            </p:cNvPr>
            <p:cNvPicPr>
              <a:picLocks noChangeAspect="1"/>
            </p:cNvPicPr>
            <p:nvPr/>
          </p:nvPicPr>
          <p:blipFill rotWithShape="1">
            <a:blip r:embed="rId3"/>
            <a:srcRect b="5708"/>
            <a:stretch/>
          </p:blipFill>
          <p:spPr>
            <a:xfrm>
              <a:off x="557128" y="5106976"/>
              <a:ext cx="946209" cy="960834"/>
            </a:xfrm>
            <a:prstGeom prst="rect">
              <a:avLst/>
            </a:prstGeom>
          </p:spPr>
        </p:pic>
        <p:sp>
          <p:nvSpPr>
            <p:cNvPr id="30" name="TextBox 29">
              <a:extLst>
                <a:ext uri="{FF2B5EF4-FFF2-40B4-BE49-F238E27FC236}">
                  <a16:creationId xmlns:a16="http://schemas.microsoft.com/office/drawing/2014/main" id="{05A1ABBC-F500-4A75-A0E2-1355FC605E82}"/>
                </a:ext>
              </a:extLst>
            </p:cNvPr>
            <p:cNvSpPr txBox="1"/>
            <p:nvPr/>
          </p:nvSpPr>
          <p:spPr>
            <a:xfrm>
              <a:off x="1503336" y="5108850"/>
              <a:ext cx="4618235" cy="1015663"/>
            </a:xfrm>
            <a:prstGeom prst="rect">
              <a:avLst/>
            </a:prstGeom>
            <a:noFill/>
          </p:spPr>
          <p:txBody>
            <a:bodyPr wrap="square" rtlCol="0">
              <a:spAutoFit/>
            </a:bodyPr>
            <a:lstStyle/>
            <a:p>
              <a:pPr algn="ctr"/>
              <a:r>
                <a:rPr lang="en-US" sz="2000" dirty="0"/>
                <a:t>In a strongly-typed language, every conversion/cast with the potential for an issue is </a:t>
              </a:r>
              <a:r>
                <a:rPr lang="en-US" sz="2000" dirty="0">
                  <a:solidFill>
                    <a:schemeClr val="accent2">
                      <a:lumMod val="50000"/>
                    </a:schemeClr>
                  </a:solidFill>
                </a:rPr>
                <a:t>checked</a:t>
              </a:r>
              <a:r>
                <a:rPr lang="en-US" sz="2000" dirty="0"/>
                <a:t> for validity at runtime</a:t>
              </a:r>
              <a:endParaRPr lang="en-US" sz="2000" dirty="0">
                <a:solidFill>
                  <a:srgbClr val="7030A0"/>
                </a:solidFill>
              </a:endParaRPr>
            </a:p>
          </p:txBody>
        </p:sp>
      </p:grpSp>
      <p:grpSp>
        <p:nvGrpSpPr>
          <p:cNvPr id="20" name="Group 19">
            <a:extLst>
              <a:ext uri="{FF2B5EF4-FFF2-40B4-BE49-F238E27FC236}">
                <a16:creationId xmlns:a16="http://schemas.microsoft.com/office/drawing/2014/main" id="{DAD6FF20-6FA2-4DF5-AA32-BDCCCC81E22B}"/>
              </a:ext>
            </a:extLst>
          </p:cNvPr>
          <p:cNvGrpSpPr/>
          <p:nvPr/>
        </p:nvGrpSpPr>
        <p:grpSpPr>
          <a:xfrm>
            <a:off x="6193972" y="1354424"/>
            <a:ext cx="5532273" cy="1086447"/>
            <a:chOff x="6198169" y="4984476"/>
            <a:chExt cx="5671405" cy="1086447"/>
          </a:xfrm>
        </p:grpSpPr>
        <p:sp>
          <p:nvSpPr>
            <p:cNvPr id="17" name="TextBox 16">
              <a:extLst>
                <a:ext uri="{FF2B5EF4-FFF2-40B4-BE49-F238E27FC236}">
                  <a16:creationId xmlns:a16="http://schemas.microsoft.com/office/drawing/2014/main" id="{EA56DA4C-A9FE-423F-A95F-9FFCF0D039EF}"/>
                </a:ext>
              </a:extLst>
            </p:cNvPr>
            <p:cNvSpPr txBox="1"/>
            <p:nvPr/>
          </p:nvSpPr>
          <p:spPr>
            <a:xfrm>
              <a:off x="7026091" y="5055260"/>
              <a:ext cx="4843483" cy="1015663"/>
            </a:xfrm>
            <a:prstGeom prst="rect">
              <a:avLst/>
            </a:prstGeom>
            <a:noFill/>
          </p:spPr>
          <p:txBody>
            <a:bodyPr wrap="square" rtlCol="0">
              <a:spAutoFit/>
            </a:bodyPr>
            <a:lstStyle/>
            <a:p>
              <a:pPr algn="ctr"/>
              <a:r>
                <a:rPr lang="en-US" sz="2000" dirty="0"/>
                <a:t>In a weakly-typed language, some invalid conversions/casts may not be checked</a:t>
              </a:r>
              <a:br>
                <a:rPr lang="en-US" sz="2000" dirty="0"/>
              </a:br>
              <a:r>
                <a:rPr lang="en-US" sz="2000" dirty="0"/>
                <a:t>(leading to undefined behavior) </a:t>
              </a:r>
            </a:p>
          </p:txBody>
        </p:sp>
        <p:pic>
          <p:nvPicPr>
            <p:cNvPr id="31" name="Picture 30">
              <a:extLst>
                <a:ext uri="{FF2B5EF4-FFF2-40B4-BE49-F238E27FC236}">
                  <a16:creationId xmlns:a16="http://schemas.microsoft.com/office/drawing/2014/main" id="{53FFDC0D-614A-4029-AAA9-036EC2330D36}"/>
                </a:ext>
              </a:extLst>
            </p:cNvPr>
            <p:cNvPicPr>
              <a:picLocks noChangeAspect="1"/>
            </p:cNvPicPr>
            <p:nvPr/>
          </p:nvPicPr>
          <p:blipFill rotWithShape="1">
            <a:blip r:embed="rId3"/>
            <a:srcRect b="5708"/>
            <a:stretch/>
          </p:blipFill>
          <p:spPr>
            <a:xfrm rot="10800000">
              <a:off x="6198169" y="4984476"/>
              <a:ext cx="946209" cy="960834"/>
            </a:xfrm>
            <a:prstGeom prst="rect">
              <a:avLst/>
            </a:prstGeom>
          </p:spPr>
        </p:pic>
      </p:grpSp>
      <p:sp>
        <p:nvSpPr>
          <p:cNvPr id="25" name="Rectangle 24">
            <a:extLst>
              <a:ext uri="{FF2B5EF4-FFF2-40B4-BE49-F238E27FC236}">
                <a16:creationId xmlns:a16="http://schemas.microsoft.com/office/drawing/2014/main" id="{1F88BDDD-2588-44C1-9C02-54C0CBE05CF4}"/>
              </a:ext>
            </a:extLst>
          </p:cNvPr>
          <p:cNvSpPr/>
          <p:nvPr/>
        </p:nvSpPr>
        <p:spPr>
          <a:xfrm>
            <a:off x="233437" y="2451736"/>
            <a:ext cx="5471893" cy="435114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schemeClr val="accent2">
                    <a:lumMod val="50000"/>
                  </a:schemeClr>
                </a:solidFill>
                <a:effectLst/>
                <a:uLnTx/>
                <a:uFillTx/>
                <a:latin typeface="Consolas" panose="020B0609020204030204" pitchFamily="49" charset="0"/>
                <a:ea typeface="+mn-ea"/>
                <a:cs typeface="Courier New" panose="02070309020205020404" pitchFamily="49" charset="0"/>
              </a:rPr>
              <a:t>Checked conversion (Java)</a:t>
            </a:r>
            <a:endParaRPr lang="en-US" sz="2000" dirty="0">
              <a:solidFill>
                <a:srgbClr val="00B050"/>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class Organism { ... }</a:t>
            </a:r>
          </a:p>
          <a:p>
            <a:pPr lvl="0">
              <a:defRPr/>
            </a:pPr>
            <a:r>
              <a:rPr lang="en-US" sz="2000" dirty="0">
                <a:solidFill>
                  <a:schemeClr val="tx1"/>
                </a:solidFill>
                <a:latin typeface="Consolas" panose="020B0609020204030204" pitchFamily="49" charset="0"/>
                <a:cs typeface="Courier New" panose="02070309020205020404" pitchFamily="49" charset="0"/>
              </a:rPr>
              <a:t>class Alien extends Organism { ... }</a:t>
            </a:r>
          </a:p>
          <a:p>
            <a:pPr lvl="0">
              <a:defRPr/>
            </a:pPr>
            <a:r>
              <a:rPr lang="en-US" sz="2000" dirty="0">
                <a:solidFill>
                  <a:schemeClr val="tx1"/>
                </a:solidFill>
                <a:latin typeface="Consolas" panose="020B0609020204030204" pitchFamily="49" charset="0"/>
                <a:cs typeface="Courier New" panose="02070309020205020404" pitchFamily="49" charset="0"/>
              </a:rPr>
              <a:t>class Dog extends Organism { ... }</a:t>
            </a:r>
          </a:p>
          <a:p>
            <a:pPr lvl="0">
              <a:defRPr/>
            </a:pPr>
            <a:endParaRPr lang="en-US" sz="105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12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public void </a:t>
            </a:r>
            <a:r>
              <a:rPr lang="en-US" sz="2000" dirty="0" err="1">
                <a:solidFill>
                  <a:schemeClr val="tx1"/>
                </a:solidFill>
                <a:latin typeface="Consolas" panose="020B0609020204030204" pitchFamily="49" charset="0"/>
                <a:cs typeface="Courier New" panose="02070309020205020404" pitchFamily="49" charset="0"/>
              </a:rPr>
              <a:t>play_time</a:t>
            </a:r>
            <a:r>
              <a:rPr lang="en-US" sz="2000" dirty="0">
                <a:solidFill>
                  <a:schemeClr val="tx1"/>
                </a:solidFill>
                <a:latin typeface="Consolas" panose="020B0609020204030204" pitchFamily="49" charset="0"/>
                <a:cs typeface="Courier New" panose="02070309020205020404" pitchFamily="49" charset="0"/>
              </a:rPr>
              <a:t>(Organism o) {</a:t>
            </a:r>
          </a:p>
          <a:p>
            <a:pPr lvl="0">
              <a:defRPr/>
            </a:pPr>
            <a:r>
              <a:rPr lang="en-US" sz="2000" dirty="0">
                <a:solidFill>
                  <a:schemeClr val="tx1"/>
                </a:solidFill>
                <a:latin typeface="Consolas" panose="020B0609020204030204" pitchFamily="49" charset="0"/>
                <a:cs typeface="Courier New" panose="02070309020205020404" pitchFamily="49" charset="0"/>
              </a:rPr>
              <a:t>  Dog d = (Dog)o;</a:t>
            </a:r>
          </a:p>
          <a:p>
            <a:pPr lvl="0">
              <a:defRPr/>
            </a:pPr>
            <a:r>
              <a:rPr lang="en-US" sz="2000" dirty="0">
                <a:solidFill>
                  <a:schemeClr val="tx1"/>
                </a:solidFill>
                <a:latin typeface="Consolas" panose="020B0609020204030204" pitchFamily="49" charset="0"/>
                <a:cs typeface="Courier New" panose="02070309020205020404" pitchFamily="49" charset="0"/>
              </a:rPr>
              <a:t>  </a:t>
            </a:r>
            <a:r>
              <a:rPr lang="en-US" sz="2000" dirty="0" err="1">
                <a:solidFill>
                  <a:schemeClr val="tx1"/>
                </a:solidFill>
                <a:latin typeface="Consolas" panose="020B0609020204030204" pitchFamily="49" charset="0"/>
                <a:cs typeface="Courier New" panose="02070309020205020404" pitchFamily="49" charset="0"/>
              </a:rPr>
              <a:t>d.play_fetch</a:t>
            </a:r>
            <a:r>
              <a:rPr lang="en-US" sz="2000" dirty="0">
                <a:solidFill>
                  <a:schemeClr val="tx1"/>
                </a:solidFill>
                <a:latin typeface="Consolas" panose="020B0609020204030204" pitchFamily="49" charset="0"/>
                <a:cs typeface="Courier New" panose="02070309020205020404" pitchFamily="49" charset="0"/>
              </a:rPr>
              <a:t>();</a:t>
            </a:r>
          </a:p>
          <a:p>
            <a:pPr lvl="0">
              <a:defRPr/>
            </a:pP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110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105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Alien a = new Alien(...);</a:t>
            </a:r>
          </a:p>
          <a:p>
            <a:pPr lvl="0">
              <a:defRPr/>
            </a:pPr>
            <a:r>
              <a:rPr lang="en-US" sz="2000" dirty="0" err="1">
                <a:solidFill>
                  <a:schemeClr val="tx1"/>
                </a:solidFill>
                <a:latin typeface="Consolas" panose="020B0609020204030204" pitchFamily="49" charset="0"/>
                <a:cs typeface="Courier New" panose="02070309020205020404" pitchFamily="49" charset="0"/>
              </a:rPr>
              <a:t>play_time</a:t>
            </a:r>
            <a:r>
              <a:rPr lang="en-US" sz="2000" dirty="0">
                <a:solidFill>
                  <a:schemeClr val="tx1"/>
                </a:solidFill>
                <a:latin typeface="Consolas" panose="020B0609020204030204" pitchFamily="49" charset="0"/>
                <a:cs typeface="Courier New" panose="02070309020205020404" pitchFamily="49" charset="0"/>
              </a:rPr>
              <a:t>(a);</a:t>
            </a:r>
          </a:p>
        </p:txBody>
      </p:sp>
      <p:grpSp>
        <p:nvGrpSpPr>
          <p:cNvPr id="32" name="Group 31">
            <a:extLst>
              <a:ext uri="{FF2B5EF4-FFF2-40B4-BE49-F238E27FC236}">
                <a16:creationId xmlns:a16="http://schemas.microsoft.com/office/drawing/2014/main" id="{BA463671-12FE-4A92-80A3-C5EB15829DE0}"/>
              </a:ext>
            </a:extLst>
          </p:cNvPr>
          <p:cNvGrpSpPr/>
          <p:nvPr/>
        </p:nvGrpSpPr>
        <p:grpSpPr>
          <a:xfrm>
            <a:off x="2596223" y="4266716"/>
            <a:ext cx="4009114" cy="1144828"/>
            <a:chOff x="5172426" y="1614529"/>
            <a:chExt cx="4009114" cy="1144828"/>
          </a:xfrm>
        </p:grpSpPr>
        <p:sp>
          <p:nvSpPr>
            <p:cNvPr id="34" name="TextBox 33">
              <a:extLst>
                <a:ext uri="{FF2B5EF4-FFF2-40B4-BE49-F238E27FC236}">
                  <a16:creationId xmlns:a16="http://schemas.microsoft.com/office/drawing/2014/main" id="{E2B0962C-D87C-4CDE-BB7B-522EC0ABED62}"/>
                </a:ext>
              </a:extLst>
            </p:cNvPr>
            <p:cNvSpPr txBox="1"/>
            <p:nvPr/>
          </p:nvSpPr>
          <p:spPr>
            <a:xfrm>
              <a:off x="6077682" y="1836027"/>
              <a:ext cx="3103858" cy="923330"/>
            </a:xfrm>
            <a:prstGeom prst="rect">
              <a:avLst/>
            </a:prstGeom>
            <a:solidFill>
              <a:schemeClr val="accent1">
                <a:lumMod val="40000"/>
                <a:lumOff val="60000"/>
              </a:schemeClr>
            </a:solidFill>
            <a:ln>
              <a:solidFill>
                <a:schemeClr val="tx1"/>
              </a:solidFill>
            </a:ln>
          </p:spPr>
          <p:txBody>
            <a:bodyPr wrap="square">
              <a:spAutoFit/>
            </a:bodyPr>
            <a:lstStyle/>
            <a:p>
              <a:r>
                <a:rPr lang="en-US" dirty="0" err="1">
                  <a:solidFill>
                    <a:srgbClr val="FF0000"/>
                  </a:solidFill>
                </a:rPr>
                <a:t>java.lang.ClassCastException</a:t>
              </a:r>
              <a:r>
                <a:rPr lang="en-US" dirty="0">
                  <a:solidFill>
                    <a:srgbClr val="FF0000"/>
                  </a:solidFill>
                </a:rPr>
                <a:t>: </a:t>
              </a:r>
              <a:r>
                <a:rPr lang="en-US" dirty="0"/>
                <a:t>class Alien cannot be cast to class Dog</a:t>
              </a:r>
            </a:p>
          </p:txBody>
        </p:sp>
        <p:pic>
          <p:nvPicPr>
            <p:cNvPr id="36" name="Picture 35" descr="Icon&#10;&#10;Description automatically generated with low confidence">
              <a:extLst>
                <a:ext uri="{FF2B5EF4-FFF2-40B4-BE49-F238E27FC236}">
                  <a16:creationId xmlns:a16="http://schemas.microsoft.com/office/drawing/2014/main" id="{B85C485A-7A67-47FA-998B-580BDFFB4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426" y="1614529"/>
              <a:ext cx="905256" cy="905256"/>
            </a:xfrm>
            <a:prstGeom prst="rect">
              <a:avLst/>
            </a:prstGeom>
          </p:spPr>
        </p:pic>
      </p:grpSp>
      <p:cxnSp>
        <p:nvCxnSpPr>
          <p:cNvPr id="39" name="Straight Arrow Connector 38">
            <a:extLst>
              <a:ext uri="{FF2B5EF4-FFF2-40B4-BE49-F238E27FC236}">
                <a16:creationId xmlns:a16="http://schemas.microsoft.com/office/drawing/2014/main" id="{A55A688A-FD7E-4C01-B62F-CD0EAF1E4B26}"/>
              </a:ext>
            </a:extLst>
          </p:cNvPr>
          <p:cNvCxnSpPr/>
          <p:nvPr/>
        </p:nvCxnSpPr>
        <p:spPr>
          <a:xfrm>
            <a:off x="233437" y="47819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BF10B21-9C2C-436D-AAD8-6C03936354EA}"/>
              </a:ext>
            </a:extLst>
          </p:cNvPr>
          <p:cNvSpPr/>
          <p:nvPr/>
        </p:nvSpPr>
        <p:spPr>
          <a:xfrm>
            <a:off x="5895478" y="2451735"/>
            <a:ext cx="6129261" cy="435114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lang="en-US" sz="2000" dirty="0">
                <a:solidFill>
                  <a:srgbClr val="0070C0"/>
                </a:solidFill>
                <a:latin typeface="Consolas" panose="020B0609020204030204" pitchFamily="49" charset="0"/>
                <a:cs typeface="Courier New" panose="02070309020205020404" pitchFamily="49" charset="0"/>
              </a:rPr>
              <a:t>U</a:t>
            </a:r>
            <a:r>
              <a:rPr kumimoji="0" lang="en-US" sz="2000" b="0" i="0" u="none" strike="noStrike" kern="1200" cap="none" spc="0" normalizeH="0" noProof="0" dirty="0" err="1">
                <a:ln>
                  <a:noFill/>
                </a:ln>
                <a:solidFill>
                  <a:srgbClr val="0070C0"/>
                </a:solidFill>
                <a:effectLst/>
                <a:uLnTx/>
                <a:uFillTx/>
                <a:latin typeface="Consolas" panose="020B0609020204030204" pitchFamily="49" charset="0"/>
                <a:ea typeface="+mn-ea"/>
                <a:cs typeface="Courier New" panose="02070309020205020404" pitchFamily="49" charset="0"/>
              </a:rPr>
              <a:t>nchecked</a:t>
            </a:r>
            <a:r>
              <a:rPr kumimoji="0" lang="en-US" sz="2000" b="0" i="0" u="none" strike="noStrike" kern="1200" cap="none" spc="0" normalizeH="0" noProof="0" dirty="0">
                <a:ln>
                  <a:noFill/>
                </a:ln>
                <a:solidFill>
                  <a:srgbClr val="0070C0"/>
                </a:solidFill>
                <a:effectLst/>
                <a:uLnTx/>
                <a:uFillTx/>
                <a:latin typeface="Consolas" panose="020B0609020204030204" pitchFamily="49" charset="0"/>
                <a:ea typeface="+mn-ea"/>
                <a:cs typeface="Courier New" panose="02070309020205020404" pitchFamily="49" charset="0"/>
              </a:rPr>
              <a:t> conversion (C++)</a:t>
            </a:r>
            <a:endParaRPr lang="en-US" sz="2000" dirty="0">
              <a:solidFill>
                <a:srgbClr val="0070C0"/>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class Organism {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prstClr val="black"/>
                </a:solidFill>
                <a:latin typeface="Consolas" panose="020B0609020204030204" pitchFamily="49" charset="0"/>
                <a:cs typeface="Courier New" panose="02070309020205020404" pitchFamily="49" charset="0"/>
              </a:rPr>
              <a:t>class Alien:</a:t>
            </a:r>
            <a:r>
              <a:rPr lang="en-US" sz="2000" dirty="0">
                <a:solidFill>
                  <a:prstClr val="black"/>
                </a:solidFill>
                <a:latin typeface="Consolas" panose="020B0609020204030204" pitchFamily="49" charset="0"/>
                <a:cs typeface="Courier New" panose="02070309020205020404" pitchFamily="49" charset="0"/>
              </a:rPr>
              <a:t> public Organism { ... }</a:t>
            </a:r>
          </a:p>
          <a:p>
            <a:pPr>
              <a:defRPr/>
            </a:pPr>
            <a:r>
              <a:rPr lang="en-US" sz="2000" dirty="0">
                <a:solidFill>
                  <a:prstClr val="black"/>
                </a:solidFill>
                <a:latin typeface="Consolas" panose="020B0609020204030204" pitchFamily="49" charset="0"/>
                <a:cs typeface="Courier New" panose="02070309020205020404" pitchFamily="49" charset="0"/>
              </a:rPr>
              <a:t>class Dog: public Organism { ... }</a:t>
            </a:r>
            <a:endParaRPr lang="en-US" sz="2000" baseline="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void </a:t>
            </a:r>
            <a:r>
              <a:rPr lang="en-US" sz="2000" dirty="0" err="1">
                <a:solidFill>
                  <a:schemeClr val="tx1"/>
                </a:solidFill>
                <a:latin typeface="Consolas" panose="020B0609020204030204" pitchFamily="49" charset="0"/>
                <a:cs typeface="Courier New" panose="02070309020205020404" pitchFamily="49" charset="0"/>
              </a:rPr>
              <a:t>play_time</a:t>
            </a:r>
            <a:r>
              <a:rPr lang="en-US" sz="2000" dirty="0">
                <a:solidFill>
                  <a:schemeClr val="tx1"/>
                </a:solidFill>
                <a:latin typeface="Consolas" panose="020B0609020204030204" pitchFamily="49" charset="0"/>
                <a:cs typeface="Courier New" panose="02070309020205020404" pitchFamily="49" charset="0"/>
              </a:rPr>
              <a:t>(Organism* o) {</a:t>
            </a:r>
          </a:p>
          <a:p>
            <a:pPr lvl="0">
              <a:defRPr/>
            </a:pPr>
            <a:r>
              <a:rPr lang="en-US" sz="2000" dirty="0">
                <a:solidFill>
                  <a:schemeClr val="tx1"/>
                </a:solidFill>
                <a:latin typeface="Consolas" panose="020B0609020204030204" pitchFamily="49" charset="0"/>
                <a:cs typeface="Courier New" panose="02070309020205020404" pitchFamily="49" charset="0"/>
              </a:rPr>
              <a:t>  Dog* d = (Dog *)o; </a:t>
            </a:r>
          </a:p>
          <a:p>
            <a:pPr lvl="0">
              <a:defRPr/>
            </a:pPr>
            <a:r>
              <a:rPr lang="en-US" sz="2000" dirty="0">
                <a:solidFill>
                  <a:schemeClr val="tx1"/>
                </a:solidFill>
                <a:latin typeface="Consolas" panose="020B0609020204030204" pitchFamily="49" charset="0"/>
                <a:cs typeface="Courier New" panose="02070309020205020404" pitchFamily="49" charset="0"/>
              </a:rPr>
              <a:t>  d-&gt;</a:t>
            </a:r>
            <a:r>
              <a:rPr lang="en-US" sz="2000" dirty="0" err="1">
                <a:solidFill>
                  <a:schemeClr val="tx1"/>
                </a:solidFill>
                <a:latin typeface="Consolas" panose="020B0609020204030204" pitchFamily="49" charset="0"/>
                <a:cs typeface="Courier New" panose="02070309020205020404" pitchFamily="49" charset="0"/>
              </a:rPr>
              <a:t>play_fetch</a:t>
            </a:r>
            <a:r>
              <a:rPr lang="en-US" sz="2000" dirty="0">
                <a:solidFill>
                  <a:schemeClr val="tx1"/>
                </a:solidFill>
                <a:latin typeface="Consolas" panose="020B0609020204030204" pitchFamily="49" charset="0"/>
                <a:cs typeface="Courier New" panose="02070309020205020404" pitchFamily="49" charset="0"/>
              </a:rPr>
              <a:t>();</a:t>
            </a:r>
          </a:p>
          <a:p>
            <a:pPr lvl="0">
              <a:defRPr/>
            </a:pPr>
            <a:r>
              <a:rPr lang="en-US" sz="2000" dirty="0">
                <a:solidFill>
                  <a:schemeClr val="tx1"/>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a:t>
            </a:r>
          </a:p>
          <a:p>
            <a:pPr lvl="0">
              <a:defRPr/>
            </a:pPr>
            <a:endParaRPr lang="en-US" sz="1050" dirty="0">
              <a:solidFill>
                <a:schemeClr val="tx1"/>
              </a:solidFill>
              <a:latin typeface="Consolas" panose="020B0609020204030204" pitchFamily="49" charset="0"/>
              <a:cs typeface="Courier New" panose="02070309020205020404" pitchFamily="49" charset="0"/>
            </a:endParaRPr>
          </a:p>
          <a:p>
            <a:pPr lvl="0">
              <a:defRPr/>
            </a:pPr>
            <a:r>
              <a:rPr lang="en-US" sz="2000" dirty="0">
                <a:solidFill>
                  <a:schemeClr val="tx1"/>
                </a:solidFill>
                <a:latin typeface="Consolas" panose="020B0609020204030204" pitchFamily="49" charset="0"/>
                <a:cs typeface="Courier New" panose="02070309020205020404" pitchFamily="49" charset="0"/>
              </a:rPr>
              <a:t>Alien *a = new Alien(...);</a:t>
            </a:r>
          </a:p>
          <a:p>
            <a:pPr lvl="0">
              <a:defRPr/>
            </a:pPr>
            <a:r>
              <a:rPr lang="en-US" sz="2000" dirty="0" err="1">
                <a:solidFill>
                  <a:schemeClr val="tx1"/>
                </a:solidFill>
                <a:latin typeface="Consolas" panose="020B0609020204030204" pitchFamily="49" charset="0"/>
                <a:cs typeface="Courier New" panose="02070309020205020404" pitchFamily="49" charset="0"/>
              </a:rPr>
              <a:t>play_time</a:t>
            </a:r>
            <a:r>
              <a:rPr lang="en-US" sz="2000" dirty="0">
                <a:solidFill>
                  <a:schemeClr val="tx1"/>
                </a:solidFill>
                <a:latin typeface="Consolas" panose="020B0609020204030204" pitchFamily="49" charset="0"/>
                <a:cs typeface="Courier New" panose="02070309020205020404" pitchFamily="49" charset="0"/>
              </a:rPr>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solidFill>
                <a:prstClr val="black"/>
              </a:solidFill>
              <a:latin typeface="Consolas" panose="020B0609020204030204" pitchFamily="49" charset="0"/>
              <a:cs typeface="Courier New" panose="02070309020205020404" pitchFamily="49" charset="0"/>
            </a:endParaRPr>
          </a:p>
        </p:txBody>
      </p:sp>
      <p:sp>
        <p:nvSpPr>
          <p:cNvPr id="38" name="TextBox 37">
            <a:extLst>
              <a:ext uri="{FF2B5EF4-FFF2-40B4-BE49-F238E27FC236}">
                <a16:creationId xmlns:a16="http://schemas.microsoft.com/office/drawing/2014/main" id="{DBD26C1F-6094-482B-BAF6-6232999EA031}"/>
              </a:ext>
            </a:extLst>
          </p:cNvPr>
          <p:cNvSpPr txBox="1"/>
          <p:nvPr/>
        </p:nvSpPr>
        <p:spPr>
          <a:xfrm>
            <a:off x="8789074" y="4519289"/>
            <a:ext cx="3419891" cy="400110"/>
          </a:xfrm>
          <a:prstGeom prst="rect">
            <a:avLst/>
          </a:prstGeom>
          <a:noFill/>
        </p:spPr>
        <p:txBody>
          <a:bodyPr wrap="square">
            <a:spAutoFit/>
          </a:bodyPr>
          <a:lstStyle/>
          <a:p>
            <a:pPr lvl="0">
              <a:defRPr/>
            </a:pPr>
            <a:r>
              <a:rPr lang="en-US" sz="2000" dirty="0">
                <a:solidFill>
                  <a:srgbClr val="FF0000"/>
                </a:solidFill>
                <a:latin typeface="Consolas" panose="020B0609020204030204" pitchFamily="49" charset="0"/>
                <a:cs typeface="Courier New" panose="02070309020205020404" pitchFamily="49" charset="0"/>
              </a:rPr>
              <a:t>// Undefined behavior!</a:t>
            </a:r>
          </a:p>
        </p:txBody>
      </p:sp>
      <p:cxnSp>
        <p:nvCxnSpPr>
          <p:cNvPr id="40" name="Straight Arrow Connector 39">
            <a:extLst>
              <a:ext uri="{FF2B5EF4-FFF2-40B4-BE49-F238E27FC236}">
                <a16:creationId xmlns:a16="http://schemas.microsoft.com/office/drawing/2014/main" id="{4EF60DAF-AEAF-43C8-90DA-98D8A8AE90E2}"/>
              </a:ext>
            </a:extLst>
          </p:cNvPr>
          <p:cNvCxnSpPr/>
          <p:nvPr/>
        </p:nvCxnSpPr>
        <p:spPr>
          <a:xfrm>
            <a:off x="0" y="631794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71E4DBF-4F93-4666-BFD4-201CA54A2A50}"/>
              </a:ext>
            </a:extLst>
          </p:cNvPr>
          <p:cNvCxnSpPr/>
          <p:nvPr/>
        </p:nvCxnSpPr>
        <p:spPr>
          <a:xfrm>
            <a:off x="2476" y="665683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5AB4CB-65F4-4EA6-A058-99B85D5732F7}"/>
              </a:ext>
            </a:extLst>
          </p:cNvPr>
          <p:cNvCxnSpPr/>
          <p:nvPr/>
        </p:nvCxnSpPr>
        <p:spPr>
          <a:xfrm>
            <a:off x="0" y="44882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3063889-131E-4AB3-9FC5-DBF2809C09FD}"/>
              </a:ext>
            </a:extLst>
          </p:cNvPr>
          <p:cNvCxnSpPr/>
          <p:nvPr/>
        </p:nvCxnSpPr>
        <p:spPr>
          <a:xfrm>
            <a:off x="5936291" y="43928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D0D918-AC79-4539-ACA0-32FCBB67B9AD}"/>
              </a:ext>
            </a:extLst>
          </p:cNvPr>
          <p:cNvCxnSpPr/>
          <p:nvPr/>
        </p:nvCxnSpPr>
        <p:spPr>
          <a:xfrm>
            <a:off x="5702854" y="60612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7DC911-1AF8-49BD-9CD9-5F6B5E6A6D43}"/>
              </a:ext>
            </a:extLst>
          </p:cNvPr>
          <p:cNvCxnSpPr/>
          <p:nvPr/>
        </p:nvCxnSpPr>
        <p:spPr>
          <a:xfrm>
            <a:off x="5705330" y="640016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0459141-49CB-402B-98F4-91E2A7D24AFA}"/>
              </a:ext>
            </a:extLst>
          </p:cNvPr>
          <p:cNvCxnSpPr/>
          <p:nvPr/>
        </p:nvCxnSpPr>
        <p:spPr>
          <a:xfrm>
            <a:off x="5702854" y="409919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D904F5E-2BE4-4DF0-BEAC-DA9A7B43988D}"/>
              </a:ext>
            </a:extLst>
          </p:cNvPr>
          <p:cNvSpPr txBox="1"/>
          <p:nvPr/>
        </p:nvSpPr>
        <p:spPr>
          <a:xfrm>
            <a:off x="8821157" y="4192838"/>
            <a:ext cx="3419891" cy="400110"/>
          </a:xfrm>
          <a:prstGeom prst="rect">
            <a:avLst/>
          </a:prstGeom>
          <a:noFill/>
        </p:spPr>
        <p:txBody>
          <a:bodyPr wrap="square">
            <a:spAutoFit/>
          </a:bodyPr>
          <a:lstStyle/>
          <a:p>
            <a:pPr lvl="0">
              <a:defRPr/>
            </a:pPr>
            <a:r>
              <a:rPr lang="en-US" sz="2000" dirty="0">
                <a:solidFill>
                  <a:srgbClr val="FF0000"/>
                </a:solidFill>
                <a:latin typeface="Consolas" panose="020B0609020204030204" pitchFamily="49" charset="0"/>
                <a:cs typeface="Courier New" panose="02070309020205020404" pitchFamily="49" charset="0"/>
              </a:rPr>
              <a:t>// No </a:t>
            </a:r>
            <a:r>
              <a:rPr lang="en-US" sz="2000">
                <a:solidFill>
                  <a:srgbClr val="FF0000"/>
                </a:solidFill>
                <a:latin typeface="Consolas" panose="020B0609020204030204" pitchFamily="49" charset="0"/>
                <a:cs typeface="Courier New" panose="02070309020205020404" pitchFamily="49" charset="0"/>
              </a:rPr>
              <a:t>error generated!</a:t>
            </a:r>
            <a:endParaRPr lang="en-US" sz="2000" dirty="0">
              <a:solidFill>
                <a:srgbClr val="FF0000"/>
              </a:solidFill>
              <a:latin typeface="Consolas" panose="020B0609020204030204" pitchFamily="49" charset="0"/>
              <a:cs typeface="Courier New" panose="02070309020205020404" pitchFamily="49" charset="0"/>
            </a:endParaRPr>
          </a:p>
        </p:txBody>
      </p:sp>
      <p:cxnSp>
        <p:nvCxnSpPr>
          <p:cNvPr id="55" name="Straight Arrow Connector 54">
            <a:extLst>
              <a:ext uri="{FF2B5EF4-FFF2-40B4-BE49-F238E27FC236}">
                <a16:creationId xmlns:a16="http://schemas.microsoft.com/office/drawing/2014/main" id="{C225A8C4-FBB5-4EA8-BE3A-C2474F2CA2C5}"/>
              </a:ext>
            </a:extLst>
          </p:cNvPr>
          <p:cNvCxnSpPr/>
          <p:nvPr/>
        </p:nvCxnSpPr>
        <p:spPr>
          <a:xfrm>
            <a:off x="5954338" y="469865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0F1BC6E-77B2-4B1C-8F11-4533CF0DD539}"/>
              </a:ext>
            </a:extLst>
          </p:cNvPr>
          <p:cNvPicPr>
            <a:picLocks noChangeAspect="1"/>
          </p:cNvPicPr>
          <p:nvPr/>
        </p:nvPicPr>
        <p:blipFill>
          <a:blip r:embed="rId5"/>
          <a:stretch>
            <a:fillRect/>
          </a:stretch>
        </p:blipFill>
        <p:spPr>
          <a:xfrm>
            <a:off x="9270332" y="80536"/>
            <a:ext cx="2772531" cy="4162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855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4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4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up)">
                                      <p:cBhvr>
                                        <p:cTn id="85" dur="500"/>
                                        <p:tgtEl>
                                          <p:spTgt spid="4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44"/>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4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8"/>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48"/>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43"/>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wipe(left)">
                                      <p:cBhvr>
                                        <p:cTn id="118" dur="500"/>
                                        <p:tgtEl>
                                          <p:spTgt spid="54"/>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4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wipe(left)">
                                      <p:cBhvr>
                                        <p:cTn id="131" dur="500"/>
                                        <p:tgtEl>
                                          <p:spTgt spid="38"/>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6"/>
                                        </p:tgtEl>
                                        <p:attrNameLst>
                                          <p:attrName>style.visibility</p:attrName>
                                        </p:attrNameLst>
                                      </p:cBhvr>
                                      <p:to>
                                        <p:strVal val="visible"/>
                                      </p:to>
                                    </p:set>
                                    <p:animEffect transition="in" filter="fade">
                                      <p:cBhvr>
                                        <p:cTn id="136" dur="1000"/>
                                        <p:tgtEl>
                                          <p:spTgt spid="6"/>
                                        </p:tgtEl>
                                      </p:cBhvr>
                                    </p:animEffect>
                                    <p:anim calcmode="lin" valueType="num">
                                      <p:cBhvr>
                                        <p:cTn id="137" dur="1000" fill="hold"/>
                                        <p:tgtEl>
                                          <p:spTgt spid="6"/>
                                        </p:tgtEl>
                                        <p:attrNameLst>
                                          <p:attrName>ppt_x</p:attrName>
                                        </p:attrNameLst>
                                      </p:cBhvr>
                                      <p:tavLst>
                                        <p:tav tm="0">
                                          <p:val>
                                            <p:strVal val="#ppt_x"/>
                                          </p:val>
                                        </p:tav>
                                        <p:tav tm="100000">
                                          <p:val>
                                            <p:strVal val="#ppt_x"/>
                                          </p:val>
                                        </p:tav>
                                      </p:tavLst>
                                    </p:anim>
                                    <p:anim calcmode="lin" valueType="num">
                                      <p:cBhvr>
                                        <p:cTn id="1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uiExpand="1" build="p" animBg="1"/>
      <p:bldP spid="47" grpId="0" animBg="1"/>
      <p:bldP spid="38" grpId="0"/>
      <p:bldP spid="54"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p:txBody>
          <a:bodyPr/>
          <a:lstStyle/>
          <a:p>
            <a:r>
              <a:rPr lang="en-US" dirty="0">
                <a:solidFill>
                  <a:srgbClr val="FF0000"/>
                </a:solidFill>
              </a:rPr>
              <a:t>Explicit </a:t>
            </a:r>
            <a:r>
              <a:rPr lang="en-US" dirty="0"/>
              <a:t>Type Conversions: </a:t>
            </a:r>
            <a:r>
              <a:rPr lang="en-US" dirty="0">
                <a:solidFill>
                  <a:srgbClr val="FF0000"/>
                </a:solidFill>
              </a:rPr>
              <a:t>Boxing </a:t>
            </a:r>
            <a:r>
              <a:rPr lang="en-US" dirty="0"/>
              <a:t>and</a:t>
            </a:r>
            <a:r>
              <a:rPr lang="en-US" dirty="0">
                <a:solidFill>
                  <a:srgbClr val="FF0000"/>
                </a:solidFill>
              </a:rPr>
              <a:t> Unboxing</a:t>
            </a:r>
          </a:p>
        </p:txBody>
      </p:sp>
      <p:sp>
        <p:nvSpPr>
          <p:cNvPr id="20" name="Rectangle 19">
            <a:extLst>
              <a:ext uri="{FF2B5EF4-FFF2-40B4-BE49-F238E27FC236}">
                <a16:creationId xmlns:a16="http://schemas.microsoft.com/office/drawing/2014/main" id="{2C941AE7-55B5-41EA-B9AE-C9D58124C336}"/>
              </a:ext>
            </a:extLst>
          </p:cNvPr>
          <p:cNvSpPr/>
          <p:nvPr/>
        </p:nvSpPr>
        <p:spPr>
          <a:xfrm>
            <a:off x="503266" y="3773492"/>
            <a:ext cx="7721211" cy="1955330"/>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a:solidFill>
                  <a:prstClr val="black"/>
                </a:solidFill>
                <a:latin typeface="Consolas" panose="020B0609020204030204" pitchFamily="49" charset="0"/>
                <a:cs typeface="Courier New" panose="02070309020205020404" pitchFamily="49" charset="0"/>
              </a:rPr>
              <a:t>// Java - Explicit conversion of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to a boxed Integer</a:t>
            </a:r>
          </a:p>
          <a:p>
            <a:pPr lvl="0">
              <a:defRPr/>
            </a:pPr>
            <a:r>
              <a:rPr lang="en-US" sz="2000" dirty="0">
                <a:solidFill>
                  <a:prstClr val="black"/>
                </a:solidFill>
                <a:latin typeface="Consolas" panose="020B0609020204030204" pitchFamily="49" charset="0"/>
                <a:cs typeface="Courier New" panose="02070309020205020404" pitchFamily="49" charset="0"/>
              </a:rPr>
              <a:t>int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 10;  // </a:t>
            </a:r>
            <a:r>
              <a:rPr lang="en-US" sz="2000" dirty="0" err="1">
                <a:solidFill>
                  <a:prstClr val="black"/>
                </a:solidFill>
                <a:latin typeface="Consolas" panose="020B0609020204030204" pitchFamily="49" charset="0"/>
                <a:cs typeface="Courier New" panose="02070309020205020404" pitchFamily="49" charset="0"/>
              </a:rPr>
              <a:t>i</a:t>
            </a:r>
            <a:r>
              <a:rPr lang="en-US" sz="2000" dirty="0">
                <a:solidFill>
                  <a:prstClr val="black"/>
                </a:solidFill>
                <a:latin typeface="Consolas" panose="020B0609020204030204" pitchFamily="49" charset="0"/>
                <a:cs typeface="Courier New" panose="02070309020205020404" pitchFamily="49" charset="0"/>
              </a:rPr>
              <a:t> is a primitive, stored on the stack</a:t>
            </a:r>
          </a:p>
          <a:p>
            <a:pPr lvl="0">
              <a:defRPr/>
            </a:pPr>
            <a:r>
              <a:rPr lang="en-US" sz="2000" dirty="0">
                <a:solidFill>
                  <a:prstClr val="black"/>
                </a:solidFill>
                <a:latin typeface="Consolas" panose="020B0609020204030204" pitchFamily="49" charset="0"/>
                <a:cs typeface="Courier New" panose="02070309020205020404" pitchFamily="49" charset="0"/>
              </a:rPr>
              <a:t>Integer </a:t>
            </a:r>
            <a:r>
              <a:rPr lang="en-US" sz="2000" dirty="0" err="1">
                <a:solidFill>
                  <a:prstClr val="black"/>
                </a:solidFill>
                <a:latin typeface="Consolas" panose="020B0609020204030204" pitchFamily="49" charset="0"/>
                <a:cs typeface="Courier New" panose="02070309020205020404" pitchFamily="49" charset="0"/>
              </a:rPr>
              <a:t>boxed_i</a:t>
            </a:r>
            <a:r>
              <a:rPr lang="en-US" sz="2000" dirty="0">
                <a:solidFill>
                  <a:prstClr val="black"/>
                </a:solidFill>
                <a:latin typeface="Consolas" panose="020B0609020204030204" pitchFamily="49" charset="0"/>
                <a:cs typeface="Courier New" panose="02070309020205020404" pitchFamily="49" charset="0"/>
              </a:rPr>
              <a:t> = new </a:t>
            </a:r>
            <a:r>
              <a:rPr lang="en-US" sz="2000" dirty="0">
                <a:solidFill>
                  <a:srgbClr val="FF0000"/>
                </a:solidFill>
                <a:latin typeface="Consolas" panose="020B0609020204030204" pitchFamily="49" charset="0"/>
                <a:cs typeface="Courier New" panose="02070309020205020404" pitchFamily="49" charset="0"/>
              </a:rPr>
              <a:t>Integer(</a:t>
            </a:r>
            <a:r>
              <a:rPr lang="en-US" sz="2000" dirty="0" err="1">
                <a:solidFill>
                  <a:srgbClr val="FF0000"/>
                </a:solidFill>
                <a:latin typeface="Consolas" panose="020B0609020204030204" pitchFamily="49" charset="0"/>
                <a:cs typeface="Courier New" panose="02070309020205020404" pitchFamily="49" charset="0"/>
              </a:rPr>
              <a:t>i</a:t>
            </a:r>
            <a:r>
              <a:rPr lang="en-US" sz="2000" dirty="0">
                <a:solidFill>
                  <a:srgbClr val="FF000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 // </a:t>
            </a:r>
            <a:r>
              <a:rPr lang="en-US" sz="2000" dirty="0" err="1">
                <a:solidFill>
                  <a:prstClr val="black"/>
                </a:solidFill>
                <a:latin typeface="Consolas" panose="020B0609020204030204" pitchFamily="49" charset="0"/>
                <a:cs typeface="Courier New" panose="02070309020205020404" pitchFamily="49" charset="0"/>
              </a:rPr>
              <a:t>boxed_i</a:t>
            </a:r>
            <a:r>
              <a:rPr lang="en-US" sz="2000" dirty="0">
                <a:solidFill>
                  <a:prstClr val="black"/>
                </a:solidFill>
                <a:latin typeface="Consolas" panose="020B0609020204030204" pitchFamily="49" charset="0"/>
                <a:cs typeface="Courier New" panose="02070309020205020404" pitchFamily="49" charset="0"/>
              </a:rPr>
              <a:t> holds 10</a:t>
            </a:r>
          </a:p>
          <a:p>
            <a:pPr lvl="0">
              <a:defRPr/>
            </a:pPr>
            <a:r>
              <a:rPr lang="en-US" sz="2000" dirty="0">
                <a:solidFill>
                  <a:prstClr val="black"/>
                </a:solidFill>
                <a:latin typeface="Consolas" panose="020B0609020204030204" pitchFamily="49" charset="0"/>
                <a:cs typeface="Courier New" panose="02070309020205020404" pitchFamily="49" charset="0"/>
              </a:rPr>
              <a:t>  </a:t>
            </a:r>
          </a:p>
          <a:p>
            <a:pPr lvl="0">
              <a:defRPr/>
            </a:pPr>
            <a:r>
              <a:rPr lang="en-US" sz="2000" dirty="0">
                <a:solidFill>
                  <a:prstClr val="black"/>
                </a:solidFill>
                <a:latin typeface="Consolas" panose="020B0609020204030204" pitchFamily="49" charset="0"/>
                <a:cs typeface="Courier New" panose="02070309020205020404" pitchFamily="49" charset="0"/>
              </a:rPr>
              <a:t>// Explicit unboxing of the Integer to get its value</a:t>
            </a:r>
          </a:p>
          <a:p>
            <a:pPr lvl="0">
              <a:defRPr/>
            </a:pPr>
            <a:r>
              <a:rPr lang="en-US" sz="2000" dirty="0">
                <a:solidFill>
                  <a:prstClr val="black"/>
                </a:solidFill>
                <a:latin typeface="Consolas" panose="020B0609020204030204" pitchFamily="49" charset="0"/>
                <a:cs typeface="Courier New" panose="02070309020205020404" pitchFamily="49" charset="0"/>
              </a:rPr>
              <a:t>int </a:t>
            </a:r>
            <a:r>
              <a:rPr lang="en-US" sz="2000" dirty="0" err="1">
                <a:solidFill>
                  <a:prstClr val="black"/>
                </a:solidFill>
                <a:latin typeface="Consolas" panose="020B0609020204030204" pitchFamily="49" charset="0"/>
                <a:cs typeface="Courier New" panose="02070309020205020404" pitchFamily="49" charset="0"/>
              </a:rPr>
              <a:t>unboxed_i</a:t>
            </a:r>
            <a:r>
              <a:rPr lang="en-US" sz="2000" dirty="0">
                <a:solidFill>
                  <a:prstClr val="black"/>
                </a:solidFill>
                <a:latin typeface="Consolas" panose="020B0609020204030204" pitchFamily="49" charset="0"/>
                <a:cs typeface="Courier New" panose="02070309020205020404" pitchFamily="49" charset="0"/>
              </a:rPr>
              <a:t> = </a:t>
            </a:r>
            <a:r>
              <a:rPr lang="en-US" sz="2000" dirty="0" err="1">
                <a:solidFill>
                  <a:prstClr val="black"/>
                </a:solidFill>
                <a:latin typeface="Consolas" panose="020B0609020204030204" pitchFamily="49" charset="0"/>
                <a:cs typeface="Courier New" panose="02070309020205020404" pitchFamily="49" charset="0"/>
              </a:rPr>
              <a:t>boxed_i</a:t>
            </a:r>
            <a:r>
              <a:rPr lang="en-US" sz="2000" dirty="0" err="1">
                <a:solidFill>
                  <a:srgbClr val="FF0000"/>
                </a:solidFill>
                <a:latin typeface="Consolas" panose="020B0609020204030204" pitchFamily="49" charset="0"/>
                <a:cs typeface="Courier New" panose="02070309020205020404" pitchFamily="49" charset="0"/>
              </a:rPr>
              <a:t>.intValue</a:t>
            </a:r>
            <a:r>
              <a:rPr lang="en-US" sz="2000" dirty="0">
                <a:solidFill>
                  <a:srgbClr val="FF0000"/>
                </a:solidFill>
                <a:latin typeface="Consolas" panose="020B0609020204030204" pitchFamily="49" charset="0"/>
                <a:cs typeface="Courier New" panose="02070309020205020404" pitchFamily="49" charset="0"/>
              </a:rPr>
              <a:t>()</a:t>
            </a:r>
            <a:r>
              <a:rPr lang="en-US" sz="2000" dirty="0">
                <a:solidFill>
                  <a:prstClr val="black"/>
                </a:solidFill>
                <a:latin typeface="Consolas" panose="020B0609020204030204" pitchFamily="49" charset="0"/>
                <a:cs typeface="Courier New" panose="02070309020205020404" pitchFamily="49" charset="0"/>
              </a:rPr>
              <a:t>;</a:t>
            </a:r>
            <a:endParaRPr kumimoji="0" lang="en-US" sz="16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endParaRPr>
          </a:p>
        </p:txBody>
      </p:sp>
      <p:sp>
        <p:nvSpPr>
          <p:cNvPr id="14" name="TextBox 13">
            <a:extLst>
              <a:ext uri="{FF2B5EF4-FFF2-40B4-BE49-F238E27FC236}">
                <a16:creationId xmlns:a16="http://schemas.microsoft.com/office/drawing/2014/main" id="{DBBFFE96-F4CF-44E5-AB3F-1B7E93C6E696}"/>
              </a:ext>
            </a:extLst>
          </p:cNvPr>
          <p:cNvSpPr txBox="1"/>
          <p:nvPr/>
        </p:nvSpPr>
        <p:spPr>
          <a:xfrm>
            <a:off x="814865" y="972212"/>
            <a:ext cx="10395802" cy="830997"/>
          </a:xfrm>
          <a:prstGeom prst="rect">
            <a:avLst/>
          </a:prstGeom>
          <a:noFill/>
        </p:spPr>
        <p:txBody>
          <a:bodyPr wrap="square" rtlCol="0">
            <a:spAutoFit/>
          </a:bodyPr>
          <a:lstStyle/>
          <a:p>
            <a:pPr algn="ctr"/>
            <a:r>
              <a:rPr lang="en-US" sz="2400" dirty="0"/>
              <a:t>A </a:t>
            </a:r>
            <a:r>
              <a:rPr lang="en-US" sz="2400" dirty="0">
                <a:solidFill>
                  <a:srgbClr val="FF0000"/>
                </a:solidFill>
              </a:rPr>
              <a:t>boxing conversion </a:t>
            </a:r>
            <a:r>
              <a:rPr lang="en-US" sz="2400" dirty="0"/>
              <a:t>converts a </a:t>
            </a:r>
            <a:r>
              <a:rPr lang="en-US" sz="2400" dirty="0">
                <a:solidFill>
                  <a:srgbClr val="FF0000"/>
                </a:solidFill>
              </a:rPr>
              <a:t>primitive</a:t>
            </a:r>
            <a:r>
              <a:rPr lang="en-US" sz="2400" dirty="0"/>
              <a:t> value </a:t>
            </a:r>
            <a:r>
              <a:rPr lang="en-US" sz="2400" dirty="0">
                <a:solidFill>
                  <a:srgbClr val="FF0000"/>
                </a:solidFill>
              </a:rPr>
              <a:t>into</a:t>
            </a:r>
            <a:r>
              <a:rPr lang="en-US" sz="2400" dirty="0"/>
              <a:t> </a:t>
            </a:r>
            <a:r>
              <a:rPr lang="en-US" sz="2400" dirty="0">
                <a:solidFill>
                  <a:srgbClr val="FF0000"/>
                </a:solidFill>
              </a:rPr>
              <a:t>an object </a:t>
            </a:r>
            <a:r>
              <a:rPr lang="en-US" sz="2400" dirty="0"/>
              <a:t>that holds the primitive value as its only member. </a:t>
            </a:r>
          </a:p>
        </p:txBody>
      </p:sp>
      <p:sp>
        <p:nvSpPr>
          <p:cNvPr id="15" name="TextBox 14">
            <a:extLst>
              <a:ext uri="{FF2B5EF4-FFF2-40B4-BE49-F238E27FC236}">
                <a16:creationId xmlns:a16="http://schemas.microsoft.com/office/drawing/2014/main" id="{AFF415CF-B495-4D63-A9ED-02E62249D2D7}"/>
              </a:ext>
            </a:extLst>
          </p:cNvPr>
          <p:cNvSpPr txBox="1"/>
          <p:nvPr/>
        </p:nvSpPr>
        <p:spPr>
          <a:xfrm>
            <a:off x="814865" y="1918540"/>
            <a:ext cx="10395802" cy="461665"/>
          </a:xfrm>
          <a:prstGeom prst="rect">
            <a:avLst/>
          </a:prstGeom>
          <a:noFill/>
        </p:spPr>
        <p:txBody>
          <a:bodyPr wrap="square" rtlCol="0">
            <a:spAutoFit/>
          </a:bodyPr>
          <a:lstStyle/>
          <a:p>
            <a:pPr algn="ctr"/>
            <a:r>
              <a:rPr lang="en-US" sz="2400" dirty="0"/>
              <a:t>An </a:t>
            </a:r>
            <a:r>
              <a:rPr lang="en-US" sz="2400" dirty="0">
                <a:solidFill>
                  <a:srgbClr val="FF0000"/>
                </a:solidFill>
              </a:rPr>
              <a:t>unboxing conversion</a:t>
            </a:r>
            <a:r>
              <a:rPr lang="en-US" sz="2400" dirty="0"/>
              <a:t> converts a </a:t>
            </a:r>
            <a:r>
              <a:rPr lang="en-US" sz="2400" dirty="0">
                <a:solidFill>
                  <a:srgbClr val="FF0000"/>
                </a:solidFill>
              </a:rPr>
              <a:t>boxed object </a:t>
            </a:r>
            <a:r>
              <a:rPr lang="en-US" sz="2400" dirty="0"/>
              <a:t>back </a:t>
            </a:r>
            <a:r>
              <a:rPr lang="en-US" sz="2400" dirty="0">
                <a:solidFill>
                  <a:srgbClr val="FF0000"/>
                </a:solidFill>
              </a:rPr>
              <a:t>to</a:t>
            </a:r>
            <a:r>
              <a:rPr lang="en-US" sz="2400" dirty="0"/>
              <a:t> </a:t>
            </a:r>
            <a:r>
              <a:rPr lang="en-US" sz="2400" dirty="0">
                <a:solidFill>
                  <a:srgbClr val="FF0000"/>
                </a:solidFill>
              </a:rPr>
              <a:t>a primitive </a:t>
            </a:r>
            <a:r>
              <a:rPr lang="en-US" sz="2400" dirty="0"/>
              <a:t>value</a:t>
            </a:r>
            <a:r>
              <a:rPr lang="en-US" sz="2400" dirty="0">
                <a:solidFill>
                  <a:srgbClr val="FF0000"/>
                </a:solidFill>
              </a:rPr>
              <a:t>.</a:t>
            </a:r>
            <a:r>
              <a:rPr lang="en-US" sz="2400" dirty="0"/>
              <a:t> </a:t>
            </a:r>
          </a:p>
        </p:txBody>
      </p:sp>
      <p:cxnSp>
        <p:nvCxnSpPr>
          <p:cNvPr id="16" name="Straight Arrow Connector 15">
            <a:extLst>
              <a:ext uri="{FF2B5EF4-FFF2-40B4-BE49-F238E27FC236}">
                <a16:creationId xmlns:a16="http://schemas.microsoft.com/office/drawing/2014/main" id="{9BA201DF-AB0A-4EE5-A3F9-FAF571F6E7F8}"/>
              </a:ext>
            </a:extLst>
          </p:cNvPr>
          <p:cNvCxnSpPr/>
          <p:nvPr/>
        </p:nvCxnSpPr>
        <p:spPr>
          <a:xfrm>
            <a:off x="258155" y="42898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6283C4A-63CA-4D0F-A03E-1D4B57324076}"/>
              </a:ext>
            </a:extLst>
          </p:cNvPr>
          <p:cNvGrpSpPr/>
          <p:nvPr/>
        </p:nvGrpSpPr>
        <p:grpSpPr>
          <a:xfrm>
            <a:off x="8461926" y="4703771"/>
            <a:ext cx="3029659" cy="561686"/>
            <a:chOff x="5821312" y="6152854"/>
            <a:chExt cx="3029659" cy="561686"/>
          </a:xfrm>
        </p:grpSpPr>
        <p:grpSp>
          <p:nvGrpSpPr>
            <p:cNvPr id="19" name="Group 18">
              <a:extLst>
                <a:ext uri="{FF2B5EF4-FFF2-40B4-BE49-F238E27FC236}">
                  <a16:creationId xmlns:a16="http://schemas.microsoft.com/office/drawing/2014/main" id="{C675F323-0EBB-42A7-A6F6-B101E215B9EE}"/>
                </a:ext>
              </a:extLst>
            </p:cNvPr>
            <p:cNvGrpSpPr/>
            <p:nvPr/>
          </p:nvGrpSpPr>
          <p:grpSpPr>
            <a:xfrm>
              <a:off x="5821312" y="6152854"/>
              <a:ext cx="1751935" cy="411282"/>
              <a:chOff x="7462404" y="-725238"/>
              <a:chExt cx="1751935" cy="411282"/>
            </a:xfrm>
          </p:grpSpPr>
          <p:sp>
            <p:nvSpPr>
              <p:cNvPr id="31" name="TextBox 30">
                <a:extLst>
                  <a:ext uri="{FF2B5EF4-FFF2-40B4-BE49-F238E27FC236}">
                    <a16:creationId xmlns:a16="http://schemas.microsoft.com/office/drawing/2014/main" id="{ACF9D8CC-A258-46D9-A046-3E913D6D4B51}"/>
                  </a:ext>
                </a:extLst>
              </p:cNvPr>
              <p:cNvSpPr txBox="1"/>
              <p:nvPr/>
            </p:nvSpPr>
            <p:spPr>
              <a:xfrm>
                <a:off x="7462404" y="-725238"/>
                <a:ext cx="1026243" cy="400110"/>
              </a:xfrm>
              <a:prstGeom prst="rect">
                <a:avLst/>
              </a:prstGeom>
              <a:noFill/>
            </p:spPr>
            <p:txBody>
              <a:bodyPr wrap="none" rtlCol="0">
                <a:spAutoFit/>
              </a:bodyPr>
              <a:lstStyle/>
              <a:p>
                <a:r>
                  <a:rPr lang="en-US" sz="2000" dirty="0" err="1">
                    <a:solidFill>
                      <a:srgbClr val="00B0F0"/>
                    </a:solidFill>
                  </a:rPr>
                  <a:t>boxed_i</a:t>
                </a:r>
                <a:endParaRPr lang="en-US" sz="2000" dirty="0">
                  <a:solidFill>
                    <a:srgbClr val="00B0F0"/>
                  </a:solidFill>
                </a:endParaRPr>
              </a:p>
            </p:txBody>
          </p:sp>
          <p:sp>
            <p:nvSpPr>
              <p:cNvPr id="32" name="Rectangle 31">
                <a:extLst>
                  <a:ext uri="{FF2B5EF4-FFF2-40B4-BE49-F238E27FC236}">
                    <a16:creationId xmlns:a16="http://schemas.microsoft.com/office/drawing/2014/main" id="{D7FDB4F7-9B29-4025-8F08-3A1F666E5B80}"/>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642B9CD8-CCFE-4BD3-AC11-00B8695FEF11}"/>
                </a:ext>
              </a:extLst>
            </p:cNvPr>
            <p:cNvSpPr/>
            <p:nvPr/>
          </p:nvSpPr>
          <p:spPr>
            <a:xfrm>
              <a:off x="7804728" y="6169790"/>
              <a:ext cx="1046243" cy="54475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cxnSp>
          <p:nvCxnSpPr>
            <p:cNvPr id="30" name="Straight Arrow Connector 29">
              <a:extLst>
                <a:ext uri="{FF2B5EF4-FFF2-40B4-BE49-F238E27FC236}">
                  <a16:creationId xmlns:a16="http://schemas.microsoft.com/office/drawing/2014/main" id="{43049A00-C954-41E5-94F3-943957C0E876}"/>
                </a:ext>
              </a:extLst>
            </p:cNvPr>
            <p:cNvCxnSpPr>
              <a:cxnSpLocks/>
            </p:cNvCxnSpPr>
            <p:nvPr/>
          </p:nvCxnSpPr>
          <p:spPr>
            <a:xfrm flipV="1">
              <a:off x="7188451" y="6169789"/>
              <a:ext cx="637258" cy="197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B3B5999-990A-488D-90C9-81326C61001D}"/>
              </a:ext>
            </a:extLst>
          </p:cNvPr>
          <p:cNvGrpSpPr/>
          <p:nvPr/>
        </p:nvGrpSpPr>
        <p:grpSpPr>
          <a:xfrm>
            <a:off x="9189562" y="3997663"/>
            <a:ext cx="1024299" cy="523220"/>
            <a:chOff x="7627378" y="6082127"/>
            <a:chExt cx="1024299" cy="523220"/>
          </a:xfrm>
        </p:grpSpPr>
        <p:sp>
          <p:nvSpPr>
            <p:cNvPr id="38" name="TextBox 37">
              <a:extLst>
                <a:ext uri="{FF2B5EF4-FFF2-40B4-BE49-F238E27FC236}">
                  <a16:creationId xmlns:a16="http://schemas.microsoft.com/office/drawing/2014/main" id="{8570BDEB-9CD1-473E-8D1B-4E1745A9D0F5}"/>
                </a:ext>
              </a:extLst>
            </p:cNvPr>
            <p:cNvSpPr txBox="1"/>
            <p:nvPr/>
          </p:nvSpPr>
          <p:spPr>
            <a:xfrm>
              <a:off x="7627378" y="6158971"/>
              <a:ext cx="243978" cy="400110"/>
            </a:xfrm>
            <a:prstGeom prst="rect">
              <a:avLst/>
            </a:prstGeom>
            <a:noFill/>
          </p:spPr>
          <p:txBody>
            <a:bodyPr wrap="none" rtlCol="0">
              <a:spAutoFit/>
            </a:bodyPr>
            <a:lstStyle/>
            <a:p>
              <a:r>
                <a:rPr lang="en-US" sz="2000" dirty="0" err="1">
                  <a:solidFill>
                    <a:srgbClr val="00B0F0"/>
                  </a:solidFill>
                </a:rPr>
                <a:t>i</a:t>
              </a:r>
              <a:endParaRPr lang="en-US" sz="2000" dirty="0">
                <a:solidFill>
                  <a:srgbClr val="00B0F0"/>
                </a:solidFill>
              </a:endParaRPr>
            </a:p>
          </p:txBody>
        </p:sp>
        <p:sp>
          <p:nvSpPr>
            <p:cNvPr id="35" name="Rectangle 34">
              <a:extLst>
                <a:ext uri="{FF2B5EF4-FFF2-40B4-BE49-F238E27FC236}">
                  <a16:creationId xmlns:a16="http://schemas.microsoft.com/office/drawing/2014/main" id="{E71D4546-8E04-4931-9228-B0677CCC926D}"/>
                </a:ext>
              </a:extLst>
            </p:cNvPr>
            <p:cNvSpPr/>
            <p:nvPr/>
          </p:nvSpPr>
          <p:spPr>
            <a:xfrm>
              <a:off x="7888002" y="616979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36" name="TextBox 35">
              <a:extLst>
                <a:ext uri="{FF2B5EF4-FFF2-40B4-BE49-F238E27FC236}">
                  <a16:creationId xmlns:a16="http://schemas.microsoft.com/office/drawing/2014/main" id="{A65564E3-19B6-42AE-B275-F85D8938759C}"/>
                </a:ext>
              </a:extLst>
            </p:cNvPr>
            <p:cNvSpPr txBox="1"/>
            <p:nvPr/>
          </p:nvSpPr>
          <p:spPr>
            <a:xfrm>
              <a:off x="8025428" y="6082127"/>
              <a:ext cx="529312" cy="523220"/>
            </a:xfrm>
            <a:prstGeom prst="rect">
              <a:avLst/>
            </a:prstGeom>
            <a:noFill/>
          </p:spPr>
          <p:txBody>
            <a:bodyPr wrap="none" rtlCol="0">
              <a:spAutoFit/>
            </a:bodyPr>
            <a:lstStyle/>
            <a:p>
              <a:r>
                <a:rPr lang="en-US" sz="2800" dirty="0">
                  <a:solidFill>
                    <a:schemeClr val="bg1"/>
                  </a:solidFill>
                </a:rPr>
                <a:t>10</a:t>
              </a:r>
            </a:p>
          </p:txBody>
        </p:sp>
      </p:grpSp>
      <p:cxnSp>
        <p:nvCxnSpPr>
          <p:cNvPr id="40" name="Straight Arrow Connector 39">
            <a:extLst>
              <a:ext uri="{FF2B5EF4-FFF2-40B4-BE49-F238E27FC236}">
                <a16:creationId xmlns:a16="http://schemas.microsoft.com/office/drawing/2014/main" id="{1CDA2FC7-8408-4F51-9992-151800134B24}"/>
              </a:ext>
            </a:extLst>
          </p:cNvPr>
          <p:cNvCxnSpPr/>
          <p:nvPr/>
        </p:nvCxnSpPr>
        <p:spPr>
          <a:xfrm>
            <a:off x="257446" y="45869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A5B6EF2-2B3F-4324-A0E9-FA054D4C5FB9}"/>
              </a:ext>
            </a:extLst>
          </p:cNvPr>
          <p:cNvGrpSpPr/>
          <p:nvPr/>
        </p:nvGrpSpPr>
        <p:grpSpPr>
          <a:xfrm>
            <a:off x="10400195" y="4688460"/>
            <a:ext cx="1024299" cy="523220"/>
            <a:chOff x="7627378" y="6063580"/>
            <a:chExt cx="1024299" cy="523220"/>
          </a:xfrm>
        </p:grpSpPr>
        <p:sp>
          <p:nvSpPr>
            <p:cNvPr id="43" name="TextBox 42">
              <a:extLst>
                <a:ext uri="{FF2B5EF4-FFF2-40B4-BE49-F238E27FC236}">
                  <a16:creationId xmlns:a16="http://schemas.microsoft.com/office/drawing/2014/main" id="{0EB4EA4D-47FB-4B45-AF54-14132DC7249A}"/>
                </a:ext>
              </a:extLst>
            </p:cNvPr>
            <p:cNvSpPr txBox="1"/>
            <p:nvPr/>
          </p:nvSpPr>
          <p:spPr>
            <a:xfrm>
              <a:off x="7627378" y="6158971"/>
              <a:ext cx="487634" cy="400110"/>
            </a:xfrm>
            <a:prstGeom prst="rect">
              <a:avLst/>
            </a:prstGeom>
            <a:noFill/>
          </p:spPr>
          <p:txBody>
            <a:bodyPr wrap="none" rtlCol="0">
              <a:spAutoFit/>
            </a:bodyPr>
            <a:lstStyle/>
            <a:p>
              <a:r>
                <a:rPr lang="en-US" sz="2000" dirty="0" err="1">
                  <a:solidFill>
                    <a:srgbClr val="00B0F0"/>
                  </a:solidFill>
                </a:rPr>
                <a:t>val</a:t>
              </a:r>
              <a:endParaRPr lang="en-US" sz="2000" dirty="0">
                <a:solidFill>
                  <a:srgbClr val="00B0F0"/>
                </a:solidFill>
              </a:endParaRPr>
            </a:p>
          </p:txBody>
        </p:sp>
        <p:sp>
          <p:nvSpPr>
            <p:cNvPr id="44" name="Rectangle 43">
              <a:extLst>
                <a:ext uri="{FF2B5EF4-FFF2-40B4-BE49-F238E27FC236}">
                  <a16:creationId xmlns:a16="http://schemas.microsoft.com/office/drawing/2014/main" id="{DF0CDB64-2032-4DC3-80B8-8BE8C26F6B39}"/>
                </a:ext>
              </a:extLst>
            </p:cNvPr>
            <p:cNvSpPr/>
            <p:nvPr/>
          </p:nvSpPr>
          <p:spPr>
            <a:xfrm>
              <a:off x="8057321" y="6169790"/>
              <a:ext cx="594356"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45" name="TextBox 44">
              <a:extLst>
                <a:ext uri="{FF2B5EF4-FFF2-40B4-BE49-F238E27FC236}">
                  <a16:creationId xmlns:a16="http://schemas.microsoft.com/office/drawing/2014/main" id="{B5086D36-AAEB-4302-8627-726C55FAED2E}"/>
                </a:ext>
              </a:extLst>
            </p:cNvPr>
            <p:cNvSpPr txBox="1"/>
            <p:nvPr/>
          </p:nvSpPr>
          <p:spPr>
            <a:xfrm>
              <a:off x="8081137" y="6063580"/>
              <a:ext cx="529312" cy="523220"/>
            </a:xfrm>
            <a:prstGeom prst="rect">
              <a:avLst/>
            </a:prstGeom>
            <a:noFill/>
          </p:spPr>
          <p:txBody>
            <a:bodyPr wrap="none" rtlCol="0">
              <a:spAutoFit/>
            </a:bodyPr>
            <a:lstStyle/>
            <a:p>
              <a:r>
                <a:rPr lang="en-US" sz="2800" dirty="0">
                  <a:solidFill>
                    <a:schemeClr val="bg1"/>
                  </a:solidFill>
                </a:rPr>
                <a:t>10</a:t>
              </a:r>
            </a:p>
          </p:txBody>
        </p:sp>
      </p:grpSp>
      <p:sp>
        <p:nvSpPr>
          <p:cNvPr id="46" name="Speech Bubble: Rectangle with Corners Rounded 45">
            <a:extLst>
              <a:ext uri="{FF2B5EF4-FFF2-40B4-BE49-F238E27FC236}">
                <a16:creationId xmlns:a16="http://schemas.microsoft.com/office/drawing/2014/main" id="{1DECBEEE-8507-4DCE-AF58-7301CEA0A93A}"/>
              </a:ext>
            </a:extLst>
          </p:cNvPr>
          <p:cNvSpPr/>
          <p:nvPr/>
        </p:nvSpPr>
        <p:spPr>
          <a:xfrm>
            <a:off x="8903130" y="2679627"/>
            <a:ext cx="2994129" cy="1020855"/>
          </a:xfrm>
          <a:prstGeom prst="wedgeRoundRectCallout">
            <a:avLst>
              <a:gd name="adj1" fmla="val 14829"/>
              <a:gd name="adj2" fmla="val 1523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orbel" panose="020B0503020204020204" pitchFamily="34" charset="0"/>
              </a:rPr>
              <a:t>This is an </a:t>
            </a:r>
            <a:r>
              <a:rPr lang="en-US" sz="2000" dirty="0">
                <a:solidFill>
                  <a:srgbClr val="FFCDCD"/>
                </a:solidFill>
                <a:latin typeface="Corbel" panose="020B0503020204020204" pitchFamily="34" charset="0"/>
              </a:rPr>
              <a:t>Integer</a:t>
            </a:r>
            <a:r>
              <a:rPr lang="en-US" sz="2000" dirty="0">
                <a:solidFill>
                  <a:schemeClr val="bg1"/>
                </a:solidFill>
                <a:latin typeface="Corbel" panose="020B0503020204020204" pitchFamily="34" charset="0"/>
              </a:rPr>
              <a:t> object, with a single member – the int's value.</a:t>
            </a:r>
          </a:p>
        </p:txBody>
      </p:sp>
      <p:cxnSp>
        <p:nvCxnSpPr>
          <p:cNvPr id="47" name="Straight Arrow Connector 46">
            <a:extLst>
              <a:ext uri="{FF2B5EF4-FFF2-40B4-BE49-F238E27FC236}">
                <a16:creationId xmlns:a16="http://schemas.microsoft.com/office/drawing/2014/main" id="{F3A97B32-9E5E-47B9-BBD7-A23E025960B6}"/>
              </a:ext>
            </a:extLst>
          </p:cNvPr>
          <p:cNvCxnSpPr/>
          <p:nvPr/>
        </p:nvCxnSpPr>
        <p:spPr>
          <a:xfrm>
            <a:off x="257446" y="55218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DBE6B6E4-4912-46DD-8BED-396414F6953D}"/>
              </a:ext>
            </a:extLst>
          </p:cNvPr>
          <p:cNvGrpSpPr/>
          <p:nvPr/>
        </p:nvGrpSpPr>
        <p:grpSpPr>
          <a:xfrm>
            <a:off x="8224477" y="5339507"/>
            <a:ext cx="1989384" cy="523220"/>
            <a:chOff x="6662293" y="6082127"/>
            <a:chExt cx="1989384" cy="523220"/>
          </a:xfrm>
        </p:grpSpPr>
        <p:sp>
          <p:nvSpPr>
            <p:cNvPr id="49" name="TextBox 48">
              <a:extLst>
                <a:ext uri="{FF2B5EF4-FFF2-40B4-BE49-F238E27FC236}">
                  <a16:creationId xmlns:a16="http://schemas.microsoft.com/office/drawing/2014/main" id="{52902E61-A3CC-4C3B-B2D9-EC5D2B1213B1}"/>
                </a:ext>
              </a:extLst>
            </p:cNvPr>
            <p:cNvSpPr txBox="1"/>
            <p:nvPr/>
          </p:nvSpPr>
          <p:spPr>
            <a:xfrm>
              <a:off x="6662293" y="6143682"/>
              <a:ext cx="1293944" cy="400110"/>
            </a:xfrm>
            <a:prstGeom prst="rect">
              <a:avLst/>
            </a:prstGeom>
            <a:noFill/>
          </p:spPr>
          <p:txBody>
            <a:bodyPr wrap="none" rtlCol="0">
              <a:spAutoFit/>
            </a:bodyPr>
            <a:lstStyle/>
            <a:p>
              <a:r>
                <a:rPr lang="en-US" sz="2000" dirty="0" err="1">
                  <a:solidFill>
                    <a:srgbClr val="00B0F0"/>
                  </a:solidFill>
                </a:rPr>
                <a:t>unboxed_i</a:t>
              </a:r>
              <a:endParaRPr lang="en-US" sz="2000" dirty="0">
                <a:solidFill>
                  <a:srgbClr val="00B0F0"/>
                </a:solidFill>
              </a:endParaRPr>
            </a:p>
          </p:txBody>
        </p:sp>
        <p:sp>
          <p:nvSpPr>
            <p:cNvPr id="50" name="Rectangle 49">
              <a:extLst>
                <a:ext uri="{FF2B5EF4-FFF2-40B4-BE49-F238E27FC236}">
                  <a16:creationId xmlns:a16="http://schemas.microsoft.com/office/drawing/2014/main" id="{C10C6A61-1B58-4624-BBB1-51108B5E8857}"/>
                </a:ext>
              </a:extLst>
            </p:cNvPr>
            <p:cNvSpPr/>
            <p:nvPr/>
          </p:nvSpPr>
          <p:spPr>
            <a:xfrm>
              <a:off x="7888002" y="6169790"/>
              <a:ext cx="7636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endParaRPr>
            </a:p>
          </p:txBody>
        </p:sp>
        <p:sp>
          <p:nvSpPr>
            <p:cNvPr id="51" name="TextBox 50">
              <a:extLst>
                <a:ext uri="{FF2B5EF4-FFF2-40B4-BE49-F238E27FC236}">
                  <a16:creationId xmlns:a16="http://schemas.microsoft.com/office/drawing/2014/main" id="{332348C5-21A9-4DCA-A67A-C4201A3D0D17}"/>
                </a:ext>
              </a:extLst>
            </p:cNvPr>
            <p:cNvSpPr txBox="1"/>
            <p:nvPr/>
          </p:nvSpPr>
          <p:spPr>
            <a:xfrm>
              <a:off x="8025428" y="6082127"/>
              <a:ext cx="529312" cy="523220"/>
            </a:xfrm>
            <a:prstGeom prst="rect">
              <a:avLst/>
            </a:prstGeom>
            <a:noFill/>
          </p:spPr>
          <p:txBody>
            <a:bodyPr wrap="none" rtlCol="0">
              <a:spAutoFit/>
            </a:bodyPr>
            <a:lstStyle/>
            <a:p>
              <a:r>
                <a:rPr lang="en-US" sz="2800" dirty="0">
                  <a:solidFill>
                    <a:schemeClr val="bg1"/>
                  </a:solidFill>
                </a:rPr>
                <a:t>10</a:t>
              </a:r>
            </a:p>
          </p:txBody>
        </p:sp>
      </p:grpSp>
      <p:sp>
        <p:nvSpPr>
          <p:cNvPr id="53" name="TextBox 52">
            <a:extLst>
              <a:ext uri="{FF2B5EF4-FFF2-40B4-BE49-F238E27FC236}">
                <a16:creationId xmlns:a16="http://schemas.microsoft.com/office/drawing/2014/main" id="{93F7BF84-B1AD-4731-A932-4496A7BAC697}"/>
              </a:ext>
            </a:extLst>
          </p:cNvPr>
          <p:cNvSpPr txBox="1"/>
          <p:nvPr/>
        </p:nvSpPr>
        <p:spPr>
          <a:xfrm>
            <a:off x="814865" y="2656089"/>
            <a:ext cx="10395802" cy="461665"/>
          </a:xfrm>
          <a:prstGeom prst="rect">
            <a:avLst/>
          </a:prstGeom>
          <a:noFill/>
        </p:spPr>
        <p:txBody>
          <a:bodyPr wrap="square" rtlCol="0">
            <a:spAutoFit/>
          </a:bodyPr>
          <a:lstStyle/>
          <a:p>
            <a:pPr algn="ctr"/>
            <a:r>
              <a:rPr lang="en-US" sz="2400" dirty="0"/>
              <a:t>Let's see an example from Java.</a:t>
            </a:r>
          </a:p>
        </p:txBody>
      </p:sp>
      <p:sp>
        <p:nvSpPr>
          <p:cNvPr id="24" name="Speech Bubble: Rectangle with Corners Rounded 23">
            <a:extLst>
              <a:ext uri="{FF2B5EF4-FFF2-40B4-BE49-F238E27FC236}">
                <a16:creationId xmlns:a16="http://schemas.microsoft.com/office/drawing/2014/main" id="{E12320D7-B6AE-4985-8DB1-0CEDCA28F411}"/>
              </a:ext>
            </a:extLst>
          </p:cNvPr>
          <p:cNvSpPr/>
          <p:nvPr/>
        </p:nvSpPr>
        <p:spPr>
          <a:xfrm>
            <a:off x="4017406" y="3011431"/>
            <a:ext cx="4157187" cy="1020855"/>
          </a:xfrm>
          <a:prstGeom prst="wedgeRoundRectCallout">
            <a:avLst>
              <a:gd name="adj1" fmla="val -49214"/>
              <a:gd name="adj2" fmla="val 948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DCD"/>
                </a:solidFill>
                <a:latin typeface="Corbel" panose="020B0503020204020204" pitchFamily="34" charset="0"/>
              </a:rPr>
              <a:t>Integer</a:t>
            </a:r>
            <a:r>
              <a:rPr lang="en-US" sz="2000" dirty="0">
                <a:latin typeface="Corbel" panose="020B0503020204020204" pitchFamily="34" charset="0"/>
              </a:rPr>
              <a:t> is built-in Java boxed type, as is </a:t>
            </a:r>
            <a:r>
              <a:rPr lang="en-US" sz="2000" dirty="0">
                <a:solidFill>
                  <a:srgbClr val="FFCDCD"/>
                </a:solidFill>
                <a:latin typeface="Corbel" panose="020B0503020204020204" pitchFamily="34" charset="0"/>
              </a:rPr>
              <a:t>Double</a:t>
            </a:r>
            <a:r>
              <a:rPr lang="en-US" sz="2000" dirty="0">
                <a:latin typeface="Corbel" panose="020B0503020204020204" pitchFamily="34" charset="0"/>
              </a:rPr>
              <a:t>, </a:t>
            </a:r>
            <a:r>
              <a:rPr lang="en-US" sz="2000" dirty="0">
                <a:solidFill>
                  <a:srgbClr val="FFCDCD"/>
                </a:solidFill>
                <a:latin typeface="Corbel" panose="020B0503020204020204" pitchFamily="34" charset="0"/>
              </a:rPr>
              <a:t>Character</a:t>
            </a:r>
            <a:r>
              <a:rPr lang="en-US" sz="2000" dirty="0">
                <a:latin typeface="Corbel" panose="020B0503020204020204" pitchFamily="34" charset="0"/>
              </a:rPr>
              <a:t>, etc.</a:t>
            </a:r>
          </a:p>
        </p:txBody>
      </p:sp>
      <p:grpSp>
        <p:nvGrpSpPr>
          <p:cNvPr id="37" name="Group 36">
            <a:extLst>
              <a:ext uri="{FF2B5EF4-FFF2-40B4-BE49-F238E27FC236}">
                <a16:creationId xmlns:a16="http://schemas.microsoft.com/office/drawing/2014/main" id="{2348AE81-C6FA-4359-B558-8451B33AA67D}"/>
              </a:ext>
            </a:extLst>
          </p:cNvPr>
          <p:cNvGrpSpPr/>
          <p:nvPr/>
        </p:nvGrpSpPr>
        <p:grpSpPr>
          <a:xfrm>
            <a:off x="3697411" y="5103881"/>
            <a:ext cx="6419512" cy="1655281"/>
            <a:chOff x="3070087" y="146920"/>
            <a:chExt cx="6419512" cy="1655281"/>
          </a:xfrm>
        </p:grpSpPr>
        <p:grpSp>
          <p:nvGrpSpPr>
            <p:cNvPr id="39" name="Group 38">
              <a:extLst>
                <a:ext uri="{FF2B5EF4-FFF2-40B4-BE49-F238E27FC236}">
                  <a16:creationId xmlns:a16="http://schemas.microsoft.com/office/drawing/2014/main" id="{1F50CBE8-BE3B-4C7D-B9C4-446138D97F90}"/>
                </a:ext>
              </a:extLst>
            </p:cNvPr>
            <p:cNvGrpSpPr/>
            <p:nvPr/>
          </p:nvGrpSpPr>
          <p:grpSpPr>
            <a:xfrm>
              <a:off x="3070087" y="146920"/>
              <a:ext cx="6419512" cy="1655281"/>
              <a:chOff x="3070087" y="146920"/>
              <a:chExt cx="6419512" cy="1655281"/>
            </a:xfrm>
          </p:grpSpPr>
          <p:sp>
            <p:nvSpPr>
              <p:cNvPr id="52" name="Speech Bubble: Rectangle with Corners Rounded 51">
                <a:extLst>
                  <a:ext uri="{FF2B5EF4-FFF2-40B4-BE49-F238E27FC236}">
                    <a16:creationId xmlns:a16="http://schemas.microsoft.com/office/drawing/2014/main" id="{15361323-6AB2-4D25-A774-2B0AB056C136}"/>
                  </a:ext>
                </a:extLst>
              </p:cNvPr>
              <p:cNvSpPr/>
              <p:nvPr/>
            </p:nvSpPr>
            <p:spPr>
              <a:xfrm>
                <a:off x="3373382" y="288712"/>
                <a:ext cx="6116217" cy="1513489"/>
              </a:xfrm>
              <a:prstGeom prst="wedgeRoundRectCallout">
                <a:avLst>
                  <a:gd name="adj1" fmla="val -100212"/>
                  <a:gd name="adj2" fmla="val -83388"/>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54" name="Picture 53">
                <a:extLst>
                  <a:ext uri="{FF2B5EF4-FFF2-40B4-BE49-F238E27FC236}">
                    <a16:creationId xmlns:a16="http://schemas.microsoft.com/office/drawing/2014/main" id="{66AC3A61-9617-49D1-BF76-EC8A9182E8A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41" name="TextBox 40">
              <a:extLst>
                <a:ext uri="{FF2B5EF4-FFF2-40B4-BE49-F238E27FC236}">
                  <a16:creationId xmlns:a16="http://schemas.microsoft.com/office/drawing/2014/main" id="{CBD9001A-258E-4BF7-8301-A653A5354AD5}"/>
                </a:ext>
              </a:extLst>
            </p:cNvPr>
            <p:cNvSpPr txBox="1"/>
            <p:nvPr/>
          </p:nvSpPr>
          <p:spPr>
            <a:xfrm>
              <a:off x="4054087" y="468877"/>
              <a:ext cx="5323354" cy="1200329"/>
            </a:xfrm>
            <a:prstGeom prst="rect">
              <a:avLst/>
            </a:prstGeom>
            <a:noFill/>
            <a:ln>
              <a:noFill/>
            </a:ln>
          </p:spPr>
          <p:txBody>
            <a:bodyPr wrap="square">
              <a:spAutoFit/>
            </a:bodyPr>
            <a:lstStyle/>
            <a:p>
              <a:pPr algn="ctr"/>
              <a:r>
                <a:rPr lang="en-US" sz="2400" dirty="0">
                  <a:solidFill>
                    <a:srgbClr val="FFE07D"/>
                  </a:solidFill>
                  <a:latin typeface="Caveat" pitchFamily="2" charset="0"/>
                </a:rPr>
                <a:t>Boxed primitives are used to store primitive values in Java containers (e.g., </a:t>
              </a:r>
              <a:r>
                <a:rPr lang="en-US" sz="2400" dirty="0" err="1">
                  <a:solidFill>
                    <a:srgbClr val="FFE07D"/>
                  </a:solidFill>
                  <a:latin typeface="Caveat" pitchFamily="2" charset="0"/>
                </a:rPr>
                <a:t>ArrayList</a:t>
              </a:r>
              <a:r>
                <a:rPr lang="en-US" sz="2400" dirty="0">
                  <a:solidFill>
                    <a:srgbClr val="FFE07D"/>
                  </a:solidFill>
                  <a:latin typeface="Caveat" pitchFamily="2" charset="0"/>
                </a:rPr>
                <a:t>) because its containers don't support unboxed primitives.</a:t>
              </a:r>
            </a:p>
          </p:txBody>
        </p:sp>
      </p:grpSp>
    </p:spTree>
    <p:extLst>
      <p:ext uri="{BB962C8B-B14F-4D97-AF65-F5344CB8AC3E}">
        <p14:creationId xmlns:p14="http://schemas.microsoft.com/office/powerpoint/2010/main" val="122969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down)">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4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4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down)">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nodeType="clickEffect">
                                  <p:stCondLst>
                                    <p:cond delay="0"/>
                                  </p:stCondLst>
                                  <p:childTnLst>
                                    <p:set>
                                      <p:cBhvr>
                                        <p:cTn id="83"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p:bldP spid="15" grpId="0"/>
      <p:bldP spid="46" grpId="0" animBg="1"/>
      <p:bldP spid="46" grpId="1" animBg="1"/>
      <p:bldP spid="53" grpId="0"/>
      <p:bldP spid="24" grpId="0" animBg="1"/>
      <p:bldP spid="24" grpId="1"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260246"/>
            <a:ext cx="10363200" cy="1143000"/>
          </a:xfrm>
        </p:spPr>
        <p:txBody>
          <a:bodyPr/>
          <a:lstStyle/>
          <a:p>
            <a:r>
              <a:rPr lang="en-US" dirty="0"/>
              <a:t>Type Casting: Reinterpreting Bits!</a:t>
            </a:r>
          </a:p>
        </p:txBody>
      </p:sp>
      <p:sp>
        <p:nvSpPr>
          <p:cNvPr id="13" name="TextBox 12">
            <a:extLst>
              <a:ext uri="{FF2B5EF4-FFF2-40B4-BE49-F238E27FC236}">
                <a16:creationId xmlns:a16="http://schemas.microsoft.com/office/drawing/2014/main" id="{1E51894C-37E3-4B09-AB20-73846A3C29EC}"/>
              </a:ext>
            </a:extLst>
          </p:cNvPr>
          <p:cNvSpPr txBox="1"/>
          <p:nvPr/>
        </p:nvSpPr>
        <p:spPr>
          <a:xfrm>
            <a:off x="898099" y="674240"/>
            <a:ext cx="10395802" cy="830997"/>
          </a:xfrm>
          <a:prstGeom prst="rect">
            <a:avLst/>
          </a:prstGeom>
          <a:noFill/>
        </p:spPr>
        <p:txBody>
          <a:bodyPr wrap="square" rtlCol="0">
            <a:spAutoFit/>
          </a:bodyPr>
          <a:lstStyle/>
          <a:p>
            <a:pPr algn="ctr"/>
            <a:r>
              <a:rPr lang="en-US" sz="2400" dirty="0"/>
              <a:t>Casting is when we </a:t>
            </a:r>
            <a:r>
              <a:rPr lang="en-US" sz="2400" dirty="0">
                <a:solidFill>
                  <a:srgbClr val="FF0000"/>
                </a:solidFill>
              </a:rPr>
              <a:t>re-interpret</a:t>
            </a:r>
            <a:r>
              <a:rPr lang="en-US" sz="2400" dirty="0"/>
              <a:t> the bits of the </a:t>
            </a:r>
            <a:r>
              <a:rPr lang="en-US" sz="2400" dirty="0">
                <a:solidFill>
                  <a:srgbClr val="FF0000"/>
                </a:solidFill>
              </a:rPr>
              <a:t>original value </a:t>
            </a:r>
            <a:r>
              <a:rPr lang="en-US" sz="2400" dirty="0"/>
              <a:t>in a manner </a:t>
            </a:r>
            <a:r>
              <a:rPr lang="en-US" sz="2400" dirty="0">
                <a:solidFill>
                  <a:srgbClr val="FF0000"/>
                </a:solidFill>
              </a:rPr>
              <a:t>consistent with a different type</a:t>
            </a:r>
            <a:r>
              <a:rPr lang="en-US" sz="2400" dirty="0"/>
              <a:t>.</a:t>
            </a:r>
          </a:p>
        </p:txBody>
      </p:sp>
      <p:sp>
        <p:nvSpPr>
          <p:cNvPr id="14" name="TextBox 13">
            <a:extLst>
              <a:ext uri="{FF2B5EF4-FFF2-40B4-BE49-F238E27FC236}">
                <a16:creationId xmlns:a16="http://schemas.microsoft.com/office/drawing/2014/main" id="{BB609205-D38B-4170-AD69-943C74A4EEED}"/>
              </a:ext>
            </a:extLst>
          </p:cNvPr>
          <p:cNvSpPr txBox="1"/>
          <p:nvPr/>
        </p:nvSpPr>
        <p:spPr>
          <a:xfrm>
            <a:off x="492777" y="2289900"/>
            <a:ext cx="5031030" cy="830997"/>
          </a:xfrm>
          <a:prstGeom prst="rect">
            <a:avLst/>
          </a:prstGeom>
          <a:noFill/>
        </p:spPr>
        <p:txBody>
          <a:bodyPr wrap="square" rtlCol="0">
            <a:spAutoFit/>
          </a:bodyPr>
          <a:lstStyle/>
          <a:p>
            <a:pPr algn="ctr"/>
            <a:r>
              <a:rPr lang="en-US" sz="2400" dirty="0"/>
              <a:t>The most common type of casting is from a </a:t>
            </a:r>
            <a:r>
              <a:rPr lang="en-US" sz="2400" dirty="0">
                <a:solidFill>
                  <a:srgbClr val="00B0F0"/>
                </a:solidFill>
              </a:rPr>
              <a:t>subtype</a:t>
            </a:r>
            <a:r>
              <a:rPr lang="en-US" sz="2400" dirty="0"/>
              <a:t> to a </a:t>
            </a:r>
            <a:r>
              <a:rPr lang="en-US" sz="2400" dirty="0">
                <a:solidFill>
                  <a:srgbClr val="7030A0"/>
                </a:solidFill>
              </a:rPr>
              <a:t>supertype</a:t>
            </a:r>
            <a:r>
              <a:rPr lang="en-US" sz="2400" dirty="0"/>
              <a:t>.</a:t>
            </a:r>
          </a:p>
        </p:txBody>
      </p:sp>
      <p:sp>
        <p:nvSpPr>
          <p:cNvPr id="36" name="TextBox 35">
            <a:extLst>
              <a:ext uri="{FF2B5EF4-FFF2-40B4-BE49-F238E27FC236}">
                <a16:creationId xmlns:a16="http://schemas.microsoft.com/office/drawing/2014/main" id="{2D4230D3-01DC-45A3-8F12-D20E93CBF4B3}"/>
              </a:ext>
            </a:extLst>
          </p:cNvPr>
          <p:cNvSpPr txBox="1"/>
          <p:nvPr/>
        </p:nvSpPr>
        <p:spPr>
          <a:xfrm>
            <a:off x="469014" y="4872622"/>
            <a:ext cx="4946073" cy="830997"/>
          </a:xfrm>
          <a:prstGeom prst="rect">
            <a:avLst/>
          </a:prstGeom>
          <a:noFill/>
        </p:spPr>
        <p:txBody>
          <a:bodyPr wrap="square" rtlCol="0">
            <a:spAutoFit/>
          </a:bodyPr>
          <a:lstStyle/>
          <a:p>
            <a:pPr algn="ctr"/>
            <a:r>
              <a:rPr lang="en-US" sz="2400" dirty="0" err="1">
                <a:solidFill>
                  <a:srgbClr val="FF0000"/>
                </a:solidFill>
              </a:rPr>
              <a:t>Downcasting</a:t>
            </a:r>
            <a:r>
              <a:rPr lang="en-US" sz="2400" dirty="0"/>
              <a:t> is also used, where we cast from a </a:t>
            </a:r>
            <a:r>
              <a:rPr lang="en-US" sz="2400" dirty="0">
                <a:solidFill>
                  <a:srgbClr val="7030A0"/>
                </a:solidFill>
              </a:rPr>
              <a:t>superclass </a:t>
            </a:r>
            <a:r>
              <a:rPr lang="en-US" sz="2400" dirty="0"/>
              <a:t>to a </a:t>
            </a:r>
            <a:r>
              <a:rPr lang="en-US" sz="2400" dirty="0">
                <a:solidFill>
                  <a:srgbClr val="00B0F0"/>
                </a:solidFill>
              </a:rPr>
              <a:t>subclass</a:t>
            </a:r>
            <a:r>
              <a:rPr lang="en-US" sz="2400" dirty="0"/>
              <a:t>.</a:t>
            </a:r>
          </a:p>
        </p:txBody>
      </p:sp>
      <p:sp>
        <p:nvSpPr>
          <p:cNvPr id="38" name="Rectangle 37">
            <a:extLst>
              <a:ext uri="{FF2B5EF4-FFF2-40B4-BE49-F238E27FC236}">
                <a16:creationId xmlns:a16="http://schemas.microsoft.com/office/drawing/2014/main" id="{BF5902EC-BF02-4F5D-AE3F-6D30395F6610}"/>
              </a:ext>
            </a:extLst>
          </p:cNvPr>
          <p:cNvSpPr/>
          <p:nvPr/>
        </p:nvSpPr>
        <p:spPr>
          <a:xfrm>
            <a:off x="5910380" y="2212441"/>
            <a:ext cx="6006454" cy="456512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class </a:t>
            </a:r>
            <a:r>
              <a:rPr lang="en-US" sz="2000" dirty="0">
                <a:solidFill>
                  <a:srgbClr val="7030A0"/>
                </a:solidFill>
                <a:latin typeface="Consolas" panose="020B0609020204030204" pitchFamily="49" charset="0"/>
                <a:cs typeface="Courier New" panose="02070309020205020404" pitchFamily="49" charset="0"/>
              </a:rPr>
              <a:t>Mammal</a:t>
            </a:r>
            <a:r>
              <a:rPr lang="en-US" sz="2000" dirty="0">
                <a:solidFill>
                  <a:prstClr val="black"/>
                </a:solidFill>
                <a:latin typeface="Consolas" panose="020B0609020204030204" pitchFamily="49" charset="0"/>
                <a:cs typeface="Courier New" panose="02070309020205020404" pitchFamily="49" charset="0"/>
              </a:rPr>
              <a:t> { ... }</a:t>
            </a:r>
          </a:p>
          <a:p>
            <a:pPr lvl="0">
              <a:defRPr/>
            </a:pPr>
            <a:r>
              <a:rPr lang="en-US" sz="2000" dirty="0">
                <a:solidFill>
                  <a:prstClr val="black"/>
                </a:solidFill>
                <a:latin typeface="Consolas" panose="020B0609020204030204" pitchFamily="49" charset="0"/>
                <a:cs typeface="Courier New" panose="02070309020205020404" pitchFamily="49" charset="0"/>
              </a:rPr>
              <a:t>class </a:t>
            </a:r>
            <a:r>
              <a:rPr lang="en-US" sz="2000" dirty="0">
                <a:solidFill>
                  <a:srgbClr val="00B0F0"/>
                </a:solidFill>
                <a:latin typeface="Consolas" panose="020B0609020204030204" pitchFamily="49" charset="0"/>
                <a:cs typeface="Courier New" panose="02070309020205020404" pitchFamily="49" charset="0"/>
              </a:rPr>
              <a:t>Person</a:t>
            </a:r>
            <a:r>
              <a:rPr lang="en-US" sz="2000" dirty="0">
                <a:solidFill>
                  <a:prstClr val="black"/>
                </a:solidFill>
                <a:latin typeface="Consolas" panose="020B0609020204030204" pitchFamily="49" charset="0"/>
                <a:cs typeface="Courier New" panose="02070309020205020404" pitchFamily="49" charset="0"/>
              </a:rPr>
              <a:t> : public </a:t>
            </a:r>
            <a:r>
              <a:rPr lang="en-US" sz="2000" dirty="0">
                <a:solidFill>
                  <a:srgbClr val="7030A0"/>
                </a:solidFill>
                <a:latin typeface="Consolas" panose="020B0609020204030204" pitchFamily="49" charset="0"/>
                <a:cs typeface="Courier New" panose="02070309020205020404" pitchFamily="49" charset="0"/>
              </a:rPr>
              <a:t>Mammal</a:t>
            </a:r>
            <a:r>
              <a:rPr lang="en-US" sz="2000" dirty="0">
                <a:solidFill>
                  <a:prstClr val="black"/>
                </a:solidFill>
                <a:latin typeface="Consolas" panose="020B0609020204030204" pitchFamily="49" charset="0"/>
                <a:cs typeface="Courier New" panose="02070309020205020404" pitchFamily="49" charset="0"/>
              </a:rPr>
              <a:t> { ... };</a:t>
            </a:r>
          </a:p>
          <a:p>
            <a:pPr lvl="0">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class </a:t>
            </a:r>
            <a:r>
              <a:rPr kumimoji="0" lang="en-US" sz="2000" b="0" i="0" u="none" strike="noStrike" kern="1200" cap="none" spc="0" normalizeH="0" baseline="0" noProof="0" dirty="0">
                <a:ln>
                  <a:noFill/>
                </a:ln>
                <a:solidFill>
                  <a:srgbClr val="00B050"/>
                </a:solidFill>
                <a:effectLst/>
                <a:uLnTx/>
                <a:uFillTx/>
                <a:latin typeface="Consolas" panose="020B0609020204030204" pitchFamily="49" charset="0"/>
                <a:ea typeface="+mn-ea"/>
                <a:cs typeface="Courier New" panose="02070309020205020404" pitchFamily="49" charset="0"/>
              </a:rPr>
              <a:t>Nerd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public </a:t>
            </a:r>
            <a:r>
              <a:rPr lang="en-US" sz="2000" dirty="0">
                <a:solidFill>
                  <a:srgbClr val="00B0F0"/>
                </a:solidFill>
                <a:latin typeface="Consolas" panose="020B0609020204030204" pitchFamily="49" charset="0"/>
                <a:cs typeface="Courier New" panose="02070309020205020404" pitchFamily="49" charset="0"/>
              </a:rPr>
              <a:t>Person</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 ... };</a:t>
            </a:r>
          </a:p>
          <a:p>
            <a:pPr lvl="0">
              <a:defRPr/>
            </a:pPr>
            <a:endParaRPr lang="en-US" sz="14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a:p>
            <a:pPr>
              <a:defRPr/>
            </a:pPr>
            <a:endParaRPr lang="en-US" sz="2000" dirty="0">
              <a:solidFill>
                <a:prstClr val="black"/>
              </a:solidFill>
              <a:latin typeface="Consolas" panose="020B06090202040302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03CEC857-4595-401E-BA8C-27F61145AF5C}"/>
              </a:ext>
            </a:extLst>
          </p:cNvPr>
          <p:cNvSpPr/>
          <p:nvPr/>
        </p:nvSpPr>
        <p:spPr>
          <a:xfrm>
            <a:off x="5907607" y="3846126"/>
            <a:ext cx="6226203" cy="1023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2000" dirty="0">
                <a:solidFill>
                  <a:prstClr val="black"/>
                </a:solidFill>
                <a:latin typeface="Consolas" panose="020B0609020204030204" pitchFamily="49" charset="0"/>
                <a:cs typeface="Courier New" panose="02070309020205020404" pitchFamily="49" charset="0"/>
              </a:rPr>
              <a:t>void </a:t>
            </a:r>
            <a:r>
              <a:rPr lang="en-US" sz="2000" dirty="0" err="1">
                <a:solidFill>
                  <a:prstClr val="black"/>
                </a:solidFill>
                <a:latin typeface="Consolas" panose="020B0609020204030204" pitchFamily="49" charset="0"/>
                <a:cs typeface="Courier New" panose="02070309020205020404" pitchFamily="49" charset="0"/>
              </a:rPr>
              <a:t>ask_hobbies</a:t>
            </a:r>
            <a:r>
              <a:rPr lang="en-US" sz="2000" dirty="0">
                <a:solidFill>
                  <a:prstClr val="black"/>
                </a:solidFill>
                <a:latin typeface="Consolas" panose="020B0609020204030204" pitchFamily="49" charset="0"/>
                <a:cs typeface="Courier New" panose="02070309020205020404" pitchFamily="49" charset="0"/>
              </a:rPr>
              <a:t>(</a:t>
            </a:r>
            <a:r>
              <a:rPr lang="en-US" sz="2000" dirty="0">
                <a:solidFill>
                  <a:srgbClr val="00B0F0"/>
                </a:solidFill>
                <a:latin typeface="Consolas" panose="020B0609020204030204" pitchFamily="49" charset="0"/>
                <a:cs typeface="Courier New" panose="02070309020205020404" pitchFamily="49" charset="0"/>
              </a:rPr>
              <a:t>Person &amp;p</a:t>
            </a:r>
            <a:r>
              <a:rPr lang="en-US" sz="2000" dirty="0">
                <a:solidFill>
                  <a:prstClr val="black"/>
                </a:solidFill>
                <a:latin typeface="Consolas" panose="020B0609020204030204" pitchFamily="49" charset="0"/>
                <a:cs typeface="Courier New" panose="02070309020205020404" pitchFamily="49" charset="0"/>
              </a:rPr>
              <a:t>) { ... }</a:t>
            </a:r>
          </a:p>
          <a:p>
            <a:pPr lvl="0">
              <a:defRPr/>
            </a:pPr>
            <a:endParaRPr lang="en-US" sz="105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void </a:t>
            </a:r>
            <a:r>
              <a:rPr lang="en-US" sz="2000" dirty="0" err="1">
                <a:solidFill>
                  <a:prstClr val="black"/>
                </a:solidFill>
                <a:latin typeface="Consolas" panose="020B0609020204030204" pitchFamily="49" charset="0"/>
                <a:cs typeface="Courier New" panose="02070309020205020404" pitchFamily="49" charset="0"/>
              </a:rPr>
              <a:t>date_with_nerd</a:t>
            </a:r>
            <a:r>
              <a:rPr lang="en-US" sz="2000" dirty="0">
                <a:solidFill>
                  <a:prstClr val="black"/>
                </a:solidFill>
                <a:latin typeface="Consolas" panose="020B0609020204030204" pitchFamily="49" charset="0"/>
                <a:cs typeface="Courier New" panose="02070309020205020404" pitchFamily="49" charset="0"/>
              </a:rPr>
              <a:t>(</a:t>
            </a:r>
            <a:r>
              <a:rPr lang="en-US" sz="2000" dirty="0">
                <a:solidFill>
                  <a:srgbClr val="00B050"/>
                </a:solidFill>
                <a:latin typeface="Consolas" panose="020B0609020204030204" pitchFamily="49" charset="0"/>
                <a:cs typeface="Courier New" panose="02070309020205020404" pitchFamily="49" charset="0"/>
              </a:rPr>
              <a:t>Nerd &amp;n</a:t>
            </a:r>
            <a:r>
              <a:rPr lang="en-US" sz="2000" dirty="0">
                <a:solidFill>
                  <a:prstClr val="black"/>
                </a:solidFill>
                <a:latin typeface="Consolas" panose="020B0609020204030204" pitchFamily="49" charset="0"/>
                <a:cs typeface="Courier New" panose="02070309020205020404" pitchFamily="49" charset="0"/>
              </a:rPr>
              <a:t>) {</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lvl="0">
              <a:defRPr/>
            </a:pP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ask_hobbies</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baseline="0" noProof="0" dirty="0">
                <a:ln>
                  <a:noFill/>
                </a:ln>
                <a:solidFill>
                  <a:srgbClr val="00B050"/>
                </a:solidFill>
                <a:effectLst/>
                <a:uLnTx/>
                <a:uFillTx/>
                <a:latin typeface="Consolas" panose="020B0609020204030204" pitchFamily="49" charset="0"/>
                <a:ea typeface="+mn-ea"/>
                <a:cs typeface="Courier New" panose="02070309020205020404" pitchFamily="49" charset="0"/>
              </a:rPr>
              <a:t>n</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upcast </a:t>
            </a:r>
            <a:r>
              <a:rPr lang="en-US" sz="2000" dirty="0">
                <a:solidFill>
                  <a:srgbClr val="00B050"/>
                </a:solidFill>
                <a:latin typeface="Consolas" panose="020B0609020204030204" pitchFamily="49" charset="0"/>
                <a:cs typeface="Courier New" panose="02070309020205020404" pitchFamily="49" charset="0"/>
              </a:rPr>
              <a:t>Nerd</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sym typeface="Wingdings" panose="05000000000000000000" pitchFamily="2" charset="2"/>
              </a:rPr>
              <a:t> </a:t>
            </a:r>
            <a:r>
              <a:rPr lang="en-US" sz="2000" dirty="0">
                <a:solidFill>
                  <a:srgbClr val="00B0F0"/>
                </a:solidFill>
                <a:latin typeface="Consolas" panose="020B0609020204030204" pitchFamily="49" charset="0"/>
                <a:cs typeface="Courier New" panose="02070309020205020404" pitchFamily="49" charset="0"/>
              </a:rPr>
              <a:t>Person</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lvl="0">
              <a:defRPr/>
            </a:pPr>
            <a:r>
              <a:rPr lang="en-US" sz="2000" noProof="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p:txBody>
      </p:sp>
      <p:sp>
        <p:nvSpPr>
          <p:cNvPr id="39" name="TextBox 38">
            <a:extLst>
              <a:ext uri="{FF2B5EF4-FFF2-40B4-BE49-F238E27FC236}">
                <a16:creationId xmlns:a16="http://schemas.microsoft.com/office/drawing/2014/main" id="{779BBBD0-AF20-4AD2-A21A-292BC60E4349}"/>
              </a:ext>
            </a:extLst>
          </p:cNvPr>
          <p:cNvSpPr txBox="1"/>
          <p:nvPr/>
        </p:nvSpPr>
        <p:spPr>
          <a:xfrm>
            <a:off x="398558" y="1577224"/>
            <a:ext cx="11793442" cy="461665"/>
          </a:xfrm>
          <a:prstGeom prst="rect">
            <a:avLst/>
          </a:prstGeom>
          <a:noFill/>
        </p:spPr>
        <p:txBody>
          <a:bodyPr wrap="square" rtlCol="0">
            <a:spAutoFit/>
          </a:bodyPr>
          <a:lstStyle/>
          <a:p>
            <a:pPr algn="ctr"/>
            <a:r>
              <a:rPr lang="en-US" sz="2400" dirty="0">
                <a:solidFill>
                  <a:srgbClr val="FF0000"/>
                </a:solidFill>
              </a:rPr>
              <a:t>No new value is created </a:t>
            </a:r>
            <a:r>
              <a:rPr lang="en-US" sz="2400" dirty="0"/>
              <a:t>by the cast – we just interpret the original bits differently.</a:t>
            </a:r>
          </a:p>
        </p:txBody>
      </p:sp>
      <p:sp>
        <p:nvSpPr>
          <p:cNvPr id="37" name="Rectangle 36">
            <a:extLst>
              <a:ext uri="{FF2B5EF4-FFF2-40B4-BE49-F238E27FC236}">
                <a16:creationId xmlns:a16="http://schemas.microsoft.com/office/drawing/2014/main" id="{CFE60D68-57B1-45A5-B7A2-C86E1C06EDDE}"/>
              </a:ext>
            </a:extLst>
          </p:cNvPr>
          <p:cNvSpPr/>
          <p:nvPr/>
        </p:nvSpPr>
        <p:spPr>
          <a:xfrm>
            <a:off x="5907607" y="5144229"/>
            <a:ext cx="6226203" cy="1641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void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ea typeface="+mn-ea"/>
                <a:cs typeface="Courier New" panose="02070309020205020404" pitchFamily="49" charset="0"/>
              </a:rPr>
              <a:t>date_with_mammal</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a:t>
            </a:r>
            <a:r>
              <a:rPr lang="en-US" sz="2000" dirty="0">
                <a:solidFill>
                  <a:srgbClr val="7030A0"/>
                </a:solidFill>
                <a:latin typeface="Consolas" panose="020B0609020204030204" pitchFamily="49" charset="0"/>
                <a:cs typeface="Courier New" panose="02070309020205020404" pitchFamily="49" charset="0"/>
              </a:rPr>
              <a:t>Mammal</a:t>
            </a:r>
            <a:r>
              <a:rPr kumimoji="0" lang="en-US" sz="2000" b="0" i="0" u="none" strike="noStrike" kern="1200" cap="none" spc="0" normalizeH="0" baseline="0" noProof="0" dirty="0">
                <a:ln>
                  <a:noFill/>
                </a:ln>
                <a:solidFill>
                  <a:srgbClr val="7030A0"/>
                </a:solidFill>
                <a:effectLst/>
                <a:uLnTx/>
                <a:uFillTx/>
                <a:latin typeface="Consolas" panose="020B0609020204030204" pitchFamily="49" charset="0"/>
                <a:ea typeface="+mn-ea"/>
                <a:cs typeface="Courier New" panose="02070309020205020404" pitchFamily="49" charset="0"/>
              </a:rPr>
              <a:t> &amp;m</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 {</a:t>
            </a:r>
          </a:p>
          <a:p>
            <a:pPr lvl="0">
              <a:defRPr/>
            </a:pPr>
            <a:r>
              <a:rPr lang="en-US" sz="2000" dirty="0">
                <a:solidFill>
                  <a:schemeClr val="tx1"/>
                </a:solidFill>
                <a:latin typeface="Consolas" panose="020B0609020204030204" pitchFamily="49" charset="0"/>
                <a:cs typeface="Courier New" panose="02070309020205020404" pitchFamily="49" charset="0"/>
              </a:rPr>
              <a:t> // downcast </a:t>
            </a:r>
            <a:r>
              <a:rPr lang="en-US" sz="2000" dirty="0">
                <a:solidFill>
                  <a:srgbClr val="7030A0"/>
                </a:solidFill>
                <a:latin typeface="Consolas" panose="020B0609020204030204" pitchFamily="49" charset="0"/>
                <a:cs typeface="Courier New" panose="02070309020205020404" pitchFamily="49" charset="0"/>
              </a:rPr>
              <a:t>Mammal</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chemeClr val="tx1"/>
                </a:solidFill>
                <a:latin typeface="Consolas" panose="020B0609020204030204" pitchFamily="49" charset="0"/>
                <a:cs typeface="Courier New" panose="02070309020205020404" pitchFamily="49" charset="0"/>
                <a:sym typeface="Wingdings" panose="05000000000000000000" pitchFamily="2" charset="2"/>
              </a:rPr>
              <a:t></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Person</a:t>
            </a:r>
          </a:p>
          <a:p>
            <a:pPr lvl="0">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 </a:t>
            </a:r>
            <a:r>
              <a:rPr lang="en-US" sz="2000" dirty="0">
                <a:solidFill>
                  <a:srgbClr val="00B0F0"/>
                </a:solidFill>
                <a:latin typeface="Consolas" panose="020B0609020204030204" pitchFamily="49" charset="0"/>
                <a:cs typeface="Courier New" panose="02070309020205020404" pitchFamily="49" charset="0"/>
              </a:rPr>
              <a:t>Person&amp; p</a:t>
            </a:r>
            <a:r>
              <a:rPr lang="en-US" sz="2000" dirty="0">
                <a:solidFill>
                  <a:schemeClr val="tx1"/>
                </a:solidFill>
                <a:latin typeface="Consolas" panose="020B0609020204030204" pitchFamily="49" charset="0"/>
                <a:cs typeface="Courier New" panose="02070309020205020404" pitchFamily="49" charset="0"/>
              </a:rPr>
              <a:t> = </a:t>
            </a:r>
            <a:r>
              <a:rPr lang="en-US" sz="2000" dirty="0" err="1">
                <a:solidFill>
                  <a:schemeClr val="tx1"/>
                </a:solidFill>
                <a:latin typeface="Consolas" panose="020B0609020204030204" pitchFamily="49" charset="0"/>
                <a:cs typeface="Courier New" panose="02070309020205020404" pitchFamily="49" charset="0"/>
              </a:rPr>
              <a:t>dynamic_cast</a:t>
            </a:r>
            <a:r>
              <a:rPr lang="en-US" sz="2000" dirty="0">
                <a:solidFill>
                  <a:schemeClr val="tx1"/>
                </a:solidFill>
                <a:latin typeface="Consolas" panose="020B0609020204030204" pitchFamily="49" charset="0"/>
                <a:cs typeface="Courier New" panose="02070309020205020404" pitchFamily="49" charset="0"/>
              </a:rPr>
              <a:t>&lt;</a:t>
            </a:r>
            <a:r>
              <a:rPr lang="en-US" sz="2000" dirty="0">
                <a:solidFill>
                  <a:srgbClr val="00B0F0"/>
                </a:solidFill>
                <a:latin typeface="Consolas" panose="020B0609020204030204" pitchFamily="49" charset="0"/>
                <a:cs typeface="Courier New" panose="02070309020205020404" pitchFamily="49" charset="0"/>
              </a:rPr>
              <a:t>Person &amp;</a:t>
            </a:r>
            <a:r>
              <a:rPr lang="en-US" sz="2000" dirty="0">
                <a:solidFill>
                  <a:schemeClr val="tx1"/>
                </a:solidFill>
                <a:latin typeface="Consolas" panose="020B0609020204030204" pitchFamily="49" charset="0"/>
                <a:cs typeface="Courier New" panose="02070309020205020404" pitchFamily="49" charset="0"/>
              </a:rPr>
              <a:t>&gt;(</a:t>
            </a:r>
            <a:r>
              <a:rPr lang="en-US" sz="2000" dirty="0">
                <a:solidFill>
                  <a:srgbClr val="7030A0"/>
                </a:solidFill>
                <a:latin typeface="Consolas" panose="020B0609020204030204" pitchFamily="49" charset="0"/>
                <a:cs typeface="Courier New" panose="02070309020205020404" pitchFamily="49" charset="0"/>
              </a:rPr>
              <a:t>m</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a:t>
            </a:r>
          </a:p>
          <a:p>
            <a:pPr lvl="0">
              <a:defRPr/>
            </a:pP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ea typeface="+mn-ea"/>
                <a:cs typeface="Courier New" panose="02070309020205020404" pitchFamily="49" charset="0"/>
              </a:rPr>
              <a:t>ask_hobbies</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a:t>
            </a:r>
            <a:r>
              <a:rPr kumimoji="0" lang="en-US" sz="2000" b="0" i="0" u="none" strike="noStrike" kern="1200" cap="none" spc="0" normalizeH="0" baseline="0" noProof="0" dirty="0">
                <a:ln>
                  <a:noFill/>
                </a:ln>
                <a:solidFill>
                  <a:srgbClr val="00B0F0"/>
                </a:solidFill>
                <a:effectLst/>
                <a:uLnTx/>
                <a:uFillTx/>
                <a:latin typeface="Consolas" panose="020B0609020204030204" pitchFamily="49" charset="0"/>
                <a:ea typeface="+mn-ea"/>
                <a:cs typeface="Courier New" panose="02070309020205020404" pitchFamily="49" charset="0"/>
              </a:rPr>
              <a:t>p</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ea typeface="+mn-ea"/>
                <a:cs typeface="Courier New" panose="02070309020205020404" pitchFamily="49" charset="0"/>
              </a:rPr>
              <a:t>);</a:t>
            </a:r>
          </a:p>
          <a:p>
            <a:pPr lvl="0">
              <a:defRPr/>
            </a:pPr>
            <a:r>
              <a:rPr lang="en-US" sz="2000" dirty="0">
                <a:solidFill>
                  <a:schemeClr val="tx1"/>
                </a:solidFill>
                <a:latin typeface="Consolas" panose="020B0609020204030204" pitchFamily="49" charset="0"/>
                <a:cs typeface="Courier New" panose="02070309020205020404" pitchFamily="49" charset="0"/>
              </a:rPr>
              <a:t>}</a:t>
            </a:r>
          </a:p>
        </p:txBody>
      </p:sp>
      <p:sp>
        <p:nvSpPr>
          <p:cNvPr id="18" name="Speech Bubble: Rectangle with Corners Rounded 17">
            <a:extLst>
              <a:ext uri="{FF2B5EF4-FFF2-40B4-BE49-F238E27FC236}">
                <a16:creationId xmlns:a16="http://schemas.microsoft.com/office/drawing/2014/main" id="{454E0A06-E3F4-4401-89EE-52178B6B8F82}"/>
              </a:ext>
            </a:extLst>
          </p:cNvPr>
          <p:cNvSpPr/>
          <p:nvPr/>
        </p:nvSpPr>
        <p:spPr>
          <a:xfrm>
            <a:off x="8228781" y="5165484"/>
            <a:ext cx="3364378" cy="1111842"/>
          </a:xfrm>
          <a:prstGeom prst="wedgeRoundRectCallout">
            <a:avLst>
              <a:gd name="adj1" fmla="val -57229"/>
              <a:gd name="adj2" fmla="val -9058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most languages, </a:t>
            </a:r>
            <a:r>
              <a:rPr lang="en-US" sz="2000" dirty="0">
                <a:solidFill>
                  <a:srgbClr val="FFCDCD"/>
                </a:solidFill>
              </a:rPr>
              <a:t>upcasting</a:t>
            </a:r>
            <a:r>
              <a:rPr lang="en-US" sz="2000" dirty="0">
                <a:solidFill>
                  <a:schemeClr val="bg1"/>
                </a:solidFill>
              </a:rPr>
              <a:t> can be done without an </a:t>
            </a:r>
            <a:r>
              <a:rPr lang="en-US" sz="2000" dirty="0">
                <a:solidFill>
                  <a:srgbClr val="FFCDCD"/>
                </a:solidFill>
              </a:rPr>
              <a:t>explicit type cast</a:t>
            </a:r>
            <a:r>
              <a:rPr lang="en-US" sz="2000" dirty="0">
                <a:solidFill>
                  <a:schemeClr val="bg1"/>
                </a:solidFill>
              </a:rPr>
              <a:t>.</a:t>
            </a:r>
          </a:p>
        </p:txBody>
      </p:sp>
      <p:sp>
        <p:nvSpPr>
          <p:cNvPr id="19" name="Speech Bubble: Rectangle with Corners Rounded 18">
            <a:extLst>
              <a:ext uri="{FF2B5EF4-FFF2-40B4-BE49-F238E27FC236}">
                <a16:creationId xmlns:a16="http://schemas.microsoft.com/office/drawing/2014/main" id="{8BF83272-3A80-4CD3-9003-42E99E23404F}"/>
              </a:ext>
            </a:extLst>
          </p:cNvPr>
          <p:cNvSpPr/>
          <p:nvPr/>
        </p:nvSpPr>
        <p:spPr>
          <a:xfrm>
            <a:off x="4925341" y="4444065"/>
            <a:ext cx="4285706" cy="836711"/>
          </a:xfrm>
          <a:prstGeom prst="wedgeRoundRectCallout">
            <a:avLst>
              <a:gd name="adj1" fmla="val 44718"/>
              <a:gd name="adj2" fmla="val 1251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CDCD"/>
                </a:solidFill>
              </a:rPr>
              <a:t>Down-casting</a:t>
            </a:r>
            <a:r>
              <a:rPr lang="en-US" sz="2000" dirty="0">
                <a:solidFill>
                  <a:schemeClr val="bg1"/>
                </a:solidFill>
              </a:rPr>
              <a:t> often requires an </a:t>
            </a:r>
            <a:r>
              <a:rPr lang="en-US" sz="2000" dirty="0">
                <a:solidFill>
                  <a:srgbClr val="FFCDCD"/>
                </a:solidFill>
              </a:rPr>
              <a:t>explicit type cast</a:t>
            </a:r>
            <a:r>
              <a:rPr lang="en-US" sz="2000" dirty="0">
                <a:solidFill>
                  <a:schemeClr val="bg1"/>
                </a:solidFill>
              </a:rPr>
              <a:t>.</a:t>
            </a:r>
          </a:p>
        </p:txBody>
      </p:sp>
      <p:sp>
        <p:nvSpPr>
          <p:cNvPr id="24" name="TextBox 23">
            <a:extLst>
              <a:ext uri="{FF2B5EF4-FFF2-40B4-BE49-F238E27FC236}">
                <a16:creationId xmlns:a16="http://schemas.microsoft.com/office/drawing/2014/main" id="{BE3D3F0F-43CB-42FE-8A23-050AF8189959}"/>
              </a:ext>
            </a:extLst>
          </p:cNvPr>
          <p:cNvSpPr txBox="1"/>
          <p:nvPr/>
        </p:nvSpPr>
        <p:spPr>
          <a:xfrm>
            <a:off x="735038" y="3259396"/>
            <a:ext cx="4473876" cy="1200329"/>
          </a:xfrm>
          <a:prstGeom prst="rect">
            <a:avLst/>
          </a:prstGeom>
          <a:noFill/>
        </p:spPr>
        <p:txBody>
          <a:bodyPr wrap="square" rtlCol="0">
            <a:spAutoFit/>
          </a:bodyPr>
          <a:lstStyle/>
          <a:p>
            <a:pPr algn="ctr"/>
            <a:r>
              <a:rPr lang="en-US" sz="2400" dirty="0"/>
              <a:t>For example, </a:t>
            </a:r>
            <a:r>
              <a:rPr lang="en-US" sz="2400" dirty="0">
                <a:solidFill>
                  <a:srgbClr val="FF0000"/>
                </a:solidFill>
              </a:rPr>
              <a:t>upcasting </a:t>
            </a:r>
            <a:r>
              <a:rPr lang="en-US" sz="2400" dirty="0"/>
              <a:t>from a </a:t>
            </a:r>
            <a:r>
              <a:rPr lang="en-US" sz="2400" dirty="0">
                <a:solidFill>
                  <a:srgbClr val="00B0F0"/>
                </a:solidFill>
              </a:rPr>
              <a:t>subclass</a:t>
            </a:r>
            <a:r>
              <a:rPr lang="en-US" sz="2400" dirty="0"/>
              <a:t> to a </a:t>
            </a:r>
            <a:r>
              <a:rPr lang="en-US" sz="2400" dirty="0">
                <a:solidFill>
                  <a:srgbClr val="7030A0"/>
                </a:solidFill>
              </a:rPr>
              <a:t>superclass</a:t>
            </a:r>
            <a:r>
              <a:rPr lang="en-US" sz="2400" dirty="0"/>
              <a:t> to implement polymorphism.</a:t>
            </a:r>
          </a:p>
        </p:txBody>
      </p:sp>
      <p:sp>
        <p:nvSpPr>
          <p:cNvPr id="15" name="Speech Bubble: Rectangle with Corners Rounded 14">
            <a:extLst>
              <a:ext uri="{FF2B5EF4-FFF2-40B4-BE49-F238E27FC236}">
                <a16:creationId xmlns:a16="http://schemas.microsoft.com/office/drawing/2014/main" id="{B75B5695-612B-4B0C-B5A0-0EA93EEEEDB0}"/>
              </a:ext>
            </a:extLst>
          </p:cNvPr>
          <p:cNvSpPr/>
          <p:nvPr/>
        </p:nvSpPr>
        <p:spPr>
          <a:xfrm>
            <a:off x="9477357" y="1808056"/>
            <a:ext cx="2443710" cy="1011344"/>
          </a:xfrm>
          <a:prstGeom prst="wedgeRoundRectCallout">
            <a:avLst>
              <a:gd name="adj1" fmla="val -138624"/>
              <a:gd name="adj2" fmla="val 625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FFFF"/>
                </a:solidFill>
              </a:rPr>
              <a:t>Person</a:t>
            </a:r>
            <a:r>
              <a:rPr lang="en-US" sz="2000" dirty="0">
                <a:solidFill>
                  <a:srgbClr val="FFCDCD"/>
                </a:solidFill>
              </a:rPr>
              <a:t> </a:t>
            </a:r>
            <a:r>
              <a:rPr lang="en-US" sz="2000" dirty="0">
                <a:solidFill>
                  <a:schemeClr val="bg1"/>
                </a:solidFill>
              </a:rPr>
              <a:t>is a subclass (and </a:t>
            </a:r>
            <a:r>
              <a:rPr lang="en-US" sz="2000" dirty="0">
                <a:solidFill>
                  <a:srgbClr val="FFCDCD"/>
                </a:solidFill>
              </a:rPr>
              <a:t>subtype</a:t>
            </a:r>
            <a:r>
              <a:rPr lang="en-US" sz="2000" dirty="0">
                <a:solidFill>
                  <a:schemeClr val="bg1"/>
                </a:solidFill>
              </a:rPr>
              <a:t>)  of </a:t>
            </a:r>
            <a:r>
              <a:rPr lang="en-US" sz="2000" dirty="0">
                <a:solidFill>
                  <a:srgbClr val="E1CCF0"/>
                </a:solidFill>
              </a:rPr>
              <a:t>Mammal</a:t>
            </a:r>
            <a:r>
              <a:rPr lang="en-US" sz="2000" dirty="0">
                <a:solidFill>
                  <a:srgbClr val="FFCDCD"/>
                </a:solidFill>
              </a:rPr>
              <a:t>.</a:t>
            </a:r>
            <a:endParaRPr lang="en-US" sz="2000" dirty="0">
              <a:solidFill>
                <a:schemeClr val="bg1"/>
              </a:solidFill>
            </a:endParaRPr>
          </a:p>
        </p:txBody>
      </p:sp>
      <p:sp>
        <p:nvSpPr>
          <p:cNvPr id="16" name="Speech Bubble: Rectangle with Corners Rounded 15">
            <a:extLst>
              <a:ext uri="{FF2B5EF4-FFF2-40B4-BE49-F238E27FC236}">
                <a16:creationId xmlns:a16="http://schemas.microsoft.com/office/drawing/2014/main" id="{7E087DA0-9C22-4FEB-833A-5848E4E18C76}"/>
              </a:ext>
            </a:extLst>
          </p:cNvPr>
          <p:cNvSpPr/>
          <p:nvPr/>
        </p:nvSpPr>
        <p:spPr>
          <a:xfrm>
            <a:off x="7014632" y="1013195"/>
            <a:ext cx="3166533" cy="763165"/>
          </a:xfrm>
          <a:prstGeom prst="wedgeRoundRectCallout">
            <a:avLst>
              <a:gd name="adj1" fmla="val -44827"/>
              <a:gd name="adj2" fmla="val 16211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1CCF0"/>
                </a:solidFill>
              </a:rPr>
              <a:t>Mammal</a:t>
            </a:r>
            <a:r>
              <a:rPr lang="en-US" sz="2000" dirty="0">
                <a:solidFill>
                  <a:srgbClr val="FFCDCD"/>
                </a:solidFill>
              </a:rPr>
              <a:t> </a:t>
            </a:r>
            <a:r>
              <a:rPr lang="en-US" sz="2000" dirty="0">
                <a:solidFill>
                  <a:schemeClr val="bg1"/>
                </a:solidFill>
              </a:rPr>
              <a:t>is a </a:t>
            </a:r>
            <a:r>
              <a:rPr lang="en-US" sz="2000" dirty="0">
                <a:solidFill>
                  <a:srgbClr val="FFCDCD"/>
                </a:solidFill>
              </a:rPr>
              <a:t>superclass </a:t>
            </a:r>
            <a:r>
              <a:rPr lang="en-US" sz="2000" dirty="0">
                <a:solidFill>
                  <a:schemeClr val="bg1"/>
                </a:solidFill>
              </a:rPr>
              <a:t>(and </a:t>
            </a:r>
            <a:r>
              <a:rPr lang="en-US" sz="2000" dirty="0">
                <a:solidFill>
                  <a:srgbClr val="FFCDCD"/>
                </a:solidFill>
              </a:rPr>
              <a:t>supertype</a:t>
            </a:r>
            <a:r>
              <a:rPr lang="en-US" sz="2000" dirty="0">
                <a:solidFill>
                  <a:schemeClr val="bg1"/>
                </a:solidFill>
              </a:rPr>
              <a:t>).</a:t>
            </a:r>
          </a:p>
        </p:txBody>
      </p:sp>
      <p:sp>
        <p:nvSpPr>
          <p:cNvPr id="17" name="Speech Bubble: Rectangle with Corners Rounded 16">
            <a:extLst>
              <a:ext uri="{FF2B5EF4-FFF2-40B4-BE49-F238E27FC236}">
                <a16:creationId xmlns:a16="http://schemas.microsoft.com/office/drawing/2014/main" id="{30304474-93EF-49BD-9910-BB58B9A4BC54}"/>
              </a:ext>
            </a:extLst>
          </p:cNvPr>
          <p:cNvSpPr/>
          <p:nvPr/>
        </p:nvSpPr>
        <p:spPr>
          <a:xfrm>
            <a:off x="7552477" y="5066424"/>
            <a:ext cx="2936462" cy="830916"/>
          </a:xfrm>
          <a:prstGeom prst="wedgeRoundRectCallout">
            <a:avLst>
              <a:gd name="adj1" fmla="val -34683"/>
              <a:gd name="adj2" fmla="val -917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an </a:t>
            </a:r>
            <a:r>
              <a:rPr lang="en-US" sz="2000" dirty="0">
                <a:solidFill>
                  <a:srgbClr val="FFCDCD"/>
                </a:solidFill>
              </a:rPr>
              <a:t>upcast</a:t>
            </a:r>
            <a:r>
              <a:rPr lang="en-US" sz="2000" dirty="0">
                <a:solidFill>
                  <a:schemeClr val="bg1"/>
                </a:solidFill>
              </a:rPr>
              <a:t> from </a:t>
            </a:r>
            <a:r>
              <a:rPr lang="en-US" sz="2000" dirty="0">
                <a:solidFill>
                  <a:srgbClr val="33FF8F"/>
                </a:solidFill>
                <a:latin typeface="Consolas" panose="020B0609020204030204" pitchFamily="49" charset="0"/>
                <a:cs typeface="Courier New" panose="02070309020205020404" pitchFamily="49" charset="0"/>
              </a:rPr>
              <a:t>Nerd</a:t>
            </a:r>
            <a:r>
              <a:rPr lang="en-US" sz="2000" dirty="0">
                <a:solidFill>
                  <a:schemeClr val="bg1"/>
                </a:solidFill>
              </a:rPr>
              <a:t> to </a:t>
            </a:r>
            <a:r>
              <a:rPr lang="en-US" sz="2000" dirty="0">
                <a:solidFill>
                  <a:srgbClr val="00FFFF"/>
                </a:solidFill>
              </a:rPr>
              <a:t>Person</a:t>
            </a:r>
            <a:r>
              <a:rPr lang="en-US" sz="2000" dirty="0">
                <a:solidFill>
                  <a:schemeClr val="bg1"/>
                </a:solidFill>
              </a:rPr>
              <a:t>.</a:t>
            </a:r>
          </a:p>
        </p:txBody>
      </p:sp>
      <p:sp>
        <p:nvSpPr>
          <p:cNvPr id="20" name="Speech Bubble: Rectangle with Corners Rounded 19">
            <a:extLst>
              <a:ext uri="{FF2B5EF4-FFF2-40B4-BE49-F238E27FC236}">
                <a16:creationId xmlns:a16="http://schemas.microsoft.com/office/drawing/2014/main" id="{A7D788D9-82C6-4D47-B894-8CD44515BF9E}"/>
              </a:ext>
            </a:extLst>
          </p:cNvPr>
          <p:cNvSpPr/>
          <p:nvPr/>
        </p:nvSpPr>
        <p:spPr>
          <a:xfrm>
            <a:off x="9269657" y="4626637"/>
            <a:ext cx="2859110" cy="830916"/>
          </a:xfrm>
          <a:prstGeom prst="wedgeRoundRectCallout">
            <a:avLst>
              <a:gd name="adj1" fmla="val 13953"/>
              <a:gd name="adj2" fmla="val 10051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is a </a:t>
            </a:r>
            <a:r>
              <a:rPr lang="en-US" sz="2000" dirty="0">
                <a:solidFill>
                  <a:srgbClr val="FFCDCD"/>
                </a:solidFill>
              </a:rPr>
              <a:t>downcast</a:t>
            </a:r>
            <a:r>
              <a:rPr lang="en-US" sz="2000" dirty="0">
                <a:solidFill>
                  <a:schemeClr val="bg1"/>
                </a:solidFill>
              </a:rPr>
              <a:t> from </a:t>
            </a:r>
            <a:r>
              <a:rPr lang="en-US" sz="2000" dirty="0">
                <a:solidFill>
                  <a:srgbClr val="E1CCF0"/>
                </a:solidFill>
              </a:rPr>
              <a:t>Mammal</a:t>
            </a:r>
            <a:r>
              <a:rPr lang="en-US" sz="2000" dirty="0">
                <a:solidFill>
                  <a:schemeClr val="bg1"/>
                </a:solidFill>
              </a:rPr>
              <a:t> to </a:t>
            </a:r>
            <a:r>
              <a:rPr lang="en-US" sz="2000" dirty="0">
                <a:solidFill>
                  <a:srgbClr val="00FFFF"/>
                </a:solidFill>
              </a:rPr>
              <a:t>Person</a:t>
            </a:r>
            <a:r>
              <a:rPr lang="en-US" sz="2000" dirty="0">
                <a:solidFill>
                  <a:schemeClr val="bg1"/>
                </a:solidFill>
              </a:rPr>
              <a:t>.</a:t>
            </a:r>
          </a:p>
        </p:txBody>
      </p:sp>
    </p:spTree>
    <p:extLst>
      <p:ext uri="{BB962C8B-B14F-4D97-AF65-F5344CB8AC3E}">
        <p14:creationId xmlns:p14="http://schemas.microsoft.com/office/powerpoint/2010/main" val="31769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3.75E-6 4.44444E-6 L 0.12722 -0.10973 " pathEditMode="relative" rAng="0" ptsTypes="AA">
                                      <p:cBhvr>
                                        <p:cTn id="51" dur="2000" fill="hold"/>
                                        <p:tgtEl>
                                          <p:spTgt spid="17"/>
                                        </p:tgtEl>
                                        <p:attrNameLst>
                                          <p:attrName>ppt_x</p:attrName>
                                          <p:attrName>ppt_y</p:attrName>
                                        </p:attrNameLst>
                                      </p:cBhvr>
                                      <p:rCtr x="6354" y="-5486"/>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2" nodeType="clickEffect">
                                  <p:stCondLst>
                                    <p:cond delay="0"/>
                                  </p:stCondLst>
                                  <p:childTnLst>
                                    <p:animMotion origin="layout" path="M -3.95833E-6 4.81481E-6 L -0.31054 -0.00024 " pathEditMode="relative" rAng="0" ptsTypes="AA">
                                      <p:cBhvr>
                                        <p:cTn id="81" dur="2000" fill="hold"/>
                                        <p:tgtEl>
                                          <p:spTgt spid="20"/>
                                        </p:tgtEl>
                                        <p:attrNameLst>
                                          <p:attrName>ppt_x</p:attrName>
                                          <p:attrName>ppt_y</p:attrName>
                                        </p:attrNameLst>
                                      </p:cBhvr>
                                      <p:rCtr x="-15534" y="-23"/>
                                    </p:animMotion>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0"/>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down)">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36" grpId="0"/>
      <p:bldP spid="38" grpId="0" animBg="1"/>
      <p:bldP spid="35" grpId="0" animBg="1"/>
      <p:bldP spid="39" grpId="0"/>
      <p:bldP spid="37" grpId="0" animBg="1"/>
      <p:bldP spid="18" grpId="0" animBg="1"/>
      <p:bldP spid="18" grpId="1" animBg="1"/>
      <p:bldP spid="19" grpId="0" animBg="1"/>
      <p:bldP spid="19" grpId="1" animBg="1"/>
      <p:bldP spid="24" grpId="0"/>
      <p:bldP spid="15" grpId="0" animBg="1"/>
      <p:bldP spid="15" grpId="1" animBg="1"/>
      <p:bldP spid="16" grpId="0" animBg="1"/>
      <p:bldP spid="16" grpId="1" animBg="1"/>
      <p:bldP spid="17" grpId="0" animBg="1"/>
      <p:bldP spid="17" grpId="1" animBg="1"/>
      <p:bldP spid="17" grpId="2" animBg="1"/>
      <p:bldP spid="20" grpId="0" animBg="1"/>
      <p:bldP spid="20" grpId="1" animBg="1"/>
      <p:bldP spid="20"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1341668" y="-4627"/>
            <a:ext cx="9671276"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Types, Type Checking, and Type Conversion</a:t>
            </a:r>
            <a:endParaRPr lang="en-US" sz="4000" dirty="0">
              <a:solidFill>
                <a:srgbClr val="FF0000"/>
              </a:solidFill>
              <a:latin typeface="Corbel" panose="020B0503020204020204" pitchFamily="34" charset="0"/>
            </a:endParaRP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grpSp>
        <p:nvGrpSpPr>
          <p:cNvPr id="14" name="Group 13">
            <a:extLst>
              <a:ext uri="{FF2B5EF4-FFF2-40B4-BE49-F238E27FC236}">
                <a16:creationId xmlns:a16="http://schemas.microsoft.com/office/drawing/2014/main" id="{328A2D9E-CC2B-42AB-89DA-F3881564B2DB}"/>
              </a:ext>
            </a:extLst>
          </p:cNvPr>
          <p:cNvGrpSpPr/>
          <p:nvPr/>
        </p:nvGrpSpPr>
        <p:grpSpPr>
          <a:xfrm>
            <a:off x="1211869" y="1393477"/>
            <a:ext cx="9768261" cy="2368626"/>
            <a:chOff x="1456669" y="2678098"/>
            <a:chExt cx="9768261" cy="2368626"/>
          </a:xfrm>
        </p:grpSpPr>
        <p:pic>
          <p:nvPicPr>
            <p:cNvPr id="3" name="Picture 2">
              <a:extLst>
                <a:ext uri="{FF2B5EF4-FFF2-40B4-BE49-F238E27FC236}">
                  <a16:creationId xmlns:a16="http://schemas.microsoft.com/office/drawing/2014/main" id="{CA11E10C-0AD6-4167-947D-695E84E083F9}"/>
                </a:ext>
              </a:extLst>
            </p:cNvPr>
            <p:cNvPicPr>
              <a:picLocks noChangeAspect="1"/>
            </p:cNvPicPr>
            <p:nvPr/>
          </p:nvPicPr>
          <p:blipFill>
            <a:blip r:embed="rId3"/>
            <a:stretch>
              <a:fillRect/>
            </a:stretch>
          </p:blipFill>
          <p:spPr>
            <a:xfrm>
              <a:off x="1456669" y="2678098"/>
              <a:ext cx="2368624" cy="2368626"/>
            </a:xfrm>
            <a:prstGeom prst="rect">
              <a:avLst/>
            </a:prstGeom>
          </p:spPr>
        </p:pic>
        <p:pic>
          <p:nvPicPr>
            <p:cNvPr id="6" name="Picture 5">
              <a:extLst>
                <a:ext uri="{FF2B5EF4-FFF2-40B4-BE49-F238E27FC236}">
                  <a16:creationId xmlns:a16="http://schemas.microsoft.com/office/drawing/2014/main" id="{72F75F34-E89A-43F7-90CA-1209BD45B563}"/>
                </a:ext>
              </a:extLst>
            </p:cNvPr>
            <p:cNvPicPr>
              <a:picLocks noChangeAspect="1"/>
            </p:cNvPicPr>
            <p:nvPr/>
          </p:nvPicPr>
          <p:blipFill>
            <a:blip r:embed="rId4"/>
            <a:stretch>
              <a:fillRect/>
            </a:stretch>
          </p:blipFill>
          <p:spPr>
            <a:xfrm>
              <a:off x="5259471" y="3072959"/>
              <a:ext cx="1673058" cy="1578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E368B5F1-7EC9-4F15-A700-6ECEE3395D0A}"/>
                </a:ext>
              </a:extLst>
            </p:cNvPr>
            <p:cNvPicPr>
              <a:picLocks noChangeAspect="1"/>
            </p:cNvPicPr>
            <p:nvPr/>
          </p:nvPicPr>
          <p:blipFill>
            <a:blip r:embed="rId5"/>
            <a:stretch>
              <a:fillRect/>
            </a:stretch>
          </p:blipFill>
          <p:spPr>
            <a:xfrm>
              <a:off x="8273350" y="2813823"/>
              <a:ext cx="2951580" cy="2097176"/>
            </a:xfrm>
            <a:prstGeom prst="rect">
              <a:avLst/>
            </a:prstGeom>
          </p:spPr>
        </p:pic>
      </p:grpSp>
      <p:sp>
        <p:nvSpPr>
          <p:cNvPr id="9" name="TextBox 8">
            <a:extLst>
              <a:ext uri="{FF2B5EF4-FFF2-40B4-BE49-F238E27FC236}">
                <a16:creationId xmlns:a16="http://schemas.microsoft.com/office/drawing/2014/main" id="{2F094B2F-5A0D-421E-A141-B03C785AF23C}"/>
              </a:ext>
            </a:extLst>
          </p:cNvPr>
          <p:cNvSpPr txBox="1"/>
          <p:nvPr/>
        </p:nvSpPr>
        <p:spPr>
          <a:xfrm>
            <a:off x="1816761" y="4276343"/>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10" name="TextBox 9">
            <a:extLst>
              <a:ext uri="{FF2B5EF4-FFF2-40B4-BE49-F238E27FC236}">
                <a16:creationId xmlns:a16="http://schemas.microsoft.com/office/drawing/2014/main" id="{0E2FE6BE-B8A0-4FDF-A7F9-BD6B892B94D7}"/>
              </a:ext>
            </a:extLst>
          </p:cNvPr>
          <p:cNvSpPr txBox="1"/>
          <p:nvPr/>
        </p:nvSpPr>
        <p:spPr>
          <a:xfrm>
            <a:off x="1496417" y="5017650"/>
            <a:ext cx="9361779" cy="461665"/>
          </a:xfrm>
          <a:prstGeom prst="rect">
            <a:avLst/>
          </a:prstGeom>
          <a:noFill/>
        </p:spPr>
        <p:txBody>
          <a:bodyPr wrap="square" rtlCol="0">
            <a:spAutoFit/>
          </a:bodyPr>
          <a:lstStyle/>
          <a:p>
            <a:pPr algn="ctr"/>
            <a:r>
              <a:rPr lang="en-US" sz="2400" dirty="0"/>
              <a:t>Take a new language and figure out what kind of typing system it uses.</a:t>
            </a:r>
          </a:p>
        </p:txBody>
      </p:sp>
      <p:sp>
        <p:nvSpPr>
          <p:cNvPr id="11" name="TextBox 10">
            <a:extLst>
              <a:ext uri="{FF2B5EF4-FFF2-40B4-BE49-F238E27FC236}">
                <a16:creationId xmlns:a16="http://schemas.microsoft.com/office/drawing/2014/main" id="{C8D78FA8-D1D9-461E-897C-9014854E087F}"/>
              </a:ext>
            </a:extLst>
          </p:cNvPr>
          <p:cNvSpPr txBox="1"/>
          <p:nvPr/>
        </p:nvSpPr>
        <p:spPr>
          <a:xfrm>
            <a:off x="902512" y="5758958"/>
            <a:ext cx="10549589" cy="830997"/>
          </a:xfrm>
          <a:prstGeom prst="rect">
            <a:avLst/>
          </a:prstGeom>
          <a:noFill/>
        </p:spPr>
        <p:txBody>
          <a:bodyPr wrap="square" rtlCol="0">
            <a:spAutoFit/>
          </a:bodyPr>
          <a:lstStyle/>
          <a:p>
            <a:pPr algn="ctr"/>
            <a:r>
              <a:rPr lang="en-US" sz="2400" dirty="0"/>
              <a:t>Understand the implications of that typing system so you can write correct programs in that language.</a:t>
            </a:r>
          </a:p>
        </p:txBody>
      </p:sp>
    </p:spTree>
    <p:extLst>
      <p:ext uri="{BB962C8B-B14F-4D97-AF65-F5344CB8AC3E}">
        <p14:creationId xmlns:p14="http://schemas.microsoft.com/office/powerpoint/2010/main" val="224354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9" grpId="0"/>
      <p:bldP spid="10" grpId="0"/>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218684"/>
            <a:ext cx="10363200" cy="1143000"/>
          </a:xfrm>
        </p:spPr>
        <p:txBody>
          <a:bodyPr/>
          <a:lstStyle/>
          <a:p>
            <a:r>
              <a:rPr lang="en-US" dirty="0"/>
              <a:t>Type Casting: A few more examples</a:t>
            </a:r>
          </a:p>
        </p:txBody>
      </p:sp>
      <p:sp>
        <p:nvSpPr>
          <p:cNvPr id="13" name="TextBox 12">
            <a:extLst>
              <a:ext uri="{FF2B5EF4-FFF2-40B4-BE49-F238E27FC236}">
                <a16:creationId xmlns:a16="http://schemas.microsoft.com/office/drawing/2014/main" id="{1E51894C-37E3-4B09-AB20-73846A3C29EC}"/>
              </a:ext>
            </a:extLst>
          </p:cNvPr>
          <p:cNvSpPr txBox="1"/>
          <p:nvPr/>
        </p:nvSpPr>
        <p:spPr>
          <a:xfrm>
            <a:off x="5864628" y="856429"/>
            <a:ext cx="6068291" cy="461665"/>
          </a:xfrm>
          <a:prstGeom prst="rect">
            <a:avLst/>
          </a:prstGeom>
          <a:noFill/>
        </p:spPr>
        <p:txBody>
          <a:bodyPr wrap="square" rtlCol="0">
            <a:spAutoFit/>
          </a:bodyPr>
          <a:lstStyle/>
          <a:p>
            <a:pPr algn="ctr"/>
            <a:r>
              <a:rPr lang="en-US" sz="2400" dirty="0"/>
              <a:t>Cast of string to const string:</a:t>
            </a:r>
          </a:p>
        </p:txBody>
      </p:sp>
      <p:sp>
        <p:nvSpPr>
          <p:cNvPr id="38" name="Rectangle 37">
            <a:extLst>
              <a:ext uri="{FF2B5EF4-FFF2-40B4-BE49-F238E27FC236}">
                <a16:creationId xmlns:a16="http://schemas.microsoft.com/office/drawing/2014/main" id="{BF5902EC-BF02-4F5D-AE3F-6D30395F6610}"/>
              </a:ext>
            </a:extLst>
          </p:cNvPr>
          <p:cNvSpPr/>
          <p:nvPr/>
        </p:nvSpPr>
        <p:spPr>
          <a:xfrm>
            <a:off x="6284424" y="1438394"/>
            <a:ext cx="5266112" cy="276784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void print(</a:t>
            </a:r>
            <a:r>
              <a:rPr lang="en-US" sz="2000" dirty="0">
                <a:solidFill>
                  <a:srgbClr val="FF0000"/>
                </a:solidFill>
                <a:latin typeface="Consolas" panose="020B0609020204030204" pitchFamily="49" charset="0"/>
                <a:cs typeface="Courier New" panose="02070309020205020404" pitchFamily="49" charset="0"/>
              </a:rPr>
              <a:t>const string </a:t>
            </a:r>
            <a:r>
              <a:rPr lang="en-US" sz="2000" dirty="0">
                <a:solidFill>
                  <a:prstClr val="black"/>
                </a:solidFill>
                <a:latin typeface="Consolas" panose="020B0609020204030204" pitchFamily="49" charset="0"/>
                <a:cs typeface="Courier New" panose="02070309020205020404" pitchFamily="49" charset="0"/>
              </a:rPr>
              <a:t>&amp;s)</a:t>
            </a:r>
          </a:p>
          <a:p>
            <a:pPr lvl="0">
              <a:defRPr/>
            </a:pPr>
            <a:r>
              <a:rPr lang="en-US" sz="2000" dirty="0">
                <a:solidFill>
                  <a:prstClr val="black"/>
                </a:solidFill>
                <a:latin typeface="Consolas" panose="020B0609020204030204" pitchFamily="49" charset="0"/>
                <a:cs typeface="Courier New" panose="02070309020205020404" pitchFamily="49" charset="0"/>
              </a:rPr>
              <a:t> {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s &lt;&lt; </a:t>
            </a:r>
            <a:r>
              <a:rPr lang="en-US" sz="2000" dirty="0" err="1">
                <a:solidFill>
                  <a:prstClr val="black"/>
                </a:solidFill>
                <a:latin typeface="Consolas" panose="020B0609020204030204" pitchFamily="49" charset="0"/>
                <a:cs typeface="Courier New" panose="02070309020205020404" pitchFamily="49" charset="0"/>
              </a:rPr>
              <a:t>endl</a:t>
            </a:r>
            <a:r>
              <a:rPr lang="en-US" sz="2000" dirty="0">
                <a:solidFill>
                  <a:prstClr val="black"/>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string</a:t>
            </a:r>
            <a:r>
              <a:rPr lang="en-US" sz="2000" dirty="0">
                <a:solidFill>
                  <a:prstClr val="black"/>
                </a:solidFill>
                <a:latin typeface="Consolas" panose="020B0609020204030204" pitchFamily="49" charset="0"/>
                <a:cs typeface="Courier New" panose="02070309020205020404" pitchFamily="49" charset="0"/>
              </a:rPr>
              <a:t> s = "UCLA";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print(s);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a:t>
            </a:r>
          </a:p>
        </p:txBody>
      </p:sp>
      <p:sp>
        <p:nvSpPr>
          <p:cNvPr id="6" name="Rectangle 5">
            <a:extLst>
              <a:ext uri="{FF2B5EF4-FFF2-40B4-BE49-F238E27FC236}">
                <a16:creationId xmlns:a16="http://schemas.microsoft.com/office/drawing/2014/main" id="{475705FF-C86D-4AC3-B3EB-AECA65B7FD20}"/>
              </a:ext>
            </a:extLst>
          </p:cNvPr>
          <p:cNvSpPr/>
          <p:nvPr/>
        </p:nvSpPr>
        <p:spPr>
          <a:xfrm>
            <a:off x="734293" y="1437301"/>
            <a:ext cx="5266112" cy="276784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void print(</a:t>
            </a:r>
            <a:r>
              <a:rPr lang="en-US" sz="2000" dirty="0">
                <a:solidFill>
                  <a:srgbClr val="FF0000"/>
                </a:solidFill>
                <a:latin typeface="Consolas" panose="020B0609020204030204" pitchFamily="49" charset="0"/>
                <a:cs typeface="Courier New" panose="02070309020205020404" pitchFamily="49" charset="0"/>
              </a:rPr>
              <a:t>unsigned int</a:t>
            </a:r>
            <a:r>
              <a:rPr lang="en-US" sz="2000" dirty="0">
                <a:solidFill>
                  <a:prstClr val="black"/>
                </a:solidFill>
                <a:latin typeface="Consolas" panose="020B0609020204030204" pitchFamily="49" charset="0"/>
                <a:cs typeface="Courier New" panose="02070309020205020404" pitchFamily="49" charset="0"/>
              </a:rPr>
              <a:t> &amp;</a:t>
            </a:r>
            <a:r>
              <a:rPr lang="en-US" sz="2000" dirty="0" err="1">
                <a:solidFill>
                  <a:prstClr val="black"/>
                </a:solidFill>
                <a:latin typeface="Consolas" panose="020B0609020204030204" pitchFamily="49" charset="0"/>
                <a:cs typeface="Courier New" panose="02070309020205020404" pitchFamily="49" charset="0"/>
              </a:rPr>
              <a:t>val</a:t>
            </a:r>
            <a:r>
              <a:rPr lang="en-US" sz="2000" dirty="0">
                <a:solidFill>
                  <a:prstClr val="black"/>
                </a:solidFill>
                <a:latin typeface="Consolas" panose="020B06090202040302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 </a:t>
            </a:r>
            <a:r>
              <a:rPr lang="en-US" sz="2000" dirty="0" err="1">
                <a:solidFill>
                  <a:prstClr val="black"/>
                </a:solidFill>
                <a:latin typeface="Consolas" panose="020B0609020204030204" pitchFamily="49" charset="0"/>
                <a:cs typeface="Courier New" panose="02070309020205020404" pitchFamily="49" charset="0"/>
              </a:rPr>
              <a:t>cout</a:t>
            </a:r>
            <a:r>
              <a:rPr lang="en-US" sz="2000" dirty="0">
                <a:solidFill>
                  <a:prstClr val="black"/>
                </a:solidFill>
                <a:latin typeface="Consolas" panose="020B0609020204030204" pitchFamily="49" charset="0"/>
                <a:cs typeface="Courier New" panose="02070309020205020404" pitchFamily="49" charset="0"/>
              </a:rPr>
              <a:t> &lt;&lt; </a:t>
            </a:r>
            <a:r>
              <a:rPr lang="en-US" sz="2000" dirty="0" err="1">
                <a:solidFill>
                  <a:prstClr val="black"/>
                </a:solidFill>
                <a:latin typeface="Consolas" panose="020B0609020204030204" pitchFamily="49" charset="0"/>
                <a:cs typeface="Courier New" panose="02070309020205020404" pitchFamily="49" charset="0"/>
              </a:rPr>
              <a:t>val</a:t>
            </a:r>
            <a:r>
              <a:rPr lang="en-US" sz="2000" dirty="0">
                <a:solidFill>
                  <a:prstClr val="black"/>
                </a:solidFill>
                <a:latin typeface="Consolas" panose="020B0609020204030204" pitchFamily="49" charset="0"/>
                <a:cs typeface="Courier New" panose="02070309020205020404" pitchFamily="49" charset="0"/>
              </a:rPr>
              <a:t> &lt;&lt; </a:t>
            </a:r>
            <a:r>
              <a:rPr lang="en-US" sz="2000" dirty="0" err="1">
                <a:solidFill>
                  <a:prstClr val="black"/>
                </a:solidFill>
                <a:latin typeface="Consolas" panose="020B0609020204030204" pitchFamily="49" charset="0"/>
                <a:cs typeface="Courier New" panose="02070309020205020404" pitchFamily="49" charset="0"/>
              </a:rPr>
              <a:t>endl</a:t>
            </a:r>
            <a:r>
              <a:rPr lang="en-US" sz="2000" dirty="0">
                <a:solidFill>
                  <a:prstClr val="black"/>
                </a:solidFill>
                <a:latin typeface="Consolas" panose="020B06090202040302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int 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int</a:t>
            </a:r>
            <a:r>
              <a:rPr lang="en-US" sz="2000" dirty="0">
                <a:solidFill>
                  <a:prstClr val="black"/>
                </a:solidFill>
                <a:latin typeface="Consolas" panose="020B0609020204030204" pitchFamily="49" charset="0"/>
                <a:cs typeface="Courier New" panose="02070309020205020404" pitchFamily="49" charset="0"/>
              </a:rPr>
              <a:t> j = -42;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onsolas" panose="020B0609020204030204" pitchFamily="49" charset="0"/>
              <a:cs typeface="Courier New" panose="02070309020205020404" pitchFamily="49" charset="0"/>
            </a:endParaRPr>
          </a:p>
          <a:p>
            <a:pPr lvl="0">
              <a:defRPr/>
            </a:pPr>
            <a:r>
              <a:rPr lang="en-US" sz="2000" dirty="0">
                <a:solidFill>
                  <a:prstClr val="black"/>
                </a:solidFill>
                <a:latin typeface="Consolas" panose="020B0609020204030204" pitchFamily="49" charset="0"/>
                <a:cs typeface="Courier New" panose="02070309020205020404" pitchFamily="49" charset="0"/>
              </a:rPr>
              <a:t>   print(j);  // prints </a:t>
            </a:r>
            <a:r>
              <a:rPr lang="en-US" dirty="0">
                <a:solidFill>
                  <a:schemeClr val="tx1"/>
                </a:solidFill>
                <a:latin typeface="Consolas" panose="020B0609020204030204" pitchFamily="49" charset="0"/>
              </a:rPr>
              <a:t>4294967254</a:t>
            </a:r>
            <a:endParaRPr lang="en-US" sz="2000" dirty="0">
              <a:solidFill>
                <a:schemeClr val="tx1"/>
              </a:solidFill>
              <a:latin typeface="Consolas" panose="020B06090202040302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F122D162-8A14-4984-BDCB-3B5B7189171A}"/>
              </a:ext>
            </a:extLst>
          </p:cNvPr>
          <p:cNvSpPr txBox="1"/>
          <p:nvPr/>
        </p:nvSpPr>
        <p:spPr>
          <a:xfrm>
            <a:off x="704460" y="856429"/>
            <a:ext cx="5286570" cy="461665"/>
          </a:xfrm>
          <a:prstGeom prst="rect">
            <a:avLst/>
          </a:prstGeom>
          <a:noFill/>
        </p:spPr>
        <p:txBody>
          <a:bodyPr wrap="square" rtlCol="0">
            <a:spAutoFit/>
          </a:bodyPr>
          <a:lstStyle/>
          <a:p>
            <a:pPr algn="ctr"/>
            <a:r>
              <a:rPr lang="en-US" sz="2400" dirty="0"/>
              <a:t>Cast of int to unsigned int:</a:t>
            </a:r>
          </a:p>
        </p:txBody>
      </p:sp>
      <p:sp>
        <p:nvSpPr>
          <p:cNvPr id="8" name="TextBox 7">
            <a:extLst>
              <a:ext uri="{FF2B5EF4-FFF2-40B4-BE49-F238E27FC236}">
                <a16:creationId xmlns:a16="http://schemas.microsoft.com/office/drawing/2014/main" id="{DB42A0FE-5612-475D-9DA8-B0FA1B0A49C1}"/>
              </a:ext>
            </a:extLst>
          </p:cNvPr>
          <p:cNvSpPr txBox="1"/>
          <p:nvPr/>
        </p:nvSpPr>
        <p:spPr>
          <a:xfrm>
            <a:off x="713835" y="4408735"/>
            <a:ext cx="5286570" cy="1200329"/>
          </a:xfrm>
          <a:prstGeom prst="rect">
            <a:avLst/>
          </a:prstGeom>
          <a:noFill/>
        </p:spPr>
        <p:txBody>
          <a:bodyPr wrap="square" rtlCol="0">
            <a:spAutoFit/>
          </a:bodyPr>
          <a:lstStyle/>
          <a:p>
            <a:pPr algn="ctr"/>
            <a:r>
              <a:rPr lang="en-US" sz="2400" dirty="0"/>
              <a:t>This cast simply re-interprets the bit patterns stored in the </a:t>
            </a:r>
            <a:r>
              <a:rPr lang="en-US" sz="2400" dirty="0">
                <a:solidFill>
                  <a:srgbClr val="FF0000"/>
                </a:solidFill>
              </a:rPr>
              <a:t>j </a:t>
            </a:r>
            <a:r>
              <a:rPr lang="en-US" sz="2400" dirty="0"/>
              <a:t>variable as if it were an unsigned integer</a:t>
            </a:r>
          </a:p>
        </p:txBody>
      </p:sp>
      <p:sp>
        <p:nvSpPr>
          <p:cNvPr id="9" name="TextBox 8">
            <a:extLst>
              <a:ext uri="{FF2B5EF4-FFF2-40B4-BE49-F238E27FC236}">
                <a16:creationId xmlns:a16="http://schemas.microsoft.com/office/drawing/2014/main" id="{6DFA76B5-8874-4117-BD10-A7B951052FE0}"/>
              </a:ext>
            </a:extLst>
          </p:cNvPr>
          <p:cNvSpPr txBox="1"/>
          <p:nvPr/>
        </p:nvSpPr>
        <p:spPr>
          <a:xfrm>
            <a:off x="6229332" y="4408735"/>
            <a:ext cx="5474988" cy="830997"/>
          </a:xfrm>
          <a:prstGeom prst="rect">
            <a:avLst/>
          </a:prstGeom>
          <a:noFill/>
        </p:spPr>
        <p:txBody>
          <a:bodyPr wrap="square" rtlCol="0">
            <a:spAutoFit/>
          </a:bodyPr>
          <a:lstStyle/>
          <a:p>
            <a:pPr algn="ctr"/>
            <a:r>
              <a:rPr lang="en-US" sz="2400" dirty="0"/>
              <a:t>This cast converts from the </a:t>
            </a:r>
            <a:r>
              <a:rPr lang="en-US" sz="2400" dirty="0">
                <a:solidFill>
                  <a:srgbClr val="00B050"/>
                </a:solidFill>
              </a:rPr>
              <a:t>subtype</a:t>
            </a:r>
            <a:r>
              <a:rPr lang="en-US" sz="2400" dirty="0"/>
              <a:t> of </a:t>
            </a:r>
            <a:r>
              <a:rPr lang="en-US" sz="2400" dirty="0">
                <a:solidFill>
                  <a:srgbClr val="00B050"/>
                </a:solidFill>
              </a:rPr>
              <a:t>string</a:t>
            </a:r>
            <a:r>
              <a:rPr lang="en-US" sz="2400" dirty="0"/>
              <a:t> to the </a:t>
            </a:r>
            <a:r>
              <a:rPr lang="en-US" sz="2400" dirty="0">
                <a:solidFill>
                  <a:srgbClr val="00B0F0"/>
                </a:solidFill>
              </a:rPr>
              <a:t>supertype</a:t>
            </a:r>
            <a:r>
              <a:rPr lang="en-US" sz="2400" dirty="0"/>
              <a:t> of </a:t>
            </a:r>
            <a:r>
              <a:rPr lang="en-US" sz="2400" dirty="0">
                <a:solidFill>
                  <a:srgbClr val="00B0F0"/>
                </a:solidFill>
              </a:rPr>
              <a:t>const string</a:t>
            </a:r>
            <a:endParaRPr lang="en-US" sz="2400" dirty="0"/>
          </a:p>
        </p:txBody>
      </p:sp>
      <p:sp>
        <p:nvSpPr>
          <p:cNvPr id="10" name="Speech Bubble: Rectangle with Corners Rounded 9">
            <a:extLst>
              <a:ext uri="{FF2B5EF4-FFF2-40B4-BE49-F238E27FC236}">
                <a16:creationId xmlns:a16="http://schemas.microsoft.com/office/drawing/2014/main" id="{C8B8AA20-A420-4CB3-BBDC-9A242AF855EE}"/>
              </a:ext>
            </a:extLst>
          </p:cNvPr>
          <p:cNvSpPr/>
          <p:nvPr/>
        </p:nvSpPr>
        <p:spPr>
          <a:xfrm>
            <a:off x="3271259" y="3977304"/>
            <a:ext cx="4586459" cy="1517562"/>
          </a:xfrm>
          <a:prstGeom prst="wedgeRoundRectCallout">
            <a:avLst>
              <a:gd name="adj1" fmla="val -74743"/>
              <a:gd name="adj2" fmla="val -5575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Many compilers will not warn about </a:t>
            </a:r>
            <a:r>
              <a:rPr lang="en-US" sz="2000" dirty="0">
                <a:solidFill>
                  <a:srgbClr val="FFC9C9"/>
                </a:solidFill>
              </a:rPr>
              <a:t>implicit casts</a:t>
            </a:r>
            <a:r>
              <a:rPr lang="en-US" sz="2000" dirty="0">
                <a:solidFill>
                  <a:schemeClr val="bg1"/>
                </a:solidFill>
              </a:rPr>
              <a:t> between signed/unsigned types – yet they're </a:t>
            </a:r>
            <a:r>
              <a:rPr lang="en-US" sz="2000" dirty="0">
                <a:solidFill>
                  <a:srgbClr val="FFC9C9"/>
                </a:solidFill>
              </a:rPr>
              <a:t>narrowing</a:t>
            </a:r>
            <a:r>
              <a:rPr lang="en-US" sz="2000" dirty="0">
                <a:solidFill>
                  <a:schemeClr val="bg1"/>
                </a:solidFill>
              </a:rPr>
              <a:t>.</a:t>
            </a:r>
          </a:p>
          <a:p>
            <a:pPr algn="ctr"/>
            <a:endParaRPr lang="en-US" sz="1100" dirty="0">
              <a:solidFill>
                <a:schemeClr val="bg1"/>
              </a:solidFill>
            </a:endParaRPr>
          </a:p>
          <a:p>
            <a:pPr algn="ctr"/>
            <a:r>
              <a:rPr lang="en-US" sz="2000" dirty="0">
                <a:solidFill>
                  <a:srgbClr val="00FFFF"/>
                </a:solidFill>
              </a:rPr>
              <a:t>BE CAREFUL!</a:t>
            </a:r>
          </a:p>
        </p:txBody>
      </p:sp>
    </p:spTree>
    <p:extLst>
      <p:ext uri="{BB962C8B-B14F-4D97-AF65-F5344CB8AC3E}">
        <p14:creationId xmlns:p14="http://schemas.microsoft.com/office/powerpoint/2010/main" val="21171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2.08333E-7 7.40741E-7 L 0.19219 -0.26389 " pathEditMode="relative" rAng="0" ptsTypes="AA">
                                      <p:cBhvr>
                                        <p:cTn id="22" dur="2000" fill="hold"/>
                                        <p:tgtEl>
                                          <p:spTgt spid="10"/>
                                        </p:tgtEl>
                                        <p:attrNameLst>
                                          <p:attrName>ppt_x</p:attrName>
                                          <p:attrName>ppt_y</p:attrName>
                                        </p:attrNameLst>
                                      </p:cBhvr>
                                      <p:rCtr x="9609" y="-13194"/>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8" grpId="0" animBg="1"/>
      <p:bldP spid="6" grpId="0" animBg="1"/>
      <p:bldP spid="7" grpId="0"/>
      <p:bldP spid="8" grpId="0"/>
      <p:bldP spid="9" grpId="0"/>
      <p:bldP spid="10" grpId="0" animBg="1"/>
      <p:bldP spid="10" grpId="1" animBg="1"/>
      <p:bldP spid="10" grpId="2"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98A0C7E-2D69-4F3B-A5B4-C17B348189BA}"/>
              </a:ext>
            </a:extLst>
          </p:cNvPr>
          <p:cNvSpPr/>
          <p:nvPr/>
        </p:nvSpPr>
        <p:spPr>
          <a:xfrm>
            <a:off x="2871817" y="4863791"/>
            <a:ext cx="6583679" cy="179467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void cast() {</a:t>
            </a:r>
          </a:p>
          <a:p>
            <a:pPr lvl="0">
              <a:defRPr/>
            </a:pPr>
            <a:r>
              <a:rPr lang="en-US" sz="2000" dirty="0">
                <a:solidFill>
                  <a:prstClr val="black"/>
                </a:solidFill>
                <a:latin typeface="Consolas" panose="020B0609020204030204" pitchFamily="49" charset="0"/>
                <a:cs typeface="Courier New" panose="02070309020205020404" pitchFamily="49" charset="0"/>
              </a:rPr>
              <a:t>  int a = </a:t>
            </a:r>
            <a:r>
              <a:rPr lang="en-US" sz="2000" dirty="0">
                <a:solidFill>
                  <a:srgbClr val="000000"/>
                </a:solidFill>
                <a:latin typeface="Menlo-Regular"/>
              </a:rPr>
              <a:t>12340</a:t>
            </a:r>
            <a:r>
              <a:rPr lang="en-US" sz="2000" dirty="0">
                <a:solidFill>
                  <a:prstClr val="black"/>
                </a:solidFill>
                <a:latin typeface="Consolas" panose="020B0609020204030204" pitchFamily="49" charset="0"/>
                <a:cs typeface="Courier New" panose="02070309020205020404" pitchFamily="49" charset="0"/>
              </a:rPr>
              <a:t>;</a:t>
            </a:r>
          </a:p>
          <a:p>
            <a:pPr lvl="0">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Treat a as a double pointer</a:t>
            </a:r>
          </a:p>
          <a:p>
            <a:pPr lvl="0">
              <a:defRPr/>
            </a:pPr>
            <a:r>
              <a:rPr lang="en-US" sz="2000" dirty="0">
                <a:solidFill>
                  <a:prstClr val="black"/>
                </a:solidFill>
                <a:latin typeface="Consolas" panose="020B0609020204030204" pitchFamily="49" charset="0"/>
                <a:cs typeface="Courier New" panose="02070309020205020404" pitchFamily="49" charset="0"/>
              </a:rPr>
              <a:t>  // Store value of pi at address 12340!</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lang="en-US" sz="2000" dirty="0">
                <a:solidFill>
                  <a:prstClr val="black"/>
                </a:solidFill>
                <a:latin typeface="Consolas" panose="020B0609020204030204" pitchFamily="49" charset="0"/>
                <a:cs typeface="Courier New" panose="02070309020205020404" pitchFamily="49" charset="0"/>
              </a:rPr>
              <a:t>*</a:t>
            </a:r>
            <a:r>
              <a:rPr lang="en-US" sz="2000" dirty="0" err="1">
                <a:solidFill>
                  <a:prstClr val="black"/>
                </a:solidFill>
                <a:latin typeface="Consolas" panose="020B0609020204030204" pitchFamily="49" charset="0"/>
                <a:cs typeface="Courier New" panose="02070309020205020404" pitchFamily="49" charset="0"/>
              </a:rPr>
              <a:t>reinterpret_cast</a:t>
            </a:r>
            <a:r>
              <a:rPr lang="en-US" sz="2000" dirty="0">
                <a:solidFill>
                  <a:prstClr val="black"/>
                </a:solidFill>
                <a:latin typeface="Consolas" panose="020B0609020204030204" pitchFamily="49" charset="0"/>
                <a:cs typeface="Courier New" panose="02070309020205020404" pitchFamily="49" charset="0"/>
              </a:rPr>
              <a:t>&lt;double *&gt;(a) = 3.14159;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p:txBody>
      </p:sp>
      <p:sp>
        <p:nvSpPr>
          <p:cNvPr id="2" name="Title 1">
            <a:extLst>
              <a:ext uri="{FF2B5EF4-FFF2-40B4-BE49-F238E27FC236}">
                <a16:creationId xmlns:a16="http://schemas.microsoft.com/office/drawing/2014/main" id="{6B9B5020-CD85-4191-93D2-F7F6C4C724A9}"/>
              </a:ext>
            </a:extLst>
          </p:cNvPr>
          <p:cNvSpPr>
            <a:spLocks noGrp="1"/>
          </p:cNvSpPr>
          <p:nvPr>
            <p:ph type="title"/>
          </p:nvPr>
        </p:nvSpPr>
        <p:spPr>
          <a:xfrm>
            <a:off x="914400" y="-214528"/>
            <a:ext cx="10363200" cy="1143000"/>
          </a:xfrm>
        </p:spPr>
        <p:txBody>
          <a:bodyPr/>
          <a:lstStyle/>
          <a:p>
            <a:r>
              <a:rPr lang="en-US" dirty="0"/>
              <a:t>Type Casting: Dangerous Examples</a:t>
            </a:r>
          </a:p>
        </p:txBody>
      </p:sp>
      <p:sp>
        <p:nvSpPr>
          <p:cNvPr id="13" name="TextBox 12">
            <a:extLst>
              <a:ext uri="{FF2B5EF4-FFF2-40B4-BE49-F238E27FC236}">
                <a16:creationId xmlns:a16="http://schemas.microsoft.com/office/drawing/2014/main" id="{1E51894C-37E3-4B09-AB20-73846A3C29EC}"/>
              </a:ext>
            </a:extLst>
          </p:cNvPr>
          <p:cNvSpPr txBox="1"/>
          <p:nvPr/>
        </p:nvSpPr>
        <p:spPr>
          <a:xfrm>
            <a:off x="1334300" y="788724"/>
            <a:ext cx="9449610" cy="830997"/>
          </a:xfrm>
          <a:prstGeom prst="rect">
            <a:avLst/>
          </a:prstGeom>
          <a:noFill/>
        </p:spPr>
        <p:txBody>
          <a:bodyPr wrap="square" rtlCol="0">
            <a:spAutoFit/>
          </a:bodyPr>
          <a:lstStyle/>
          <a:p>
            <a:pPr algn="ctr"/>
            <a:r>
              <a:rPr lang="en-US" sz="2400" dirty="0"/>
              <a:t>We can also use casting to change the interpretation of pointers and read/write to memory using a different type.</a:t>
            </a:r>
          </a:p>
        </p:txBody>
      </p:sp>
      <p:sp>
        <p:nvSpPr>
          <p:cNvPr id="35" name="Rectangle 34">
            <a:extLst>
              <a:ext uri="{FF2B5EF4-FFF2-40B4-BE49-F238E27FC236}">
                <a16:creationId xmlns:a16="http://schemas.microsoft.com/office/drawing/2014/main" id="{03CEC857-4595-401E-BA8C-27F61145AF5C}"/>
              </a:ext>
            </a:extLst>
          </p:cNvPr>
          <p:cNvSpPr/>
          <p:nvPr/>
        </p:nvSpPr>
        <p:spPr>
          <a:xfrm>
            <a:off x="2857937" y="1863445"/>
            <a:ext cx="6583679" cy="1794676"/>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void cast() {</a:t>
            </a:r>
          </a:p>
          <a:p>
            <a:pPr lvl="0">
              <a:defRPr/>
            </a:pPr>
            <a:r>
              <a:rPr lang="en-US" sz="2000" dirty="0">
                <a:solidFill>
                  <a:prstClr val="black"/>
                </a:solidFill>
                <a:latin typeface="Consolas" panose="020B0609020204030204" pitchFamily="49" charset="0"/>
                <a:cs typeface="Courier New" panose="02070309020205020404" pitchFamily="49" charset="0"/>
              </a:rPr>
              <a:t>  int a = </a:t>
            </a:r>
            <a:r>
              <a:rPr lang="en-US" sz="2000" dirty="0">
                <a:solidFill>
                  <a:srgbClr val="000000"/>
                </a:solidFill>
                <a:latin typeface="Menlo-Regular"/>
              </a:rPr>
              <a:t>1078530000</a:t>
            </a:r>
            <a:r>
              <a:rPr lang="en-US" sz="200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lang="en-US" sz="2000" dirty="0">
                <a:solidFill>
                  <a:prstClr val="black"/>
                </a:solidFill>
                <a:latin typeface="Consolas" panose="020B0609020204030204" pitchFamily="49" charset="0"/>
                <a:cs typeface="Courier New" panose="02070309020205020404" pitchFamily="49" charset="0"/>
              </a:rPr>
              <a:t>int *</a:t>
            </a:r>
            <a:r>
              <a:rPr lang="en-US" sz="2000" dirty="0" err="1">
                <a:solidFill>
                  <a:prstClr val="black"/>
                </a:solidFill>
                <a:latin typeface="Consolas" panose="020B0609020204030204" pitchFamily="49" charset="0"/>
                <a:cs typeface="Courier New" panose="02070309020205020404" pitchFamily="49" charset="0"/>
              </a:rPr>
              <a:t>ptr</a:t>
            </a:r>
            <a:r>
              <a:rPr lang="en-US" sz="2000" dirty="0">
                <a:solidFill>
                  <a:prstClr val="black"/>
                </a:solidFill>
                <a:latin typeface="Consolas" panose="020B0609020204030204" pitchFamily="49" charset="0"/>
                <a:cs typeface="Courier New" panose="02070309020205020404" pitchFamily="49" charset="0"/>
              </a:rPr>
              <a:t> = &amp;a;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onsolas" panose="020B0609020204030204" pitchFamily="49" charset="0"/>
                <a:cs typeface="Courier New" panose="02070309020205020404" pitchFamily="49" charset="0"/>
              </a:rPr>
              <a:t>  // Treat </a:t>
            </a:r>
            <a:r>
              <a:rPr lang="en-US" sz="2000" dirty="0" err="1">
                <a:solidFill>
                  <a:prstClr val="black"/>
                </a:solidFill>
                <a:latin typeface="Consolas" panose="020B0609020204030204" pitchFamily="49" charset="0"/>
                <a:cs typeface="Courier New" panose="02070309020205020404" pitchFamily="49" charset="0"/>
              </a:rPr>
              <a:t>ptr</a:t>
            </a:r>
            <a:r>
              <a:rPr lang="en-US" sz="2000" dirty="0">
                <a:solidFill>
                  <a:prstClr val="black"/>
                </a:solidFill>
                <a:latin typeface="Consolas" panose="020B0609020204030204" pitchFamily="49" charset="0"/>
                <a:cs typeface="Courier New" panose="02070309020205020404" pitchFamily="49" charset="0"/>
              </a:rPr>
              <a:t> as a float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cout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 &lt;&lt; *</a:t>
            </a:r>
            <a:r>
              <a:rPr kumimoji="0" lang="en-US" sz="2000" b="0" i="0" u="none" strike="noStrike" kern="1200" cap="none" spc="0" normalizeH="0" noProof="0" dirty="0" err="1">
                <a:ln>
                  <a:noFill/>
                </a:ln>
                <a:solidFill>
                  <a:prstClr val="black"/>
                </a:solidFill>
                <a:effectLst/>
                <a:uLnTx/>
                <a:uFillTx/>
                <a:latin typeface="Consolas" panose="020B0609020204030204" pitchFamily="49" charset="0"/>
                <a:ea typeface="+mn-ea"/>
                <a:cs typeface="Courier New" panose="02070309020205020404" pitchFamily="49" charset="0"/>
              </a:rPr>
              <a:t>reinterpret_cast</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&lt;float *&gt;(</a:t>
            </a:r>
            <a:r>
              <a:rPr kumimoji="0" lang="en-US" sz="2000" b="0" i="0" u="none" strike="noStrike" kern="1200" cap="none" spc="0" normalizeH="0" noProof="0" dirty="0" err="1">
                <a:ln>
                  <a:noFill/>
                </a:ln>
                <a:solidFill>
                  <a:prstClr val="black"/>
                </a:solidFill>
                <a:effectLst/>
                <a:uLnTx/>
                <a:uFillTx/>
                <a:latin typeface="Consolas" panose="020B0609020204030204" pitchFamily="49" charset="0"/>
                <a:ea typeface="+mn-ea"/>
                <a:cs typeface="Courier New" panose="02070309020205020404" pitchFamily="49" charset="0"/>
              </a:rPr>
              <a:t>ptr</a:t>
            </a:r>
            <a:r>
              <a:rPr kumimoji="0" lang="en-US" sz="2000" b="0" i="0" u="none" strike="noStrike" kern="1200" cap="none" spc="0" normalizeH="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a:solidFill>
                  <a:prstClr val="black"/>
                </a:solidFill>
                <a:latin typeface="Consolas" panose="020B0609020204030204" pitchFamily="49" charset="0"/>
                <a:cs typeface="Courier New" panose="02070309020205020404" pitchFamily="49" charset="0"/>
              </a:rPr>
              <a:t>}</a:t>
            </a: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p:txBody>
      </p:sp>
      <p:grpSp>
        <p:nvGrpSpPr>
          <p:cNvPr id="12" name="Group 11">
            <a:extLst>
              <a:ext uri="{FF2B5EF4-FFF2-40B4-BE49-F238E27FC236}">
                <a16:creationId xmlns:a16="http://schemas.microsoft.com/office/drawing/2014/main" id="{09DDA376-DF25-477F-8F7D-D1C489CD46B2}"/>
              </a:ext>
            </a:extLst>
          </p:cNvPr>
          <p:cNvGrpSpPr/>
          <p:nvPr/>
        </p:nvGrpSpPr>
        <p:grpSpPr>
          <a:xfrm>
            <a:off x="6690886" y="1936185"/>
            <a:ext cx="1478714" cy="444532"/>
            <a:chOff x="6346995" y="6119604"/>
            <a:chExt cx="1478714" cy="444532"/>
          </a:xfrm>
        </p:grpSpPr>
        <p:grpSp>
          <p:nvGrpSpPr>
            <p:cNvPr id="15" name="Group 14">
              <a:extLst>
                <a:ext uri="{FF2B5EF4-FFF2-40B4-BE49-F238E27FC236}">
                  <a16:creationId xmlns:a16="http://schemas.microsoft.com/office/drawing/2014/main" id="{EC29615E-3BA6-4894-9E75-79C31544B213}"/>
                </a:ext>
              </a:extLst>
            </p:cNvPr>
            <p:cNvGrpSpPr/>
            <p:nvPr/>
          </p:nvGrpSpPr>
          <p:grpSpPr>
            <a:xfrm>
              <a:off x="6346995" y="6119604"/>
              <a:ext cx="1226252" cy="444532"/>
              <a:chOff x="7988087" y="-758488"/>
              <a:chExt cx="1226252" cy="444532"/>
            </a:xfrm>
          </p:grpSpPr>
          <p:sp>
            <p:nvSpPr>
              <p:cNvPr id="18" name="TextBox 17">
                <a:extLst>
                  <a:ext uri="{FF2B5EF4-FFF2-40B4-BE49-F238E27FC236}">
                    <a16:creationId xmlns:a16="http://schemas.microsoft.com/office/drawing/2014/main" id="{A73C7505-04D4-4313-813C-00AEEF8615E8}"/>
                  </a:ext>
                </a:extLst>
              </p:cNvPr>
              <p:cNvSpPr txBox="1"/>
              <p:nvPr/>
            </p:nvSpPr>
            <p:spPr>
              <a:xfrm>
                <a:off x="7988087" y="-758488"/>
                <a:ext cx="497252" cy="400110"/>
              </a:xfrm>
              <a:prstGeom prst="rect">
                <a:avLst/>
              </a:prstGeom>
              <a:noFill/>
            </p:spPr>
            <p:txBody>
              <a:bodyPr wrap="none" rtlCol="0">
                <a:spAutoFit/>
              </a:bodyPr>
              <a:lstStyle/>
              <a:p>
                <a:r>
                  <a:rPr lang="en-US" sz="2000" dirty="0" err="1">
                    <a:solidFill>
                      <a:srgbClr val="00B0F0"/>
                    </a:solidFill>
                  </a:rPr>
                  <a:t>ptr</a:t>
                </a:r>
                <a:endParaRPr lang="en-US" sz="2000" dirty="0">
                  <a:solidFill>
                    <a:srgbClr val="00B0F0"/>
                  </a:solidFill>
                </a:endParaRPr>
              </a:p>
            </p:txBody>
          </p:sp>
          <p:sp>
            <p:nvSpPr>
              <p:cNvPr id="19" name="Rectangle 18">
                <a:extLst>
                  <a:ext uri="{FF2B5EF4-FFF2-40B4-BE49-F238E27FC236}">
                    <a16:creationId xmlns:a16="http://schemas.microsoft.com/office/drawing/2014/main" id="{E67E3C5C-B353-4F84-85A8-F6AE3DDE3E59}"/>
                  </a:ext>
                </a:extLst>
              </p:cNvPr>
              <p:cNvSpPr/>
              <p:nvPr/>
            </p:nvSpPr>
            <p:spPr>
              <a:xfrm>
                <a:off x="8450664" y="-708302"/>
                <a:ext cx="763675" cy="394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8A38BBF7-7480-4EE6-BE10-DCD02C5EA8B0}"/>
                </a:ext>
              </a:extLst>
            </p:cNvPr>
            <p:cNvCxnSpPr>
              <a:cxnSpLocks/>
            </p:cNvCxnSpPr>
            <p:nvPr/>
          </p:nvCxnSpPr>
          <p:spPr>
            <a:xfrm flipV="1">
              <a:off x="7188451" y="6169789"/>
              <a:ext cx="637258" cy="197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5CBE682B-AF2C-4BD5-A6D7-7AB9CF94E4EE}"/>
              </a:ext>
            </a:extLst>
          </p:cNvPr>
          <p:cNvSpPr txBox="1"/>
          <p:nvPr/>
        </p:nvSpPr>
        <p:spPr>
          <a:xfrm>
            <a:off x="1663644" y="3931470"/>
            <a:ext cx="8628673" cy="830997"/>
          </a:xfrm>
          <a:prstGeom prst="rect">
            <a:avLst/>
          </a:prstGeom>
          <a:noFill/>
        </p:spPr>
        <p:txBody>
          <a:bodyPr wrap="square" rtlCol="0">
            <a:spAutoFit/>
          </a:bodyPr>
          <a:lstStyle/>
          <a:p>
            <a:pPr algn="ctr"/>
            <a:r>
              <a:rPr lang="en-US" sz="2400" dirty="0"/>
              <a:t>We can also re-interpret the value of an integer as a pointer... </a:t>
            </a:r>
          </a:p>
          <a:p>
            <a:pPr algn="ctr"/>
            <a:r>
              <a:rPr lang="en-US" sz="2400" dirty="0"/>
              <a:t>(Don't try this at home!)</a:t>
            </a:r>
          </a:p>
        </p:txBody>
      </p:sp>
      <p:sp>
        <p:nvSpPr>
          <p:cNvPr id="43" name="TextBox 42">
            <a:extLst>
              <a:ext uri="{FF2B5EF4-FFF2-40B4-BE49-F238E27FC236}">
                <a16:creationId xmlns:a16="http://schemas.microsoft.com/office/drawing/2014/main" id="{5B8D4ABB-AEAE-4D0B-8869-463A90CD236F}"/>
              </a:ext>
            </a:extLst>
          </p:cNvPr>
          <p:cNvSpPr txBox="1"/>
          <p:nvPr/>
        </p:nvSpPr>
        <p:spPr>
          <a:xfrm>
            <a:off x="6890261" y="3283942"/>
            <a:ext cx="3464417" cy="400110"/>
          </a:xfrm>
          <a:prstGeom prst="rect">
            <a:avLst/>
          </a:prstGeom>
          <a:noFill/>
        </p:spPr>
        <p:txBody>
          <a:bodyPr wrap="square">
            <a:spAutoFit/>
          </a:bodyPr>
          <a:lstStyle/>
          <a:p>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 prints 3.14159</a:t>
            </a:r>
            <a:endParaRPr lang="en-US" sz="2000" dirty="0">
              <a:solidFill>
                <a:srgbClr val="FF0000"/>
              </a:solidFill>
            </a:endParaRPr>
          </a:p>
        </p:txBody>
      </p:sp>
      <p:cxnSp>
        <p:nvCxnSpPr>
          <p:cNvPr id="44" name="Straight Arrow Connector 43">
            <a:extLst>
              <a:ext uri="{FF2B5EF4-FFF2-40B4-BE49-F238E27FC236}">
                <a16:creationId xmlns:a16="http://schemas.microsoft.com/office/drawing/2014/main" id="{4B6EFBF7-B716-43B9-8C7F-1134759E377B}"/>
              </a:ext>
            </a:extLst>
          </p:cNvPr>
          <p:cNvCxnSpPr/>
          <p:nvPr/>
        </p:nvCxnSpPr>
        <p:spPr>
          <a:xfrm>
            <a:off x="2894031" y="262423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row: Down 26">
            <a:extLst>
              <a:ext uri="{FF2B5EF4-FFF2-40B4-BE49-F238E27FC236}">
                <a16:creationId xmlns:a16="http://schemas.microsoft.com/office/drawing/2014/main" id="{430DD34C-CF22-45F1-8D16-1A30CF2AAF67}"/>
              </a:ext>
            </a:extLst>
          </p:cNvPr>
          <p:cNvSpPr/>
          <p:nvPr/>
        </p:nvSpPr>
        <p:spPr>
          <a:xfrm>
            <a:off x="6511080" y="730076"/>
            <a:ext cx="1980392" cy="1228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 pointer</a:t>
            </a:r>
          </a:p>
        </p:txBody>
      </p:sp>
      <p:grpSp>
        <p:nvGrpSpPr>
          <p:cNvPr id="29" name="Group 28">
            <a:extLst>
              <a:ext uri="{FF2B5EF4-FFF2-40B4-BE49-F238E27FC236}">
                <a16:creationId xmlns:a16="http://schemas.microsoft.com/office/drawing/2014/main" id="{712F1F61-AAC9-47C3-8D2D-301FE22D9366}"/>
              </a:ext>
            </a:extLst>
          </p:cNvPr>
          <p:cNvGrpSpPr/>
          <p:nvPr/>
        </p:nvGrpSpPr>
        <p:grpSpPr>
          <a:xfrm>
            <a:off x="7963570" y="1953197"/>
            <a:ext cx="1478040" cy="421989"/>
            <a:chOff x="7963570" y="1953197"/>
            <a:chExt cx="1478040" cy="421989"/>
          </a:xfrm>
        </p:grpSpPr>
        <p:sp>
          <p:nvSpPr>
            <p:cNvPr id="45" name="Rectangle 44">
              <a:extLst>
                <a:ext uri="{FF2B5EF4-FFF2-40B4-BE49-F238E27FC236}">
                  <a16:creationId xmlns:a16="http://schemas.microsoft.com/office/drawing/2014/main" id="{5D64302E-D13C-42B5-BF93-F1F6FDD17F43}"/>
                </a:ext>
              </a:extLst>
            </p:cNvPr>
            <p:cNvSpPr/>
            <p:nvPr/>
          </p:nvSpPr>
          <p:spPr>
            <a:xfrm>
              <a:off x="8181067" y="1980840"/>
              <a:ext cx="11373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latin typeface="Consolas" panose="020B0609020204030204" pitchFamily="49" charset="0"/>
              </a:endParaRPr>
            </a:p>
          </p:txBody>
        </p:sp>
        <p:sp>
          <p:nvSpPr>
            <p:cNvPr id="46" name="TextBox 45">
              <a:extLst>
                <a:ext uri="{FF2B5EF4-FFF2-40B4-BE49-F238E27FC236}">
                  <a16:creationId xmlns:a16="http://schemas.microsoft.com/office/drawing/2014/main" id="{F13C8056-7F9C-4931-9FB7-566952FADE55}"/>
                </a:ext>
              </a:extLst>
            </p:cNvPr>
            <p:cNvSpPr txBox="1"/>
            <p:nvPr/>
          </p:nvSpPr>
          <p:spPr>
            <a:xfrm>
              <a:off x="8129552" y="2001994"/>
              <a:ext cx="1312058" cy="338554"/>
            </a:xfrm>
            <a:prstGeom prst="rect">
              <a:avLst/>
            </a:prstGeom>
            <a:noFill/>
          </p:spPr>
          <p:txBody>
            <a:bodyPr wrap="square" rtlCol="0">
              <a:spAutoFit/>
            </a:bodyPr>
            <a:lstStyle/>
            <a:p>
              <a:r>
                <a:rPr lang="en-US" sz="1600" dirty="0">
                  <a:solidFill>
                    <a:schemeClr val="bg1"/>
                  </a:solidFill>
                  <a:latin typeface="Consolas" panose="020B0609020204030204" pitchFamily="49" charset="0"/>
                </a:rPr>
                <a:t>1078530000</a:t>
              </a:r>
            </a:p>
          </p:txBody>
        </p:sp>
        <p:sp>
          <p:nvSpPr>
            <p:cNvPr id="47" name="TextBox 46">
              <a:extLst>
                <a:ext uri="{FF2B5EF4-FFF2-40B4-BE49-F238E27FC236}">
                  <a16:creationId xmlns:a16="http://schemas.microsoft.com/office/drawing/2014/main" id="{2789AB0C-85CD-46C1-9A15-5C58CDB496ED}"/>
                </a:ext>
              </a:extLst>
            </p:cNvPr>
            <p:cNvSpPr txBox="1"/>
            <p:nvPr/>
          </p:nvSpPr>
          <p:spPr>
            <a:xfrm>
              <a:off x="7963570" y="1953197"/>
              <a:ext cx="469959" cy="369332"/>
            </a:xfrm>
            <a:prstGeom prst="rect">
              <a:avLst/>
            </a:prstGeom>
            <a:noFill/>
          </p:spPr>
          <p:txBody>
            <a:bodyPr wrap="square">
              <a:spAutoFit/>
            </a:bodyPr>
            <a:lstStyle/>
            <a:p>
              <a:r>
                <a:rPr lang="en-US" sz="1800" dirty="0">
                  <a:solidFill>
                    <a:srgbClr val="00B0F0"/>
                  </a:solidFill>
                  <a:latin typeface="Consolas" panose="020B0609020204030204" pitchFamily="49" charset="0"/>
                </a:rPr>
                <a:t>a</a:t>
              </a:r>
            </a:p>
          </p:txBody>
        </p:sp>
      </p:grpSp>
      <p:cxnSp>
        <p:nvCxnSpPr>
          <p:cNvPr id="48" name="Straight Arrow Connector 47">
            <a:extLst>
              <a:ext uri="{FF2B5EF4-FFF2-40B4-BE49-F238E27FC236}">
                <a16:creationId xmlns:a16="http://schemas.microsoft.com/office/drawing/2014/main" id="{5C6BAA6F-D4EE-4B28-8972-9893E3202966}"/>
              </a:ext>
            </a:extLst>
          </p:cNvPr>
          <p:cNvCxnSpPr/>
          <p:nvPr/>
        </p:nvCxnSpPr>
        <p:spPr>
          <a:xfrm>
            <a:off x="2887591" y="23044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Arrow: Down 48">
            <a:extLst>
              <a:ext uri="{FF2B5EF4-FFF2-40B4-BE49-F238E27FC236}">
                <a16:creationId xmlns:a16="http://schemas.microsoft.com/office/drawing/2014/main" id="{92BCAB45-6D22-4035-9B2A-09A0DEF18802}"/>
              </a:ext>
            </a:extLst>
          </p:cNvPr>
          <p:cNvSpPr/>
          <p:nvPr/>
        </p:nvSpPr>
        <p:spPr>
          <a:xfrm rot="3066442">
            <a:off x="8529598" y="1017366"/>
            <a:ext cx="2524906" cy="1228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Interpreted as an int</a:t>
            </a:r>
          </a:p>
        </p:txBody>
      </p:sp>
      <p:cxnSp>
        <p:nvCxnSpPr>
          <p:cNvPr id="50" name="Straight Arrow Connector 49">
            <a:extLst>
              <a:ext uri="{FF2B5EF4-FFF2-40B4-BE49-F238E27FC236}">
                <a16:creationId xmlns:a16="http://schemas.microsoft.com/office/drawing/2014/main" id="{36BC2112-DC3A-4E92-B351-60C58D31761D}"/>
              </a:ext>
            </a:extLst>
          </p:cNvPr>
          <p:cNvCxnSpPr/>
          <p:nvPr/>
        </p:nvCxnSpPr>
        <p:spPr>
          <a:xfrm>
            <a:off x="2909057" y="32188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Arrow: Down 50">
            <a:extLst>
              <a:ext uri="{FF2B5EF4-FFF2-40B4-BE49-F238E27FC236}">
                <a16:creationId xmlns:a16="http://schemas.microsoft.com/office/drawing/2014/main" id="{8EB3A990-F258-4BA9-9200-B1799634A3BE}"/>
              </a:ext>
            </a:extLst>
          </p:cNvPr>
          <p:cNvSpPr/>
          <p:nvPr/>
        </p:nvSpPr>
        <p:spPr>
          <a:xfrm>
            <a:off x="6632125" y="766459"/>
            <a:ext cx="1980392" cy="1228366"/>
          </a:xfrm>
          <a:prstGeom prst="downArrow">
            <a:avLst/>
          </a:prstGeom>
          <a:solidFill>
            <a:srgbClr val="BFBFBF">
              <a:alpha val="9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float pointer</a:t>
            </a:r>
          </a:p>
        </p:txBody>
      </p:sp>
      <p:sp>
        <p:nvSpPr>
          <p:cNvPr id="52" name="Arrow: Down 51">
            <a:extLst>
              <a:ext uri="{FF2B5EF4-FFF2-40B4-BE49-F238E27FC236}">
                <a16:creationId xmlns:a16="http://schemas.microsoft.com/office/drawing/2014/main" id="{1A04E270-9CBE-48FD-91A0-076835F56A1C}"/>
              </a:ext>
            </a:extLst>
          </p:cNvPr>
          <p:cNvSpPr/>
          <p:nvPr/>
        </p:nvSpPr>
        <p:spPr>
          <a:xfrm rot="3066442">
            <a:off x="8650643" y="1053749"/>
            <a:ext cx="2524906" cy="1228366"/>
          </a:xfrm>
          <a:prstGeom prst="downArrow">
            <a:avLst/>
          </a:prstGeom>
          <a:solidFill>
            <a:srgbClr val="BFBFBF">
              <a:alpha val="9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Interpreted as a float</a:t>
            </a:r>
          </a:p>
        </p:txBody>
      </p:sp>
      <p:sp>
        <p:nvSpPr>
          <p:cNvPr id="53" name="TextBox 52">
            <a:extLst>
              <a:ext uri="{FF2B5EF4-FFF2-40B4-BE49-F238E27FC236}">
                <a16:creationId xmlns:a16="http://schemas.microsoft.com/office/drawing/2014/main" id="{42B958AF-1798-4652-B4AA-EE9ED7777B74}"/>
              </a:ext>
            </a:extLst>
          </p:cNvPr>
          <p:cNvSpPr txBox="1"/>
          <p:nvPr/>
        </p:nvSpPr>
        <p:spPr>
          <a:xfrm>
            <a:off x="8198549" y="2005129"/>
            <a:ext cx="1119893" cy="338554"/>
          </a:xfrm>
          <a:prstGeom prst="rect">
            <a:avLst/>
          </a:prstGeom>
          <a:solidFill>
            <a:srgbClr val="00B050">
              <a:alpha val="89804"/>
            </a:srgbClr>
          </a:solidFill>
        </p:spPr>
        <p:txBody>
          <a:bodyPr wrap="square" rtlCol="0">
            <a:spAutoFit/>
          </a:bodyPr>
          <a:lstStyle/>
          <a:p>
            <a:pPr algn="ctr"/>
            <a:r>
              <a:rPr lang="en-US" sz="1600" dirty="0">
                <a:solidFill>
                  <a:schemeClr val="bg1"/>
                </a:solidFill>
                <a:latin typeface="Consolas" panose="020B0609020204030204" pitchFamily="49" charset="0"/>
              </a:rPr>
              <a:t>3.14159</a:t>
            </a:r>
          </a:p>
        </p:txBody>
      </p:sp>
      <p:sp>
        <p:nvSpPr>
          <p:cNvPr id="41" name="Speech Bubble: Rectangle with Corners Rounded 40">
            <a:extLst>
              <a:ext uri="{FF2B5EF4-FFF2-40B4-BE49-F238E27FC236}">
                <a16:creationId xmlns:a16="http://schemas.microsoft.com/office/drawing/2014/main" id="{7C5F8AB9-48FF-47BA-8294-F9B22CC3E743}"/>
              </a:ext>
            </a:extLst>
          </p:cNvPr>
          <p:cNvSpPr/>
          <p:nvPr/>
        </p:nvSpPr>
        <p:spPr>
          <a:xfrm>
            <a:off x="3712007" y="4128842"/>
            <a:ext cx="3837717" cy="1483423"/>
          </a:xfrm>
          <a:prstGeom prst="wedgeRoundRectCallout">
            <a:avLst>
              <a:gd name="adj1" fmla="val 44689"/>
              <a:gd name="adj2" fmla="val -1007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This re-interprets the value of </a:t>
            </a:r>
            <a:r>
              <a:rPr lang="en-US" sz="2000" dirty="0" err="1">
                <a:solidFill>
                  <a:schemeClr val="bg1"/>
                </a:solidFill>
              </a:rPr>
              <a:t>ptr</a:t>
            </a:r>
            <a:r>
              <a:rPr lang="en-US" sz="2000" dirty="0">
                <a:solidFill>
                  <a:schemeClr val="bg1"/>
                </a:solidFill>
              </a:rPr>
              <a:t> as if it were a float pointer instead of an int pointer. </a:t>
            </a:r>
          </a:p>
        </p:txBody>
      </p:sp>
      <p:sp>
        <p:nvSpPr>
          <p:cNvPr id="42" name="Speech Bubble: Rectangle with Corners Rounded 41">
            <a:extLst>
              <a:ext uri="{FF2B5EF4-FFF2-40B4-BE49-F238E27FC236}">
                <a16:creationId xmlns:a16="http://schemas.microsoft.com/office/drawing/2014/main" id="{616F5DD3-F48E-40D6-83FC-CE96CFCB1C55}"/>
              </a:ext>
            </a:extLst>
          </p:cNvPr>
          <p:cNvSpPr/>
          <p:nvPr/>
        </p:nvSpPr>
        <p:spPr>
          <a:xfrm>
            <a:off x="751837" y="4079835"/>
            <a:ext cx="3837717" cy="1483423"/>
          </a:xfrm>
          <a:prstGeom prst="wedgeRoundRectCallout">
            <a:avLst>
              <a:gd name="adj1" fmla="val 44689"/>
              <a:gd name="adj2" fmla="val -100773"/>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Then we re-interpret the pointed-to bits as if they were a float value instead of an integer.</a:t>
            </a:r>
          </a:p>
        </p:txBody>
      </p:sp>
      <p:grpSp>
        <p:nvGrpSpPr>
          <p:cNvPr id="54" name="Group 53">
            <a:extLst>
              <a:ext uri="{FF2B5EF4-FFF2-40B4-BE49-F238E27FC236}">
                <a16:creationId xmlns:a16="http://schemas.microsoft.com/office/drawing/2014/main" id="{E108BA15-5D03-4F9E-9027-473A2CB5A7CA}"/>
              </a:ext>
            </a:extLst>
          </p:cNvPr>
          <p:cNvGrpSpPr/>
          <p:nvPr/>
        </p:nvGrpSpPr>
        <p:grpSpPr>
          <a:xfrm>
            <a:off x="7985036" y="4960312"/>
            <a:ext cx="1354872" cy="421989"/>
            <a:chOff x="7963570" y="1953197"/>
            <a:chExt cx="1354872" cy="421989"/>
          </a:xfrm>
        </p:grpSpPr>
        <p:sp>
          <p:nvSpPr>
            <p:cNvPr id="55" name="Rectangle 54">
              <a:extLst>
                <a:ext uri="{FF2B5EF4-FFF2-40B4-BE49-F238E27FC236}">
                  <a16:creationId xmlns:a16="http://schemas.microsoft.com/office/drawing/2014/main" id="{AC603EE9-B7C2-46DE-89FF-E7B0D95F0304}"/>
                </a:ext>
              </a:extLst>
            </p:cNvPr>
            <p:cNvSpPr/>
            <p:nvPr/>
          </p:nvSpPr>
          <p:spPr>
            <a:xfrm>
              <a:off x="8181067" y="1980840"/>
              <a:ext cx="1137375" cy="3943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EBF7"/>
                </a:solidFill>
                <a:latin typeface="Consolas" panose="020B0609020204030204" pitchFamily="49" charset="0"/>
              </a:endParaRPr>
            </a:p>
          </p:txBody>
        </p:sp>
        <p:sp>
          <p:nvSpPr>
            <p:cNvPr id="57" name="TextBox 56">
              <a:extLst>
                <a:ext uri="{FF2B5EF4-FFF2-40B4-BE49-F238E27FC236}">
                  <a16:creationId xmlns:a16="http://schemas.microsoft.com/office/drawing/2014/main" id="{2DCAB396-81E5-40C2-9908-127868A8F347}"/>
                </a:ext>
              </a:extLst>
            </p:cNvPr>
            <p:cNvSpPr txBox="1"/>
            <p:nvPr/>
          </p:nvSpPr>
          <p:spPr>
            <a:xfrm>
              <a:off x="7963570" y="1953197"/>
              <a:ext cx="469959" cy="369332"/>
            </a:xfrm>
            <a:prstGeom prst="rect">
              <a:avLst/>
            </a:prstGeom>
            <a:noFill/>
          </p:spPr>
          <p:txBody>
            <a:bodyPr wrap="square">
              <a:spAutoFit/>
            </a:bodyPr>
            <a:lstStyle/>
            <a:p>
              <a:r>
                <a:rPr lang="en-US" sz="1800" dirty="0">
                  <a:solidFill>
                    <a:srgbClr val="00B0F0"/>
                  </a:solidFill>
                  <a:latin typeface="Consolas" panose="020B0609020204030204" pitchFamily="49" charset="0"/>
                </a:rPr>
                <a:t>a</a:t>
              </a:r>
            </a:p>
          </p:txBody>
        </p:sp>
      </p:grpSp>
      <p:cxnSp>
        <p:nvCxnSpPr>
          <p:cNvPr id="58" name="Straight Arrow Connector 57">
            <a:extLst>
              <a:ext uri="{FF2B5EF4-FFF2-40B4-BE49-F238E27FC236}">
                <a16:creationId xmlns:a16="http://schemas.microsoft.com/office/drawing/2014/main" id="{D050A489-76BE-4843-903E-FEE49F5490FA}"/>
              </a:ext>
            </a:extLst>
          </p:cNvPr>
          <p:cNvCxnSpPr/>
          <p:nvPr/>
        </p:nvCxnSpPr>
        <p:spPr>
          <a:xfrm>
            <a:off x="2909057" y="531151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C1ECE2A-96CF-437B-A378-8FE2555F9141}"/>
              </a:ext>
            </a:extLst>
          </p:cNvPr>
          <p:cNvCxnSpPr/>
          <p:nvPr/>
        </p:nvCxnSpPr>
        <p:spPr>
          <a:xfrm>
            <a:off x="2909057" y="6203945"/>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2E3AAD8E-5722-406F-8CA5-82DBE5DF772F}"/>
              </a:ext>
            </a:extLst>
          </p:cNvPr>
          <p:cNvGrpSpPr/>
          <p:nvPr/>
        </p:nvGrpSpPr>
        <p:grpSpPr>
          <a:xfrm>
            <a:off x="8228399" y="4895902"/>
            <a:ext cx="1983110" cy="471413"/>
            <a:chOff x="6809572" y="6064669"/>
            <a:chExt cx="1983110" cy="471413"/>
          </a:xfrm>
        </p:grpSpPr>
        <p:sp>
          <p:nvSpPr>
            <p:cNvPr id="66" name="Rectangle 65">
              <a:extLst>
                <a:ext uri="{FF2B5EF4-FFF2-40B4-BE49-F238E27FC236}">
                  <a16:creationId xmlns:a16="http://schemas.microsoft.com/office/drawing/2014/main" id="{DC043313-E14E-4601-ABDB-A74B390C537D}"/>
                </a:ext>
              </a:extLst>
            </p:cNvPr>
            <p:cNvSpPr/>
            <p:nvPr/>
          </p:nvSpPr>
          <p:spPr>
            <a:xfrm>
              <a:off x="6809572" y="6182549"/>
              <a:ext cx="1081469" cy="35353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33671572-2225-44C6-B4AC-70A1FA6A4B17}"/>
                </a:ext>
              </a:extLst>
            </p:cNvPr>
            <p:cNvCxnSpPr>
              <a:cxnSpLocks/>
            </p:cNvCxnSpPr>
            <p:nvPr/>
          </p:nvCxnSpPr>
          <p:spPr>
            <a:xfrm flipV="1">
              <a:off x="7704154" y="6064669"/>
              <a:ext cx="1088528" cy="2761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16EB1A6-6E89-4519-8097-9A32CA2A206A}"/>
              </a:ext>
            </a:extLst>
          </p:cNvPr>
          <p:cNvSpPr txBox="1"/>
          <p:nvPr/>
        </p:nvSpPr>
        <p:spPr>
          <a:xfrm>
            <a:off x="8356975" y="4983190"/>
            <a:ext cx="944387" cy="400110"/>
          </a:xfrm>
          <a:prstGeom prst="rect">
            <a:avLst/>
          </a:prstGeom>
          <a:noFill/>
        </p:spPr>
        <p:txBody>
          <a:bodyPr wrap="square" rtlCol="0">
            <a:spAutoFit/>
          </a:bodyPr>
          <a:lstStyle/>
          <a:p>
            <a:r>
              <a:rPr lang="en-US" sz="2000" dirty="0">
                <a:solidFill>
                  <a:schemeClr val="bg1"/>
                </a:solidFill>
                <a:latin typeface="Consolas" panose="020B0609020204030204" pitchFamily="49" charset="0"/>
              </a:rPr>
              <a:t>12340</a:t>
            </a:r>
          </a:p>
        </p:txBody>
      </p:sp>
      <p:grpSp>
        <p:nvGrpSpPr>
          <p:cNvPr id="72" name="Group 71">
            <a:extLst>
              <a:ext uri="{FF2B5EF4-FFF2-40B4-BE49-F238E27FC236}">
                <a16:creationId xmlns:a16="http://schemas.microsoft.com/office/drawing/2014/main" id="{A7D0C44A-E693-492D-A5E7-FA0F84AFEB61}"/>
              </a:ext>
            </a:extLst>
          </p:cNvPr>
          <p:cNvGrpSpPr/>
          <p:nvPr/>
        </p:nvGrpSpPr>
        <p:grpSpPr>
          <a:xfrm>
            <a:off x="10209383" y="4402813"/>
            <a:ext cx="1890927" cy="1631216"/>
            <a:chOff x="10209383" y="4402813"/>
            <a:chExt cx="1890927" cy="1631216"/>
          </a:xfrm>
        </p:grpSpPr>
        <p:grpSp>
          <p:nvGrpSpPr>
            <p:cNvPr id="70" name="Group 69">
              <a:extLst>
                <a:ext uri="{FF2B5EF4-FFF2-40B4-BE49-F238E27FC236}">
                  <a16:creationId xmlns:a16="http://schemas.microsoft.com/office/drawing/2014/main" id="{5E5B63C7-6AD1-46CB-BB2B-2C561C0003FF}"/>
                </a:ext>
              </a:extLst>
            </p:cNvPr>
            <p:cNvGrpSpPr/>
            <p:nvPr/>
          </p:nvGrpSpPr>
          <p:grpSpPr>
            <a:xfrm>
              <a:off x="10209383" y="4587277"/>
              <a:ext cx="1127051" cy="1237071"/>
              <a:chOff x="10209383" y="4587277"/>
              <a:chExt cx="1127051" cy="1237071"/>
            </a:xfrm>
          </p:grpSpPr>
          <p:sp>
            <p:nvSpPr>
              <p:cNvPr id="33" name="Rectangle 32">
                <a:extLst>
                  <a:ext uri="{FF2B5EF4-FFF2-40B4-BE49-F238E27FC236}">
                    <a16:creationId xmlns:a16="http://schemas.microsoft.com/office/drawing/2014/main" id="{3582F3AE-855A-401A-8809-A6FB69AEAD48}"/>
                  </a:ext>
                </a:extLst>
              </p:cNvPr>
              <p:cNvSpPr/>
              <p:nvPr/>
            </p:nvSpPr>
            <p:spPr>
              <a:xfrm>
                <a:off x="10209383" y="4894234"/>
                <a:ext cx="1127051" cy="31290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7" name="Rectangle 66">
                <a:extLst>
                  <a:ext uri="{FF2B5EF4-FFF2-40B4-BE49-F238E27FC236}">
                    <a16:creationId xmlns:a16="http://schemas.microsoft.com/office/drawing/2014/main" id="{96D52D81-B007-4C88-B892-5E6F3F6E038F}"/>
                  </a:ext>
                </a:extLst>
              </p:cNvPr>
              <p:cNvSpPr/>
              <p:nvPr/>
            </p:nvSpPr>
            <p:spPr>
              <a:xfrm>
                <a:off x="10209383" y="4587277"/>
                <a:ext cx="1127051" cy="31290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04437D7-87A7-43EC-A823-4FF9D2129687}"/>
                  </a:ext>
                </a:extLst>
              </p:cNvPr>
              <p:cNvSpPr/>
              <p:nvPr/>
            </p:nvSpPr>
            <p:spPr>
              <a:xfrm>
                <a:off x="10209383" y="5511443"/>
                <a:ext cx="1127051" cy="31290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10E124-4218-4329-B49B-A23B69ADA85E}"/>
                  </a:ext>
                </a:extLst>
              </p:cNvPr>
              <p:cNvSpPr/>
              <p:nvPr/>
            </p:nvSpPr>
            <p:spPr>
              <a:xfrm>
                <a:off x="10209383" y="5204486"/>
                <a:ext cx="1127051" cy="31290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32ADD2CD-F12B-436E-AFE6-A3FD5633DFD7}"/>
                </a:ext>
              </a:extLst>
            </p:cNvPr>
            <p:cNvSpPr txBox="1"/>
            <p:nvPr/>
          </p:nvSpPr>
          <p:spPr>
            <a:xfrm>
              <a:off x="11294768" y="4402813"/>
              <a:ext cx="805542" cy="1631216"/>
            </a:xfrm>
            <a:prstGeom prst="rect">
              <a:avLst/>
            </a:prstGeom>
            <a:noFill/>
          </p:spPr>
          <p:txBody>
            <a:bodyPr wrap="none" rtlCol="0">
              <a:spAutoFit/>
            </a:bodyPr>
            <a:lstStyle/>
            <a:p>
              <a:r>
                <a:rPr lang="en-US" sz="2000" dirty="0"/>
                <a:t>12332</a:t>
              </a:r>
            </a:p>
            <a:p>
              <a:r>
                <a:rPr lang="en-US" sz="2000" dirty="0"/>
                <a:t>12340</a:t>
              </a:r>
            </a:p>
            <a:p>
              <a:r>
                <a:rPr lang="en-US" sz="2000" dirty="0"/>
                <a:t>12348</a:t>
              </a:r>
            </a:p>
            <a:p>
              <a:r>
                <a:rPr lang="en-US" sz="2000" dirty="0"/>
                <a:t>12356</a:t>
              </a:r>
            </a:p>
            <a:p>
              <a:r>
                <a:rPr lang="en-US" sz="2000" dirty="0"/>
                <a:t>...</a:t>
              </a:r>
            </a:p>
          </p:txBody>
        </p:sp>
      </p:grpSp>
      <p:sp>
        <p:nvSpPr>
          <p:cNvPr id="74" name="TextBox 73">
            <a:extLst>
              <a:ext uri="{FF2B5EF4-FFF2-40B4-BE49-F238E27FC236}">
                <a16:creationId xmlns:a16="http://schemas.microsoft.com/office/drawing/2014/main" id="{820F2165-7B9B-4521-B251-2A1A0EDEDA39}"/>
              </a:ext>
            </a:extLst>
          </p:cNvPr>
          <p:cNvSpPr txBox="1"/>
          <p:nvPr/>
        </p:nvSpPr>
        <p:spPr>
          <a:xfrm>
            <a:off x="10354678" y="4866020"/>
            <a:ext cx="1013282" cy="369332"/>
          </a:xfrm>
          <a:prstGeom prst="rect">
            <a:avLst/>
          </a:prstGeom>
          <a:noFill/>
        </p:spPr>
        <p:txBody>
          <a:bodyPr wrap="square">
            <a:spAutoFit/>
          </a:bodyPr>
          <a:lstStyle/>
          <a:p>
            <a:r>
              <a:rPr lang="en-US" dirty="0">
                <a:solidFill>
                  <a:srgbClr val="FF0000"/>
                </a:solidFill>
              </a:rPr>
              <a:t>???????</a:t>
            </a:r>
            <a:endParaRPr lang="en-US" dirty="0"/>
          </a:p>
        </p:txBody>
      </p:sp>
      <p:sp>
        <p:nvSpPr>
          <p:cNvPr id="77" name="TextBox 76">
            <a:extLst>
              <a:ext uri="{FF2B5EF4-FFF2-40B4-BE49-F238E27FC236}">
                <a16:creationId xmlns:a16="http://schemas.microsoft.com/office/drawing/2014/main" id="{104A23B5-487B-4D01-BD78-B324A308A6EE}"/>
              </a:ext>
            </a:extLst>
          </p:cNvPr>
          <p:cNvSpPr txBox="1"/>
          <p:nvPr/>
        </p:nvSpPr>
        <p:spPr>
          <a:xfrm>
            <a:off x="7644529" y="6021131"/>
            <a:ext cx="1390868" cy="400110"/>
          </a:xfrm>
          <a:prstGeom prst="rect">
            <a:avLst/>
          </a:prstGeom>
          <a:noFill/>
        </p:spPr>
        <p:txBody>
          <a:bodyPr wrap="square">
            <a:spAutoFit/>
          </a:bodyPr>
          <a:lstStyle/>
          <a:p>
            <a:pPr algn="ct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Courier New" panose="02070309020205020404" pitchFamily="49" charset="0"/>
              </a:rPr>
              <a:t>3.14159</a:t>
            </a:r>
            <a:endParaRPr lang="en-US" sz="2000" dirty="0">
              <a:solidFill>
                <a:srgbClr val="FF0000"/>
              </a:solidFill>
            </a:endParaRPr>
          </a:p>
        </p:txBody>
      </p:sp>
      <p:grpSp>
        <p:nvGrpSpPr>
          <p:cNvPr id="78" name="Group 77">
            <a:extLst>
              <a:ext uri="{FF2B5EF4-FFF2-40B4-BE49-F238E27FC236}">
                <a16:creationId xmlns:a16="http://schemas.microsoft.com/office/drawing/2014/main" id="{6403C937-B582-4483-997B-F7C0E0B98CFC}"/>
              </a:ext>
            </a:extLst>
          </p:cNvPr>
          <p:cNvGrpSpPr/>
          <p:nvPr/>
        </p:nvGrpSpPr>
        <p:grpSpPr>
          <a:xfrm>
            <a:off x="7978757" y="40020"/>
            <a:ext cx="4157982" cy="2056920"/>
            <a:chOff x="7513527" y="1855454"/>
            <a:chExt cx="4157982" cy="2056920"/>
          </a:xfrm>
        </p:grpSpPr>
        <p:grpSp>
          <p:nvGrpSpPr>
            <p:cNvPr id="79" name="Group 78">
              <a:extLst>
                <a:ext uri="{FF2B5EF4-FFF2-40B4-BE49-F238E27FC236}">
                  <a16:creationId xmlns:a16="http://schemas.microsoft.com/office/drawing/2014/main" id="{CE012DB8-87A4-46D3-9D9C-429A4136E458}"/>
                </a:ext>
              </a:extLst>
            </p:cNvPr>
            <p:cNvGrpSpPr/>
            <p:nvPr/>
          </p:nvGrpSpPr>
          <p:grpSpPr>
            <a:xfrm>
              <a:off x="7513527" y="1855454"/>
              <a:ext cx="4157982" cy="2056920"/>
              <a:chOff x="8583936" y="4792096"/>
              <a:chExt cx="4157982" cy="2056920"/>
            </a:xfrm>
          </p:grpSpPr>
          <p:grpSp>
            <p:nvGrpSpPr>
              <p:cNvPr id="81" name="Group 80">
                <a:extLst>
                  <a:ext uri="{FF2B5EF4-FFF2-40B4-BE49-F238E27FC236}">
                    <a16:creationId xmlns:a16="http://schemas.microsoft.com/office/drawing/2014/main" id="{20CBC32D-FA48-420A-943F-4A04422D65CE}"/>
                  </a:ext>
                </a:extLst>
              </p:cNvPr>
              <p:cNvGrpSpPr/>
              <p:nvPr/>
            </p:nvGrpSpPr>
            <p:grpSpPr>
              <a:xfrm>
                <a:off x="8583936" y="4792096"/>
                <a:ext cx="4157981" cy="2056920"/>
                <a:chOff x="8822477" y="4414558"/>
                <a:chExt cx="4157981" cy="2056920"/>
              </a:xfrm>
            </p:grpSpPr>
            <p:sp>
              <p:nvSpPr>
                <p:cNvPr id="83" name="Rectangle: Rounded Corners 82">
                  <a:extLst>
                    <a:ext uri="{FF2B5EF4-FFF2-40B4-BE49-F238E27FC236}">
                      <a16:creationId xmlns:a16="http://schemas.microsoft.com/office/drawing/2014/main" id="{7AD35232-D5A5-4508-88A3-4EE736C2149D}"/>
                    </a:ext>
                  </a:extLst>
                </p:cNvPr>
                <p:cNvSpPr/>
                <p:nvPr/>
              </p:nvSpPr>
              <p:spPr>
                <a:xfrm>
                  <a:off x="8828756" y="4426226"/>
                  <a:ext cx="4151702" cy="20452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2D1E1E32-78AE-4666-AC99-4D5A77B3A654}"/>
                    </a:ext>
                  </a:extLst>
                </p:cNvPr>
                <p:cNvSpPr txBox="1"/>
                <p:nvPr/>
              </p:nvSpPr>
              <p:spPr>
                <a:xfrm>
                  <a:off x="8822477" y="4414558"/>
                  <a:ext cx="2831224" cy="400110"/>
                </a:xfrm>
                <a:prstGeom prst="rect">
                  <a:avLst/>
                </a:prstGeom>
                <a:noFill/>
              </p:spPr>
              <p:txBody>
                <a:bodyPr wrap="none" rtlCol="0">
                  <a:spAutoFit/>
                </a:bodyPr>
                <a:lstStyle/>
                <a:p>
                  <a:r>
                    <a:rPr lang="en-US" sz="2000" dirty="0">
                      <a:solidFill>
                        <a:schemeClr val="bg1">
                          <a:lumMod val="50000"/>
                        </a:schemeClr>
                      </a:solidFill>
                      <a:latin typeface="Comic Sans MS" panose="030F0702030302020204" pitchFamily="66" charset="0"/>
                    </a:rPr>
                    <a:t>Academic Robot Says:</a:t>
                  </a:r>
                </a:p>
              </p:txBody>
            </p:sp>
          </p:grpSp>
          <p:sp>
            <p:nvSpPr>
              <p:cNvPr id="82" name="TextBox 81">
                <a:extLst>
                  <a:ext uri="{FF2B5EF4-FFF2-40B4-BE49-F238E27FC236}">
                    <a16:creationId xmlns:a16="http://schemas.microsoft.com/office/drawing/2014/main" id="{480C588F-1C20-4E5F-9A57-0AAC94C6F474}"/>
                  </a:ext>
                </a:extLst>
              </p:cNvPr>
              <p:cNvSpPr txBox="1"/>
              <p:nvPr/>
            </p:nvSpPr>
            <p:spPr>
              <a:xfrm>
                <a:off x="9143084" y="5243519"/>
                <a:ext cx="3598834" cy="1538883"/>
              </a:xfrm>
              <a:prstGeom prst="rect">
                <a:avLst/>
              </a:prstGeom>
              <a:noFill/>
            </p:spPr>
            <p:txBody>
              <a:bodyPr wrap="square" rtlCol="0">
                <a:spAutoFit/>
              </a:bodyPr>
              <a:lstStyle/>
              <a:p>
                <a:pPr algn="ctr"/>
                <a:r>
                  <a:rPr lang="en-US" sz="2000" dirty="0">
                    <a:solidFill>
                      <a:schemeClr val="accent1">
                        <a:lumMod val="75000"/>
                      </a:schemeClr>
                    </a:solidFill>
                    <a:latin typeface="Comic Sans MS" panose="030F0702030302020204" pitchFamily="66" charset="0"/>
                  </a:rPr>
                  <a:t>"In C++, type casting can be really dangerous!</a:t>
                </a:r>
              </a:p>
              <a:p>
                <a:pPr algn="ctr"/>
                <a:endParaRPr lang="en-US" sz="1050" dirty="0">
                  <a:solidFill>
                    <a:schemeClr val="accent1">
                      <a:lumMod val="75000"/>
                    </a:schemeClr>
                  </a:solidFill>
                  <a:latin typeface="Comic Sans MS" panose="030F0702030302020204" pitchFamily="66" charset="0"/>
                </a:endParaRPr>
              </a:p>
              <a:p>
                <a:pPr algn="ctr"/>
                <a:r>
                  <a:rPr lang="en-US" sz="2000" dirty="0">
                    <a:solidFill>
                      <a:schemeClr val="accent1">
                        <a:lumMod val="75000"/>
                      </a:schemeClr>
                    </a:solidFill>
                    <a:latin typeface="Comic Sans MS" panose="030F0702030302020204" pitchFamily="66" charset="0"/>
                  </a:rPr>
                  <a:t>It's a source of many security vulnerabilities!"</a:t>
                </a:r>
              </a:p>
            </p:txBody>
          </p:sp>
        </p:grpSp>
        <p:pic>
          <p:nvPicPr>
            <p:cNvPr id="80" name="Picture 79">
              <a:extLst>
                <a:ext uri="{FF2B5EF4-FFF2-40B4-BE49-F238E27FC236}">
                  <a16:creationId xmlns:a16="http://schemas.microsoft.com/office/drawing/2014/main" id="{9E1A1DF9-B973-4AD3-BC23-211EB22572C8}"/>
                </a:ext>
              </a:extLst>
            </p:cNvPr>
            <p:cNvPicPr>
              <a:picLocks noChangeAspect="1"/>
            </p:cNvPicPr>
            <p:nvPr/>
          </p:nvPicPr>
          <p:blipFill rotWithShape="1">
            <a:blip r:embed="rId3"/>
            <a:srcRect l="23761" r="21167"/>
            <a:stretch/>
          </p:blipFill>
          <p:spPr>
            <a:xfrm>
              <a:off x="7547996" y="2306877"/>
              <a:ext cx="675935" cy="6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75997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up)">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up)">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4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4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down)">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2" nodeType="clickEffect">
                                  <p:stCondLst>
                                    <p:cond delay="0"/>
                                  </p:stCondLst>
                                  <p:childTnLst>
                                    <p:animMotion origin="layout" path="M -4.16667E-7 7.40741E-7 L 0.32969 -0.14861 " pathEditMode="relative" rAng="0" ptsTypes="AA">
                                      <p:cBhvr>
                                        <p:cTn id="72" dur="2000" fill="hold"/>
                                        <p:tgtEl>
                                          <p:spTgt spid="42"/>
                                        </p:tgtEl>
                                        <p:attrNameLst>
                                          <p:attrName>ppt_x</p:attrName>
                                          <p:attrName>ppt_y</p:attrName>
                                        </p:attrNameLst>
                                      </p:cBhvr>
                                      <p:rCtr x="16484" y="-7431"/>
                                    </p:animMotion>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wipe(up)">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wipe(left)">
                                      <p:cBhvr>
                                        <p:cTn id="91" dur="500"/>
                                        <p:tgtEl>
                                          <p:spTgt spid="4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51"/>
                                        </p:tgtEl>
                                      </p:cBhvr>
                                    </p:animEffect>
                                    <p:set>
                                      <p:cBhvr>
                                        <p:cTn id="96" dur="1" fill="hold">
                                          <p:stCondLst>
                                            <p:cond delay="499"/>
                                          </p:stCondLst>
                                        </p:cTn>
                                        <p:tgtEl>
                                          <p:spTgt spid="51"/>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52"/>
                                        </p:tgtEl>
                                      </p:cBhvr>
                                    </p:animEffect>
                                    <p:set>
                                      <p:cBhvr>
                                        <p:cTn id="99" dur="1" fill="hold">
                                          <p:stCondLst>
                                            <p:cond delay="499"/>
                                          </p:stCondLst>
                                        </p:cTn>
                                        <p:tgtEl>
                                          <p:spTgt spid="52"/>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53"/>
                                        </p:tgtEl>
                                      </p:cBhvr>
                                    </p:animEffect>
                                    <p:set>
                                      <p:cBhvr>
                                        <p:cTn id="102" dur="1" fill="hold">
                                          <p:stCondLst>
                                            <p:cond delay="499"/>
                                          </p:stCondLst>
                                        </p:cTn>
                                        <p:tgtEl>
                                          <p:spTgt spid="5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5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1" nodeType="clickEffect">
                                  <p:stCondLst>
                                    <p:cond delay="0"/>
                                  </p:stCondLst>
                                  <p:childTnLst>
                                    <p:animEffect transition="out" filter="fade">
                                      <p:cBhvr>
                                        <p:cTn id="110" dur="500"/>
                                        <p:tgtEl>
                                          <p:spTgt spid="27"/>
                                        </p:tgtEl>
                                      </p:cBhvr>
                                    </p:animEffect>
                                    <p:set>
                                      <p:cBhvr>
                                        <p:cTn id="111" dur="1" fill="hold">
                                          <p:stCondLst>
                                            <p:cond delay="499"/>
                                          </p:stCondLst>
                                        </p:cTn>
                                        <p:tgtEl>
                                          <p:spTgt spid="27"/>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49"/>
                                        </p:tgtEl>
                                      </p:cBhvr>
                                    </p:animEffect>
                                    <p:set>
                                      <p:cBhvr>
                                        <p:cTn id="114" dur="1" fill="hold">
                                          <p:stCondLst>
                                            <p:cond delay="499"/>
                                          </p:stCondLst>
                                        </p:cTn>
                                        <p:tgtEl>
                                          <p:spTgt spid="49"/>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5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58"/>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wipe(left)">
                                      <p:cBhvr>
                                        <p:cTn id="145" dur="500"/>
                                        <p:tgtEl>
                                          <p:spTgt spid="62"/>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fade">
                                      <p:cBhvr>
                                        <p:cTn id="150" dur="500"/>
                                        <p:tgtEl>
                                          <p:spTgt spid="7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74"/>
                                        </p:tgtEl>
                                        <p:attrNameLst>
                                          <p:attrName>style.visibility</p:attrName>
                                        </p:attrNameLst>
                                      </p:cBhvr>
                                      <p:to>
                                        <p:strVal val="visible"/>
                                      </p:to>
                                    </p:set>
                                    <p:animEffect transition="in" filter="fade">
                                      <p:cBhvr>
                                        <p:cTn id="153" dur="500"/>
                                        <p:tgtEl>
                                          <p:spTgt spid="7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77"/>
                                        </p:tgtEl>
                                        <p:attrNameLst>
                                          <p:attrName>style.visibility</p:attrName>
                                        </p:attrNameLst>
                                      </p:cBhvr>
                                      <p:to>
                                        <p:strVal val="visible"/>
                                      </p:to>
                                    </p:set>
                                    <p:animEffect transition="in" filter="wipe(left)">
                                      <p:cBhvr>
                                        <p:cTn id="158" dur="500"/>
                                        <p:tgtEl>
                                          <p:spTgt spid="77"/>
                                        </p:tgtEl>
                                      </p:cBhvr>
                                    </p:animEffect>
                                  </p:childTnLst>
                                </p:cTn>
                              </p:par>
                            </p:childTnLst>
                          </p:cTn>
                        </p:par>
                      </p:childTnLst>
                    </p:cTn>
                  </p:par>
                  <p:par>
                    <p:cTn id="159" fill="hold">
                      <p:stCondLst>
                        <p:cond delay="indefinite"/>
                      </p:stCondLst>
                      <p:childTnLst>
                        <p:par>
                          <p:cTn id="160" fill="hold">
                            <p:stCondLst>
                              <p:cond delay="0"/>
                            </p:stCondLst>
                            <p:childTnLst>
                              <p:par>
                                <p:cTn id="161" presetID="42" presetClass="path" presetSubtype="0" accel="50000" decel="50000" fill="hold" grpId="1" nodeType="clickEffect">
                                  <p:stCondLst>
                                    <p:cond delay="0"/>
                                  </p:stCondLst>
                                  <p:childTnLst>
                                    <p:animMotion origin="layout" path="M -4.375E-6 4.07407E-6 L 0.2 -0.17037 " pathEditMode="relative" rAng="0" ptsTypes="AA">
                                      <p:cBhvr>
                                        <p:cTn id="162" dur="2000" fill="hold"/>
                                        <p:tgtEl>
                                          <p:spTgt spid="77"/>
                                        </p:tgtEl>
                                        <p:attrNameLst>
                                          <p:attrName>ppt_x</p:attrName>
                                          <p:attrName>ppt_y</p:attrName>
                                        </p:attrNameLst>
                                      </p:cBhvr>
                                      <p:rCtr x="10000" y="-8519"/>
                                    </p:animMotion>
                                  </p:childTnLst>
                                </p:cTn>
                              </p:par>
                              <p:par>
                                <p:cTn id="163" presetID="10" presetClass="exit" presetSubtype="0" fill="hold" grpId="1" nodeType="withEffect">
                                  <p:stCondLst>
                                    <p:cond delay="0"/>
                                  </p:stCondLst>
                                  <p:childTnLst>
                                    <p:animEffect transition="out" filter="fade">
                                      <p:cBhvr>
                                        <p:cTn id="164" dur="500"/>
                                        <p:tgtEl>
                                          <p:spTgt spid="74"/>
                                        </p:tgtEl>
                                      </p:cBhvr>
                                    </p:animEffect>
                                    <p:set>
                                      <p:cBhvr>
                                        <p:cTn id="165" dur="1" fill="hold">
                                          <p:stCondLst>
                                            <p:cond delay="499"/>
                                          </p:stCondLst>
                                        </p:cTn>
                                        <p:tgtEl>
                                          <p:spTgt spid="74"/>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nodeType="clickEffect">
                                  <p:stCondLst>
                                    <p:cond delay="0"/>
                                  </p:stCondLst>
                                  <p:childTnLst>
                                    <p:set>
                                      <p:cBhvr>
                                        <p:cTn id="169" dur="1" fill="hold">
                                          <p:stCondLst>
                                            <p:cond delay="0"/>
                                          </p:stCondLst>
                                        </p:cTn>
                                        <p:tgtEl>
                                          <p:spTgt spid="59"/>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2" presetClass="entr" presetSubtype="2" fill="hold" nodeType="clickEffect">
                                  <p:stCondLst>
                                    <p:cond delay="0"/>
                                  </p:stCondLst>
                                  <p:childTnLst>
                                    <p:set>
                                      <p:cBhvr>
                                        <p:cTn id="173" dur="1" fill="hold">
                                          <p:stCondLst>
                                            <p:cond delay="0"/>
                                          </p:stCondLst>
                                        </p:cTn>
                                        <p:tgtEl>
                                          <p:spTgt spid="78"/>
                                        </p:tgtEl>
                                        <p:attrNameLst>
                                          <p:attrName>style.visibility</p:attrName>
                                        </p:attrNameLst>
                                      </p:cBhvr>
                                      <p:to>
                                        <p:strVal val="visible"/>
                                      </p:to>
                                    </p:set>
                                    <p:anim calcmode="lin" valueType="num">
                                      <p:cBhvr additive="base">
                                        <p:cTn id="174" dur="500" fill="hold"/>
                                        <p:tgtEl>
                                          <p:spTgt spid="78"/>
                                        </p:tgtEl>
                                        <p:attrNameLst>
                                          <p:attrName>ppt_x</p:attrName>
                                        </p:attrNameLst>
                                      </p:cBhvr>
                                      <p:tavLst>
                                        <p:tav tm="0">
                                          <p:val>
                                            <p:strVal val="1+#ppt_w/2"/>
                                          </p:val>
                                        </p:tav>
                                        <p:tav tm="100000">
                                          <p:val>
                                            <p:strVal val="#ppt_x"/>
                                          </p:val>
                                        </p:tav>
                                      </p:tavLst>
                                    </p:anim>
                                    <p:anim calcmode="lin" valueType="num">
                                      <p:cBhvr additive="base">
                                        <p:cTn id="175"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xit" presetSubtype="2" fill="hold" nodeType="clickEffect">
                                  <p:stCondLst>
                                    <p:cond delay="0"/>
                                  </p:stCondLst>
                                  <p:childTnLst>
                                    <p:anim calcmode="lin" valueType="num">
                                      <p:cBhvr additive="base">
                                        <p:cTn id="179" dur="500"/>
                                        <p:tgtEl>
                                          <p:spTgt spid="78"/>
                                        </p:tgtEl>
                                        <p:attrNameLst>
                                          <p:attrName>ppt_x</p:attrName>
                                        </p:attrNameLst>
                                      </p:cBhvr>
                                      <p:tavLst>
                                        <p:tav tm="0">
                                          <p:val>
                                            <p:strVal val="ppt_x"/>
                                          </p:val>
                                        </p:tav>
                                        <p:tav tm="100000">
                                          <p:val>
                                            <p:strVal val="1+ppt_w/2"/>
                                          </p:val>
                                        </p:tav>
                                      </p:tavLst>
                                    </p:anim>
                                    <p:anim calcmode="lin" valueType="num">
                                      <p:cBhvr additive="base">
                                        <p:cTn id="180" dur="500"/>
                                        <p:tgtEl>
                                          <p:spTgt spid="78"/>
                                        </p:tgtEl>
                                        <p:attrNameLst>
                                          <p:attrName>ppt_y</p:attrName>
                                        </p:attrNameLst>
                                      </p:cBhvr>
                                      <p:tavLst>
                                        <p:tav tm="0">
                                          <p:val>
                                            <p:strVal val="ppt_y"/>
                                          </p:val>
                                        </p:tav>
                                        <p:tav tm="100000">
                                          <p:val>
                                            <p:strVal val="ppt_y"/>
                                          </p:val>
                                        </p:tav>
                                      </p:tavLst>
                                    </p:anim>
                                    <p:set>
                                      <p:cBhvr>
                                        <p:cTn id="181" dur="1" fill="hold">
                                          <p:stCondLst>
                                            <p:cond delay="499"/>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3" grpId="0"/>
      <p:bldP spid="35" grpId="0" animBg="1"/>
      <p:bldP spid="34" grpId="0"/>
      <p:bldP spid="43" grpId="0"/>
      <p:bldP spid="27" grpId="0" animBg="1"/>
      <p:bldP spid="27" grpId="1" animBg="1"/>
      <p:bldP spid="49" grpId="0" animBg="1"/>
      <p:bldP spid="49" grpId="1" animBg="1"/>
      <p:bldP spid="51" grpId="0" animBg="1"/>
      <p:bldP spid="51" grpId="1" animBg="1"/>
      <p:bldP spid="52" grpId="0" animBg="1"/>
      <p:bldP spid="52" grpId="1" animBg="1"/>
      <p:bldP spid="53" grpId="0" animBg="1"/>
      <p:bldP spid="53" grpId="1" animBg="1"/>
      <p:bldP spid="41" grpId="0" animBg="1"/>
      <p:bldP spid="41" grpId="1" animBg="1"/>
      <p:bldP spid="42" grpId="0" animBg="1"/>
      <p:bldP spid="42" grpId="1" animBg="1"/>
      <p:bldP spid="42" grpId="2" animBg="1"/>
      <p:bldP spid="60" grpId="0"/>
      <p:bldP spid="74" grpId="0"/>
      <p:bldP spid="74" grpId="1"/>
      <p:bldP spid="77" grpId="0"/>
      <p:bldP spid="77"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941431" y="1125598"/>
            <a:ext cx="4743908" cy="830997"/>
          </a:xfrm>
          <a:prstGeom prst="rect">
            <a:avLst/>
          </a:prstGeom>
          <a:noFill/>
        </p:spPr>
        <p:txBody>
          <a:bodyPr wrap="square">
            <a:spAutoFit/>
          </a:bodyPr>
          <a:lstStyle/>
          <a:p>
            <a:pPr algn="ctr"/>
            <a:r>
              <a:rPr lang="en-US" sz="2400" dirty="0"/>
              <a:t>The following program runs without warnings or errors.</a:t>
            </a:r>
          </a:p>
        </p:txBody>
      </p:sp>
      <p:grpSp>
        <p:nvGrpSpPr>
          <p:cNvPr id="3" name="Group 2">
            <a:extLst>
              <a:ext uri="{FF2B5EF4-FFF2-40B4-BE49-F238E27FC236}">
                <a16:creationId xmlns:a16="http://schemas.microsoft.com/office/drawing/2014/main" id="{A4DF160B-6BCB-47BB-ADD1-F33BFEE85AEB}"/>
              </a:ext>
            </a:extLst>
          </p:cNvPr>
          <p:cNvGrpSpPr/>
          <p:nvPr/>
        </p:nvGrpSpPr>
        <p:grpSpPr>
          <a:xfrm>
            <a:off x="876609" y="0"/>
            <a:ext cx="10540222" cy="1155394"/>
            <a:chOff x="1354591" y="-4627"/>
            <a:chExt cx="10540222" cy="1155394"/>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134871" y="7767"/>
              <a:ext cx="975994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latin typeface="Corbel" panose="020B0503020204020204" pitchFamily="34" charset="0"/>
                </a:rPr>
                <a:t>Classify That Language: Casting &amp; Conversion</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91" y="-4627"/>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778501" y="1346099"/>
            <a:ext cx="5706430" cy="13849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nsolas" panose="020B0609020204030204" pitchFamily="49" charset="0"/>
              </a:rPr>
              <a:t>$a = 5;</a:t>
            </a:r>
          </a:p>
          <a:p>
            <a:r>
              <a:rPr lang="en-US" dirty="0">
                <a:latin typeface="Consolas" panose="020B0609020204030204" pitchFamily="49" charset="0"/>
              </a:rPr>
              <a:t>if ($a) {</a:t>
            </a:r>
          </a:p>
          <a:p>
            <a:r>
              <a:rPr lang="en-US" dirty="0">
                <a:latin typeface="Consolas" panose="020B0609020204030204" pitchFamily="49" charset="0"/>
              </a:rPr>
              <a:t>    print("5 is true!");</a:t>
            </a:r>
          </a:p>
          <a:p>
            <a:r>
              <a:rPr lang="en-US" dirty="0">
                <a:latin typeface="Consolas" panose="020B0609020204030204" pitchFamily="49" charset="0"/>
              </a:rPr>
              <a:t>}</a:t>
            </a:r>
          </a:p>
        </p:txBody>
      </p:sp>
      <p:sp>
        <p:nvSpPr>
          <p:cNvPr id="14" name="TextBox 13">
            <a:extLst>
              <a:ext uri="{FF2B5EF4-FFF2-40B4-BE49-F238E27FC236}">
                <a16:creationId xmlns:a16="http://schemas.microsoft.com/office/drawing/2014/main" id="{745F78A6-F9AD-423E-BCB2-A088CD685906}"/>
              </a:ext>
            </a:extLst>
          </p:cNvPr>
          <p:cNvSpPr txBox="1"/>
          <p:nvPr/>
        </p:nvSpPr>
        <p:spPr>
          <a:xfrm>
            <a:off x="6722918" y="2026774"/>
            <a:ext cx="5180935" cy="830997"/>
          </a:xfrm>
          <a:prstGeom prst="rect">
            <a:avLst/>
          </a:prstGeom>
          <a:noFill/>
        </p:spPr>
        <p:txBody>
          <a:bodyPr wrap="square">
            <a:spAutoFit/>
          </a:bodyPr>
          <a:lstStyle/>
          <a:p>
            <a:pPr algn="ctr"/>
            <a:r>
              <a:rPr lang="en-US" sz="2400" dirty="0"/>
              <a:t>What can we infer about this language's handling of conversions? </a:t>
            </a:r>
          </a:p>
        </p:txBody>
      </p:sp>
      <p:sp>
        <p:nvSpPr>
          <p:cNvPr id="15" name="Rectangle 14">
            <a:extLst>
              <a:ext uri="{FF2B5EF4-FFF2-40B4-BE49-F238E27FC236}">
                <a16:creationId xmlns:a16="http://schemas.microsoft.com/office/drawing/2014/main" id="{95804E88-B418-4201-A0B1-05450C4435E8}"/>
              </a:ext>
            </a:extLst>
          </p:cNvPr>
          <p:cNvSpPr/>
          <p:nvPr/>
        </p:nvSpPr>
        <p:spPr>
          <a:xfrm>
            <a:off x="778500" y="3740726"/>
            <a:ext cx="5706431" cy="270163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latin typeface="Consolas" panose="020B0609020204030204" pitchFamily="49" charset="0"/>
              </a:rPr>
              <a:t>func</a:t>
            </a:r>
            <a:r>
              <a:rPr lang="en-US" sz="2000" dirty="0">
                <a:latin typeface="Consolas" panose="020B0609020204030204" pitchFamily="49" charset="0"/>
              </a:rPr>
              <a:t> main() {</a:t>
            </a:r>
          </a:p>
          <a:p>
            <a:r>
              <a:rPr lang="en-US" sz="2000" dirty="0">
                <a:latin typeface="Consolas" panose="020B0609020204030204" pitchFamily="49" charset="0"/>
              </a:rPr>
              <a:t>  var x int = 5</a:t>
            </a:r>
          </a:p>
          <a:p>
            <a:r>
              <a:rPr lang="en-US" sz="2000" dirty="0">
                <a:latin typeface="Consolas" panose="020B0609020204030204" pitchFamily="49" charset="0"/>
              </a:rPr>
              <a:t>  var y float32 = 10.0 </a:t>
            </a:r>
          </a:p>
          <a:p>
            <a:r>
              <a:rPr lang="en-US" sz="2000" dirty="0">
                <a:latin typeface="Consolas" panose="020B0609020204030204" pitchFamily="49" charset="0"/>
              </a:rPr>
              <a:t>  var result float32</a:t>
            </a:r>
          </a:p>
          <a:p>
            <a:endParaRPr lang="en-US" sz="2000" dirty="0">
              <a:latin typeface="Consolas" panose="020B0609020204030204" pitchFamily="49" charset="0"/>
            </a:endParaRPr>
          </a:p>
          <a:p>
            <a:r>
              <a:rPr lang="en-US" sz="2000" dirty="0">
                <a:latin typeface="Consolas" panose="020B0609020204030204" pitchFamily="49" charset="0"/>
              </a:rPr>
              <a:t>  result = float32(x) * y</a:t>
            </a:r>
          </a:p>
          <a:p>
            <a:r>
              <a:rPr lang="en-US" sz="2000" dirty="0">
                <a:latin typeface="Consolas" panose="020B0609020204030204" pitchFamily="49" charset="0"/>
              </a:rPr>
              <a:t>  </a:t>
            </a:r>
            <a:r>
              <a:rPr lang="en-US" sz="2000" dirty="0" err="1">
                <a:latin typeface="Consolas" panose="020B0609020204030204" pitchFamily="49" charset="0"/>
              </a:rPr>
              <a:t>fmt.Printf</a:t>
            </a:r>
            <a:r>
              <a:rPr lang="en-US" sz="2000" dirty="0">
                <a:latin typeface="Consolas" panose="020B0609020204030204" pitchFamily="49" charset="0"/>
              </a:rPr>
              <a:t>("5 * 10.0 = %f\n", result)</a:t>
            </a:r>
          </a:p>
          <a:p>
            <a:r>
              <a:rPr lang="en-US" sz="2000" dirty="0">
                <a:latin typeface="Consolas" panose="020B0609020204030204" pitchFamily="49" charset="0"/>
              </a:rPr>
              <a:t>}</a:t>
            </a:r>
          </a:p>
        </p:txBody>
      </p:sp>
      <p:sp>
        <p:nvSpPr>
          <p:cNvPr id="16" name="TextBox 15">
            <a:extLst>
              <a:ext uri="{FF2B5EF4-FFF2-40B4-BE49-F238E27FC236}">
                <a16:creationId xmlns:a16="http://schemas.microsoft.com/office/drawing/2014/main" id="{7D90EBA8-B847-49F7-B8A0-7199EB2E4A32}"/>
              </a:ext>
            </a:extLst>
          </p:cNvPr>
          <p:cNvSpPr txBox="1"/>
          <p:nvPr/>
        </p:nvSpPr>
        <p:spPr>
          <a:xfrm>
            <a:off x="6941430" y="4030069"/>
            <a:ext cx="4743908" cy="830997"/>
          </a:xfrm>
          <a:prstGeom prst="rect">
            <a:avLst/>
          </a:prstGeom>
          <a:noFill/>
        </p:spPr>
        <p:txBody>
          <a:bodyPr wrap="square">
            <a:spAutoFit/>
          </a:bodyPr>
          <a:lstStyle/>
          <a:p>
            <a:pPr algn="ctr"/>
            <a:r>
              <a:rPr lang="en-US" sz="2400" dirty="0"/>
              <a:t>The following program will not work if we </a:t>
            </a:r>
            <a:r>
              <a:rPr lang="en-US" sz="2400" dirty="0">
                <a:solidFill>
                  <a:srgbClr val="FF0000"/>
                </a:solidFill>
              </a:rPr>
              <a:t>remove </a:t>
            </a:r>
            <a:r>
              <a:rPr lang="en-US" sz="2400" dirty="0">
                <a:solidFill>
                  <a:srgbClr val="7030A0"/>
                </a:solidFill>
              </a:rPr>
              <a:t>float32(x)</a:t>
            </a:r>
            <a:r>
              <a:rPr lang="en-US" sz="2400" dirty="0"/>
              <a:t>.</a:t>
            </a:r>
          </a:p>
        </p:txBody>
      </p:sp>
      <p:sp>
        <p:nvSpPr>
          <p:cNvPr id="17" name="TextBox 16">
            <a:extLst>
              <a:ext uri="{FF2B5EF4-FFF2-40B4-BE49-F238E27FC236}">
                <a16:creationId xmlns:a16="http://schemas.microsoft.com/office/drawing/2014/main" id="{236F16B0-18F0-4959-86A5-A613BDFE5B49}"/>
              </a:ext>
            </a:extLst>
          </p:cNvPr>
          <p:cNvSpPr txBox="1"/>
          <p:nvPr/>
        </p:nvSpPr>
        <p:spPr>
          <a:xfrm>
            <a:off x="6722916" y="4977514"/>
            <a:ext cx="5180935" cy="830997"/>
          </a:xfrm>
          <a:prstGeom prst="rect">
            <a:avLst/>
          </a:prstGeom>
          <a:noFill/>
        </p:spPr>
        <p:txBody>
          <a:bodyPr wrap="square">
            <a:spAutoFit/>
          </a:bodyPr>
          <a:lstStyle/>
          <a:p>
            <a:pPr algn="ctr"/>
            <a:r>
              <a:rPr lang="en-US" sz="2400" dirty="0"/>
              <a:t>What can we infer about this language's handling of conversions?</a:t>
            </a:r>
          </a:p>
        </p:txBody>
      </p:sp>
      <p:sp>
        <p:nvSpPr>
          <p:cNvPr id="18" name="TextBox 17">
            <a:extLst>
              <a:ext uri="{FF2B5EF4-FFF2-40B4-BE49-F238E27FC236}">
                <a16:creationId xmlns:a16="http://schemas.microsoft.com/office/drawing/2014/main" id="{4236C78D-3476-4C33-861E-5690C5104C6D}"/>
              </a:ext>
            </a:extLst>
          </p:cNvPr>
          <p:cNvSpPr txBox="1"/>
          <p:nvPr/>
        </p:nvSpPr>
        <p:spPr>
          <a:xfrm>
            <a:off x="6769218" y="3034628"/>
            <a:ext cx="5180935" cy="646331"/>
          </a:xfrm>
          <a:prstGeom prst="rect">
            <a:avLst/>
          </a:prstGeom>
          <a:noFill/>
        </p:spPr>
        <p:txBody>
          <a:bodyPr wrap="square">
            <a:spAutoFit/>
          </a:bodyPr>
          <a:lstStyle/>
          <a:p>
            <a:pPr algn="ctr"/>
            <a:r>
              <a:rPr lang="en-US" sz="3600" dirty="0"/>
              <a:t>This is Perl!</a:t>
            </a:r>
          </a:p>
        </p:txBody>
      </p:sp>
      <p:sp>
        <p:nvSpPr>
          <p:cNvPr id="20" name="Speech Bubble: Rectangle with Corners Rounded 19">
            <a:extLst>
              <a:ext uri="{FF2B5EF4-FFF2-40B4-BE49-F238E27FC236}">
                <a16:creationId xmlns:a16="http://schemas.microsoft.com/office/drawing/2014/main" id="{0223938F-D9A2-4229-9891-4FAC09166CBF}"/>
              </a:ext>
            </a:extLst>
          </p:cNvPr>
          <p:cNvSpPr/>
          <p:nvPr/>
        </p:nvSpPr>
        <p:spPr>
          <a:xfrm>
            <a:off x="2747010" y="49907"/>
            <a:ext cx="3348990" cy="1200840"/>
          </a:xfrm>
          <a:prstGeom prst="wedgeRoundRectCallout">
            <a:avLst>
              <a:gd name="adj1" fmla="val -85222"/>
              <a:gd name="adj2" fmla="val 949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supports coercion, as we see here - an integer is coerced into a Boolean</a:t>
            </a:r>
          </a:p>
        </p:txBody>
      </p:sp>
      <p:sp>
        <p:nvSpPr>
          <p:cNvPr id="21" name="Speech Bubble: Rectangle with Corners Rounded 20">
            <a:extLst>
              <a:ext uri="{FF2B5EF4-FFF2-40B4-BE49-F238E27FC236}">
                <a16:creationId xmlns:a16="http://schemas.microsoft.com/office/drawing/2014/main" id="{1BA1212D-91AB-409F-A85E-CBDBF9BE729D}"/>
              </a:ext>
            </a:extLst>
          </p:cNvPr>
          <p:cNvSpPr/>
          <p:nvPr/>
        </p:nvSpPr>
        <p:spPr>
          <a:xfrm>
            <a:off x="4204334" y="3648168"/>
            <a:ext cx="3659505" cy="1200840"/>
          </a:xfrm>
          <a:prstGeom prst="wedgeRoundRectCallout">
            <a:avLst>
              <a:gd name="adj1" fmla="val -85222"/>
              <a:gd name="adj2" fmla="val 9499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It requires explicit conversions even between compatible types like int and float.</a:t>
            </a:r>
          </a:p>
        </p:txBody>
      </p:sp>
      <p:sp>
        <p:nvSpPr>
          <p:cNvPr id="23" name="Rectangle 22">
            <a:extLst>
              <a:ext uri="{FF2B5EF4-FFF2-40B4-BE49-F238E27FC236}">
                <a16:creationId xmlns:a16="http://schemas.microsoft.com/office/drawing/2014/main" id="{147FCFA6-4BFD-4200-B581-287A5216AD8E}"/>
              </a:ext>
            </a:extLst>
          </p:cNvPr>
          <p:cNvSpPr/>
          <p:nvPr/>
        </p:nvSpPr>
        <p:spPr>
          <a:xfrm>
            <a:off x="7186223" y="3166885"/>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4" name="Rectangle 23">
            <a:extLst>
              <a:ext uri="{FF2B5EF4-FFF2-40B4-BE49-F238E27FC236}">
                <a16:creationId xmlns:a16="http://schemas.microsoft.com/office/drawing/2014/main" id="{FFEA3C33-55BB-456D-A337-F49FEFA33DF5}"/>
              </a:ext>
            </a:extLst>
          </p:cNvPr>
          <p:cNvSpPr/>
          <p:nvPr/>
        </p:nvSpPr>
        <p:spPr>
          <a:xfrm>
            <a:off x="7185435" y="3174956"/>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a:extLst>
              <a:ext uri="{FF2B5EF4-FFF2-40B4-BE49-F238E27FC236}">
                <a16:creationId xmlns:a16="http://schemas.microsoft.com/office/drawing/2014/main" id="{FA9D0E40-CE35-4D60-8A9D-4298135892D8}"/>
              </a:ext>
            </a:extLst>
          </p:cNvPr>
          <p:cNvSpPr/>
          <p:nvPr/>
        </p:nvSpPr>
        <p:spPr>
          <a:xfrm>
            <a:off x="7186223" y="6031076"/>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6" name="Rectangle 25">
            <a:extLst>
              <a:ext uri="{FF2B5EF4-FFF2-40B4-BE49-F238E27FC236}">
                <a16:creationId xmlns:a16="http://schemas.microsoft.com/office/drawing/2014/main" id="{30F22926-B61D-4F70-A1EE-1B9BBFD96C83}"/>
              </a:ext>
            </a:extLst>
          </p:cNvPr>
          <p:cNvSpPr/>
          <p:nvPr/>
        </p:nvSpPr>
        <p:spPr>
          <a:xfrm>
            <a:off x="7185435" y="6039147"/>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CDDE26A3-CA77-4924-B683-E6ED9F9EC12A}"/>
              </a:ext>
            </a:extLst>
          </p:cNvPr>
          <p:cNvSpPr txBox="1"/>
          <p:nvPr/>
        </p:nvSpPr>
        <p:spPr>
          <a:xfrm>
            <a:off x="6722917" y="5917938"/>
            <a:ext cx="5180935" cy="646331"/>
          </a:xfrm>
          <a:prstGeom prst="rect">
            <a:avLst/>
          </a:prstGeom>
          <a:noFill/>
        </p:spPr>
        <p:txBody>
          <a:bodyPr wrap="square">
            <a:spAutoFit/>
          </a:bodyPr>
          <a:lstStyle/>
          <a:p>
            <a:pPr algn="ctr"/>
            <a:r>
              <a:rPr lang="en-US" sz="3600" dirty="0"/>
              <a:t>This is Golang (Go)!</a:t>
            </a:r>
          </a:p>
        </p:txBody>
      </p:sp>
    </p:spTree>
    <p:extLst>
      <p:ext uri="{BB962C8B-B14F-4D97-AF65-F5344CB8AC3E}">
        <p14:creationId xmlns:p14="http://schemas.microsoft.com/office/powerpoint/2010/main" val="118189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90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22" presetClass="entr" presetSubtype="8"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90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6"/>
                                        </p:tgtEl>
                                      </p:cBhvr>
                                    </p:animEffect>
                                    <p:set>
                                      <p:cBhvr>
                                        <p:cTn id="69" dur="1" fill="hold">
                                          <p:stCondLst>
                                            <p:cond delay="499"/>
                                          </p:stCondLst>
                                        </p:cTn>
                                        <p:tgtEl>
                                          <p:spTgt spid="2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down)">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14" grpId="0"/>
      <p:bldP spid="15" grpId="0" animBg="1"/>
      <p:bldP spid="16" grpId="0"/>
      <p:bldP spid="17" grpId="0"/>
      <p:bldP spid="18" grpId="0"/>
      <p:bldP spid="20" grpId="0" animBg="1"/>
      <p:bldP spid="20" grpId="1" animBg="1"/>
      <p:bldP spid="21" grpId="0" animBg="1"/>
      <p:bldP spid="21" grpId="1" animBg="1"/>
      <p:bldP spid="23" grpId="0" animBg="1"/>
      <p:bldP spid="23" grpId="1" animBg="1"/>
      <p:bldP spid="24" grpId="0" animBg="1"/>
      <p:bldP spid="24" grpId="1" animBg="1"/>
      <p:bldP spid="25" grpId="0" animBg="1"/>
      <p:bldP spid="25" grpId="1" animBg="1"/>
      <p:bldP spid="26" grpId="0" animBg="1"/>
      <p:bldP spid="26" grpId="1" animBg="1"/>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6FEBCFAA-6BAE-4309-9D22-561A11CAC7B6}"/>
              </a:ext>
            </a:extLst>
          </p:cNvPr>
          <p:cNvSpPr txBox="1"/>
          <p:nvPr/>
        </p:nvSpPr>
        <p:spPr>
          <a:xfrm>
            <a:off x="6669852" y="1402513"/>
            <a:ext cx="5262561" cy="461665"/>
          </a:xfrm>
          <a:prstGeom prst="rect">
            <a:avLst/>
          </a:prstGeom>
          <a:noFill/>
        </p:spPr>
        <p:txBody>
          <a:bodyPr wrap="square">
            <a:spAutoFit/>
          </a:bodyPr>
          <a:lstStyle/>
          <a:p>
            <a:pPr algn="ctr"/>
            <a:r>
              <a:rPr lang="en-US" sz="2400" dirty="0"/>
              <a:t>The program to the left prints:</a:t>
            </a:r>
          </a:p>
        </p:txBody>
      </p:sp>
      <p:grpSp>
        <p:nvGrpSpPr>
          <p:cNvPr id="3" name="Group 2">
            <a:extLst>
              <a:ext uri="{FF2B5EF4-FFF2-40B4-BE49-F238E27FC236}">
                <a16:creationId xmlns:a16="http://schemas.microsoft.com/office/drawing/2014/main" id="{A4DF160B-6BCB-47BB-ADD1-F33BFEE85AEB}"/>
              </a:ext>
            </a:extLst>
          </p:cNvPr>
          <p:cNvGrpSpPr/>
          <p:nvPr/>
        </p:nvGrpSpPr>
        <p:grpSpPr>
          <a:xfrm>
            <a:off x="876609" y="0"/>
            <a:ext cx="10540222" cy="1155394"/>
            <a:chOff x="1354591" y="-4627"/>
            <a:chExt cx="10540222" cy="1155394"/>
          </a:xfrm>
        </p:grpSpPr>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134871" y="7767"/>
              <a:ext cx="975994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000" dirty="0">
                  <a:latin typeface="Corbel" panose="020B0503020204020204" pitchFamily="34" charset="0"/>
                </a:rPr>
                <a:t>Classify That Language: Casting &amp; Conversion</a:t>
              </a:r>
            </a:p>
          </p:txBody>
        </p:sp>
        <p:pic>
          <p:nvPicPr>
            <p:cNvPr id="5" name="Picture 4" descr="Shape&#10;&#10;Description automatically generated with low confidence">
              <a:extLst>
                <a:ext uri="{FF2B5EF4-FFF2-40B4-BE49-F238E27FC236}">
                  <a16:creationId xmlns:a16="http://schemas.microsoft.com/office/drawing/2014/main" id="{38CA1DCF-08CE-4808-8F56-3A467F23A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91" y="-4627"/>
              <a:ext cx="780280" cy="897576"/>
            </a:xfrm>
            <a:prstGeom prst="rect">
              <a:avLst/>
            </a:prstGeom>
            <a:ln>
              <a:noFill/>
            </a:ln>
            <a:effectLst>
              <a:outerShdw blurRad="292100" dist="139700" dir="2700000" algn="tl" rotWithShape="0">
                <a:srgbClr val="333333">
                  <a:alpha val="65000"/>
                </a:srgbClr>
              </a:outerShdw>
            </a:effectLst>
          </p:spPr>
        </p:pic>
      </p:grpSp>
      <p:sp>
        <p:nvSpPr>
          <p:cNvPr id="2" name="Rectangle 1">
            <a:extLst>
              <a:ext uri="{FF2B5EF4-FFF2-40B4-BE49-F238E27FC236}">
                <a16:creationId xmlns:a16="http://schemas.microsoft.com/office/drawing/2014/main" id="{70BC7D86-B565-4355-BE75-950DB78DB53E}"/>
              </a:ext>
            </a:extLst>
          </p:cNvPr>
          <p:cNvSpPr/>
          <p:nvPr/>
        </p:nvSpPr>
        <p:spPr>
          <a:xfrm>
            <a:off x="778501" y="1346099"/>
            <a:ext cx="5706430" cy="263887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err="1">
                <a:latin typeface="Consolas" panose="020B0609020204030204" pitchFamily="49" charset="0"/>
              </a:rPr>
              <a:t>function</a:t>
            </a:r>
            <a:r>
              <a:rPr lang="fr-FR" sz="2000" dirty="0">
                <a:latin typeface="Consolas" panose="020B0609020204030204" pitchFamily="49" charset="0"/>
              </a:rPr>
              <a:t> </a:t>
            </a:r>
            <a:r>
              <a:rPr lang="fr-FR" sz="2000" dirty="0" err="1">
                <a:latin typeface="Consolas" panose="020B0609020204030204" pitchFamily="49" charset="0"/>
              </a:rPr>
              <a:t>print</a:t>
            </a:r>
            <a:r>
              <a:rPr lang="fr-FR" sz="2000" dirty="0">
                <a:latin typeface="Consolas" panose="020B0609020204030204" pitchFamily="49" charset="0"/>
              </a:rPr>
              <a:t>(q) { /* ... */ }</a:t>
            </a:r>
          </a:p>
          <a:p>
            <a:endParaRPr lang="fr-FR" sz="2000" dirty="0">
              <a:latin typeface="Consolas" panose="020B0609020204030204" pitchFamily="49" charset="0"/>
            </a:endParaRPr>
          </a:p>
          <a:p>
            <a:r>
              <a:rPr lang="es-ES" sz="2000" dirty="0">
                <a:latin typeface="Consolas" panose="020B0609020204030204" pitchFamily="49" charset="0"/>
              </a:rPr>
              <a:t>y = '5' + 3;</a:t>
            </a:r>
          </a:p>
          <a:p>
            <a:r>
              <a:rPr lang="es-ES" sz="2000" dirty="0" err="1">
                <a:latin typeface="Consolas" panose="020B0609020204030204" pitchFamily="49" charset="0"/>
              </a:rPr>
              <a:t>print</a:t>
            </a:r>
            <a:r>
              <a:rPr lang="es-ES" sz="2000" dirty="0">
                <a:latin typeface="Consolas" panose="020B0609020204030204" pitchFamily="49" charset="0"/>
              </a:rPr>
              <a:t>(y)</a:t>
            </a:r>
          </a:p>
          <a:p>
            <a:r>
              <a:rPr lang="es-ES" sz="2000" dirty="0">
                <a:latin typeface="Consolas" panose="020B0609020204030204" pitchFamily="49" charset="0"/>
              </a:rPr>
              <a:t>y = '5' - 3;</a:t>
            </a:r>
          </a:p>
          <a:p>
            <a:r>
              <a:rPr lang="es-ES" sz="2000" dirty="0" err="1">
                <a:latin typeface="Consolas" panose="020B0609020204030204" pitchFamily="49" charset="0"/>
              </a:rPr>
              <a:t>print</a:t>
            </a:r>
            <a:r>
              <a:rPr lang="es-ES" sz="2000" dirty="0">
                <a:latin typeface="Consolas" panose="020B0609020204030204" pitchFamily="49" charset="0"/>
              </a:rPr>
              <a:t>(y)</a:t>
            </a:r>
          </a:p>
          <a:p>
            <a:endParaRPr lang="es-ES" sz="2000" dirty="0">
              <a:latin typeface="Consolas" panose="020B0609020204030204" pitchFamily="49" charset="0"/>
            </a:endParaRPr>
          </a:p>
          <a:p>
            <a:r>
              <a:rPr lang="es-ES" sz="2000" dirty="0" err="1">
                <a:solidFill>
                  <a:schemeClr val="accent4">
                    <a:lumMod val="40000"/>
                    <a:lumOff val="60000"/>
                  </a:schemeClr>
                </a:solidFill>
                <a:latin typeface="Consolas" panose="020B0609020204030204" pitchFamily="49" charset="0"/>
              </a:rPr>
              <a:t>print</a:t>
            </a:r>
            <a:r>
              <a:rPr lang="es-ES" sz="2000" dirty="0">
                <a:solidFill>
                  <a:schemeClr val="accent4">
                    <a:lumMod val="40000"/>
                    <a:lumOff val="60000"/>
                  </a:schemeClr>
                </a:solidFill>
                <a:latin typeface="Consolas" panose="020B0609020204030204" pitchFamily="49" charset="0"/>
              </a:rPr>
              <a:t>('5' + 3 - 3);</a:t>
            </a:r>
          </a:p>
        </p:txBody>
      </p:sp>
      <p:sp>
        <p:nvSpPr>
          <p:cNvPr id="18" name="TextBox 17">
            <a:extLst>
              <a:ext uri="{FF2B5EF4-FFF2-40B4-BE49-F238E27FC236}">
                <a16:creationId xmlns:a16="http://schemas.microsoft.com/office/drawing/2014/main" id="{4236C78D-3476-4C33-861E-5690C5104C6D}"/>
              </a:ext>
            </a:extLst>
          </p:cNvPr>
          <p:cNvSpPr txBox="1"/>
          <p:nvPr/>
        </p:nvSpPr>
        <p:spPr>
          <a:xfrm>
            <a:off x="778501" y="5834079"/>
            <a:ext cx="5180935" cy="646331"/>
          </a:xfrm>
          <a:prstGeom prst="rect">
            <a:avLst/>
          </a:prstGeom>
          <a:noFill/>
        </p:spPr>
        <p:txBody>
          <a:bodyPr wrap="square">
            <a:spAutoFit/>
          </a:bodyPr>
          <a:lstStyle/>
          <a:p>
            <a:pPr algn="ctr"/>
            <a:r>
              <a:rPr lang="en-US" sz="3600" dirty="0"/>
              <a:t>This is JavaScript!</a:t>
            </a:r>
          </a:p>
        </p:txBody>
      </p:sp>
      <p:sp>
        <p:nvSpPr>
          <p:cNvPr id="20" name="Speech Bubble: Rectangle with Corners Rounded 19">
            <a:extLst>
              <a:ext uri="{FF2B5EF4-FFF2-40B4-BE49-F238E27FC236}">
                <a16:creationId xmlns:a16="http://schemas.microsoft.com/office/drawing/2014/main" id="{0223938F-D9A2-4229-9891-4FAC09166CBF}"/>
              </a:ext>
            </a:extLst>
          </p:cNvPr>
          <p:cNvSpPr/>
          <p:nvPr/>
        </p:nvSpPr>
        <p:spPr>
          <a:xfrm>
            <a:off x="3974918" y="377590"/>
            <a:ext cx="5173029" cy="1419747"/>
          </a:xfrm>
          <a:prstGeom prst="wedgeRoundRectCallout">
            <a:avLst>
              <a:gd name="adj1" fmla="val -82828"/>
              <a:gd name="adj2" fmla="val 705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Yes! The language coerces </a:t>
            </a:r>
            <a:r>
              <a:rPr lang="en-US" sz="2000" dirty="0">
                <a:solidFill>
                  <a:schemeClr val="accent2">
                    <a:lumMod val="40000"/>
                    <a:lumOff val="60000"/>
                  </a:schemeClr>
                </a:solidFill>
                <a:latin typeface="Corbel" panose="020B0503020204020204" pitchFamily="34" charset="0"/>
              </a:rPr>
              <a:t>3</a:t>
            </a:r>
            <a:r>
              <a:rPr lang="en-US" sz="2000" dirty="0">
                <a:latin typeface="Corbel" panose="020B0503020204020204" pitchFamily="34" charset="0"/>
              </a:rPr>
              <a:t> into the string </a:t>
            </a:r>
            <a:r>
              <a:rPr lang="en-US" sz="2000" dirty="0">
                <a:solidFill>
                  <a:srgbClr val="D5B8EA"/>
                </a:solidFill>
                <a:latin typeface="Corbel" panose="020B0503020204020204" pitchFamily="34" charset="0"/>
              </a:rPr>
              <a:t>'3' </a:t>
            </a:r>
            <a:r>
              <a:rPr lang="en-US" sz="2000" dirty="0">
                <a:latin typeface="Corbel" panose="020B0503020204020204" pitchFamily="34" charset="0"/>
              </a:rPr>
              <a:t>when we use the </a:t>
            </a:r>
            <a:r>
              <a:rPr lang="en-US" sz="2000" dirty="0">
                <a:solidFill>
                  <a:schemeClr val="accent6">
                    <a:lumMod val="40000"/>
                    <a:lumOff val="60000"/>
                  </a:schemeClr>
                </a:solidFill>
                <a:latin typeface="Corbel" panose="020B0503020204020204" pitchFamily="34" charset="0"/>
              </a:rPr>
              <a:t>+ operator</a:t>
            </a:r>
            <a:r>
              <a:rPr lang="en-US" sz="2000" dirty="0">
                <a:latin typeface="Corbel" panose="020B0503020204020204" pitchFamily="34" charset="0"/>
              </a:rPr>
              <a:t>:</a:t>
            </a:r>
          </a:p>
          <a:p>
            <a:pPr algn="ctr"/>
            <a:endParaRPr lang="en-US" sz="2000" dirty="0">
              <a:latin typeface="Corbel" panose="020B0503020204020204" pitchFamily="34" charset="0"/>
            </a:endParaRPr>
          </a:p>
          <a:p>
            <a:pPr algn="ctr"/>
            <a:r>
              <a:rPr lang="en-US" sz="2000" dirty="0">
                <a:latin typeface="Corbel" panose="020B0503020204020204" pitchFamily="34" charset="0"/>
              </a:rPr>
              <a:t>'5' </a:t>
            </a:r>
            <a:r>
              <a:rPr lang="en-US" sz="2000" dirty="0">
                <a:solidFill>
                  <a:schemeClr val="accent6">
                    <a:lumMod val="40000"/>
                    <a:lumOff val="60000"/>
                  </a:schemeClr>
                </a:solidFill>
                <a:latin typeface="Corbel" panose="020B0503020204020204" pitchFamily="34" charset="0"/>
              </a:rPr>
              <a:t>+</a:t>
            </a:r>
            <a:r>
              <a:rPr lang="en-US" sz="2000" dirty="0">
                <a:latin typeface="Corbel" panose="020B0503020204020204" pitchFamily="34" charset="0"/>
              </a:rPr>
              <a:t> </a:t>
            </a:r>
            <a:r>
              <a:rPr lang="en-US" sz="2000" dirty="0">
                <a:solidFill>
                  <a:srgbClr val="FFC9C9"/>
                </a:solidFill>
                <a:latin typeface="Corbel" panose="020B0503020204020204" pitchFamily="34" charset="0"/>
              </a:rPr>
              <a:t>3</a:t>
            </a:r>
            <a:r>
              <a:rPr lang="en-US" sz="2000" dirty="0">
                <a:latin typeface="Corbel" panose="020B0503020204020204" pitchFamily="34" charset="0"/>
              </a:rPr>
              <a:t> </a:t>
            </a:r>
            <a:r>
              <a:rPr lang="en-US" sz="2000" dirty="0">
                <a:latin typeface="Corbel" panose="020B0503020204020204" pitchFamily="34" charset="0"/>
                <a:sym typeface="Wingdings" panose="05000000000000000000" pitchFamily="2" charset="2"/>
              </a:rPr>
              <a:t> '5' </a:t>
            </a:r>
            <a:r>
              <a:rPr lang="en-US" sz="2000" dirty="0">
                <a:solidFill>
                  <a:schemeClr val="accent6">
                    <a:lumMod val="40000"/>
                    <a:lumOff val="60000"/>
                  </a:schemeClr>
                </a:solidFill>
                <a:latin typeface="Corbel" panose="020B0503020204020204" pitchFamily="34" charset="0"/>
                <a:sym typeface="Wingdings" panose="05000000000000000000" pitchFamily="2" charset="2"/>
              </a:rPr>
              <a:t>+</a:t>
            </a:r>
            <a:r>
              <a:rPr lang="en-US" sz="2000" dirty="0">
                <a:latin typeface="Corbel" panose="020B0503020204020204" pitchFamily="34" charset="0"/>
                <a:sym typeface="Wingdings" panose="05000000000000000000" pitchFamily="2" charset="2"/>
              </a:rPr>
              <a:t> </a:t>
            </a:r>
            <a:r>
              <a:rPr lang="en-US" sz="2000" dirty="0">
                <a:solidFill>
                  <a:srgbClr val="D5B8EA"/>
                </a:solidFill>
                <a:latin typeface="Corbel" panose="020B0503020204020204" pitchFamily="34" charset="0"/>
                <a:sym typeface="Wingdings" panose="05000000000000000000" pitchFamily="2" charset="2"/>
              </a:rPr>
              <a:t>'3'</a:t>
            </a:r>
            <a:r>
              <a:rPr lang="en-US" sz="2000" dirty="0">
                <a:latin typeface="Corbel" panose="020B0503020204020204" pitchFamily="34" charset="0"/>
                <a:sym typeface="Wingdings" panose="05000000000000000000" pitchFamily="2" charset="2"/>
              </a:rPr>
              <a:t>  '53'</a:t>
            </a:r>
            <a:endParaRPr lang="en-US" sz="2000" dirty="0">
              <a:latin typeface="Corbel" panose="020B0503020204020204" pitchFamily="34" charset="0"/>
            </a:endParaRPr>
          </a:p>
        </p:txBody>
      </p:sp>
      <p:sp>
        <p:nvSpPr>
          <p:cNvPr id="23" name="Rectangle 22">
            <a:extLst>
              <a:ext uri="{FF2B5EF4-FFF2-40B4-BE49-F238E27FC236}">
                <a16:creationId xmlns:a16="http://schemas.microsoft.com/office/drawing/2014/main" id="{147FCFA6-4BFD-4200-B581-287A5216AD8E}"/>
              </a:ext>
            </a:extLst>
          </p:cNvPr>
          <p:cNvSpPr/>
          <p:nvPr/>
        </p:nvSpPr>
        <p:spPr>
          <a:xfrm>
            <a:off x="1236320" y="5318121"/>
            <a:ext cx="4229821"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24" name="Rectangle 23">
            <a:extLst>
              <a:ext uri="{FF2B5EF4-FFF2-40B4-BE49-F238E27FC236}">
                <a16:creationId xmlns:a16="http://schemas.microsoft.com/office/drawing/2014/main" id="{FFEA3C33-55BB-456D-A337-F49FEFA33DF5}"/>
              </a:ext>
            </a:extLst>
          </p:cNvPr>
          <p:cNvSpPr/>
          <p:nvPr/>
        </p:nvSpPr>
        <p:spPr>
          <a:xfrm>
            <a:off x="1235532" y="5326192"/>
            <a:ext cx="4231396"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a:extLst>
              <a:ext uri="{FF2B5EF4-FFF2-40B4-BE49-F238E27FC236}">
                <a16:creationId xmlns:a16="http://schemas.microsoft.com/office/drawing/2014/main" id="{1CDA4AAB-3975-4231-A6F3-192EDF33AA88}"/>
              </a:ext>
            </a:extLst>
          </p:cNvPr>
          <p:cNvSpPr/>
          <p:nvPr/>
        </p:nvSpPr>
        <p:spPr>
          <a:xfrm>
            <a:off x="7093125" y="2062163"/>
            <a:ext cx="4416015" cy="15621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9B0645E-2A31-4050-9948-36A34ACE7B29}"/>
              </a:ext>
            </a:extLst>
          </p:cNvPr>
          <p:cNvSpPr txBox="1"/>
          <p:nvPr/>
        </p:nvSpPr>
        <p:spPr>
          <a:xfrm>
            <a:off x="7133042" y="2035234"/>
            <a:ext cx="1210853" cy="830997"/>
          </a:xfrm>
          <a:prstGeom prst="rect">
            <a:avLst/>
          </a:prstGeom>
          <a:noFill/>
        </p:spPr>
        <p:txBody>
          <a:bodyPr wrap="square" rtlCol="0">
            <a:spAutoFit/>
          </a:bodyPr>
          <a:lstStyle/>
          <a:p>
            <a:r>
              <a:rPr lang="en-US" sz="2400" dirty="0">
                <a:latin typeface="Consolas" panose="020B0609020204030204" pitchFamily="49" charset="0"/>
              </a:rPr>
              <a:t>53</a:t>
            </a:r>
          </a:p>
          <a:p>
            <a:r>
              <a:rPr lang="en-US" sz="2400" dirty="0">
                <a:latin typeface="Consolas" panose="020B0609020204030204" pitchFamily="49" charset="0"/>
              </a:rPr>
              <a:t>2</a:t>
            </a:r>
          </a:p>
        </p:txBody>
      </p:sp>
      <p:sp>
        <p:nvSpPr>
          <p:cNvPr id="22" name="TextBox 21">
            <a:extLst>
              <a:ext uri="{FF2B5EF4-FFF2-40B4-BE49-F238E27FC236}">
                <a16:creationId xmlns:a16="http://schemas.microsoft.com/office/drawing/2014/main" id="{19FA8CAC-FB8D-42E0-AB5A-ED72448BFC57}"/>
              </a:ext>
            </a:extLst>
          </p:cNvPr>
          <p:cNvSpPr txBox="1"/>
          <p:nvPr/>
        </p:nvSpPr>
        <p:spPr>
          <a:xfrm>
            <a:off x="6669852" y="3705945"/>
            <a:ext cx="5262561" cy="830997"/>
          </a:xfrm>
          <a:prstGeom prst="rect">
            <a:avLst/>
          </a:prstGeom>
          <a:noFill/>
        </p:spPr>
        <p:txBody>
          <a:bodyPr wrap="square">
            <a:spAutoFit/>
          </a:bodyPr>
          <a:lstStyle/>
          <a:p>
            <a:pPr algn="ctr"/>
            <a:r>
              <a:rPr lang="en-US" sz="2400" dirty="0"/>
              <a:t>Question #1: Does this language support coercion?</a:t>
            </a:r>
          </a:p>
        </p:txBody>
      </p:sp>
      <p:sp>
        <p:nvSpPr>
          <p:cNvPr id="27" name="TextBox 26">
            <a:extLst>
              <a:ext uri="{FF2B5EF4-FFF2-40B4-BE49-F238E27FC236}">
                <a16:creationId xmlns:a16="http://schemas.microsoft.com/office/drawing/2014/main" id="{1C0A258F-3C38-49BC-91C1-0F9753914691}"/>
              </a:ext>
            </a:extLst>
          </p:cNvPr>
          <p:cNvSpPr txBox="1"/>
          <p:nvPr/>
        </p:nvSpPr>
        <p:spPr>
          <a:xfrm>
            <a:off x="6669852" y="5518811"/>
            <a:ext cx="5262561" cy="1200329"/>
          </a:xfrm>
          <a:prstGeom prst="rect">
            <a:avLst/>
          </a:prstGeom>
          <a:noFill/>
        </p:spPr>
        <p:txBody>
          <a:bodyPr wrap="square">
            <a:spAutoFit/>
          </a:bodyPr>
          <a:lstStyle/>
          <a:p>
            <a:pPr algn="ctr"/>
            <a:r>
              <a:rPr lang="en-US" sz="2400" dirty="0"/>
              <a:t>Question #3: Assuming expressions are evaluated from left-to-right, what does this </a:t>
            </a:r>
            <a:r>
              <a:rPr lang="en-US" sz="2400" dirty="0">
                <a:solidFill>
                  <a:schemeClr val="accent4">
                    <a:lumMod val="75000"/>
                  </a:schemeClr>
                </a:solidFill>
              </a:rPr>
              <a:t>added last line </a:t>
            </a:r>
            <a:r>
              <a:rPr lang="en-US" sz="2400" dirty="0"/>
              <a:t>print?</a:t>
            </a:r>
          </a:p>
        </p:txBody>
      </p:sp>
      <p:sp>
        <p:nvSpPr>
          <p:cNvPr id="28" name="TextBox 27">
            <a:extLst>
              <a:ext uri="{FF2B5EF4-FFF2-40B4-BE49-F238E27FC236}">
                <a16:creationId xmlns:a16="http://schemas.microsoft.com/office/drawing/2014/main" id="{18B60315-608B-41AD-A2C8-303BC910377C}"/>
              </a:ext>
            </a:extLst>
          </p:cNvPr>
          <p:cNvSpPr txBox="1"/>
          <p:nvPr/>
        </p:nvSpPr>
        <p:spPr>
          <a:xfrm>
            <a:off x="6669852" y="4612378"/>
            <a:ext cx="5262561" cy="830997"/>
          </a:xfrm>
          <a:prstGeom prst="rect">
            <a:avLst/>
          </a:prstGeom>
          <a:noFill/>
        </p:spPr>
        <p:txBody>
          <a:bodyPr wrap="square">
            <a:spAutoFit/>
          </a:bodyPr>
          <a:lstStyle/>
          <a:p>
            <a:pPr algn="ctr"/>
            <a:r>
              <a:rPr lang="en-US" sz="2400" dirty="0"/>
              <a:t>Question #2: Is this language statically or dynamically typed?</a:t>
            </a:r>
          </a:p>
        </p:txBody>
      </p:sp>
      <p:sp>
        <p:nvSpPr>
          <p:cNvPr id="29" name="TextBox 28">
            <a:extLst>
              <a:ext uri="{FF2B5EF4-FFF2-40B4-BE49-F238E27FC236}">
                <a16:creationId xmlns:a16="http://schemas.microsoft.com/office/drawing/2014/main" id="{452CE6D2-4F40-4B94-A18C-3F0C71B22306}"/>
              </a:ext>
            </a:extLst>
          </p:cNvPr>
          <p:cNvSpPr txBox="1"/>
          <p:nvPr/>
        </p:nvSpPr>
        <p:spPr>
          <a:xfrm>
            <a:off x="7126232" y="2772871"/>
            <a:ext cx="1210853" cy="461665"/>
          </a:xfrm>
          <a:prstGeom prst="rect">
            <a:avLst/>
          </a:prstGeom>
          <a:noFill/>
        </p:spPr>
        <p:txBody>
          <a:bodyPr wrap="square" rtlCol="0">
            <a:spAutoFit/>
          </a:bodyPr>
          <a:lstStyle/>
          <a:p>
            <a:r>
              <a:rPr lang="en-US" sz="2400" dirty="0">
                <a:latin typeface="Consolas" panose="020B0609020204030204" pitchFamily="49" charset="0"/>
              </a:rPr>
              <a:t>50</a:t>
            </a:r>
          </a:p>
        </p:txBody>
      </p:sp>
      <p:sp>
        <p:nvSpPr>
          <p:cNvPr id="30" name="Speech Bubble: Rectangle with Corners Rounded 29">
            <a:extLst>
              <a:ext uri="{FF2B5EF4-FFF2-40B4-BE49-F238E27FC236}">
                <a16:creationId xmlns:a16="http://schemas.microsoft.com/office/drawing/2014/main" id="{F09BC0E9-2EA0-4224-901E-07EB59B0F33A}"/>
              </a:ext>
            </a:extLst>
          </p:cNvPr>
          <p:cNvSpPr/>
          <p:nvPr/>
        </p:nvSpPr>
        <p:spPr>
          <a:xfrm>
            <a:off x="3351230" y="997770"/>
            <a:ext cx="5173029" cy="1419747"/>
          </a:xfrm>
          <a:prstGeom prst="wedgeRoundRectCallout">
            <a:avLst>
              <a:gd name="adj1" fmla="val -82828"/>
              <a:gd name="adj2" fmla="val 705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the language coerces </a:t>
            </a:r>
            <a:r>
              <a:rPr lang="en-US" sz="2000" dirty="0">
                <a:solidFill>
                  <a:schemeClr val="accent2">
                    <a:lumMod val="40000"/>
                    <a:lumOff val="60000"/>
                  </a:schemeClr>
                </a:solidFill>
                <a:latin typeface="Corbel" panose="020B0503020204020204" pitchFamily="34" charset="0"/>
              </a:rPr>
              <a:t>'5'</a:t>
            </a:r>
            <a:r>
              <a:rPr lang="en-US" sz="2000" dirty="0">
                <a:latin typeface="Corbel" panose="020B0503020204020204" pitchFamily="34" charset="0"/>
              </a:rPr>
              <a:t> into a number  </a:t>
            </a:r>
            <a:r>
              <a:rPr lang="en-US" sz="2000" dirty="0">
                <a:solidFill>
                  <a:srgbClr val="D5B8EA"/>
                </a:solidFill>
                <a:latin typeface="Corbel" panose="020B0503020204020204" pitchFamily="34" charset="0"/>
              </a:rPr>
              <a:t>5</a:t>
            </a:r>
            <a:r>
              <a:rPr lang="en-US" sz="2000" dirty="0">
                <a:solidFill>
                  <a:schemeClr val="accent2">
                    <a:lumMod val="40000"/>
                    <a:lumOff val="60000"/>
                  </a:schemeClr>
                </a:solidFill>
                <a:latin typeface="Corbel" panose="020B0503020204020204" pitchFamily="34" charset="0"/>
              </a:rPr>
              <a:t> </a:t>
            </a:r>
            <a:r>
              <a:rPr lang="en-US" sz="2000" dirty="0">
                <a:latin typeface="Corbel" panose="020B0503020204020204" pitchFamily="34" charset="0"/>
              </a:rPr>
              <a:t>when we use the </a:t>
            </a:r>
            <a:r>
              <a:rPr lang="en-US" sz="2000" dirty="0">
                <a:solidFill>
                  <a:schemeClr val="accent6">
                    <a:lumMod val="40000"/>
                    <a:lumOff val="60000"/>
                  </a:schemeClr>
                </a:solidFill>
                <a:latin typeface="Corbel" panose="020B0503020204020204" pitchFamily="34" charset="0"/>
              </a:rPr>
              <a:t>- operator</a:t>
            </a:r>
            <a:r>
              <a:rPr lang="en-US" sz="2000" dirty="0">
                <a:latin typeface="Corbel" panose="020B0503020204020204" pitchFamily="34" charset="0"/>
              </a:rPr>
              <a:t>:</a:t>
            </a:r>
          </a:p>
          <a:p>
            <a:pPr algn="ctr"/>
            <a:endParaRPr lang="en-US" sz="2000" dirty="0">
              <a:latin typeface="Corbel" panose="020B0503020204020204" pitchFamily="34" charset="0"/>
            </a:endParaRPr>
          </a:p>
          <a:p>
            <a:pPr algn="ctr"/>
            <a:r>
              <a:rPr lang="en-US" sz="2000" dirty="0">
                <a:solidFill>
                  <a:srgbClr val="FFC9C9"/>
                </a:solidFill>
                <a:latin typeface="Corbel" panose="020B0503020204020204" pitchFamily="34" charset="0"/>
              </a:rPr>
              <a:t>'5' </a:t>
            </a:r>
            <a:r>
              <a:rPr lang="en-US" sz="2000" dirty="0">
                <a:solidFill>
                  <a:schemeClr val="accent6">
                    <a:lumMod val="40000"/>
                    <a:lumOff val="60000"/>
                  </a:schemeClr>
                </a:solidFill>
                <a:latin typeface="Corbel" panose="020B0503020204020204" pitchFamily="34" charset="0"/>
              </a:rPr>
              <a:t>-</a:t>
            </a:r>
            <a:r>
              <a:rPr lang="en-US" sz="2000" dirty="0">
                <a:latin typeface="Corbel" panose="020B0503020204020204" pitchFamily="34" charset="0"/>
              </a:rPr>
              <a:t> 3 </a:t>
            </a:r>
            <a:r>
              <a:rPr lang="en-US" sz="2000" dirty="0">
                <a:latin typeface="Corbel" panose="020B0503020204020204" pitchFamily="34" charset="0"/>
                <a:sym typeface="Wingdings" panose="05000000000000000000" pitchFamily="2" charset="2"/>
              </a:rPr>
              <a:t> </a:t>
            </a:r>
            <a:r>
              <a:rPr lang="en-US" sz="2000" dirty="0">
                <a:solidFill>
                  <a:srgbClr val="D5B8EA"/>
                </a:solidFill>
                <a:latin typeface="Corbel" panose="020B0503020204020204" pitchFamily="34" charset="0"/>
                <a:sym typeface="Wingdings" panose="05000000000000000000" pitchFamily="2" charset="2"/>
              </a:rPr>
              <a:t>5</a:t>
            </a:r>
            <a:r>
              <a:rPr lang="en-US" sz="2000" dirty="0">
                <a:latin typeface="Corbel" panose="020B0503020204020204" pitchFamily="34" charset="0"/>
                <a:sym typeface="Wingdings" panose="05000000000000000000" pitchFamily="2" charset="2"/>
              </a:rPr>
              <a:t> </a:t>
            </a:r>
            <a:r>
              <a:rPr lang="en-US" sz="2000" dirty="0">
                <a:solidFill>
                  <a:schemeClr val="accent6">
                    <a:lumMod val="40000"/>
                    <a:lumOff val="60000"/>
                  </a:schemeClr>
                </a:solidFill>
                <a:latin typeface="Corbel" panose="020B0503020204020204" pitchFamily="34" charset="0"/>
                <a:sym typeface="Wingdings" panose="05000000000000000000" pitchFamily="2" charset="2"/>
              </a:rPr>
              <a:t>- </a:t>
            </a:r>
            <a:r>
              <a:rPr lang="en-US" sz="2000" dirty="0">
                <a:latin typeface="Corbel" panose="020B0503020204020204" pitchFamily="34" charset="0"/>
                <a:sym typeface="Wingdings" panose="05000000000000000000" pitchFamily="2" charset="2"/>
              </a:rPr>
              <a:t>3  2</a:t>
            </a:r>
            <a:endParaRPr lang="en-US" sz="2000" dirty="0">
              <a:latin typeface="Corbel" panose="020B0503020204020204" pitchFamily="34" charset="0"/>
            </a:endParaRPr>
          </a:p>
        </p:txBody>
      </p:sp>
      <p:sp>
        <p:nvSpPr>
          <p:cNvPr id="31" name="Speech Bubble: Rectangle with Corners Rounded 30">
            <a:extLst>
              <a:ext uri="{FF2B5EF4-FFF2-40B4-BE49-F238E27FC236}">
                <a16:creationId xmlns:a16="http://schemas.microsoft.com/office/drawing/2014/main" id="{C9D93204-3362-4BDB-B426-FE201F3484FC}"/>
              </a:ext>
            </a:extLst>
          </p:cNvPr>
          <p:cNvSpPr/>
          <p:nvPr/>
        </p:nvSpPr>
        <p:spPr>
          <a:xfrm>
            <a:off x="2976563" y="252648"/>
            <a:ext cx="2781678" cy="1087451"/>
          </a:xfrm>
          <a:prstGeom prst="wedgeRoundRectCallout">
            <a:avLst>
              <a:gd name="adj1" fmla="val -113725"/>
              <a:gd name="adj2" fmla="val 11996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We first assign variable y to a </a:t>
            </a:r>
            <a:r>
              <a:rPr lang="en-US" sz="2000" dirty="0">
                <a:solidFill>
                  <a:schemeClr val="accent6">
                    <a:lumMod val="40000"/>
                    <a:lumOff val="60000"/>
                  </a:schemeClr>
                </a:solidFill>
                <a:latin typeface="Corbel" panose="020B0503020204020204" pitchFamily="34" charset="0"/>
              </a:rPr>
              <a:t>string</a:t>
            </a:r>
            <a:r>
              <a:rPr lang="en-US" sz="2000" dirty="0">
                <a:latin typeface="Corbel" panose="020B0503020204020204" pitchFamily="34" charset="0"/>
              </a:rPr>
              <a:t> here...</a:t>
            </a:r>
          </a:p>
        </p:txBody>
      </p:sp>
      <p:sp>
        <p:nvSpPr>
          <p:cNvPr id="32" name="Speech Bubble: Rectangle with Corners Rounded 31">
            <a:extLst>
              <a:ext uri="{FF2B5EF4-FFF2-40B4-BE49-F238E27FC236}">
                <a16:creationId xmlns:a16="http://schemas.microsoft.com/office/drawing/2014/main" id="{26E6F5F4-9C47-4FE6-BE4C-0414036F68B8}"/>
              </a:ext>
            </a:extLst>
          </p:cNvPr>
          <p:cNvSpPr/>
          <p:nvPr/>
        </p:nvSpPr>
        <p:spPr>
          <a:xfrm>
            <a:off x="678142" y="5113082"/>
            <a:ext cx="5173029" cy="1419747"/>
          </a:xfrm>
          <a:prstGeom prst="wedgeRoundRectCallout">
            <a:avLst>
              <a:gd name="adj1" fmla="val -12031"/>
              <a:gd name="adj2" fmla="val -13948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Finally, if we evaluate from left to right, this:</a:t>
            </a:r>
            <a:br>
              <a:rPr lang="en-US" sz="2000" dirty="0">
                <a:latin typeface="Corbel" panose="020B0503020204020204" pitchFamily="34" charset="0"/>
              </a:rPr>
            </a:br>
            <a:endParaRPr lang="en-US" sz="1050" dirty="0">
              <a:latin typeface="Corbel" panose="020B0503020204020204" pitchFamily="34" charset="0"/>
            </a:endParaRPr>
          </a:p>
          <a:p>
            <a:r>
              <a:rPr lang="en-US" sz="2000" dirty="0">
                <a:latin typeface="Corbel" panose="020B0503020204020204" pitchFamily="34" charset="0"/>
              </a:rPr>
              <a:t>  1. Concatenates '5' and '3' to get '53'</a:t>
            </a:r>
          </a:p>
          <a:p>
            <a:r>
              <a:rPr lang="en-US" sz="2000" dirty="0">
                <a:latin typeface="Corbel" panose="020B0503020204020204" pitchFamily="34" charset="0"/>
              </a:rPr>
              <a:t>  2. Subtracts 3 from 53, to get 50</a:t>
            </a:r>
          </a:p>
        </p:txBody>
      </p:sp>
      <p:sp>
        <p:nvSpPr>
          <p:cNvPr id="7" name="Rectangle 6">
            <a:extLst>
              <a:ext uri="{FF2B5EF4-FFF2-40B4-BE49-F238E27FC236}">
                <a16:creationId xmlns:a16="http://schemas.microsoft.com/office/drawing/2014/main" id="{64F36B9D-630D-4613-B978-61C9EE6E0AC0}"/>
              </a:ext>
            </a:extLst>
          </p:cNvPr>
          <p:cNvSpPr/>
          <p:nvPr/>
        </p:nvSpPr>
        <p:spPr>
          <a:xfrm>
            <a:off x="6162675" y="4536942"/>
            <a:ext cx="5919788" cy="90643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96BDA7-4E51-4016-826A-35C9B17825CD}"/>
              </a:ext>
            </a:extLst>
          </p:cNvPr>
          <p:cNvSpPr/>
          <p:nvPr/>
        </p:nvSpPr>
        <p:spPr>
          <a:xfrm>
            <a:off x="6272212" y="5585690"/>
            <a:ext cx="5919788" cy="113345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2E76A227-35BF-4332-81B3-8F4EABFD8054}"/>
              </a:ext>
            </a:extLst>
          </p:cNvPr>
          <p:cNvGrpSpPr/>
          <p:nvPr/>
        </p:nvGrpSpPr>
        <p:grpSpPr>
          <a:xfrm>
            <a:off x="2249674" y="3226443"/>
            <a:ext cx="4485838" cy="1897684"/>
            <a:chOff x="3070087" y="146920"/>
            <a:chExt cx="4485838" cy="1897684"/>
          </a:xfrm>
        </p:grpSpPr>
        <p:grpSp>
          <p:nvGrpSpPr>
            <p:cNvPr id="35" name="Group 34">
              <a:extLst>
                <a:ext uri="{FF2B5EF4-FFF2-40B4-BE49-F238E27FC236}">
                  <a16:creationId xmlns:a16="http://schemas.microsoft.com/office/drawing/2014/main" id="{238FED53-728F-41DB-B7C8-66F1F2668590}"/>
                </a:ext>
              </a:extLst>
            </p:cNvPr>
            <p:cNvGrpSpPr/>
            <p:nvPr/>
          </p:nvGrpSpPr>
          <p:grpSpPr>
            <a:xfrm>
              <a:off x="3070087" y="146920"/>
              <a:ext cx="4485838" cy="1897684"/>
              <a:chOff x="3070087" y="146920"/>
              <a:chExt cx="4485838" cy="1897684"/>
            </a:xfrm>
          </p:grpSpPr>
          <p:sp>
            <p:nvSpPr>
              <p:cNvPr id="37" name="Speech Bubble: Rectangle with Corners Rounded 36">
                <a:extLst>
                  <a:ext uri="{FF2B5EF4-FFF2-40B4-BE49-F238E27FC236}">
                    <a16:creationId xmlns:a16="http://schemas.microsoft.com/office/drawing/2014/main" id="{CC2E2AE7-3F95-4576-B005-CBE4ACE9546B}"/>
                  </a:ext>
                </a:extLst>
              </p:cNvPr>
              <p:cNvSpPr/>
              <p:nvPr/>
            </p:nvSpPr>
            <p:spPr>
              <a:xfrm>
                <a:off x="3342100" y="288712"/>
                <a:ext cx="4213825" cy="1755892"/>
              </a:xfrm>
              <a:prstGeom prst="wedgeRoundRectCallout">
                <a:avLst>
                  <a:gd name="adj1" fmla="val -32345"/>
                  <a:gd name="adj2" fmla="val 99628"/>
                  <a:gd name="adj3" fmla="val 16667"/>
                </a:avLst>
              </a:prstGeom>
              <a:solidFill>
                <a:srgbClr val="0C3E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38" name="Picture 37">
                <a:extLst>
                  <a:ext uri="{FF2B5EF4-FFF2-40B4-BE49-F238E27FC236}">
                    <a16:creationId xmlns:a16="http://schemas.microsoft.com/office/drawing/2014/main" id="{216B554B-A755-4195-BE66-A6158B93A96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070087" y="146920"/>
                <a:ext cx="1493019" cy="1159285"/>
              </a:xfrm>
              <a:prstGeom prst="rect">
                <a:avLst/>
              </a:prstGeom>
            </p:spPr>
          </p:pic>
        </p:grpSp>
        <p:sp>
          <p:nvSpPr>
            <p:cNvPr id="36" name="TextBox 35">
              <a:extLst>
                <a:ext uri="{FF2B5EF4-FFF2-40B4-BE49-F238E27FC236}">
                  <a16:creationId xmlns:a16="http://schemas.microsoft.com/office/drawing/2014/main" id="{3E695A67-AD8B-4DAD-9BED-09E9D58B8D6A}"/>
                </a:ext>
              </a:extLst>
            </p:cNvPr>
            <p:cNvSpPr txBox="1"/>
            <p:nvPr/>
          </p:nvSpPr>
          <p:spPr>
            <a:xfrm>
              <a:off x="4085070" y="575928"/>
              <a:ext cx="3412720" cy="1384995"/>
            </a:xfrm>
            <a:prstGeom prst="rect">
              <a:avLst/>
            </a:prstGeom>
            <a:noFill/>
            <a:ln>
              <a:noFill/>
            </a:ln>
          </p:spPr>
          <p:txBody>
            <a:bodyPr wrap="square">
              <a:spAutoFit/>
            </a:bodyPr>
            <a:lstStyle/>
            <a:p>
              <a:pPr algn="ctr"/>
              <a:r>
                <a:rPr lang="en-US" sz="2800" dirty="0">
                  <a:solidFill>
                    <a:schemeClr val="accent4">
                      <a:lumMod val="20000"/>
                      <a:lumOff val="80000"/>
                    </a:schemeClr>
                  </a:solidFill>
                  <a:latin typeface="Caveat" pitchFamily="2" charset="0"/>
                </a:rPr>
                <a:t>JavaScript was developed in just ten days back in 1995!</a:t>
              </a:r>
            </a:p>
          </p:txBody>
        </p:sp>
      </p:grpSp>
      <p:sp>
        <p:nvSpPr>
          <p:cNvPr id="9" name="Rectangle 8">
            <a:extLst>
              <a:ext uri="{FF2B5EF4-FFF2-40B4-BE49-F238E27FC236}">
                <a16:creationId xmlns:a16="http://schemas.microsoft.com/office/drawing/2014/main" id="{ADAD03E8-4C5C-478E-9FDE-D013F28E9661}"/>
              </a:ext>
            </a:extLst>
          </p:cNvPr>
          <p:cNvSpPr/>
          <p:nvPr/>
        </p:nvSpPr>
        <p:spPr>
          <a:xfrm>
            <a:off x="8396288" y="12394"/>
            <a:ext cx="3795712" cy="551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Thanks to Matthew Wang for inspiring this problem!</a:t>
            </a:r>
          </a:p>
        </p:txBody>
      </p:sp>
      <p:sp>
        <p:nvSpPr>
          <p:cNvPr id="39" name="Speech Bubble: Rectangle with Corners Rounded 38">
            <a:extLst>
              <a:ext uri="{FF2B5EF4-FFF2-40B4-BE49-F238E27FC236}">
                <a16:creationId xmlns:a16="http://schemas.microsoft.com/office/drawing/2014/main" id="{401725C7-8A61-479E-8AEB-E4FC8E4A2B65}"/>
              </a:ext>
            </a:extLst>
          </p:cNvPr>
          <p:cNvSpPr/>
          <p:nvPr/>
        </p:nvSpPr>
        <p:spPr>
          <a:xfrm>
            <a:off x="2935634" y="3233103"/>
            <a:ext cx="5401451" cy="1419747"/>
          </a:xfrm>
          <a:prstGeom prst="wedgeRoundRectCallout">
            <a:avLst>
              <a:gd name="adj1" fmla="val -83012"/>
              <a:gd name="adj2" fmla="val -7172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then assign y to a </a:t>
            </a:r>
            <a:r>
              <a:rPr lang="en-US" sz="2000" dirty="0">
                <a:solidFill>
                  <a:srgbClr val="D5B8EA"/>
                </a:solidFill>
                <a:latin typeface="Corbel" panose="020B0503020204020204" pitchFamily="34" charset="0"/>
              </a:rPr>
              <a:t>number</a:t>
            </a:r>
            <a:r>
              <a:rPr lang="en-US" sz="2000" dirty="0">
                <a:latin typeface="Corbel" panose="020B0503020204020204" pitchFamily="34" charset="0"/>
              </a:rPr>
              <a:t> here...</a:t>
            </a:r>
          </a:p>
          <a:p>
            <a:pPr algn="ctr"/>
            <a:endParaRPr lang="en-US" sz="2000" dirty="0">
              <a:latin typeface="Corbel" panose="020B0503020204020204" pitchFamily="34" charset="0"/>
            </a:endParaRPr>
          </a:p>
          <a:p>
            <a:pPr algn="ctr"/>
            <a:r>
              <a:rPr lang="en-US" sz="2000" dirty="0">
                <a:latin typeface="Corbel" panose="020B0503020204020204" pitchFamily="34" charset="0"/>
              </a:rPr>
              <a:t> So this must be a dynamically typed language!</a:t>
            </a:r>
          </a:p>
        </p:txBody>
      </p:sp>
    </p:spTree>
    <p:extLst>
      <p:ext uri="{BB962C8B-B14F-4D97-AF65-F5344CB8AC3E}">
        <p14:creationId xmlns:p14="http://schemas.microsoft.com/office/powerpoint/2010/main" val="23261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22" presetClass="entr" presetSubtype="8"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90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4"/>
                                        </p:tgtEl>
                                      </p:cBhvr>
                                    </p:animEffect>
                                    <p:set>
                                      <p:cBhvr>
                                        <p:cTn id="61" dur="1" fill="hold">
                                          <p:stCondLst>
                                            <p:cond delay="499"/>
                                          </p:stCondLst>
                                        </p:cTn>
                                        <p:tgtEl>
                                          <p:spTgt spid="2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down)">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down)">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30"/>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wipe(down)">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39">
                                            <p:bg/>
                                          </p:spTgt>
                                        </p:tgtEl>
                                        <p:attrNameLst>
                                          <p:attrName>style.visibility</p:attrName>
                                        </p:attrNameLst>
                                      </p:cBhvr>
                                      <p:to>
                                        <p:strVal val="visible"/>
                                      </p:to>
                                    </p:set>
                                    <p:animEffect transition="in" filter="wipe(down)">
                                      <p:cBhvr>
                                        <p:cTn id="102" dur="500"/>
                                        <p:tgtEl>
                                          <p:spTgt spid="39">
                                            <p:bg/>
                                          </p:spTgt>
                                        </p:tgtEl>
                                      </p:cBhvr>
                                    </p:animEffect>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39">
                                            <p:txEl>
                                              <p:pRg st="0" end="0"/>
                                            </p:txEl>
                                          </p:spTgt>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39">
                                            <p:txEl>
                                              <p:pRg st="2" end="2"/>
                                            </p:txEl>
                                          </p:spTgt>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39">
                                            <p:bg/>
                                          </p:spTgt>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31"/>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1" nodeType="clickEffect">
                                  <p:stCondLst>
                                    <p:cond delay="0"/>
                                  </p:stCondLst>
                                  <p:childTnLst>
                                    <p:animEffect transition="out" filter="fade">
                                      <p:cBhvr>
                                        <p:cTn id="123" dur="500"/>
                                        <p:tgtEl>
                                          <p:spTgt spid="33"/>
                                        </p:tgtEl>
                                      </p:cBhvr>
                                    </p:animEffect>
                                    <p:set>
                                      <p:cBhvr>
                                        <p:cTn id="124" dur="1" fill="hold">
                                          <p:stCondLst>
                                            <p:cond delay="499"/>
                                          </p:stCondLst>
                                        </p:cTn>
                                        <p:tgtEl>
                                          <p:spTgt spid="33"/>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32">
                                            <p:bg/>
                                          </p:spTgt>
                                        </p:tgtEl>
                                        <p:attrNameLst>
                                          <p:attrName>style.visibility</p:attrName>
                                        </p:attrNameLst>
                                      </p:cBhvr>
                                      <p:to>
                                        <p:strVal val="visible"/>
                                      </p:to>
                                    </p:set>
                                    <p:animEffect transition="in" filter="wipe(down)">
                                      <p:cBhvr>
                                        <p:cTn id="129" dur="500"/>
                                        <p:tgtEl>
                                          <p:spTgt spid="32">
                                            <p:bg/>
                                          </p:spTgt>
                                        </p:tgtEl>
                                      </p:cBhvr>
                                    </p:animEffect>
                                  </p:childTnLst>
                                </p:cTn>
                              </p:par>
                            </p:childTnLst>
                          </p:cTn>
                        </p:par>
                        <p:par>
                          <p:cTn id="130" fill="hold">
                            <p:stCondLst>
                              <p:cond delay="500"/>
                            </p:stCondLst>
                            <p:childTnLst>
                              <p:par>
                                <p:cTn id="131" presetID="1" presetClass="entr" presetSubtype="0" fill="hold" grpId="0" nodeType="afterEffect">
                                  <p:stCondLst>
                                    <p:cond delay="0"/>
                                  </p:stCondLst>
                                  <p:childTnLst>
                                    <p:set>
                                      <p:cBhvr>
                                        <p:cTn id="132"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2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32">
                                            <p:txEl>
                                              <p:pRg st="0" end="0"/>
                                            </p:txEl>
                                          </p:spTgt>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32">
                                            <p:txEl>
                                              <p:pRg st="1" end="1"/>
                                            </p:txEl>
                                          </p:spTgt>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32">
                                            <p:txEl>
                                              <p:pRg st="2" end="2"/>
                                            </p:txEl>
                                          </p:spTgt>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32">
                                            <p:bg/>
                                          </p:spTgt>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nodeType="clickEffect">
                                  <p:stCondLst>
                                    <p:cond delay="0"/>
                                  </p:stCondLst>
                                  <p:childTnLst>
                                    <p:set>
                                      <p:cBhvr>
                                        <p:cTn id="162" dur="1" fill="hold">
                                          <p:stCondLst>
                                            <p:cond delay="0"/>
                                          </p:stCondLst>
                                        </p:cTn>
                                        <p:tgtEl>
                                          <p:spTgt spid="34"/>
                                        </p:tgtEl>
                                        <p:attrNameLst>
                                          <p:attrName>style.visibility</p:attrName>
                                        </p:attrNameLst>
                                      </p:cBhvr>
                                      <p:to>
                                        <p:strVal val="visible"/>
                                      </p:to>
                                    </p:set>
                                    <p:animEffect transition="in" filter="wipe(down)">
                                      <p:cBhvr>
                                        <p:cTn id="163" dur="500"/>
                                        <p:tgtEl>
                                          <p:spTgt spid="34"/>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nodeType="clickEffect">
                                  <p:stCondLst>
                                    <p:cond delay="0"/>
                                  </p:stCondLst>
                                  <p:childTnLst>
                                    <p:set>
                                      <p:cBhvr>
                                        <p:cTn id="167" dur="1" fill="hold">
                                          <p:stCondLst>
                                            <p:cond delay="0"/>
                                          </p:stCondLst>
                                        </p:cTn>
                                        <p:tgtEl>
                                          <p:spTgt spid="34"/>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2" presetClass="entr" presetSubtype="1" fill="hold" grpId="0" nodeType="clickEffect">
                                  <p:stCondLst>
                                    <p:cond delay="0"/>
                                  </p:stCondLst>
                                  <p:childTnLst>
                                    <p:set>
                                      <p:cBhvr>
                                        <p:cTn id="171" dur="1" fill="hold">
                                          <p:stCondLst>
                                            <p:cond delay="0"/>
                                          </p:stCondLst>
                                        </p:cTn>
                                        <p:tgtEl>
                                          <p:spTgt spid="9"/>
                                        </p:tgtEl>
                                        <p:attrNameLst>
                                          <p:attrName>style.visibility</p:attrName>
                                        </p:attrNameLst>
                                      </p:cBhvr>
                                      <p:to>
                                        <p:strVal val="visible"/>
                                      </p:to>
                                    </p:set>
                                    <p:anim calcmode="lin" valueType="num">
                                      <p:cBhvr additive="base">
                                        <p:cTn id="172" dur="500" fill="hold"/>
                                        <p:tgtEl>
                                          <p:spTgt spid="9"/>
                                        </p:tgtEl>
                                        <p:attrNameLst>
                                          <p:attrName>ppt_x</p:attrName>
                                        </p:attrNameLst>
                                      </p:cBhvr>
                                      <p:tavLst>
                                        <p:tav tm="0">
                                          <p:val>
                                            <p:strVal val="#ppt_x"/>
                                          </p:val>
                                        </p:tav>
                                        <p:tav tm="100000">
                                          <p:val>
                                            <p:strVal val="#ppt_x"/>
                                          </p:val>
                                        </p:tav>
                                      </p:tavLst>
                                    </p:anim>
                                    <p:anim calcmode="lin" valueType="num">
                                      <p:cBhvr additive="base">
                                        <p:cTn id="17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uiExpand="1" build="p" animBg="1"/>
      <p:bldP spid="18" grpId="0"/>
      <p:bldP spid="20" grpId="0" animBg="1"/>
      <p:bldP spid="20" grpId="1" animBg="1"/>
      <p:bldP spid="23" grpId="0" animBg="1"/>
      <p:bldP spid="23" grpId="1" animBg="1"/>
      <p:bldP spid="24" grpId="0" animBg="1"/>
      <p:bldP spid="24" grpId="1" animBg="1"/>
      <p:bldP spid="4" grpId="0" animBg="1"/>
      <p:bldP spid="6" grpId="0"/>
      <p:bldP spid="22" grpId="0"/>
      <p:bldP spid="27" grpId="0"/>
      <p:bldP spid="28" grpId="0"/>
      <p:bldP spid="29" grpId="0"/>
      <p:bldP spid="30" grpId="0" animBg="1"/>
      <p:bldP spid="30" grpId="1" animBg="1"/>
      <p:bldP spid="31" grpId="0" animBg="1"/>
      <p:bldP spid="31" grpId="1" animBg="1"/>
      <p:bldP spid="32" grpId="0" uiExpand="1" build="p" animBg="1"/>
      <p:bldP spid="32" grpId="1" build="allAtOnce" animBg="1"/>
      <p:bldP spid="7" grpId="0" animBg="1"/>
      <p:bldP spid="7" grpId="1" animBg="1"/>
      <p:bldP spid="33" grpId="0" animBg="1"/>
      <p:bldP spid="33" grpId="1" animBg="1"/>
      <p:bldP spid="9" grpId="0" animBg="1"/>
      <p:bldP spid="39" grpId="0" uiExpand="1" build="p" animBg="1"/>
      <p:bldP spid="39" grpId="1" build="allAtOnce"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9A9E1E-49B5-4E58-B592-22A4614DC138}"/>
              </a:ext>
            </a:extLst>
          </p:cNvPr>
          <p:cNvSpPr txBox="1">
            <a:spLocks/>
          </p:cNvSpPr>
          <p:nvPr/>
        </p:nvSpPr>
        <p:spPr>
          <a:xfrm>
            <a:off x="914400" y="269305"/>
            <a:ext cx="10363200" cy="1143000"/>
          </a:xfrm>
          <a:prstGeom prst="rect">
            <a:avLst/>
          </a:prstGeom>
        </p:spPr>
        <p:txBody>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3600" dirty="0"/>
              <a:t>Types – A Final Thought</a:t>
            </a:r>
          </a:p>
        </p:txBody>
      </p:sp>
      <p:grpSp>
        <p:nvGrpSpPr>
          <p:cNvPr id="13" name="Group 12">
            <a:extLst>
              <a:ext uri="{FF2B5EF4-FFF2-40B4-BE49-F238E27FC236}">
                <a16:creationId xmlns:a16="http://schemas.microsoft.com/office/drawing/2014/main" id="{D3D1711B-143B-464C-8238-28167F0C68F1}"/>
              </a:ext>
            </a:extLst>
          </p:cNvPr>
          <p:cNvGrpSpPr/>
          <p:nvPr/>
        </p:nvGrpSpPr>
        <p:grpSpPr>
          <a:xfrm>
            <a:off x="1893395" y="1468158"/>
            <a:ext cx="8493479" cy="1213995"/>
            <a:chOff x="956801" y="1445964"/>
            <a:chExt cx="8493479" cy="1213995"/>
          </a:xfrm>
        </p:grpSpPr>
        <p:sp>
          <p:nvSpPr>
            <p:cNvPr id="3" name="TextBox 2">
              <a:extLst>
                <a:ext uri="{FF2B5EF4-FFF2-40B4-BE49-F238E27FC236}">
                  <a16:creationId xmlns:a16="http://schemas.microsoft.com/office/drawing/2014/main" id="{7EADEA64-4F25-4673-84B0-723929187591}"/>
                </a:ext>
              </a:extLst>
            </p:cNvPr>
            <p:cNvSpPr txBox="1"/>
            <p:nvPr/>
          </p:nvSpPr>
          <p:spPr>
            <a:xfrm>
              <a:off x="3265271" y="1724302"/>
              <a:ext cx="6185009" cy="830997"/>
            </a:xfrm>
            <a:prstGeom prst="rect">
              <a:avLst/>
            </a:prstGeom>
            <a:noFill/>
          </p:spPr>
          <p:txBody>
            <a:bodyPr wrap="square">
              <a:spAutoFit/>
            </a:bodyPr>
            <a:lstStyle/>
            <a:p>
              <a:pPr algn="ctr"/>
              <a:r>
                <a:rPr lang="en-US" sz="2400" dirty="0">
                  <a:solidFill>
                    <a:prstClr val="black"/>
                  </a:solidFill>
                  <a:latin typeface="AppleSystemUIFont"/>
                </a:rPr>
                <a:t>Type systems empower you to </a:t>
              </a:r>
              <a:r>
                <a:rPr lang="en-US" sz="2400" dirty="0">
                  <a:solidFill>
                    <a:srgbClr val="FF0000"/>
                  </a:solidFill>
                  <a:latin typeface="AppleSystemUIFont"/>
                </a:rPr>
                <a:t>formalize a problem's structure</a:t>
              </a:r>
              <a:r>
                <a:rPr lang="en-US" sz="2400" dirty="0">
                  <a:solidFill>
                    <a:prstClr val="black"/>
                  </a:solidFill>
                  <a:latin typeface="AppleSystemUIFont"/>
                </a:rPr>
                <a:t> into (user-defined) types. </a:t>
              </a:r>
              <a:endParaRPr lang="en-US" sz="2400" dirty="0"/>
            </a:p>
          </p:txBody>
        </p:sp>
        <p:grpSp>
          <p:nvGrpSpPr>
            <p:cNvPr id="12" name="Group 11">
              <a:extLst>
                <a:ext uri="{FF2B5EF4-FFF2-40B4-BE49-F238E27FC236}">
                  <a16:creationId xmlns:a16="http://schemas.microsoft.com/office/drawing/2014/main" id="{7EAC58C8-6973-4DF1-B2B7-34E93859A9D0}"/>
                </a:ext>
              </a:extLst>
            </p:cNvPr>
            <p:cNvGrpSpPr/>
            <p:nvPr/>
          </p:nvGrpSpPr>
          <p:grpSpPr>
            <a:xfrm>
              <a:off x="956801" y="1445964"/>
              <a:ext cx="2226353" cy="1213995"/>
              <a:chOff x="871953" y="1251751"/>
              <a:chExt cx="2226353" cy="1213995"/>
            </a:xfrm>
          </p:grpSpPr>
          <p:pic>
            <p:nvPicPr>
              <p:cNvPr id="8" name="Picture 7">
                <a:extLst>
                  <a:ext uri="{FF2B5EF4-FFF2-40B4-BE49-F238E27FC236}">
                    <a16:creationId xmlns:a16="http://schemas.microsoft.com/office/drawing/2014/main" id="{813304E5-9290-44F9-A07E-F91A9014F377}"/>
                  </a:ext>
                </a:extLst>
              </p:cNvPr>
              <p:cNvPicPr>
                <a:picLocks noChangeAspect="1"/>
              </p:cNvPicPr>
              <p:nvPr/>
            </p:nvPicPr>
            <p:blipFill rotWithShape="1">
              <a:blip r:embed="rId2"/>
              <a:srcRect t="11079" b="23760"/>
              <a:stretch/>
            </p:blipFill>
            <p:spPr>
              <a:xfrm>
                <a:off x="871953" y="1582419"/>
                <a:ext cx="2226353" cy="883327"/>
              </a:xfrm>
              <a:prstGeom prst="rect">
                <a:avLst/>
              </a:prstGeom>
            </p:spPr>
          </p:pic>
          <p:sp>
            <p:nvSpPr>
              <p:cNvPr id="11" name="Arrow: Right 10">
                <a:extLst>
                  <a:ext uri="{FF2B5EF4-FFF2-40B4-BE49-F238E27FC236}">
                    <a16:creationId xmlns:a16="http://schemas.microsoft.com/office/drawing/2014/main" id="{99A76B3E-ACA3-4958-8ED7-67A5CBA01893}"/>
                  </a:ext>
                </a:extLst>
              </p:cNvPr>
              <p:cNvSpPr/>
              <p:nvPr/>
            </p:nvSpPr>
            <p:spPr>
              <a:xfrm>
                <a:off x="893176" y="1251751"/>
                <a:ext cx="2183906" cy="278338"/>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a:extLst>
              <a:ext uri="{FF2B5EF4-FFF2-40B4-BE49-F238E27FC236}">
                <a16:creationId xmlns:a16="http://schemas.microsoft.com/office/drawing/2014/main" id="{28E98A97-AC73-4FCC-B544-1944644D2986}"/>
              </a:ext>
            </a:extLst>
          </p:cNvPr>
          <p:cNvGrpSpPr/>
          <p:nvPr/>
        </p:nvGrpSpPr>
        <p:grpSpPr>
          <a:xfrm>
            <a:off x="1160848" y="3252649"/>
            <a:ext cx="10433389" cy="1265688"/>
            <a:chOff x="1160848" y="3252649"/>
            <a:chExt cx="10433389" cy="1265688"/>
          </a:xfrm>
        </p:grpSpPr>
        <p:sp>
          <p:nvSpPr>
            <p:cNvPr id="6" name="TextBox 5">
              <a:extLst>
                <a:ext uri="{FF2B5EF4-FFF2-40B4-BE49-F238E27FC236}">
                  <a16:creationId xmlns:a16="http://schemas.microsoft.com/office/drawing/2014/main" id="{F6C41D06-2906-49FE-8DC9-EDB39A69C8EA}"/>
                </a:ext>
              </a:extLst>
            </p:cNvPr>
            <p:cNvSpPr txBox="1"/>
            <p:nvPr/>
          </p:nvSpPr>
          <p:spPr>
            <a:xfrm>
              <a:off x="2727294" y="3401017"/>
              <a:ext cx="6513944" cy="830997"/>
            </a:xfrm>
            <a:prstGeom prst="rect">
              <a:avLst/>
            </a:prstGeom>
            <a:noFill/>
          </p:spPr>
          <p:txBody>
            <a:bodyPr wrap="square">
              <a:spAutoFit/>
            </a:bodyPr>
            <a:lstStyle/>
            <a:p>
              <a:pPr algn="ctr"/>
              <a:r>
                <a:rPr lang="en-US" sz="2400" dirty="0">
                  <a:solidFill>
                    <a:prstClr val="black"/>
                  </a:solidFill>
                  <a:latin typeface="AppleSystemUIFont"/>
                </a:rPr>
                <a:t>This allows the compiler to </a:t>
              </a:r>
              <a:r>
                <a:rPr lang="en-US" sz="2400" dirty="0">
                  <a:solidFill>
                    <a:srgbClr val="FF0000"/>
                  </a:solidFill>
                  <a:latin typeface="AppleSystemUIFont"/>
                </a:rPr>
                <a:t>verify that structure</a:t>
              </a:r>
              <a:r>
                <a:rPr lang="en-US" sz="2400" dirty="0">
                  <a:solidFill>
                    <a:prstClr val="black"/>
                  </a:solidFill>
                  <a:latin typeface="AppleSystemUIFont"/>
                </a:rPr>
                <a:t>, enabling you to write </a:t>
              </a:r>
              <a:r>
                <a:rPr lang="en-US" sz="2400" dirty="0">
                  <a:solidFill>
                    <a:srgbClr val="FF0000"/>
                  </a:solidFill>
                  <a:latin typeface="AppleSystemUIFont"/>
                </a:rPr>
                <a:t>more</a:t>
              </a:r>
              <a:r>
                <a:rPr lang="en-US" sz="2400" dirty="0">
                  <a:solidFill>
                    <a:prstClr val="black"/>
                  </a:solidFill>
                  <a:latin typeface="AppleSystemUIFont"/>
                </a:rPr>
                <a:t> </a:t>
              </a:r>
              <a:r>
                <a:rPr lang="en-US" sz="2400" dirty="0">
                  <a:solidFill>
                    <a:srgbClr val="FF0000"/>
                  </a:solidFill>
                  <a:latin typeface="AppleSystemUIFont"/>
                </a:rPr>
                <a:t>robust software</a:t>
              </a:r>
              <a:r>
                <a:rPr lang="en-US" sz="2400" dirty="0">
                  <a:solidFill>
                    <a:prstClr val="black"/>
                  </a:solidFill>
                  <a:latin typeface="AppleSystemUIFont"/>
                </a:rPr>
                <a:t>.</a:t>
              </a:r>
              <a:endParaRPr lang="en-US" sz="2400" dirty="0"/>
            </a:p>
          </p:txBody>
        </p:sp>
        <p:pic>
          <p:nvPicPr>
            <p:cNvPr id="15" name="Picture 14">
              <a:extLst>
                <a:ext uri="{FF2B5EF4-FFF2-40B4-BE49-F238E27FC236}">
                  <a16:creationId xmlns:a16="http://schemas.microsoft.com/office/drawing/2014/main" id="{474AE36A-EE38-4043-B617-812A8AF0DF81}"/>
                </a:ext>
              </a:extLst>
            </p:cNvPr>
            <p:cNvPicPr>
              <a:picLocks noChangeAspect="1"/>
            </p:cNvPicPr>
            <p:nvPr/>
          </p:nvPicPr>
          <p:blipFill>
            <a:blip r:embed="rId3"/>
            <a:stretch>
              <a:fillRect/>
            </a:stretch>
          </p:blipFill>
          <p:spPr>
            <a:xfrm>
              <a:off x="1160848" y="3252649"/>
              <a:ext cx="1566446" cy="1265688"/>
            </a:xfrm>
            <a:prstGeom prst="rect">
              <a:avLst/>
            </a:prstGeom>
          </p:spPr>
        </p:pic>
        <p:pic>
          <p:nvPicPr>
            <p:cNvPr id="17" name="Picture 16">
              <a:extLst>
                <a:ext uri="{FF2B5EF4-FFF2-40B4-BE49-F238E27FC236}">
                  <a16:creationId xmlns:a16="http://schemas.microsoft.com/office/drawing/2014/main" id="{6F7C26E1-F070-4658-A3F9-DBB337CECBB9}"/>
                </a:ext>
              </a:extLst>
            </p:cNvPr>
            <p:cNvPicPr>
              <a:picLocks noChangeAspect="1"/>
            </p:cNvPicPr>
            <p:nvPr/>
          </p:nvPicPr>
          <p:blipFill>
            <a:blip r:embed="rId4"/>
            <a:stretch>
              <a:fillRect/>
            </a:stretch>
          </p:blipFill>
          <p:spPr>
            <a:xfrm>
              <a:off x="9241238" y="3289724"/>
              <a:ext cx="2352999" cy="1053582"/>
            </a:xfrm>
            <a:prstGeom prst="rect">
              <a:avLst/>
            </a:prstGeom>
          </p:spPr>
        </p:pic>
      </p:grpSp>
    </p:spTree>
    <p:extLst>
      <p:ext uri="{BB962C8B-B14F-4D97-AF65-F5344CB8AC3E}">
        <p14:creationId xmlns:p14="http://schemas.microsoft.com/office/powerpoint/2010/main" val="33705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latin typeface="Corbel" panose="020B0503020204020204" pitchFamily="34" charset="0"/>
              </a:rPr>
              <a:t>Scoping</a:t>
            </a:r>
          </a:p>
        </p:txBody>
      </p:sp>
      <p:pic>
        <p:nvPicPr>
          <p:cNvPr id="7" name="Picture 6">
            <a:extLst>
              <a:ext uri="{FF2B5EF4-FFF2-40B4-BE49-F238E27FC236}">
                <a16:creationId xmlns:a16="http://schemas.microsoft.com/office/drawing/2014/main" id="{CFE47EFB-53CD-4FBE-B613-53F8DB609929}"/>
              </a:ext>
            </a:extLst>
          </p:cNvPr>
          <p:cNvPicPr>
            <a:picLocks noChangeAspect="1"/>
          </p:cNvPicPr>
          <p:nvPr/>
        </p:nvPicPr>
        <p:blipFill>
          <a:blip r:embed="rId3"/>
          <a:stretch>
            <a:fillRect/>
          </a:stretch>
        </p:blipFill>
        <p:spPr>
          <a:xfrm>
            <a:off x="4343400" y="1418015"/>
            <a:ext cx="3667812" cy="2743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7C443428-751B-4D05-92C3-B86BF5D4F289}"/>
              </a:ext>
            </a:extLst>
          </p:cNvPr>
          <p:cNvSpPr txBox="1"/>
          <p:nvPr/>
        </p:nvSpPr>
        <p:spPr>
          <a:xfrm>
            <a:off x="1816761" y="4441353"/>
            <a:ext cx="8721090" cy="461665"/>
          </a:xfrm>
          <a:prstGeom prst="rect">
            <a:avLst/>
          </a:prstGeom>
          <a:noFill/>
        </p:spPr>
        <p:txBody>
          <a:bodyPr wrap="square" rtlCol="0">
            <a:spAutoFit/>
          </a:bodyPr>
          <a:lstStyle/>
          <a:p>
            <a:pPr algn="ctr"/>
            <a:r>
              <a:rPr lang="en-US" sz="2400" dirty="0"/>
              <a:t>By the end of this section, you should be able to:</a:t>
            </a:r>
          </a:p>
        </p:txBody>
      </p:sp>
      <p:sp>
        <p:nvSpPr>
          <p:cNvPr id="10" name="TextBox 9">
            <a:extLst>
              <a:ext uri="{FF2B5EF4-FFF2-40B4-BE49-F238E27FC236}">
                <a16:creationId xmlns:a16="http://schemas.microsoft.com/office/drawing/2014/main" id="{E3099FB5-F148-4A4B-8D4A-7C888452B3D4}"/>
              </a:ext>
            </a:extLst>
          </p:cNvPr>
          <p:cNvSpPr txBox="1"/>
          <p:nvPr/>
        </p:nvSpPr>
        <p:spPr>
          <a:xfrm>
            <a:off x="1496416" y="5092971"/>
            <a:ext cx="9361779" cy="461665"/>
          </a:xfrm>
          <a:prstGeom prst="rect">
            <a:avLst/>
          </a:prstGeom>
          <a:noFill/>
        </p:spPr>
        <p:txBody>
          <a:bodyPr wrap="square" rtlCol="0">
            <a:spAutoFit/>
          </a:bodyPr>
          <a:lstStyle/>
          <a:p>
            <a:pPr algn="ctr"/>
            <a:r>
              <a:rPr lang="en-US" sz="2400" dirty="0"/>
              <a:t>Take a new language and understand its approach to variable scoping.</a:t>
            </a:r>
          </a:p>
        </p:txBody>
      </p:sp>
      <p:sp>
        <p:nvSpPr>
          <p:cNvPr id="12" name="TextBox 11">
            <a:extLst>
              <a:ext uri="{FF2B5EF4-FFF2-40B4-BE49-F238E27FC236}">
                <a16:creationId xmlns:a16="http://schemas.microsoft.com/office/drawing/2014/main" id="{CE8091FB-2F9C-4CC1-BD80-2FBAB6842FE3}"/>
              </a:ext>
            </a:extLst>
          </p:cNvPr>
          <p:cNvSpPr txBox="1"/>
          <p:nvPr/>
        </p:nvSpPr>
        <p:spPr>
          <a:xfrm>
            <a:off x="902510" y="5744589"/>
            <a:ext cx="10549589" cy="830997"/>
          </a:xfrm>
          <a:prstGeom prst="rect">
            <a:avLst/>
          </a:prstGeom>
          <a:noFill/>
        </p:spPr>
        <p:txBody>
          <a:bodyPr wrap="square" rtlCol="0">
            <a:spAutoFit/>
          </a:bodyPr>
          <a:lstStyle/>
          <a:p>
            <a:pPr algn="ctr"/>
            <a:r>
              <a:rPr lang="en-US" sz="2400" dirty="0"/>
              <a:t>Understand the implications of its scoping approach for the visibility/accessibility of variables in your program.</a:t>
            </a:r>
          </a:p>
        </p:txBody>
      </p:sp>
    </p:spTree>
    <p:extLst>
      <p:ext uri="{BB962C8B-B14F-4D97-AF65-F5344CB8AC3E}">
        <p14:creationId xmlns:p14="http://schemas.microsoft.com/office/powerpoint/2010/main" val="416924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Scoping</a:t>
            </a:r>
            <a:br>
              <a:rPr lang="en-US" sz="3200" dirty="0">
                <a:solidFill>
                  <a:schemeClr val="tx2"/>
                </a:solidFill>
                <a:latin typeface="Corbel" panose="020B0503020204020204" pitchFamily="34" charset="0"/>
              </a:rPr>
            </a:br>
            <a:r>
              <a:rPr lang="en-US" sz="3200" dirty="0">
                <a:solidFill>
                  <a:srgbClr val="FF0000"/>
                </a:solidFill>
                <a:latin typeface="Corbel" panose="020B0503020204020204" pitchFamily="34" charset="0"/>
              </a:rPr>
              <a:t>What’s the big picture?</a:t>
            </a:r>
          </a:p>
        </p:txBody>
      </p:sp>
      <p:sp>
        <p:nvSpPr>
          <p:cNvPr id="9" name="Rectangle 8"/>
          <p:cNvSpPr/>
          <p:nvPr/>
        </p:nvSpPr>
        <p:spPr bwMode="auto">
          <a:xfrm>
            <a:off x="2674893" y="1267902"/>
            <a:ext cx="7020432" cy="543270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0"/>
              </a:spcBef>
              <a:spcAft>
                <a:spcPct val="0"/>
              </a:spcAft>
            </a:pPr>
            <a:endParaRPr lang="en-US" sz="2000" dirty="0">
              <a:latin typeface="Georgia" panose="02040502050405020303" pitchFamily="18"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1017238" y="1267902"/>
            <a:ext cx="1657656" cy="106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TextBox 40">
            <a:extLst>
              <a:ext uri="{FF2B5EF4-FFF2-40B4-BE49-F238E27FC236}">
                <a16:creationId xmlns:a16="http://schemas.microsoft.com/office/drawing/2014/main" id="{43382EF6-14B4-4E7A-B7EC-30CDE63A1337}"/>
              </a:ext>
            </a:extLst>
          </p:cNvPr>
          <p:cNvSpPr txBox="1"/>
          <p:nvPr/>
        </p:nvSpPr>
        <p:spPr>
          <a:xfrm>
            <a:off x="2674893" y="2263440"/>
            <a:ext cx="6842214" cy="830997"/>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A variable is "in-scope" in a region of a program if it can be explicitly accessed by its name in that region.</a:t>
            </a:r>
          </a:p>
        </p:txBody>
      </p:sp>
      <p:sp>
        <p:nvSpPr>
          <p:cNvPr id="32" name="Arrow: Down 31" hidden="1">
            <a:extLst>
              <a:ext uri="{FF2B5EF4-FFF2-40B4-BE49-F238E27FC236}">
                <a16:creationId xmlns:a16="http://schemas.microsoft.com/office/drawing/2014/main" id="{B73E6720-FDE3-4EFF-9B4B-EB8C0871BE18}"/>
              </a:ext>
            </a:extLst>
          </p:cNvPr>
          <p:cNvSpPr/>
          <p:nvPr/>
        </p:nvSpPr>
        <p:spPr>
          <a:xfrm>
            <a:off x="5875660" y="550743"/>
            <a:ext cx="3830198" cy="3934375"/>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q’s type is unknown until the actual code runs! </a:t>
            </a:r>
            <a:br>
              <a:rPr lang="en-US" sz="2000" dirty="0">
                <a:solidFill>
                  <a:schemeClr val="tx1"/>
                </a:solidFill>
              </a:rPr>
            </a:br>
            <a:r>
              <a:rPr lang="en-US" sz="2000" dirty="0">
                <a:solidFill>
                  <a:schemeClr val="tx1"/>
                </a:solidFill>
              </a:rPr>
              <a:t>It’s type can only be determined ("bound") once a variable is passed in!</a:t>
            </a:r>
          </a:p>
        </p:txBody>
      </p:sp>
      <p:sp>
        <p:nvSpPr>
          <p:cNvPr id="23" name="TextBox 22">
            <a:extLst>
              <a:ext uri="{FF2B5EF4-FFF2-40B4-BE49-F238E27FC236}">
                <a16:creationId xmlns:a16="http://schemas.microsoft.com/office/drawing/2014/main" id="{F50DB0F5-F663-472A-A84F-E084186D7072}"/>
              </a:ext>
            </a:extLst>
          </p:cNvPr>
          <p:cNvSpPr txBox="1"/>
          <p:nvPr/>
        </p:nvSpPr>
        <p:spPr>
          <a:xfrm>
            <a:off x="2674893" y="1327486"/>
            <a:ext cx="7020432" cy="830997"/>
          </a:xfrm>
          <a:prstGeom prst="rect">
            <a:avLst/>
          </a:prstGeom>
          <a:noFill/>
        </p:spPr>
        <p:txBody>
          <a:bodyPr wrap="square">
            <a:spAutoFit/>
          </a:bodyPr>
          <a:lstStyle/>
          <a:p>
            <a:pPr algn="ctr"/>
            <a:r>
              <a:rPr lang="en-US" sz="2400" dirty="0">
                <a:latin typeface="Corbel" panose="020B0503020204020204" pitchFamily="34" charset="0"/>
              </a:rPr>
              <a:t>Every language has scoping rules, which govern the visibility of variables and functions within a program.</a:t>
            </a:r>
          </a:p>
        </p:txBody>
      </p:sp>
      <p:sp>
        <p:nvSpPr>
          <p:cNvPr id="62" name="Rectangle 61">
            <a:extLst>
              <a:ext uri="{FF2B5EF4-FFF2-40B4-BE49-F238E27FC236}">
                <a16:creationId xmlns:a16="http://schemas.microsoft.com/office/drawing/2014/main" id="{612D1B71-0064-433A-8F80-1DFE1FA749D3}"/>
              </a:ext>
            </a:extLst>
          </p:cNvPr>
          <p:cNvSpPr/>
          <p:nvPr/>
        </p:nvSpPr>
        <p:spPr>
          <a:xfrm>
            <a:off x="2804655" y="3140540"/>
            <a:ext cx="6760908" cy="2289913"/>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void foo() {</a:t>
            </a:r>
          </a:p>
          <a:p>
            <a:r>
              <a:rPr lang="en-US" sz="2000" dirty="0">
                <a:solidFill>
                  <a:schemeClr val="tx1"/>
                </a:solidFill>
                <a:latin typeface="Consolas" panose="020B0609020204030204" pitchFamily="49" charset="0"/>
              </a:rPr>
              <a:t>  int </a:t>
            </a:r>
            <a:r>
              <a:rPr lang="en-US" sz="2000" dirty="0">
                <a:solidFill>
                  <a:srgbClr val="00B0F0"/>
                </a:solidFill>
                <a:latin typeface="Consolas" panose="020B0609020204030204" pitchFamily="49" charset="0"/>
              </a:rPr>
              <a:t>x</a:t>
            </a:r>
            <a:r>
              <a:rPr lang="en-US" sz="2000" dirty="0">
                <a:solidFill>
                  <a:schemeClr val="tx1"/>
                </a:solidFill>
                <a:latin typeface="Consolas" panose="020B0609020204030204" pitchFamily="49" charset="0"/>
              </a:rPr>
              <a:t>;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a:t>
            </a:r>
            <a:r>
              <a:rPr lang="en-US" sz="2000" dirty="0">
                <a:solidFill>
                  <a:srgbClr val="00B0F0"/>
                </a:solidFill>
                <a:latin typeface="Consolas" panose="020B0609020204030204" pitchFamily="49" charset="0"/>
              </a:rPr>
              <a:t>x</a:t>
            </a:r>
            <a:r>
              <a:rPr lang="en-US" sz="2000" dirty="0">
                <a:solidFill>
                  <a:schemeClr val="tx1"/>
                </a:solidFill>
                <a:latin typeface="Consolas" panose="020B0609020204030204" pitchFamily="49" charset="0"/>
              </a:rPr>
              <a:t>; // Just fine, x is in foo’s scope!</a:t>
            </a:r>
          </a:p>
          <a:p>
            <a:r>
              <a:rPr lang="en-US" sz="2000" dirty="0">
                <a:solidFill>
                  <a:schemeClr val="tx1"/>
                </a:solidFill>
                <a:latin typeface="Consolas" panose="020B0609020204030204" pitchFamily="49" charset="0"/>
              </a:rPr>
              <a:t>}</a:t>
            </a:r>
          </a:p>
          <a:p>
            <a:endParaRPr lang="en-US" sz="900" dirty="0">
              <a:solidFill>
                <a:schemeClr val="tx1"/>
              </a:solidFill>
              <a:latin typeface="Consolas" panose="020B0609020204030204" pitchFamily="49" charset="0"/>
            </a:endParaRPr>
          </a:p>
          <a:p>
            <a:r>
              <a:rPr lang="en-US" sz="2000" dirty="0">
                <a:solidFill>
                  <a:schemeClr val="tx1"/>
                </a:solidFill>
                <a:latin typeface="Consolas" panose="020B0609020204030204" pitchFamily="49" charset="0"/>
              </a:rPr>
              <a:t>void bar()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a:t>
            </a:r>
            <a:r>
              <a:rPr lang="en-US" sz="2000" dirty="0">
                <a:solidFill>
                  <a:srgbClr val="00B0F0"/>
                </a:solidFill>
                <a:latin typeface="Consolas" panose="020B0609020204030204" pitchFamily="49" charset="0"/>
              </a:rPr>
              <a:t>x</a:t>
            </a:r>
            <a:r>
              <a:rPr lang="en-US" sz="2000" dirty="0">
                <a:solidFill>
                  <a:schemeClr val="tx1"/>
                </a:solidFill>
                <a:latin typeface="Consolas" panose="020B0609020204030204" pitchFamily="49" charset="0"/>
              </a:rPr>
              <a:t>; // ERROR! x isn’t in bar’s scope!</a:t>
            </a:r>
          </a:p>
          <a:p>
            <a:r>
              <a:rPr lang="en-US" sz="2000" dirty="0">
                <a:solidFill>
                  <a:schemeClr val="tx1"/>
                </a:solidFill>
                <a:latin typeface="Consolas" panose="020B0609020204030204" pitchFamily="49" charset="0"/>
              </a:rPr>
              <a:t>}</a:t>
            </a:r>
          </a:p>
        </p:txBody>
      </p:sp>
      <p:sp>
        <p:nvSpPr>
          <p:cNvPr id="63" name="TextBox 62">
            <a:extLst>
              <a:ext uri="{FF2B5EF4-FFF2-40B4-BE49-F238E27FC236}">
                <a16:creationId xmlns:a16="http://schemas.microsoft.com/office/drawing/2014/main" id="{1C1A1500-19FD-46A7-86E8-764DC18A2D51}"/>
              </a:ext>
            </a:extLst>
          </p:cNvPr>
          <p:cNvSpPr txBox="1"/>
          <p:nvPr/>
        </p:nvSpPr>
        <p:spPr>
          <a:xfrm>
            <a:off x="2837505" y="5476556"/>
            <a:ext cx="6519074" cy="1200329"/>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Scoping rules tell us what variables are visible at every place in the code, and what to do when there are multiple variables of the same name.</a:t>
            </a:r>
          </a:p>
        </p:txBody>
      </p:sp>
    </p:spTree>
    <p:extLst>
      <p:ext uri="{BB962C8B-B14F-4D97-AF65-F5344CB8AC3E}">
        <p14:creationId xmlns:p14="http://schemas.microsoft.com/office/powerpoint/2010/main" val="146707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2" nodeType="clickEffect">
                                  <p:stCondLst>
                                    <p:cond delay="0"/>
                                  </p:stCondLst>
                                  <p:childTnLst>
                                    <p:set>
                                      <p:cBhvr>
                                        <p:cTn id="23" dur="1" fill="hold">
                                          <p:stCondLst>
                                            <p:cond delay="0"/>
                                          </p:stCondLst>
                                        </p:cTn>
                                        <p:tgtEl>
                                          <p:spTgt spid="3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2" grpId="0" animBg="1"/>
      <p:bldP spid="32" grpId="1" animBg="1"/>
      <p:bldP spid="32" grpId="2" animBg="1"/>
      <p:bldP spid="23" grpId="0"/>
      <p:bldP spid="62" grpId="0" animBg="1"/>
      <p:bldP spid="6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Some Definitions…</a:t>
            </a:r>
            <a:endParaRPr lang="en-US" sz="3200" dirty="0">
              <a:solidFill>
                <a:srgbClr val="FF0000"/>
              </a:solidFill>
              <a:latin typeface="Corbel" panose="020B0503020204020204" pitchFamily="34" charset="0"/>
            </a:endParaRPr>
          </a:p>
        </p:txBody>
      </p:sp>
      <p:grpSp>
        <p:nvGrpSpPr>
          <p:cNvPr id="58" name="Group 57">
            <a:extLst>
              <a:ext uri="{FF2B5EF4-FFF2-40B4-BE49-F238E27FC236}">
                <a16:creationId xmlns:a16="http://schemas.microsoft.com/office/drawing/2014/main" id="{ECA5933E-5813-470D-84AC-396271A687ED}"/>
              </a:ext>
            </a:extLst>
          </p:cNvPr>
          <p:cNvGrpSpPr/>
          <p:nvPr/>
        </p:nvGrpSpPr>
        <p:grpSpPr>
          <a:xfrm>
            <a:off x="877168" y="1403531"/>
            <a:ext cx="4749909" cy="5056527"/>
            <a:chOff x="438876" y="2039571"/>
            <a:chExt cx="3876423" cy="4261751"/>
          </a:xfrm>
        </p:grpSpPr>
        <p:grpSp>
          <p:nvGrpSpPr>
            <p:cNvPr id="28" name="Group 27">
              <a:extLst>
                <a:ext uri="{FF2B5EF4-FFF2-40B4-BE49-F238E27FC236}">
                  <a16:creationId xmlns:a16="http://schemas.microsoft.com/office/drawing/2014/main" id="{AC01B26F-5EBF-447C-B694-530127C38569}"/>
                </a:ext>
              </a:extLst>
            </p:cNvPr>
            <p:cNvGrpSpPr/>
            <p:nvPr/>
          </p:nvGrpSpPr>
          <p:grpSpPr>
            <a:xfrm>
              <a:off x="438876" y="2039571"/>
              <a:ext cx="3876423" cy="4261751"/>
              <a:chOff x="228066" y="1066800"/>
              <a:chExt cx="5678809" cy="4651948"/>
            </a:xfrm>
          </p:grpSpPr>
          <p:sp>
            <p:nvSpPr>
              <p:cNvPr id="29" name="Rectangle 28">
                <a:extLst>
                  <a:ext uri="{FF2B5EF4-FFF2-40B4-BE49-F238E27FC236}">
                    <a16:creationId xmlns:a16="http://schemas.microsoft.com/office/drawing/2014/main" id="{92438FED-D398-491A-9719-A6529F7F6099}"/>
                  </a:ext>
                </a:extLst>
              </p:cNvPr>
              <p:cNvSpPr/>
              <p:nvPr/>
            </p:nvSpPr>
            <p:spPr>
              <a:xfrm>
                <a:off x="255814" y="1066800"/>
                <a:ext cx="5651061" cy="4651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34" name="TextBox 33">
                <a:extLst>
                  <a:ext uri="{FF2B5EF4-FFF2-40B4-BE49-F238E27FC236}">
                    <a16:creationId xmlns:a16="http://schemas.microsoft.com/office/drawing/2014/main" id="{C4D8DE70-5371-44F2-9183-D26EC6E24847}"/>
                  </a:ext>
                </a:extLst>
              </p:cNvPr>
              <p:cNvSpPr txBox="1"/>
              <p:nvPr/>
            </p:nvSpPr>
            <p:spPr>
              <a:xfrm>
                <a:off x="228066" y="1973335"/>
                <a:ext cx="2018841" cy="418361"/>
              </a:xfrm>
              <a:prstGeom prst="rect">
                <a:avLst/>
              </a:prstGeom>
              <a:noFill/>
            </p:spPr>
            <p:txBody>
              <a:bodyPr wrap="square">
                <a:spAutoFit/>
              </a:bodyPr>
              <a:lstStyle/>
              <a:p>
                <a:pPr algn="ctr"/>
                <a:r>
                  <a:rPr lang="en-US" sz="1400" dirty="0">
                    <a:solidFill>
                      <a:schemeClr val="tx1"/>
                    </a:solidFill>
                  </a:rPr>
                  <a:t>Definition</a:t>
                </a:r>
              </a:p>
            </p:txBody>
          </p:sp>
          <p:sp>
            <p:nvSpPr>
              <p:cNvPr id="32" name="TextBox 31">
                <a:extLst>
                  <a:ext uri="{FF2B5EF4-FFF2-40B4-BE49-F238E27FC236}">
                    <a16:creationId xmlns:a16="http://schemas.microsoft.com/office/drawing/2014/main" id="{A4C217F9-0697-4D60-9B3A-52793380A90E}"/>
                  </a:ext>
                </a:extLst>
              </p:cNvPr>
              <p:cNvSpPr txBox="1"/>
              <p:nvPr/>
            </p:nvSpPr>
            <p:spPr>
              <a:xfrm>
                <a:off x="410279" y="2326202"/>
                <a:ext cx="5496596" cy="1104289"/>
              </a:xfrm>
              <a:prstGeom prst="rect">
                <a:avLst/>
              </a:prstGeom>
              <a:noFill/>
            </p:spPr>
            <p:txBody>
              <a:bodyPr wrap="square">
                <a:spAutoFit/>
              </a:bodyPr>
              <a:lstStyle/>
              <a:p>
                <a:r>
                  <a:rPr lang="en-US" sz="2400" dirty="0">
                    <a:solidFill>
                      <a:schemeClr val="tx1"/>
                    </a:solidFill>
                    <a:latin typeface="Corbel" panose="020B0503020204020204" pitchFamily="34" charset="0"/>
                  </a:rPr>
                  <a:t>The Scope of a variable is the range of a program’s instructions where the variable is known</a:t>
                </a:r>
              </a:p>
            </p:txBody>
          </p:sp>
        </p:grpSp>
        <p:grpSp>
          <p:nvGrpSpPr>
            <p:cNvPr id="55" name="Group 54">
              <a:extLst>
                <a:ext uri="{FF2B5EF4-FFF2-40B4-BE49-F238E27FC236}">
                  <a16:creationId xmlns:a16="http://schemas.microsoft.com/office/drawing/2014/main" id="{70472096-74C2-4496-9D48-90077D4050D0}"/>
                </a:ext>
              </a:extLst>
            </p:cNvPr>
            <p:cNvGrpSpPr/>
            <p:nvPr/>
          </p:nvGrpSpPr>
          <p:grpSpPr>
            <a:xfrm>
              <a:off x="772164" y="2121674"/>
              <a:ext cx="3211128" cy="848182"/>
              <a:chOff x="772164" y="2121674"/>
              <a:chExt cx="3211128" cy="848182"/>
            </a:xfrm>
          </p:grpSpPr>
          <p:pic>
            <p:nvPicPr>
              <p:cNvPr id="47" name="Picture 46" descr="Background pattern&#10;&#10;Description automatically generated">
                <a:extLst>
                  <a:ext uri="{FF2B5EF4-FFF2-40B4-BE49-F238E27FC236}">
                    <a16:creationId xmlns:a16="http://schemas.microsoft.com/office/drawing/2014/main" id="{0FA475A1-6360-4C16-B8E1-CE1587B1D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4" y="2121674"/>
                <a:ext cx="549828" cy="848182"/>
              </a:xfrm>
              <a:prstGeom prst="rect">
                <a:avLst/>
              </a:prstGeom>
            </p:spPr>
          </p:pic>
          <p:sp>
            <p:nvSpPr>
              <p:cNvPr id="48" name="TextBox 47">
                <a:extLst>
                  <a:ext uri="{FF2B5EF4-FFF2-40B4-BE49-F238E27FC236}">
                    <a16:creationId xmlns:a16="http://schemas.microsoft.com/office/drawing/2014/main" id="{279C48DE-356F-4807-B3FD-27F43B44B96A}"/>
                  </a:ext>
                </a:extLst>
              </p:cNvPr>
              <p:cNvSpPr txBox="1"/>
              <p:nvPr/>
            </p:nvSpPr>
            <p:spPr>
              <a:xfrm>
                <a:off x="1435506" y="2273708"/>
                <a:ext cx="2547786" cy="523220"/>
              </a:xfrm>
              <a:prstGeom prst="rect">
                <a:avLst/>
              </a:prstGeom>
              <a:noFill/>
            </p:spPr>
            <p:txBody>
              <a:bodyPr wrap="square">
                <a:spAutoFit/>
              </a:bodyPr>
              <a:lstStyle/>
              <a:p>
                <a:r>
                  <a:rPr lang="en-US" sz="2800" dirty="0">
                    <a:solidFill>
                      <a:schemeClr val="tx1"/>
                    </a:solidFill>
                  </a:rPr>
                  <a:t>Scope</a:t>
                </a:r>
              </a:p>
            </p:txBody>
          </p:sp>
        </p:grpSp>
      </p:grpSp>
      <p:grpSp>
        <p:nvGrpSpPr>
          <p:cNvPr id="59" name="Group 58">
            <a:extLst>
              <a:ext uri="{FF2B5EF4-FFF2-40B4-BE49-F238E27FC236}">
                <a16:creationId xmlns:a16="http://schemas.microsoft.com/office/drawing/2014/main" id="{0E3C421F-722E-4C8B-B506-6FA80EA0DB6C}"/>
              </a:ext>
            </a:extLst>
          </p:cNvPr>
          <p:cNvGrpSpPr/>
          <p:nvPr/>
        </p:nvGrpSpPr>
        <p:grpSpPr>
          <a:xfrm>
            <a:off x="6564925" y="1418805"/>
            <a:ext cx="4749909" cy="5056527"/>
            <a:chOff x="438876" y="2039571"/>
            <a:chExt cx="3876423" cy="4261751"/>
          </a:xfrm>
        </p:grpSpPr>
        <p:grpSp>
          <p:nvGrpSpPr>
            <p:cNvPr id="60" name="Group 59">
              <a:extLst>
                <a:ext uri="{FF2B5EF4-FFF2-40B4-BE49-F238E27FC236}">
                  <a16:creationId xmlns:a16="http://schemas.microsoft.com/office/drawing/2014/main" id="{BB9C8A6A-148B-4B5F-8270-77EC803285AA}"/>
                </a:ext>
              </a:extLst>
            </p:cNvPr>
            <p:cNvGrpSpPr/>
            <p:nvPr/>
          </p:nvGrpSpPr>
          <p:grpSpPr>
            <a:xfrm>
              <a:off x="438876" y="2039571"/>
              <a:ext cx="3876423" cy="4261751"/>
              <a:chOff x="228066" y="1066800"/>
              <a:chExt cx="5678809" cy="4651948"/>
            </a:xfrm>
          </p:grpSpPr>
          <p:sp>
            <p:nvSpPr>
              <p:cNvPr id="64" name="Rectangle 63">
                <a:extLst>
                  <a:ext uri="{FF2B5EF4-FFF2-40B4-BE49-F238E27FC236}">
                    <a16:creationId xmlns:a16="http://schemas.microsoft.com/office/drawing/2014/main" id="{5DF12518-1B26-4DC8-8B36-3001F20485BF}"/>
                  </a:ext>
                </a:extLst>
              </p:cNvPr>
              <p:cNvSpPr/>
              <p:nvPr/>
            </p:nvSpPr>
            <p:spPr>
              <a:xfrm>
                <a:off x="255814" y="1066800"/>
                <a:ext cx="5651061" cy="4651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65" name="TextBox 64">
                <a:extLst>
                  <a:ext uri="{FF2B5EF4-FFF2-40B4-BE49-F238E27FC236}">
                    <a16:creationId xmlns:a16="http://schemas.microsoft.com/office/drawing/2014/main" id="{72B34B25-B266-4AB3-9F0E-EBE5C5A4B9D1}"/>
                  </a:ext>
                </a:extLst>
              </p:cNvPr>
              <p:cNvSpPr txBox="1"/>
              <p:nvPr/>
            </p:nvSpPr>
            <p:spPr>
              <a:xfrm>
                <a:off x="228066" y="1973335"/>
                <a:ext cx="2018841" cy="418361"/>
              </a:xfrm>
              <a:prstGeom prst="rect">
                <a:avLst/>
              </a:prstGeom>
              <a:noFill/>
            </p:spPr>
            <p:txBody>
              <a:bodyPr wrap="square">
                <a:spAutoFit/>
              </a:bodyPr>
              <a:lstStyle/>
              <a:p>
                <a:pPr algn="ctr"/>
                <a:r>
                  <a:rPr lang="en-US" sz="1400" dirty="0">
                    <a:solidFill>
                      <a:schemeClr val="tx1"/>
                    </a:solidFill>
                  </a:rPr>
                  <a:t>Definition</a:t>
                </a:r>
              </a:p>
            </p:txBody>
          </p:sp>
          <p:sp>
            <p:nvSpPr>
              <p:cNvPr id="66" name="TextBox 65">
                <a:extLst>
                  <a:ext uri="{FF2B5EF4-FFF2-40B4-BE49-F238E27FC236}">
                    <a16:creationId xmlns:a16="http://schemas.microsoft.com/office/drawing/2014/main" id="{61F9DAD9-4BFB-4F54-A8F0-A4CC9AE8F6AD}"/>
                  </a:ext>
                </a:extLst>
              </p:cNvPr>
              <p:cNvSpPr txBox="1"/>
              <p:nvPr/>
            </p:nvSpPr>
            <p:spPr>
              <a:xfrm>
                <a:off x="314274" y="2526374"/>
                <a:ext cx="5496596" cy="1104289"/>
              </a:xfrm>
              <a:prstGeom prst="rect">
                <a:avLst/>
              </a:prstGeom>
              <a:noFill/>
            </p:spPr>
            <p:txBody>
              <a:bodyPr wrap="square">
                <a:spAutoFit/>
              </a:bodyPr>
              <a:lstStyle/>
              <a:p>
                <a:r>
                  <a:rPr lang="en-US" sz="2400" dirty="0">
                    <a:solidFill>
                      <a:schemeClr val="tx1"/>
                    </a:solidFill>
                    <a:latin typeface="Corbel" panose="020B0503020204020204" pitchFamily="34" charset="0"/>
                  </a:rPr>
                  <a:t>We say that a variable is "in-scope" if it can be accessed by its name </a:t>
                </a:r>
                <a:r>
                  <a:rPr lang="en-US" sz="2400" dirty="0">
                    <a:latin typeface="Corbel" panose="020B0503020204020204" pitchFamily="34" charset="0"/>
                  </a:rPr>
                  <a:t>in a particular part of a program.</a:t>
                </a:r>
                <a:endParaRPr lang="en-US" sz="2400" dirty="0">
                  <a:solidFill>
                    <a:schemeClr val="tx1"/>
                  </a:solidFill>
                  <a:latin typeface="Corbel" panose="020B0503020204020204" pitchFamily="34" charset="0"/>
                </a:endParaRPr>
              </a:p>
            </p:txBody>
          </p:sp>
        </p:grpSp>
        <p:grpSp>
          <p:nvGrpSpPr>
            <p:cNvPr id="61" name="Group 60">
              <a:extLst>
                <a:ext uri="{FF2B5EF4-FFF2-40B4-BE49-F238E27FC236}">
                  <a16:creationId xmlns:a16="http://schemas.microsoft.com/office/drawing/2014/main" id="{8A7F3E10-3ADB-450E-BB29-0DD7E93911EE}"/>
                </a:ext>
              </a:extLst>
            </p:cNvPr>
            <p:cNvGrpSpPr/>
            <p:nvPr/>
          </p:nvGrpSpPr>
          <p:grpSpPr>
            <a:xfrm>
              <a:off x="772164" y="2121674"/>
              <a:ext cx="3211128" cy="848182"/>
              <a:chOff x="772164" y="2121674"/>
              <a:chExt cx="3211128" cy="848182"/>
            </a:xfrm>
          </p:grpSpPr>
          <p:pic>
            <p:nvPicPr>
              <p:cNvPr id="62" name="Picture 61" descr="Background pattern&#10;&#10;Description automatically generated">
                <a:extLst>
                  <a:ext uri="{FF2B5EF4-FFF2-40B4-BE49-F238E27FC236}">
                    <a16:creationId xmlns:a16="http://schemas.microsoft.com/office/drawing/2014/main" id="{8CBF0101-4026-43D1-BBCF-1194CA477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4" y="2121674"/>
                <a:ext cx="549828" cy="848182"/>
              </a:xfrm>
              <a:prstGeom prst="rect">
                <a:avLst/>
              </a:prstGeom>
            </p:spPr>
          </p:pic>
          <p:sp>
            <p:nvSpPr>
              <p:cNvPr id="63" name="TextBox 62">
                <a:extLst>
                  <a:ext uri="{FF2B5EF4-FFF2-40B4-BE49-F238E27FC236}">
                    <a16:creationId xmlns:a16="http://schemas.microsoft.com/office/drawing/2014/main" id="{2B69BE2A-CC00-4BE9-85DF-A924198541E3}"/>
                  </a:ext>
                </a:extLst>
              </p:cNvPr>
              <p:cNvSpPr txBox="1"/>
              <p:nvPr/>
            </p:nvSpPr>
            <p:spPr>
              <a:xfrm>
                <a:off x="1435506" y="2273708"/>
                <a:ext cx="2547786" cy="440981"/>
              </a:xfrm>
              <a:prstGeom prst="rect">
                <a:avLst/>
              </a:prstGeom>
              <a:noFill/>
            </p:spPr>
            <p:txBody>
              <a:bodyPr wrap="square">
                <a:spAutoFit/>
              </a:bodyPr>
              <a:lstStyle/>
              <a:p>
                <a:r>
                  <a:rPr lang="en-US" sz="2800" dirty="0">
                    <a:solidFill>
                      <a:schemeClr val="tx1"/>
                    </a:solidFill>
                  </a:rPr>
                  <a:t>In-scope</a:t>
                </a:r>
              </a:p>
            </p:txBody>
          </p:sp>
        </p:grpSp>
      </p:grpSp>
      <p:sp>
        <p:nvSpPr>
          <p:cNvPr id="68" name="TextBox 67">
            <a:extLst>
              <a:ext uri="{FF2B5EF4-FFF2-40B4-BE49-F238E27FC236}">
                <a16:creationId xmlns:a16="http://schemas.microsoft.com/office/drawing/2014/main" id="{C2DE2CA7-F413-48D9-B26E-EB6911D58FE8}"/>
              </a:ext>
            </a:extLst>
          </p:cNvPr>
          <p:cNvSpPr txBox="1"/>
          <p:nvPr/>
        </p:nvSpPr>
        <p:spPr>
          <a:xfrm>
            <a:off x="1088996" y="5610978"/>
            <a:ext cx="4235905" cy="830997"/>
          </a:xfrm>
          <a:prstGeom prst="rect">
            <a:avLst/>
          </a:prstGeom>
          <a:noFill/>
        </p:spPr>
        <p:txBody>
          <a:bodyPr wrap="square">
            <a:spAutoFit/>
          </a:bodyPr>
          <a:lstStyle/>
          <a:p>
            <a:r>
              <a:rPr lang="en-US" sz="2400" dirty="0">
                <a:solidFill>
                  <a:schemeClr val="tx1"/>
                </a:solidFill>
                <a:latin typeface="Corbel" panose="020B0503020204020204" pitchFamily="34" charset="0"/>
              </a:rPr>
              <a:t>"The sc</a:t>
            </a:r>
            <a:r>
              <a:rPr lang="en-US" sz="2400" dirty="0">
                <a:latin typeface="Corbel" panose="020B0503020204020204" pitchFamily="34" charset="0"/>
              </a:rPr>
              <a:t>ope of the x variable is the function foo()."</a:t>
            </a:r>
            <a:endParaRPr lang="en-US" sz="2400" dirty="0">
              <a:solidFill>
                <a:schemeClr val="tx1"/>
              </a:solidFill>
              <a:latin typeface="Corbel" panose="020B0503020204020204" pitchFamily="34" charset="0"/>
            </a:endParaRPr>
          </a:p>
        </p:txBody>
      </p:sp>
      <p:sp>
        <p:nvSpPr>
          <p:cNvPr id="70" name="Rectangle 69">
            <a:extLst>
              <a:ext uri="{FF2B5EF4-FFF2-40B4-BE49-F238E27FC236}">
                <a16:creationId xmlns:a16="http://schemas.microsoft.com/office/drawing/2014/main" id="{AB88F51C-E734-4390-A126-799672B38C3E}"/>
              </a:ext>
            </a:extLst>
          </p:cNvPr>
          <p:cNvSpPr/>
          <p:nvPr/>
        </p:nvSpPr>
        <p:spPr>
          <a:xfrm>
            <a:off x="1721474" y="4237950"/>
            <a:ext cx="2894075" cy="1230492"/>
          </a:xfrm>
          <a:prstGeom prst="rect">
            <a:avLst/>
          </a:prstGeom>
          <a:solidFill>
            <a:srgbClr val="FDF1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void foo() {</a:t>
            </a:r>
          </a:p>
          <a:p>
            <a:r>
              <a:rPr lang="en-US" sz="2000" dirty="0">
                <a:solidFill>
                  <a:schemeClr val="tx1"/>
                </a:solidFill>
                <a:latin typeface="Consolas" panose="020B0609020204030204" pitchFamily="49" charset="0"/>
              </a:rPr>
              <a:t>  int x;      </a:t>
            </a:r>
          </a:p>
          <a:p>
            <a:r>
              <a:rPr lang="en-US" sz="2000" dirty="0">
                <a:solidFill>
                  <a:schemeClr val="tx1"/>
                </a:solidFill>
                <a:latin typeface="Consolas" panose="020B0609020204030204" pitchFamily="49" charset="0"/>
              </a:rPr>
              <a:t>  </a:t>
            </a:r>
            <a:r>
              <a:rPr lang="en-US" sz="2000" dirty="0" err="1">
                <a:solidFill>
                  <a:schemeClr val="tx1"/>
                </a:solidFill>
                <a:latin typeface="Consolas" panose="020B0609020204030204" pitchFamily="49" charset="0"/>
              </a:rPr>
              <a:t>cout</a:t>
            </a:r>
            <a:r>
              <a:rPr lang="en-US" sz="2000" dirty="0">
                <a:solidFill>
                  <a:schemeClr val="tx1"/>
                </a:solidFill>
                <a:latin typeface="Consolas" panose="020B0609020204030204" pitchFamily="49" charset="0"/>
              </a:rPr>
              <a:t> &lt;&lt; x;  </a:t>
            </a:r>
          </a:p>
          <a:p>
            <a:r>
              <a:rPr lang="en-US" sz="2000" dirty="0">
                <a:solidFill>
                  <a:schemeClr val="tx1"/>
                </a:solidFill>
                <a:latin typeface="Consolas" panose="020B0609020204030204" pitchFamily="49" charset="0"/>
              </a:rPr>
              <a:t>}</a:t>
            </a:r>
          </a:p>
        </p:txBody>
      </p:sp>
      <p:sp>
        <p:nvSpPr>
          <p:cNvPr id="72" name="TextBox 71">
            <a:extLst>
              <a:ext uri="{FF2B5EF4-FFF2-40B4-BE49-F238E27FC236}">
                <a16:creationId xmlns:a16="http://schemas.microsoft.com/office/drawing/2014/main" id="{5BC27A80-171B-41C1-A0EA-5E7C8D3C5C99}"/>
              </a:ext>
            </a:extLst>
          </p:cNvPr>
          <p:cNvSpPr txBox="1"/>
          <p:nvPr/>
        </p:nvSpPr>
        <p:spPr>
          <a:xfrm>
            <a:off x="6659044" y="4486961"/>
            <a:ext cx="4614918" cy="1200329"/>
          </a:xfrm>
          <a:prstGeom prst="rect">
            <a:avLst/>
          </a:prstGeom>
          <a:noFill/>
        </p:spPr>
        <p:txBody>
          <a:bodyPr wrap="square">
            <a:spAutoFit/>
          </a:bodyPr>
          <a:lstStyle/>
          <a:p>
            <a:r>
              <a:rPr lang="en-US" sz="2400" dirty="0">
                <a:latin typeface="Corbel" panose="020B0503020204020204" pitchFamily="34" charset="0"/>
              </a:rPr>
              <a:t>"The x variable is in-scope within the foo function because it is defined at the top of the function."</a:t>
            </a:r>
            <a:endParaRPr lang="en-US" sz="2400" dirty="0">
              <a:solidFill>
                <a:schemeClr val="tx1"/>
              </a:solidFill>
              <a:latin typeface="Corbel" panose="020B0503020204020204" pitchFamily="34" charset="0"/>
            </a:endParaRPr>
          </a:p>
        </p:txBody>
      </p:sp>
    </p:spTree>
    <p:extLst>
      <p:ext uri="{BB962C8B-B14F-4D97-AF65-F5344CB8AC3E}">
        <p14:creationId xmlns:p14="http://schemas.microsoft.com/office/powerpoint/2010/main" val="4648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animBg="1"/>
      <p:bldP spid="7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90F6433-2D7B-4DF4-AFD2-221C9C14C70F}"/>
              </a:ext>
            </a:extLst>
          </p:cNvPr>
          <p:cNvGrpSpPr/>
          <p:nvPr/>
        </p:nvGrpSpPr>
        <p:grpSpPr>
          <a:xfrm>
            <a:off x="4965718" y="5310351"/>
            <a:ext cx="1353569" cy="1200329"/>
            <a:chOff x="3837481" y="4668909"/>
            <a:chExt cx="1353569" cy="930953"/>
          </a:xfrm>
        </p:grpSpPr>
        <p:sp>
          <p:nvSpPr>
            <p:cNvPr id="10" name="Left Brace 9">
              <a:extLst>
                <a:ext uri="{FF2B5EF4-FFF2-40B4-BE49-F238E27FC236}">
                  <a16:creationId xmlns:a16="http://schemas.microsoft.com/office/drawing/2014/main" id="{44ACA9B7-3443-4A75-8F7B-B8E289B86CD1}"/>
                </a:ext>
              </a:extLst>
            </p:cNvPr>
            <p:cNvSpPr/>
            <p:nvPr/>
          </p:nvSpPr>
          <p:spPr bwMode="auto">
            <a:xfrm rot="10800000">
              <a:off x="3837481" y="4736890"/>
              <a:ext cx="412230" cy="727024"/>
            </a:xfrm>
            <a:prstGeom prst="leftBrace">
              <a:avLst>
                <a:gd name="adj1" fmla="val 8333"/>
                <a:gd name="adj2" fmla="val 4939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2" name="TextBox 11">
              <a:extLst>
                <a:ext uri="{FF2B5EF4-FFF2-40B4-BE49-F238E27FC236}">
                  <a16:creationId xmlns:a16="http://schemas.microsoft.com/office/drawing/2014/main" id="{A330B577-E7BC-4018-8E58-EAD56AA15D6C}"/>
                </a:ext>
              </a:extLst>
            </p:cNvPr>
            <p:cNvSpPr txBox="1"/>
            <p:nvPr/>
          </p:nvSpPr>
          <p:spPr>
            <a:xfrm>
              <a:off x="4132451" y="4668909"/>
              <a:ext cx="1058599" cy="930953"/>
            </a:xfrm>
            <a:prstGeom prst="rect">
              <a:avLst/>
            </a:prstGeom>
            <a:noFill/>
          </p:spPr>
          <p:txBody>
            <a:bodyPr wrap="square" rtlCol="0">
              <a:spAutoFit/>
            </a:bodyPr>
            <a:lstStyle/>
            <a:p>
              <a:pPr algn="ctr"/>
              <a:r>
                <a:rPr lang="en-US" dirty="0" err="1"/>
                <a:t>hrs</a:t>
              </a:r>
              <a:br>
                <a:rPr lang="en-US" dirty="0"/>
              </a:br>
              <a:r>
                <a:rPr lang="en-US" dirty="0"/>
                <a:t>is in scope here</a:t>
              </a:r>
            </a:p>
          </p:txBody>
        </p:sp>
      </p:grpSp>
      <p:grpSp>
        <p:nvGrpSpPr>
          <p:cNvPr id="14" name="Group 13">
            <a:extLst>
              <a:ext uri="{FF2B5EF4-FFF2-40B4-BE49-F238E27FC236}">
                <a16:creationId xmlns:a16="http://schemas.microsoft.com/office/drawing/2014/main" id="{900C3516-D8E1-4345-B91A-B7CB2572A0F9}"/>
              </a:ext>
            </a:extLst>
          </p:cNvPr>
          <p:cNvGrpSpPr/>
          <p:nvPr/>
        </p:nvGrpSpPr>
        <p:grpSpPr>
          <a:xfrm>
            <a:off x="4988369" y="3553684"/>
            <a:ext cx="1676545" cy="1200329"/>
            <a:chOff x="3837481" y="4575617"/>
            <a:chExt cx="1676545" cy="1045914"/>
          </a:xfrm>
        </p:grpSpPr>
        <p:sp>
          <p:nvSpPr>
            <p:cNvPr id="15" name="Left Brace 14">
              <a:extLst>
                <a:ext uri="{FF2B5EF4-FFF2-40B4-BE49-F238E27FC236}">
                  <a16:creationId xmlns:a16="http://schemas.microsoft.com/office/drawing/2014/main" id="{F82FE30E-E541-47B7-889B-E430D23E21DE}"/>
                </a:ext>
              </a:extLst>
            </p:cNvPr>
            <p:cNvSpPr/>
            <p:nvPr/>
          </p:nvSpPr>
          <p:spPr bwMode="auto">
            <a:xfrm rot="10800000">
              <a:off x="3837481" y="4736890"/>
              <a:ext cx="412230" cy="727024"/>
            </a:xfrm>
            <a:prstGeom prst="leftBrace">
              <a:avLst>
                <a:gd name="adj1" fmla="val 8333"/>
                <a:gd name="adj2" fmla="val 4939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TextBox 15">
              <a:extLst>
                <a:ext uri="{FF2B5EF4-FFF2-40B4-BE49-F238E27FC236}">
                  <a16:creationId xmlns:a16="http://schemas.microsoft.com/office/drawing/2014/main" id="{54C85974-8D0D-4373-A285-2ABD495D8F11}"/>
                </a:ext>
              </a:extLst>
            </p:cNvPr>
            <p:cNvSpPr txBox="1"/>
            <p:nvPr/>
          </p:nvSpPr>
          <p:spPr>
            <a:xfrm>
              <a:off x="4122607" y="4575617"/>
              <a:ext cx="1391419" cy="1045914"/>
            </a:xfrm>
            <a:prstGeom prst="rect">
              <a:avLst/>
            </a:prstGeom>
            <a:noFill/>
          </p:spPr>
          <p:txBody>
            <a:bodyPr wrap="square" rtlCol="0">
              <a:spAutoFit/>
            </a:bodyPr>
            <a:lstStyle/>
            <a:p>
              <a:pPr algn="ctr"/>
              <a:r>
                <a:rPr lang="en-US" dirty="0" err="1"/>
                <a:t>hrs</a:t>
              </a:r>
              <a:r>
                <a:rPr lang="en-US" dirty="0"/>
                <a:t> and drinks</a:t>
              </a:r>
              <a:br>
                <a:rPr lang="en-US" dirty="0"/>
              </a:br>
              <a:r>
                <a:rPr lang="en-US" dirty="0"/>
                <a:t>are in scope here</a:t>
              </a:r>
            </a:p>
          </p:txBody>
        </p:sp>
      </p:grpSp>
      <p:grpSp>
        <p:nvGrpSpPr>
          <p:cNvPr id="18" name="Group 17">
            <a:extLst>
              <a:ext uri="{FF2B5EF4-FFF2-40B4-BE49-F238E27FC236}">
                <a16:creationId xmlns:a16="http://schemas.microsoft.com/office/drawing/2014/main" id="{8830A1BB-EA6B-45E0-A704-A5B6F7E70584}"/>
              </a:ext>
            </a:extLst>
          </p:cNvPr>
          <p:cNvGrpSpPr/>
          <p:nvPr/>
        </p:nvGrpSpPr>
        <p:grpSpPr>
          <a:xfrm>
            <a:off x="6661834" y="1115367"/>
            <a:ext cx="1521390" cy="2090344"/>
            <a:chOff x="3837481" y="4736890"/>
            <a:chExt cx="1521390" cy="727024"/>
          </a:xfrm>
        </p:grpSpPr>
        <p:sp>
          <p:nvSpPr>
            <p:cNvPr id="19" name="Left Brace 18">
              <a:extLst>
                <a:ext uri="{FF2B5EF4-FFF2-40B4-BE49-F238E27FC236}">
                  <a16:creationId xmlns:a16="http://schemas.microsoft.com/office/drawing/2014/main" id="{420F65F6-B7E1-4637-8ACD-EAE955C94B2D}"/>
                </a:ext>
              </a:extLst>
            </p:cNvPr>
            <p:cNvSpPr/>
            <p:nvPr/>
          </p:nvSpPr>
          <p:spPr bwMode="auto">
            <a:xfrm rot="10800000">
              <a:off x="3837481" y="4736890"/>
              <a:ext cx="412230" cy="727024"/>
            </a:xfrm>
            <a:prstGeom prst="leftBrace">
              <a:avLst>
                <a:gd name="adj1" fmla="val 8333"/>
                <a:gd name="adj2" fmla="val 4939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20" name="TextBox 19">
              <a:extLst>
                <a:ext uri="{FF2B5EF4-FFF2-40B4-BE49-F238E27FC236}">
                  <a16:creationId xmlns:a16="http://schemas.microsoft.com/office/drawing/2014/main" id="{69526CA0-5AB6-4C75-A50C-F53DF9CDDD93}"/>
                </a:ext>
              </a:extLst>
            </p:cNvPr>
            <p:cNvSpPr txBox="1"/>
            <p:nvPr/>
          </p:nvSpPr>
          <p:spPr>
            <a:xfrm>
              <a:off x="4228542" y="4904012"/>
              <a:ext cx="1130329" cy="466389"/>
            </a:xfrm>
            <a:prstGeom prst="rect">
              <a:avLst/>
            </a:prstGeom>
            <a:noFill/>
          </p:spPr>
          <p:txBody>
            <a:bodyPr wrap="square" rtlCol="0">
              <a:spAutoFit/>
            </a:bodyPr>
            <a:lstStyle/>
            <a:p>
              <a:pPr algn="ctr"/>
              <a:r>
                <a:rPr lang="en-US" dirty="0"/>
                <a:t>drinks</a:t>
              </a:r>
              <a:br>
                <a:rPr lang="en-US" dirty="0"/>
              </a:br>
              <a:r>
                <a:rPr lang="en-US" dirty="0"/>
                <a:t>is in scope here</a:t>
              </a:r>
            </a:p>
          </p:txBody>
        </p:sp>
      </p:grpSp>
      <p:grpSp>
        <p:nvGrpSpPr>
          <p:cNvPr id="21" name="Group 20">
            <a:extLst>
              <a:ext uri="{FF2B5EF4-FFF2-40B4-BE49-F238E27FC236}">
                <a16:creationId xmlns:a16="http://schemas.microsoft.com/office/drawing/2014/main" id="{D0D6DEC7-1977-44F6-8442-EE2468512091}"/>
              </a:ext>
            </a:extLst>
          </p:cNvPr>
          <p:cNvGrpSpPr/>
          <p:nvPr/>
        </p:nvGrpSpPr>
        <p:grpSpPr>
          <a:xfrm>
            <a:off x="4965717" y="1663773"/>
            <a:ext cx="1366956" cy="1263235"/>
            <a:chOff x="3837481" y="4659726"/>
            <a:chExt cx="1271415" cy="881352"/>
          </a:xfrm>
        </p:grpSpPr>
        <p:sp>
          <p:nvSpPr>
            <p:cNvPr id="22" name="Left Brace 21">
              <a:extLst>
                <a:ext uri="{FF2B5EF4-FFF2-40B4-BE49-F238E27FC236}">
                  <a16:creationId xmlns:a16="http://schemas.microsoft.com/office/drawing/2014/main" id="{13E785AD-B838-4586-AD02-93BD59F134F0}"/>
                </a:ext>
              </a:extLst>
            </p:cNvPr>
            <p:cNvSpPr/>
            <p:nvPr/>
          </p:nvSpPr>
          <p:spPr bwMode="auto">
            <a:xfrm rot="10800000">
              <a:off x="3837481" y="4736890"/>
              <a:ext cx="412230" cy="727024"/>
            </a:xfrm>
            <a:prstGeom prst="leftBrace">
              <a:avLst>
                <a:gd name="adj1" fmla="val 8333"/>
                <a:gd name="adj2" fmla="val 4939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23" name="TextBox 22">
              <a:extLst>
                <a:ext uri="{FF2B5EF4-FFF2-40B4-BE49-F238E27FC236}">
                  <a16:creationId xmlns:a16="http://schemas.microsoft.com/office/drawing/2014/main" id="{7ED3DCA8-DDCE-4905-A3F1-1A852084157F}"/>
                </a:ext>
              </a:extLst>
            </p:cNvPr>
            <p:cNvSpPr txBox="1"/>
            <p:nvPr/>
          </p:nvSpPr>
          <p:spPr>
            <a:xfrm>
              <a:off x="4203987" y="4659726"/>
              <a:ext cx="904909" cy="881352"/>
            </a:xfrm>
            <a:prstGeom prst="rect">
              <a:avLst/>
            </a:prstGeom>
            <a:noFill/>
          </p:spPr>
          <p:txBody>
            <a:bodyPr wrap="square" rtlCol="0">
              <a:spAutoFit/>
            </a:bodyPr>
            <a:lstStyle/>
            <a:p>
              <a:pPr algn="ctr"/>
              <a:r>
                <a:rPr lang="en-US" dirty="0"/>
                <a:t>puke</a:t>
              </a:r>
              <a:br>
                <a:rPr lang="en-US" dirty="0"/>
              </a:br>
              <a:r>
                <a:rPr lang="en-US" dirty="0"/>
                <a:t>is in scope here</a:t>
              </a:r>
            </a:p>
          </p:txBody>
        </p:sp>
      </p:grpSp>
      <p:grpSp>
        <p:nvGrpSpPr>
          <p:cNvPr id="24" name="Group 23">
            <a:extLst>
              <a:ext uri="{FF2B5EF4-FFF2-40B4-BE49-F238E27FC236}">
                <a16:creationId xmlns:a16="http://schemas.microsoft.com/office/drawing/2014/main" id="{3ED01851-AE75-4514-9387-84DA9CAF8716}"/>
              </a:ext>
            </a:extLst>
          </p:cNvPr>
          <p:cNvGrpSpPr/>
          <p:nvPr/>
        </p:nvGrpSpPr>
        <p:grpSpPr>
          <a:xfrm>
            <a:off x="6664914" y="3553684"/>
            <a:ext cx="1874505" cy="2782117"/>
            <a:chOff x="3837481" y="4736890"/>
            <a:chExt cx="1874505" cy="727024"/>
          </a:xfrm>
        </p:grpSpPr>
        <p:sp>
          <p:nvSpPr>
            <p:cNvPr id="25" name="Left Brace 24">
              <a:extLst>
                <a:ext uri="{FF2B5EF4-FFF2-40B4-BE49-F238E27FC236}">
                  <a16:creationId xmlns:a16="http://schemas.microsoft.com/office/drawing/2014/main" id="{FFF78918-558C-4AD9-87C7-AE7EABF02FC5}"/>
                </a:ext>
              </a:extLst>
            </p:cNvPr>
            <p:cNvSpPr/>
            <p:nvPr/>
          </p:nvSpPr>
          <p:spPr bwMode="auto">
            <a:xfrm rot="10800000">
              <a:off x="3837481" y="4736890"/>
              <a:ext cx="412230" cy="727024"/>
            </a:xfrm>
            <a:prstGeom prst="leftBrace">
              <a:avLst>
                <a:gd name="adj1" fmla="val 8333"/>
                <a:gd name="adj2" fmla="val 4939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26" name="TextBox 25">
              <a:extLst>
                <a:ext uri="{FF2B5EF4-FFF2-40B4-BE49-F238E27FC236}">
                  <a16:creationId xmlns:a16="http://schemas.microsoft.com/office/drawing/2014/main" id="{54F6DBE0-1606-4D48-936E-35A6A105543E}"/>
                </a:ext>
              </a:extLst>
            </p:cNvPr>
            <p:cNvSpPr txBox="1"/>
            <p:nvPr/>
          </p:nvSpPr>
          <p:spPr>
            <a:xfrm>
              <a:off x="4225462" y="4864218"/>
              <a:ext cx="1486524" cy="371955"/>
            </a:xfrm>
            <a:prstGeom prst="rect">
              <a:avLst/>
            </a:prstGeom>
            <a:noFill/>
          </p:spPr>
          <p:txBody>
            <a:bodyPr wrap="square" rtlCol="0">
              <a:spAutoFit/>
            </a:bodyPr>
            <a:lstStyle/>
            <a:p>
              <a:pPr algn="ctr"/>
              <a:r>
                <a:rPr lang="en-US" dirty="0"/>
                <a:t>the study() function</a:t>
              </a:r>
              <a:br>
                <a:rPr lang="en-US" dirty="0"/>
              </a:br>
              <a:r>
                <a:rPr lang="en-US" dirty="0"/>
                <a:t>is in scope here</a:t>
              </a:r>
            </a:p>
          </p:txBody>
        </p:sp>
      </p:grpSp>
      <p:grpSp>
        <p:nvGrpSpPr>
          <p:cNvPr id="27" name="Group 26">
            <a:extLst>
              <a:ext uri="{FF2B5EF4-FFF2-40B4-BE49-F238E27FC236}">
                <a16:creationId xmlns:a16="http://schemas.microsoft.com/office/drawing/2014/main" id="{478CBC0C-9B4A-4E85-999F-1B53B3D4E095}"/>
              </a:ext>
            </a:extLst>
          </p:cNvPr>
          <p:cNvGrpSpPr/>
          <p:nvPr/>
        </p:nvGrpSpPr>
        <p:grpSpPr>
          <a:xfrm>
            <a:off x="8574285" y="1115367"/>
            <a:ext cx="1665632" cy="5220029"/>
            <a:chOff x="3837481" y="4736890"/>
            <a:chExt cx="1665632" cy="727024"/>
          </a:xfrm>
        </p:grpSpPr>
        <p:sp>
          <p:nvSpPr>
            <p:cNvPr id="28" name="Left Brace 27">
              <a:extLst>
                <a:ext uri="{FF2B5EF4-FFF2-40B4-BE49-F238E27FC236}">
                  <a16:creationId xmlns:a16="http://schemas.microsoft.com/office/drawing/2014/main" id="{B2643BC4-06F2-42AD-963E-77A507F115EF}"/>
                </a:ext>
              </a:extLst>
            </p:cNvPr>
            <p:cNvSpPr/>
            <p:nvPr/>
          </p:nvSpPr>
          <p:spPr bwMode="auto">
            <a:xfrm rot="10800000">
              <a:off x="3837481" y="4736890"/>
              <a:ext cx="412230" cy="727024"/>
            </a:xfrm>
            <a:prstGeom prst="leftBrace">
              <a:avLst>
                <a:gd name="adj1" fmla="val 8333"/>
                <a:gd name="adj2" fmla="val 4939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29" name="TextBox 28">
              <a:extLst>
                <a:ext uri="{FF2B5EF4-FFF2-40B4-BE49-F238E27FC236}">
                  <a16:creationId xmlns:a16="http://schemas.microsoft.com/office/drawing/2014/main" id="{F00B0E1D-2551-4600-B66A-8AC5A6836FE5}"/>
                </a:ext>
              </a:extLst>
            </p:cNvPr>
            <p:cNvSpPr txBox="1"/>
            <p:nvPr/>
          </p:nvSpPr>
          <p:spPr>
            <a:xfrm>
              <a:off x="4132888" y="5016017"/>
              <a:ext cx="1370225" cy="191066"/>
            </a:xfrm>
            <a:prstGeom prst="rect">
              <a:avLst/>
            </a:prstGeom>
            <a:noFill/>
          </p:spPr>
          <p:txBody>
            <a:bodyPr wrap="square" rtlCol="0">
              <a:spAutoFit/>
            </a:bodyPr>
            <a:lstStyle/>
            <a:p>
              <a:pPr algn="ctr"/>
              <a:r>
                <a:rPr lang="en-US" dirty="0"/>
                <a:t>the party() function</a:t>
              </a:r>
              <a:br>
                <a:rPr lang="en-US" dirty="0"/>
              </a:br>
              <a:r>
                <a:rPr lang="en-US" dirty="0"/>
                <a:t>is in scope here</a:t>
              </a:r>
            </a:p>
          </p:txBody>
        </p:sp>
      </p:grpSp>
      <p:grpSp>
        <p:nvGrpSpPr>
          <p:cNvPr id="30" name="Group 29">
            <a:extLst>
              <a:ext uri="{FF2B5EF4-FFF2-40B4-BE49-F238E27FC236}">
                <a16:creationId xmlns:a16="http://schemas.microsoft.com/office/drawing/2014/main" id="{AEE7C073-8D78-4F2C-B8F4-46BCF961E365}"/>
              </a:ext>
            </a:extLst>
          </p:cNvPr>
          <p:cNvGrpSpPr/>
          <p:nvPr/>
        </p:nvGrpSpPr>
        <p:grpSpPr>
          <a:xfrm>
            <a:off x="10443587" y="858671"/>
            <a:ext cx="1665632" cy="5476725"/>
            <a:chOff x="3837481" y="4736890"/>
            <a:chExt cx="1665632" cy="727024"/>
          </a:xfrm>
        </p:grpSpPr>
        <p:sp>
          <p:nvSpPr>
            <p:cNvPr id="31" name="Left Brace 30">
              <a:extLst>
                <a:ext uri="{FF2B5EF4-FFF2-40B4-BE49-F238E27FC236}">
                  <a16:creationId xmlns:a16="http://schemas.microsoft.com/office/drawing/2014/main" id="{5AB91BAF-FB72-45AF-ADD0-568BE3349C0D}"/>
                </a:ext>
              </a:extLst>
            </p:cNvPr>
            <p:cNvSpPr/>
            <p:nvPr/>
          </p:nvSpPr>
          <p:spPr bwMode="auto">
            <a:xfrm rot="10800000">
              <a:off x="3837481" y="4736890"/>
              <a:ext cx="412230" cy="727024"/>
            </a:xfrm>
            <a:prstGeom prst="leftBrace">
              <a:avLst>
                <a:gd name="adj1" fmla="val 8333"/>
                <a:gd name="adj2" fmla="val 4939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32" name="TextBox 31">
              <a:extLst>
                <a:ext uri="{FF2B5EF4-FFF2-40B4-BE49-F238E27FC236}">
                  <a16:creationId xmlns:a16="http://schemas.microsoft.com/office/drawing/2014/main" id="{9801E077-CCBF-4F1B-BD7F-E97406F16355}"/>
                </a:ext>
              </a:extLst>
            </p:cNvPr>
            <p:cNvSpPr txBox="1"/>
            <p:nvPr/>
          </p:nvSpPr>
          <p:spPr>
            <a:xfrm>
              <a:off x="4132888" y="5016017"/>
              <a:ext cx="1370225" cy="122570"/>
            </a:xfrm>
            <a:prstGeom prst="rect">
              <a:avLst/>
            </a:prstGeom>
            <a:noFill/>
          </p:spPr>
          <p:txBody>
            <a:bodyPr wrap="square" rtlCol="0">
              <a:spAutoFit/>
            </a:bodyPr>
            <a:lstStyle/>
            <a:p>
              <a:pPr algn="ctr"/>
              <a:r>
                <a:rPr lang="en-US" dirty="0"/>
                <a:t>dinner</a:t>
              </a:r>
              <a:br>
                <a:rPr lang="en-US" dirty="0"/>
              </a:br>
              <a:r>
                <a:rPr lang="en-US" dirty="0"/>
                <a:t>is in scope here</a:t>
              </a:r>
            </a:p>
          </p:txBody>
        </p:sp>
      </p:grpSp>
      <p:sp>
        <p:nvSpPr>
          <p:cNvPr id="33" name="Rectangle 11">
            <a:extLst>
              <a:ext uri="{FF2B5EF4-FFF2-40B4-BE49-F238E27FC236}">
                <a16:creationId xmlns:a16="http://schemas.microsoft.com/office/drawing/2014/main" id="{0DF9691E-CA71-4A16-9E0C-4ACBCCC4F3E6}"/>
              </a:ext>
            </a:extLst>
          </p:cNvPr>
          <p:cNvSpPr>
            <a:spLocks noChangeArrowheads="1"/>
          </p:cNvSpPr>
          <p:nvPr/>
        </p:nvSpPr>
        <p:spPr bwMode="auto">
          <a:xfrm>
            <a:off x="5123088" y="-159604"/>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A Simple C++ Scoping Example</a:t>
            </a:r>
            <a:endParaRPr lang="en-US" sz="3200" dirty="0">
              <a:solidFill>
                <a:srgbClr val="FF0000"/>
              </a:solidFill>
              <a:latin typeface="Corbel" panose="020B0503020204020204" pitchFamily="34" charset="0"/>
            </a:endParaRPr>
          </a:p>
        </p:txBody>
      </p:sp>
      <p:sp>
        <p:nvSpPr>
          <p:cNvPr id="34" name="TextBox 33">
            <a:extLst>
              <a:ext uri="{FF2B5EF4-FFF2-40B4-BE49-F238E27FC236}">
                <a16:creationId xmlns:a16="http://schemas.microsoft.com/office/drawing/2014/main" id="{C1EE93D1-6732-4616-9F79-4D7E4A2C2E36}"/>
              </a:ext>
            </a:extLst>
          </p:cNvPr>
          <p:cNvSpPr txBox="1"/>
          <p:nvPr/>
        </p:nvSpPr>
        <p:spPr>
          <a:xfrm>
            <a:off x="135355" y="411896"/>
            <a:ext cx="4660257" cy="6247864"/>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string dinner = "burgers";</a:t>
            </a:r>
          </a:p>
          <a:p>
            <a:endParaRPr lang="en-US" sz="2000" dirty="0">
              <a:latin typeface="Consolas" panose="020B0609020204030204" pitchFamily="49" charset="0"/>
            </a:endParaRPr>
          </a:p>
          <a:p>
            <a:r>
              <a:rPr lang="en-US" sz="2000" dirty="0">
                <a:latin typeface="Consolas" panose="020B0609020204030204" pitchFamily="49" charset="0"/>
              </a:rPr>
              <a:t>void party(int drinks) {</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Partay</a:t>
            </a:r>
            <a:r>
              <a:rPr lang="en-US" sz="2000" dirty="0">
                <a:latin typeface="Consolas" panose="020B0609020204030204" pitchFamily="49" charset="0"/>
              </a:rPr>
              <a:t>! w00t";</a:t>
            </a:r>
          </a:p>
          <a:p>
            <a:r>
              <a:rPr lang="en-US" sz="2000" dirty="0">
                <a:latin typeface="Consolas" panose="020B0609020204030204" pitchFamily="49" charset="0"/>
              </a:rPr>
              <a:t>  if (drinks &gt; 2) {</a:t>
            </a:r>
          </a:p>
          <a:p>
            <a:r>
              <a:rPr lang="en-US" sz="2000" dirty="0">
                <a:latin typeface="Consolas" panose="020B0609020204030204" pitchFamily="49" charset="0"/>
              </a:rPr>
              <a:t>    bool puke = true;</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"Puked " &lt;&lt; dinner;</a:t>
            </a:r>
          </a:p>
          <a:p>
            <a:r>
              <a:rPr lang="en-US" sz="2000" dirty="0">
                <a:latin typeface="Consolas" panose="020B0609020204030204" pitchFamily="49" charset="0"/>
              </a:rPr>
              <a:t>  }</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void study(int </a:t>
            </a:r>
            <a:r>
              <a:rPr lang="en-US" sz="2000" dirty="0" err="1">
                <a:latin typeface="Consolas" panose="020B0609020204030204" pitchFamily="49" charset="0"/>
              </a:rPr>
              <a:t>hrs</a:t>
            </a:r>
            <a:r>
              <a:rPr lang="en-US" sz="2000" dirty="0">
                <a:latin typeface="Consolas" panose="020B0609020204030204" pitchFamily="49" charset="0"/>
              </a:rPr>
              <a:t>) {</a:t>
            </a:r>
          </a:p>
          <a:p>
            <a:r>
              <a:rPr lang="en-US" sz="2000" dirty="0">
                <a:latin typeface="Consolas" panose="020B0609020204030204" pitchFamily="49" charset="0"/>
              </a:rPr>
              <a:t>  int drinks = 2;</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"Study for " &lt;&lt; </a:t>
            </a:r>
            <a:r>
              <a:rPr lang="en-US" sz="2000" dirty="0" err="1">
                <a:latin typeface="Consolas" panose="020B0609020204030204" pitchFamily="49" charset="0"/>
              </a:rPr>
              <a:t>hrs</a:t>
            </a:r>
            <a:r>
              <a:rPr lang="en-US" sz="2000" dirty="0">
                <a:latin typeface="Consolas" panose="020B0609020204030204" pitchFamily="49" charset="0"/>
              </a:rPr>
              <a:t>;</a:t>
            </a:r>
          </a:p>
          <a:p>
            <a:r>
              <a:rPr lang="en-US" sz="2000" dirty="0">
                <a:latin typeface="Consolas" panose="020B0609020204030204" pitchFamily="49" charset="0"/>
              </a:rPr>
              <a:t>  party(drinks+1);</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int </a:t>
            </a:r>
            <a:r>
              <a:rPr lang="en-US" sz="2000" dirty="0" err="1">
                <a:latin typeface="Consolas" panose="020B0609020204030204" pitchFamily="49" charset="0"/>
              </a:rPr>
              <a:t>hrs</a:t>
            </a:r>
            <a:r>
              <a:rPr lang="en-US" sz="2000" dirty="0">
                <a:latin typeface="Consolas" panose="020B0609020204030204" pitchFamily="49" charset="0"/>
              </a:rPr>
              <a:t> = 10;</a:t>
            </a:r>
          </a:p>
          <a:p>
            <a:r>
              <a:rPr lang="en-US" sz="2000" dirty="0">
                <a:latin typeface="Consolas" panose="020B0609020204030204" pitchFamily="49" charset="0"/>
              </a:rPr>
              <a:t>  study(hrs-1);</a:t>
            </a:r>
          </a:p>
          <a:p>
            <a:r>
              <a:rPr lang="en-US" sz="2000" dirty="0">
                <a:latin typeface="Consolas" panose="020B0609020204030204" pitchFamily="49" charset="0"/>
              </a:rPr>
              <a:t>}</a:t>
            </a:r>
          </a:p>
        </p:txBody>
      </p:sp>
      <p:sp>
        <p:nvSpPr>
          <p:cNvPr id="35" name="Speech Bubble: Rectangle with Corners Rounded 34">
            <a:extLst>
              <a:ext uri="{FF2B5EF4-FFF2-40B4-BE49-F238E27FC236}">
                <a16:creationId xmlns:a16="http://schemas.microsoft.com/office/drawing/2014/main" id="{C7589642-16BF-41CB-A4F1-54BABB560AD5}"/>
              </a:ext>
            </a:extLst>
          </p:cNvPr>
          <p:cNvSpPr/>
          <p:nvPr/>
        </p:nvSpPr>
        <p:spPr>
          <a:xfrm>
            <a:off x="2405540" y="4734727"/>
            <a:ext cx="2620787" cy="1131972"/>
          </a:xfrm>
          <a:prstGeom prst="wedgeRoundRectCallout">
            <a:avLst>
              <a:gd name="adj1" fmla="val -87856"/>
              <a:gd name="adj2" fmla="val 3608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Note that this </a:t>
            </a:r>
            <a:r>
              <a:rPr lang="en-US" sz="2000" dirty="0" err="1">
                <a:latin typeface="Corbel" panose="020B0503020204020204" pitchFamily="34" charset="0"/>
              </a:rPr>
              <a:t>hrs</a:t>
            </a:r>
            <a:r>
              <a:rPr lang="en-US" sz="2000" dirty="0">
                <a:latin typeface="Corbel" panose="020B0503020204020204" pitchFamily="34" charset="0"/>
              </a:rPr>
              <a:t> variable is in-scope only in main().</a:t>
            </a:r>
          </a:p>
        </p:txBody>
      </p:sp>
      <p:sp>
        <p:nvSpPr>
          <p:cNvPr id="36" name="Speech Bubble: Rectangle with Corners Rounded 35">
            <a:extLst>
              <a:ext uri="{FF2B5EF4-FFF2-40B4-BE49-F238E27FC236}">
                <a16:creationId xmlns:a16="http://schemas.microsoft.com/office/drawing/2014/main" id="{6F36F13F-66DA-4495-B6E9-AE1C099CCFA6}"/>
              </a:ext>
            </a:extLst>
          </p:cNvPr>
          <p:cNvSpPr/>
          <p:nvPr/>
        </p:nvSpPr>
        <p:spPr>
          <a:xfrm>
            <a:off x="3390049" y="1972062"/>
            <a:ext cx="2620787" cy="1513489"/>
          </a:xfrm>
          <a:prstGeom prst="wedgeRoundRectCallout">
            <a:avLst>
              <a:gd name="adj1" fmla="val -83794"/>
              <a:gd name="adj2" fmla="val 549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And that this </a:t>
            </a:r>
            <a:r>
              <a:rPr lang="en-US" sz="2000" dirty="0" err="1">
                <a:latin typeface="Corbel" panose="020B0503020204020204" pitchFamily="34" charset="0"/>
              </a:rPr>
              <a:t>hrs</a:t>
            </a:r>
            <a:r>
              <a:rPr lang="en-US" sz="2000" dirty="0">
                <a:latin typeface="Corbel" panose="020B0503020204020204" pitchFamily="34" charset="0"/>
              </a:rPr>
              <a:t> variable is totally different, and in-scope only in study().</a:t>
            </a:r>
          </a:p>
        </p:txBody>
      </p:sp>
    </p:spTree>
    <p:extLst>
      <p:ext uri="{BB962C8B-B14F-4D97-AF65-F5344CB8AC3E}">
        <p14:creationId xmlns:p14="http://schemas.microsoft.com/office/powerpoint/2010/main" val="14226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5" grpId="1" animBg="1"/>
      <p:bldP spid="36" grpId="0" animBg="1"/>
      <p:bldP spid="36"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03F5EF57-003E-4F4B-9191-53B514FCD148}"/>
              </a:ext>
            </a:extLst>
          </p:cNvPr>
          <p:cNvSpPr txBox="1">
            <a:spLocks/>
          </p:cNvSpPr>
          <p:nvPr/>
        </p:nvSpPr>
        <p:spPr>
          <a:xfrm>
            <a:off x="5795033" y="2156633"/>
            <a:ext cx="5629808"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The set of in-scope </a:t>
            </a:r>
            <a:r>
              <a:rPr lang="en-US" sz="2400" dirty="0">
                <a:solidFill>
                  <a:srgbClr val="00B050"/>
                </a:solidFill>
              </a:rPr>
              <a:t>variables</a:t>
            </a:r>
            <a:r>
              <a:rPr lang="en-US" sz="2400" dirty="0"/>
              <a:t> and </a:t>
            </a:r>
            <a:r>
              <a:rPr lang="en-US" sz="2400" dirty="0">
                <a:solidFill>
                  <a:srgbClr val="00B0F0"/>
                </a:solidFill>
              </a:rPr>
              <a:t>functions</a:t>
            </a:r>
            <a:r>
              <a:rPr lang="en-US" sz="2400" dirty="0"/>
              <a:t> at a particular point in a program is called its </a:t>
            </a:r>
            <a:r>
              <a:rPr lang="en-US" sz="2400" dirty="0">
                <a:solidFill>
                  <a:srgbClr val="FF0000"/>
                </a:solidFill>
              </a:rPr>
              <a:t>lexical environment</a:t>
            </a:r>
            <a:r>
              <a:rPr lang="en-US" sz="2400" dirty="0"/>
              <a:t>.</a:t>
            </a:r>
          </a:p>
        </p:txBody>
      </p:sp>
      <p:sp>
        <p:nvSpPr>
          <p:cNvPr id="2" name="Title 1">
            <a:extLst>
              <a:ext uri="{FF2B5EF4-FFF2-40B4-BE49-F238E27FC236}">
                <a16:creationId xmlns:a16="http://schemas.microsoft.com/office/drawing/2014/main" id="{9A0BF2C5-7F15-466E-B6FE-B170C1C93AF9}"/>
              </a:ext>
            </a:extLst>
          </p:cNvPr>
          <p:cNvSpPr>
            <a:spLocks noGrp="1"/>
          </p:cNvSpPr>
          <p:nvPr>
            <p:ph type="title"/>
          </p:nvPr>
        </p:nvSpPr>
        <p:spPr>
          <a:xfrm>
            <a:off x="4519449" y="-233855"/>
            <a:ext cx="7924800" cy="1143000"/>
          </a:xfrm>
        </p:spPr>
        <p:txBody>
          <a:bodyPr/>
          <a:lstStyle/>
          <a:p>
            <a:r>
              <a:rPr lang="en-US" dirty="0"/>
              <a:t>Scope changes as a program runs!</a:t>
            </a:r>
          </a:p>
        </p:txBody>
      </p:sp>
      <p:sp>
        <p:nvSpPr>
          <p:cNvPr id="7" name="TextBox 6">
            <a:extLst>
              <a:ext uri="{FF2B5EF4-FFF2-40B4-BE49-F238E27FC236}">
                <a16:creationId xmlns:a16="http://schemas.microsoft.com/office/drawing/2014/main" id="{9E0B9985-66CB-4979-A1AC-6EDC8D588B0F}"/>
              </a:ext>
            </a:extLst>
          </p:cNvPr>
          <p:cNvSpPr txBox="1"/>
          <p:nvPr/>
        </p:nvSpPr>
        <p:spPr>
          <a:xfrm>
            <a:off x="219437" y="485465"/>
            <a:ext cx="4660257" cy="6247864"/>
          </a:xfrm>
          <a:prstGeom prst="rect">
            <a:avLst/>
          </a:prstGeom>
          <a:solidFill>
            <a:srgbClr val="FDF1E9"/>
          </a:solidFill>
          <a:ln>
            <a:solidFill>
              <a:schemeClr val="tx1"/>
            </a:solidFill>
          </a:ln>
        </p:spPr>
        <p:txBody>
          <a:bodyPr wrap="square" rtlCol="0">
            <a:noAutofit/>
          </a:bodyPr>
          <a:lstStyle/>
          <a:p>
            <a:endParaRPr lang="en-US" sz="2000"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DA521C1A-4557-4483-9ED3-118FE313DB8D}"/>
              </a:ext>
            </a:extLst>
          </p:cNvPr>
          <p:cNvCxnSpPr/>
          <p:nvPr/>
        </p:nvCxnSpPr>
        <p:spPr>
          <a:xfrm>
            <a:off x="0" y="55832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3C67666-5CBC-4456-9019-D4E560940593}"/>
              </a:ext>
            </a:extLst>
          </p:cNvPr>
          <p:cNvSpPr txBox="1">
            <a:spLocks/>
          </p:cNvSpPr>
          <p:nvPr/>
        </p:nvSpPr>
        <p:spPr>
          <a:xfrm>
            <a:off x="4983352" y="909145"/>
            <a:ext cx="7208648"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Let’s trace through this program and highlight actively in-scope variables in </a:t>
            </a:r>
            <a:r>
              <a:rPr lang="en-US" sz="2400" dirty="0">
                <a:solidFill>
                  <a:srgbClr val="00B050"/>
                </a:solidFill>
              </a:rPr>
              <a:t>green</a:t>
            </a:r>
            <a:r>
              <a:rPr lang="en-US" sz="2400" dirty="0"/>
              <a:t> and functions in </a:t>
            </a:r>
            <a:r>
              <a:rPr lang="en-US" sz="2400" dirty="0">
                <a:solidFill>
                  <a:srgbClr val="00B0F0"/>
                </a:solidFill>
              </a:rPr>
              <a:t>blue</a:t>
            </a:r>
            <a:r>
              <a:rPr lang="en-US" sz="2400" dirty="0"/>
              <a:t>!</a:t>
            </a:r>
          </a:p>
        </p:txBody>
      </p:sp>
      <p:sp>
        <p:nvSpPr>
          <p:cNvPr id="14" name="Rectangle 13">
            <a:extLst>
              <a:ext uri="{FF2B5EF4-FFF2-40B4-BE49-F238E27FC236}">
                <a16:creationId xmlns:a16="http://schemas.microsoft.com/office/drawing/2014/main" id="{585766A4-6B94-43A6-8326-2D41BF5CB6AD}"/>
              </a:ext>
            </a:extLst>
          </p:cNvPr>
          <p:cNvSpPr/>
          <p:nvPr/>
        </p:nvSpPr>
        <p:spPr>
          <a:xfrm>
            <a:off x="1250732" y="516995"/>
            <a:ext cx="903890" cy="4236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1FE3C37-66D6-4C50-BBA6-212A8D83A17B}"/>
              </a:ext>
            </a:extLst>
          </p:cNvPr>
          <p:cNvCxnSpPr/>
          <p:nvPr/>
        </p:nvCxnSpPr>
        <p:spPr>
          <a:xfrm>
            <a:off x="298347" y="587229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ED7302-1249-48CD-AF49-AEC4128CF13C}"/>
              </a:ext>
            </a:extLst>
          </p:cNvPr>
          <p:cNvSpPr/>
          <p:nvPr/>
        </p:nvSpPr>
        <p:spPr>
          <a:xfrm>
            <a:off x="1108843" y="5707118"/>
            <a:ext cx="488730" cy="34547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F6BFB7F-E953-4EED-B9CB-FCA1CA998C4C}"/>
              </a:ext>
            </a:extLst>
          </p:cNvPr>
          <p:cNvCxnSpPr/>
          <p:nvPr/>
        </p:nvCxnSpPr>
        <p:spPr>
          <a:xfrm>
            <a:off x="298347" y="61928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ADB564-20EC-4D9E-A1B7-878EFB35843C}"/>
              </a:ext>
            </a:extLst>
          </p:cNvPr>
          <p:cNvCxnSpPr/>
          <p:nvPr/>
        </p:nvCxnSpPr>
        <p:spPr>
          <a:xfrm>
            <a:off x="0" y="374920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57BB0A8-1259-4944-9546-C3BAE2F63E9D}"/>
              </a:ext>
            </a:extLst>
          </p:cNvPr>
          <p:cNvSpPr/>
          <p:nvPr/>
        </p:nvSpPr>
        <p:spPr>
          <a:xfrm>
            <a:off x="2351939" y="3597523"/>
            <a:ext cx="488730" cy="34547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A520528-2076-4B3C-9DE3-0C9DFACB7CBD}"/>
              </a:ext>
            </a:extLst>
          </p:cNvPr>
          <p:cNvCxnSpPr/>
          <p:nvPr/>
        </p:nvCxnSpPr>
        <p:spPr>
          <a:xfrm>
            <a:off x="298347" y="405925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6FCC1D9-97C4-4F5A-AE8B-C452509D711A}"/>
              </a:ext>
            </a:extLst>
          </p:cNvPr>
          <p:cNvSpPr/>
          <p:nvPr/>
        </p:nvSpPr>
        <p:spPr>
          <a:xfrm>
            <a:off x="1103672" y="3886517"/>
            <a:ext cx="903889" cy="34547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1AA2DDD-28BF-42E4-93E1-9597F0884FE6}"/>
              </a:ext>
            </a:extLst>
          </p:cNvPr>
          <p:cNvCxnSpPr/>
          <p:nvPr/>
        </p:nvCxnSpPr>
        <p:spPr>
          <a:xfrm>
            <a:off x="298347" y="435880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2F03CB-5C03-426E-9CA5-8BBA1265FC6D}"/>
              </a:ext>
            </a:extLst>
          </p:cNvPr>
          <p:cNvCxnSpPr/>
          <p:nvPr/>
        </p:nvCxnSpPr>
        <p:spPr>
          <a:xfrm>
            <a:off x="298347" y="468987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1E6E183-9780-4081-A8E2-DF6EA52A2237}"/>
              </a:ext>
            </a:extLst>
          </p:cNvPr>
          <p:cNvCxnSpPr/>
          <p:nvPr/>
        </p:nvCxnSpPr>
        <p:spPr>
          <a:xfrm>
            <a:off x="0" y="131379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B4E3C47-D89D-4C77-9114-E98A93F6932A}"/>
              </a:ext>
            </a:extLst>
          </p:cNvPr>
          <p:cNvSpPr/>
          <p:nvPr/>
        </p:nvSpPr>
        <p:spPr>
          <a:xfrm>
            <a:off x="2352024" y="1135168"/>
            <a:ext cx="903889" cy="34547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805DFD-AF7F-446F-A7E4-3F8E4EB46D55}"/>
              </a:ext>
            </a:extLst>
          </p:cNvPr>
          <p:cNvCxnSpPr/>
          <p:nvPr/>
        </p:nvCxnSpPr>
        <p:spPr>
          <a:xfrm>
            <a:off x="266817" y="16238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D10F8B-BFC6-45E4-89F1-425232FE1389}"/>
              </a:ext>
            </a:extLst>
          </p:cNvPr>
          <p:cNvCxnSpPr/>
          <p:nvPr/>
        </p:nvCxnSpPr>
        <p:spPr>
          <a:xfrm>
            <a:off x="274932" y="190237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7582F88-F1BF-4270-B24D-7783FAB200A3}"/>
              </a:ext>
            </a:extLst>
          </p:cNvPr>
          <p:cNvSpPr/>
          <p:nvPr/>
        </p:nvSpPr>
        <p:spPr>
          <a:xfrm>
            <a:off x="826506" y="5359439"/>
            <a:ext cx="620250" cy="3454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7B3B196-8BFF-4C65-821F-A26F1E2AE309}"/>
              </a:ext>
            </a:extLst>
          </p:cNvPr>
          <p:cNvSpPr/>
          <p:nvPr/>
        </p:nvSpPr>
        <p:spPr>
          <a:xfrm>
            <a:off x="1011139" y="3576462"/>
            <a:ext cx="702690" cy="3454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6B4A8F1-F0AA-4F79-A8BF-CE9DF3A01541}"/>
              </a:ext>
            </a:extLst>
          </p:cNvPr>
          <p:cNvSpPr/>
          <p:nvPr/>
        </p:nvSpPr>
        <p:spPr>
          <a:xfrm>
            <a:off x="1002595" y="1135168"/>
            <a:ext cx="702690" cy="3454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76CDAFEB-08D8-43FF-BAC8-E5622F4D8DDA}"/>
              </a:ext>
            </a:extLst>
          </p:cNvPr>
          <p:cNvCxnSpPr/>
          <p:nvPr/>
        </p:nvCxnSpPr>
        <p:spPr>
          <a:xfrm>
            <a:off x="528374" y="2233447"/>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114F89E-CE1A-411F-89FA-6A950D189D60}"/>
              </a:ext>
            </a:extLst>
          </p:cNvPr>
          <p:cNvSpPr/>
          <p:nvPr/>
        </p:nvSpPr>
        <p:spPr>
          <a:xfrm>
            <a:off x="1529340" y="2068118"/>
            <a:ext cx="635791" cy="34547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797DF9D-68F9-42CA-BD9E-D3693CD19E9B}"/>
              </a:ext>
            </a:extLst>
          </p:cNvPr>
          <p:cNvSpPr txBox="1"/>
          <p:nvPr/>
        </p:nvSpPr>
        <p:spPr>
          <a:xfrm>
            <a:off x="219437" y="485465"/>
            <a:ext cx="5163308" cy="6247864"/>
          </a:xfrm>
          <a:prstGeom prst="rect">
            <a:avLst/>
          </a:prstGeom>
          <a:noFill/>
        </p:spPr>
        <p:txBody>
          <a:bodyPr wrap="square">
            <a:spAutoFit/>
          </a:bodyPr>
          <a:lstStyle/>
          <a:p>
            <a:r>
              <a:rPr lang="en-US" sz="2000" dirty="0">
                <a:latin typeface="Consolas" panose="020B0609020204030204" pitchFamily="49" charset="0"/>
              </a:rPr>
              <a:t>string dinner = "burgers";</a:t>
            </a:r>
          </a:p>
          <a:p>
            <a:endParaRPr lang="en-US" sz="2000" dirty="0">
              <a:latin typeface="Consolas" panose="020B0609020204030204" pitchFamily="49" charset="0"/>
            </a:endParaRPr>
          </a:p>
          <a:p>
            <a:r>
              <a:rPr lang="en-US" sz="2000" dirty="0">
                <a:latin typeface="Consolas" panose="020B0609020204030204" pitchFamily="49" charset="0"/>
              </a:rPr>
              <a:t>void party(int drinks) {</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Partay</a:t>
            </a:r>
            <a:r>
              <a:rPr lang="en-US" sz="2000" dirty="0">
                <a:latin typeface="Consolas" panose="020B0609020204030204" pitchFamily="49" charset="0"/>
              </a:rPr>
              <a:t>! w00t";</a:t>
            </a:r>
          </a:p>
          <a:p>
            <a:r>
              <a:rPr lang="en-US" sz="2000" dirty="0">
                <a:latin typeface="Consolas" panose="020B0609020204030204" pitchFamily="49" charset="0"/>
              </a:rPr>
              <a:t>  if (drinks &gt; 2) {</a:t>
            </a:r>
          </a:p>
          <a:p>
            <a:r>
              <a:rPr lang="en-US" sz="2000" dirty="0">
                <a:latin typeface="Consolas" panose="020B0609020204030204" pitchFamily="49" charset="0"/>
              </a:rPr>
              <a:t>    bool puke = true;</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"Puked " &lt;&lt; dinner;</a:t>
            </a:r>
          </a:p>
          <a:p>
            <a:r>
              <a:rPr lang="en-US" sz="2000" dirty="0">
                <a:latin typeface="Consolas" panose="020B0609020204030204" pitchFamily="49" charset="0"/>
              </a:rPr>
              <a:t>  }</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void study(int </a:t>
            </a:r>
            <a:r>
              <a:rPr lang="en-US" sz="2000" dirty="0" err="1">
                <a:latin typeface="Consolas" panose="020B0609020204030204" pitchFamily="49" charset="0"/>
              </a:rPr>
              <a:t>hrs</a:t>
            </a:r>
            <a:r>
              <a:rPr lang="en-US" sz="2000" dirty="0">
                <a:latin typeface="Consolas" panose="020B0609020204030204" pitchFamily="49" charset="0"/>
              </a:rPr>
              <a:t>) {</a:t>
            </a:r>
          </a:p>
          <a:p>
            <a:r>
              <a:rPr lang="en-US" sz="2000" dirty="0">
                <a:latin typeface="Consolas" panose="020B0609020204030204" pitchFamily="49" charset="0"/>
              </a:rPr>
              <a:t>  int drinks = 2;</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"Study for " &lt;&lt; </a:t>
            </a:r>
            <a:r>
              <a:rPr lang="en-US" sz="2000" dirty="0" err="1">
                <a:latin typeface="Consolas" panose="020B0609020204030204" pitchFamily="49" charset="0"/>
              </a:rPr>
              <a:t>hrs</a:t>
            </a:r>
            <a:r>
              <a:rPr lang="en-US" sz="2000" dirty="0">
                <a:latin typeface="Consolas" panose="020B0609020204030204" pitchFamily="49" charset="0"/>
              </a:rPr>
              <a:t>;</a:t>
            </a:r>
          </a:p>
          <a:p>
            <a:r>
              <a:rPr lang="en-US" sz="2000" dirty="0">
                <a:latin typeface="Consolas" panose="020B0609020204030204" pitchFamily="49" charset="0"/>
              </a:rPr>
              <a:t>  party(drinks+1);</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int </a:t>
            </a:r>
            <a:r>
              <a:rPr lang="en-US" sz="2000" dirty="0" err="1">
                <a:latin typeface="Consolas" panose="020B0609020204030204" pitchFamily="49" charset="0"/>
              </a:rPr>
              <a:t>hrs</a:t>
            </a:r>
            <a:r>
              <a:rPr lang="en-US" sz="2000" dirty="0">
                <a:latin typeface="Consolas" panose="020B0609020204030204" pitchFamily="49" charset="0"/>
              </a:rPr>
              <a:t> = 10;</a:t>
            </a:r>
          </a:p>
          <a:p>
            <a:r>
              <a:rPr lang="en-US" sz="2000" dirty="0">
                <a:latin typeface="Consolas" panose="020B0609020204030204" pitchFamily="49" charset="0"/>
              </a:rPr>
              <a:t>  study(hrs-1);</a:t>
            </a:r>
          </a:p>
          <a:p>
            <a:r>
              <a:rPr lang="en-US" sz="2000" dirty="0">
                <a:latin typeface="Consolas" panose="020B0609020204030204" pitchFamily="49" charset="0"/>
              </a:rPr>
              <a:t>}</a:t>
            </a:r>
          </a:p>
        </p:txBody>
      </p:sp>
      <p:cxnSp>
        <p:nvCxnSpPr>
          <p:cNvPr id="31" name="Straight Arrow Connector 30">
            <a:extLst>
              <a:ext uri="{FF2B5EF4-FFF2-40B4-BE49-F238E27FC236}">
                <a16:creationId xmlns:a16="http://schemas.microsoft.com/office/drawing/2014/main" id="{5381A90C-E471-4D7F-97C1-737ACCD2E65D}"/>
              </a:ext>
            </a:extLst>
          </p:cNvPr>
          <p:cNvCxnSpPr/>
          <p:nvPr/>
        </p:nvCxnSpPr>
        <p:spPr>
          <a:xfrm>
            <a:off x="544142" y="254349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9F15D5-F090-4351-B435-667B5B5D8990}"/>
              </a:ext>
            </a:extLst>
          </p:cNvPr>
          <p:cNvCxnSpPr/>
          <p:nvPr/>
        </p:nvCxnSpPr>
        <p:spPr>
          <a:xfrm>
            <a:off x="349701" y="285355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CBC6FF-4248-4333-A14A-0470CF061D21}"/>
              </a:ext>
            </a:extLst>
          </p:cNvPr>
          <p:cNvCxnSpPr/>
          <p:nvPr/>
        </p:nvCxnSpPr>
        <p:spPr>
          <a:xfrm>
            <a:off x="36787" y="31530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4BC75E-1B54-40D8-B7FA-A65C6A48518D}"/>
              </a:ext>
            </a:extLst>
          </p:cNvPr>
          <p:cNvCxnSpPr/>
          <p:nvPr/>
        </p:nvCxnSpPr>
        <p:spPr>
          <a:xfrm>
            <a:off x="36787" y="496612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2E05A39-F4C4-4379-A0AA-0E539B10697A}"/>
              </a:ext>
            </a:extLst>
          </p:cNvPr>
          <p:cNvCxnSpPr/>
          <p:nvPr/>
        </p:nvCxnSpPr>
        <p:spPr>
          <a:xfrm>
            <a:off x="51272" y="650589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Speech Bubble: Rectangle with Corners Rounded 37">
            <a:extLst>
              <a:ext uri="{FF2B5EF4-FFF2-40B4-BE49-F238E27FC236}">
                <a16:creationId xmlns:a16="http://schemas.microsoft.com/office/drawing/2014/main" id="{915A0EC2-28B4-490D-BC9E-0E8E2FB9FAFC}"/>
              </a:ext>
            </a:extLst>
          </p:cNvPr>
          <p:cNvSpPr/>
          <p:nvPr/>
        </p:nvSpPr>
        <p:spPr>
          <a:xfrm>
            <a:off x="2493085" y="4259197"/>
            <a:ext cx="3644955" cy="848322"/>
          </a:xfrm>
          <a:prstGeom prst="wedgeRoundRectCallout">
            <a:avLst>
              <a:gd name="adj1" fmla="val -78068"/>
              <a:gd name="adj2" fmla="val 12617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Once a variable is in scope, it can be referred to by its name.</a:t>
            </a:r>
          </a:p>
        </p:txBody>
      </p:sp>
      <p:sp>
        <p:nvSpPr>
          <p:cNvPr id="39" name="Speech Bubble: Rectangle with Corners Rounded 38">
            <a:extLst>
              <a:ext uri="{FF2B5EF4-FFF2-40B4-BE49-F238E27FC236}">
                <a16:creationId xmlns:a16="http://schemas.microsoft.com/office/drawing/2014/main" id="{1ACB836C-6471-48E7-94A3-249F40649B19}"/>
              </a:ext>
            </a:extLst>
          </p:cNvPr>
          <p:cNvSpPr/>
          <p:nvPr/>
        </p:nvSpPr>
        <p:spPr>
          <a:xfrm>
            <a:off x="3786457" y="2613312"/>
            <a:ext cx="2957244" cy="862884"/>
          </a:xfrm>
          <a:prstGeom prst="wedgeRoundRectCallout">
            <a:avLst>
              <a:gd name="adj1" fmla="val -82598"/>
              <a:gd name="adj2" fmla="val 715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Now this variable called </a:t>
            </a:r>
            <a:r>
              <a:rPr lang="en-US" sz="2000" dirty="0" err="1">
                <a:solidFill>
                  <a:srgbClr val="FFC9C9"/>
                </a:solidFill>
              </a:rPr>
              <a:t>hrs</a:t>
            </a:r>
            <a:r>
              <a:rPr lang="en-US" sz="2000" dirty="0">
                <a:solidFill>
                  <a:srgbClr val="FFC9C9"/>
                </a:solidFill>
              </a:rPr>
              <a:t> </a:t>
            </a:r>
            <a:r>
              <a:rPr lang="en-US" sz="2000" dirty="0"/>
              <a:t>is in scope…</a:t>
            </a:r>
          </a:p>
        </p:txBody>
      </p:sp>
      <p:sp>
        <p:nvSpPr>
          <p:cNvPr id="40" name="Speech Bubble: Rectangle with Corners Rounded 39">
            <a:extLst>
              <a:ext uri="{FF2B5EF4-FFF2-40B4-BE49-F238E27FC236}">
                <a16:creationId xmlns:a16="http://schemas.microsoft.com/office/drawing/2014/main" id="{1EDBBB3A-DC8E-45BC-B074-CD1EB56C508B}"/>
              </a:ext>
            </a:extLst>
          </p:cNvPr>
          <p:cNvSpPr/>
          <p:nvPr/>
        </p:nvSpPr>
        <p:spPr>
          <a:xfrm>
            <a:off x="2843358" y="4514500"/>
            <a:ext cx="3715519" cy="1005723"/>
          </a:xfrm>
          <a:prstGeom prst="wedgeRoundRectCallout">
            <a:avLst>
              <a:gd name="adj1" fmla="val -85135"/>
              <a:gd name="adj2" fmla="val 7403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But this other variable (also called </a:t>
            </a:r>
            <a:r>
              <a:rPr lang="en-US" sz="2000" dirty="0" err="1">
                <a:solidFill>
                  <a:srgbClr val="FFC9C9"/>
                </a:solidFill>
              </a:rPr>
              <a:t>hrs</a:t>
            </a:r>
            <a:r>
              <a:rPr lang="en-US" sz="2000" dirty="0"/>
              <a:t>) is no longer in scope!</a:t>
            </a:r>
          </a:p>
        </p:txBody>
      </p:sp>
      <p:sp>
        <p:nvSpPr>
          <p:cNvPr id="42" name="Speech Bubble: Rectangle with Corners Rounded 41">
            <a:extLst>
              <a:ext uri="{FF2B5EF4-FFF2-40B4-BE49-F238E27FC236}">
                <a16:creationId xmlns:a16="http://schemas.microsoft.com/office/drawing/2014/main" id="{46387486-546C-47E6-A3C8-4EEFAFFE0BD6}"/>
              </a:ext>
            </a:extLst>
          </p:cNvPr>
          <p:cNvSpPr/>
          <p:nvPr/>
        </p:nvSpPr>
        <p:spPr>
          <a:xfrm>
            <a:off x="1983361" y="162523"/>
            <a:ext cx="3399384" cy="1237684"/>
          </a:xfrm>
          <a:prstGeom prst="wedgeRoundRectCallout">
            <a:avLst>
              <a:gd name="adj1" fmla="val -47982"/>
              <a:gd name="adj2" fmla="val 1075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a:t>
            </a:r>
            <a:r>
              <a:rPr lang="en-US" sz="2000" dirty="0">
                <a:solidFill>
                  <a:srgbClr val="FFC9C9"/>
                </a:solidFill>
              </a:rPr>
              <a:t>puke </a:t>
            </a:r>
            <a:r>
              <a:rPr lang="en-US" sz="2000" dirty="0"/>
              <a:t>variable goes out of scope when we exit the block it was defined in.</a:t>
            </a:r>
          </a:p>
        </p:txBody>
      </p:sp>
      <p:grpSp>
        <p:nvGrpSpPr>
          <p:cNvPr id="13" name="Group 12">
            <a:extLst>
              <a:ext uri="{FF2B5EF4-FFF2-40B4-BE49-F238E27FC236}">
                <a16:creationId xmlns:a16="http://schemas.microsoft.com/office/drawing/2014/main" id="{A6FE9B14-B952-492D-B2F7-B06BB0FD1E5E}"/>
              </a:ext>
            </a:extLst>
          </p:cNvPr>
          <p:cNvGrpSpPr/>
          <p:nvPr/>
        </p:nvGrpSpPr>
        <p:grpSpPr>
          <a:xfrm>
            <a:off x="6498886" y="3496439"/>
            <a:ext cx="4184161" cy="2133601"/>
            <a:chOff x="7023077" y="3886517"/>
            <a:chExt cx="4184161" cy="2133601"/>
          </a:xfrm>
        </p:grpSpPr>
        <p:sp>
          <p:nvSpPr>
            <p:cNvPr id="3" name="Rectangle 2">
              <a:extLst>
                <a:ext uri="{FF2B5EF4-FFF2-40B4-BE49-F238E27FC236}">
                  <a16:creationId xmlns:a16="http://schemas.microsoft.com/office/drawing/2014/main" id="{B9F5577D-241A-4795-A12F-1D8DD79F955F}"/>
                </a:ext>
              </a:extLst>
            </p:cNvPr>
            <p:cNvSpPr/>
            <p:nvPr/>
          </p:nvSpPr>
          <p:spPr>
            <a:xfrm>
              <a:off x="7023077" y="3886517"/>
              <a:ext cx="4184161" cy="2133601"/>
            </a:xfrm>
            <a:prstGeom prst="rect">
              <a:avLst/>
            </a:prstGeom>
            <a:solidFill>
              <a:srgbClr val="F0F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Lexical Environment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7" name="Rectangle 56">
              <a:extLst>
                <a:ext uri="{FF2B5EF4-FFF2-40B4-BE49-F238E27FC236}">
                  <a16:creationId xmlns:a16="http://schemas.microsoft.com/office/drawing/2014/main" id="{3DF20E84-BD06-44D4-98A7-F9F42E9799C4}"/>
                </a:ext>
              </a:extLst>
            </p:cNvPr>
            <p:cNvSpPr/>
            <p:nvPr/>
          </p:nvSpPr>
          <p:spPr>
            <a:xfrm>
              <a:off x="9442035" y="5466882"/>
              <a:ext cx="1632205" cy="48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8" name="Title 1">
            <a:extLst>
              <a:ext uri="{FF2B5EF4-FFF2-40B4-BE49-F238E27FC236}">
                <a16:creationId xmlns:a16="http://schemas.microsoft.com/office/drawing/2014/main" id="{3757E4E7-A63D-48EC-AE8A-98519D096391}"/>
              </a:ext>
            </a:extLst>
          </p:cNvPr>
          <p:cNvSpPr txBox="1">
            <a:spLocks/>
          </p:cNvSpPr>
          <p:nvPr/>
        </p:nvSpPr>
        <p:spPr>
          <a:xfrm>
            <a:off x="5945360" y="5705584"/>
            <a:ext cx="5629808"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The environment changes as variables come in or go out of scope.</a:t>
            </a:r>
          </a:p>
        </p:txBody>
      </p:sp>
      <p:sp>
        <p:nvSpPr>
          <p:cNvPr id="59" name="Speech Bubble: Rectangle with Corners Rounded 58">
            <a:extLst>
              <a:ext uri="{FF2B5EF4-FFF2-40B4-BE49-F238E27FC236}">
                <a16:creationId xmlns:a16="http://schemas.microsoft.com/office/drawing/2014/main" id="{39663316-B632-449D-ACFD-6B10B8EC97ED}"/>
              </a:ext>
            </a:extLst>
          </p:cNvPr>
          <p:cNvSpPr/>
          <p:nvPr/>
        </p:nvSpPr>
        <p:spPr>
          <a:xfrm>
            <a:off x="2850985" y="5367668"/>
            <a:ext cx="3138829" cy="1081076"/>
          </a:xfrm>
          <a:prstGeom prst="wedgeRoundRectCallout">
            <a:avLst>
              <a:gd name="adj1" fmla="val 81673"/>
              <a:gd name="adj2" fmla="val -518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is what our </a:t>
            </a:r>
            <a:r>
              <a:rPr lang="en-US" sz="2000" dirty="0">
                <a:solidFill>
                  <a:srgbClr val="FFC9C9"/>
                </a:solidFill>
              </a:rPr>
              <a:t>lexical environment</a:t>
            </a:r>
            <a:r>
              <a:rPr lang="en-US" sz="2000" dirty="0"/>
              <a:t> looks like...</a:t>
            </a:r>
          </a:p>
        </p:txBody>
      </p:sp>
      <p:sp>
        <p:nvSpPr>
          <p:cNvPr id="60" name="Speech Bubble: Rectangle with Corners Rounded 59">
            <a:extLst>
              <a:ext uri="{FF2B5EF4-FFF2-40B4-BE49-F238E27FC236}">
                <a16:creationId xmlns:a16="http://schemas.microsoft.com/office/drawing/2014/main" id="{457AAD48-D1F5-4392-82CC-CDC304E1AE0D}"/>
              </a:ext>
            </a:extLst>
          </p:cNvPr>
          <p:cNvSpPr/>
          <p:nvPr/>
        </p:nvSpPr>
        <p:spPr>
          <a:xfrm>
            <a:off x="4202991" y="1095791"/>
            <a:ext cx="3138829" cy="1081076"/>
          </a:xfrm>
          <a:prstGeom prst="wedgeRoundRectCallout">
            <a:avLst>
              <a:gd name="adj1" fmla="val -82598"/>
              <a:gd name="adj2" fmla="val 715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 when we are running this line of code.</a:t>
            </a:r>
          </a:p>
        </p:txBody>
      </p:sp>
      <p:grpSp>
        <p:nvGrpSpPr>
          <p:cNvPr id="65" name="Group 64">
            <a:extLst>
              <a:ext uri="{FF2B5EF4-FFF2-40B4-BE49-F238E27FC236}">
                <a16:creationId xmlns:a16="http://schemas.microsoft.com/office/drawing/2014/main" id="{BE8DDDFA-6B7A-4D3E-995E-326F76AE4C72}"/>
              </a:ext>
            </a:extLst>
          </p:cNvPr>
          <p:cNvGrpSpPr/>
          <p:nvPr/>
        </p:nvGrpSpPr>
        <p:grpSpPr>
          <a:xfrm>
            <a:off x="8147993" y="5066166"/>
            <a:ext cx="2387146" cy="481973"/>
            <a:chOff x="8315303" y="4727356"/>
            <a:chExt cx="2387146" cy="481973"/>
          </a:xfrm>
        </p:grpSpPr>
        <p:sp>
          <p:nvSpPr>
            <p:cNvPr id="62" name="TextBox 61">
              <a:extLst>
                <a:ext uri="{FF2B5EF4-FFF2-40B4-BE49-F238E27FC236}">
                  <a16:creationId xmlns:a16="http://schemas.microsoft.com/office/drawing/2014/main" id="{42C0DB50-D5FC-4459-8F8E-4D0F2DCAB94C}"/>
                </a:ext>
              </a:extLst>
            </p:cNvPr>
            <p:cNvSpPr txBox="1"/>
            <p:nvPr/>
          </p:nvSpPr>
          <p:spPr>
            <a:xfrm>
              <a:off x="8315303" y="4731983"/>
              <a:ext cx="1479550" cy="461665"/>
            </a:xfrm>
            <a:prstGeom prst="rect">
              <a:avLst/>
            </a:prstGeom>
            <a:noFill/>
          </p:spPr>
          <p:txBody>
            <a:bodyPr wrap="square" rtlCol="0">
              <a:spAutoFit/>
            </a:bodyPr>
            <a:lstStyle/>
            <a:p>
              <a:r>
                <a:rPr lang="en-US" sz="2400" dirty="0">
                  <a:solidFill>
                    <a:srgbClr val="00B050"/>
                  </a:solidFill>
                </a:rPr>
                <a:t>puke</a:t>
              </a:r>
            </a:p>
          </p:txBody>
        </p:sp>
        <p:sp>
          <p:nvSpPr>
            <p:cNvPr id="63" name="Rectangle 62">
              <a:extLst>
                <a:ext uri="{FF2B5EF4-FFF2-40B4-BE49-F238E27FC236}">
                  <a16:creationId xmlns:a16="http://schemas.microsoft.com/office/drawing/2014/main" id="{6F2AF133-18B2-46B3-93F0-82361E8DC471}"/>
                </a:ext>
              </a:extLst>
            </p:cNvPr>
            <p:cNvSpPr/>
            <p:nvPr/>
          </p:nvSpPr>
          <p:spPr>
            <a:xfrm>
              <a:off x="9070245" y="4727356"/>
              <a:ext cx="1632204" cy="48197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extBox 63">
              <a:extLst>
                <a:ext uri="{FF2B5EF4-FFF2-40B4-BE49-F238E27FC236}">
                  <a16:creationId xmlns:a16="http://schemas.microsoft.com/office/drawing/2014/main" id="{B7588897-0FDF-4ECA-85CA-3D78E1B8B158}"/>
                </a:ext>
              </a:extLst>
            </p:cNvPr>
            <p:cNvSpPr txBox="1"/>
            <p:nvPr/>
          </p:nvSpPr>
          <p:spPr>
            <a:xfrm>
              <a:off x="9224860" y="4743149"/>
              <a:ext cx="1278522" cy="461665"/>
            </a:xfrm>
            <a:prstGeom prst="rect">
              <a:avLst/>
            </a:prstGeom>
            <a:noFill/>
          </p:spPr>
          <p:txBody>
            <a:bodyPr wrap="square">
              <a:spAutoFit/>
            </a:bodyPr>
            <a:lstStyle/>
            <a:p>
              <a:pPr algn="ctr"/>
              <a:r>
                <a:rPr lang="en-US" sz="2400" dirty="0">
                  <a:solidFill>
                    <a:schemeClr val="tx1"/>
                  </a:solidFill>
                  <a:latin typeface="Consolas" panose="020B0609020204030204" pitchFamily="49" charset="0"/>
                </a:rPr>
                <a:t>true</a:t>
              </a:r>
            </a:p>
          </p:txBody>
        </p:sp>
      </p:grpSp>
      <p:grpSp>
        <p:nvGrpSpPr>
          <p:cNvPr id="70" name="Group 69">
            <a:extLst>
              <a:ext uri="{FF2B5EF4-FFF2-40B4-BE49-F238E27FC236}">
                <a16:creationId xmlns:a16="http://schemas.microsoft.com/office/drawing/2014/main" id="{93BDF22A-2C7A-4420-A987-B544B45602DD}"/>
              </a:ext>
            </a:extLst>
          </p:cNvPr>
          <p:cNvGrpSpPr/>
          <p:nvPr/>
        </p:nvGrpSpPr>
        <p:grpSpPr>
          <a:xfrm>
            <a:off x="8020489" y="4517806"/>
            <a:ext cx="2529560" cy="481973"/>
            <a:chOff x="8020489" y="4517806"/>
            <a:chExt cx="2529560" cy="481973"/>
          </a:xfrm>
        </p:grpSpPr>
        <p:sp>
          <p:nvSpPr>
            <p:cNvPr id="67" name="TextBox 66">
              <a:extLst>
                <a:ext uri="{FF2B5EF4-FFF2-40B4-BE49-F238E27FC236}">
                  <a16:creationId xmlns:a16="http://schemas.microsoft.com/office/drawing/2014/main" id="{DD882FE3-A2E0-4BF5-B9BB-1CBE69D8DE25}"/>
                </a:ext>
              </a:extLst>
            </p:cNvPr>
            <p:cNvSpPr txBox="1"/>
            <p:nvPr/>
          </p:nvSpPr>
          <p:spPr>
            <a:xfrm>
              <a:off x="8020489" y="4517806"/>
              <a:ext cx="1479550" cy="461665"/>
            </a:xfrm>
            <a:prstGeom prst="rect">
              <a:avLst/>
            </a:prstGeom>
            <a:noFill/>
          </p:spPr>
          <p:txBody>
            <a:bodyPr wrap="square" rtlCol="0">
              <a:spAutoFit/>
            </a:bodyPr>
            <a:lstStyle/>
            <a:p>
              <a:r>
                <a:rPr lang="en-US" sz="2400" dirty="0">
                  <a:solidFill>
                    <a:srgbClr val="00B050"/>
                  </a:solidFill>
                </a:rPr>
                <a:t>drinks</a:t>
              </a:r>
            </a:p>
          </p:txBody>
        </p:sp>
        <p:sp>
          <p:nvSpPr>
            <p:cNvPr id="68" name="Rectangle 67">
              <a:extLst>
                <a:ext uri="{FF2B5EF4-FFF2-40B4-BE49-F238E27FC236}">
                  <a16:creationId xmlns:a16="http://schemas.microsoft.com/office/drawing/2014/main" id="{10620CDC-C956-4A8C-9625-3AD3EF7525C3}"/>
                </a:ext>
              </a:extLst>
            </p:cNvPr>
            <p:cNvSpPr/>
            <p:nvPr/>
          </p:nvSpPr>
          <p:spPr>
            <a:xfrm>
              <a:off x="8917845" y="4517806"/>
              <a:ext cx="1632204" cy="48197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TextBox 68">
              <a:extLst>
                <a:ext uri="{FF2B5EF4-FFF2-40B4-BE49-F238E27FC236}">
                  <a16:creationId xmlns:a16="http://schemas.microsoft.com/office/drawing/2014/main" id="{18534714-BEC7-4641-92D6-B3B8CAFA525D}"/>
                </a:ext>
              </a:extLst>
            </p:cNvPr>
            <p:cNvSpPr txBox="1"/>
            <p:nvPr/>
          </p:nvSpPr>
          <p:spPr>
            <a:xfrm>
              <a:off x="9316928" y="4533599"/>
              <a:ext cx="789586" cy="461665"/>
            </a:xfrm>
            <a:prstGeom prst="rect">
              <a:avLst/>
            </a:prstGeom>
            <a:noFill/>
          </p:spPr>
          <p:txBody>
            <a:bodyPr wrap="square">
              <a:spAutoFit/>
            </a:bodyPr>
            <a:lstStyle/>
            <a:p>
              <a:pPr algn="ctr"/>
              <a:r>
                <a:rPr lang="en-US" sz="2400" dirty="0">
                  <a:solidFill>
                    <a:schemeClr val="tx1"/>
                  </a:solidFill>
                  <a:latin typeface="Consolas" panose="020B0609020204030204" pitchFamily="49" charset="0"/>
                </a:rPr>
                <a:t>3</a:t>
              </a:r>
            </a:p>
          </p:txBody>
        </p:sp>
      </p:grpSp>
      <p:grpSp>
        <p:nvGrpSpPr>
          <p:cNvPr id="74" name="Group 73">
            <a:extLst>
              <a:ext uri="{FF2B5EF4-FFF2-40B4-BE49-F238E27FC236}">
                <a16:creationId xmlns:a16="http://schemas.microsoft.com/office/drawing/2014/main" id="{CE69AEDF-4CA4-403A-A26D-92932743C033}"/>
              </a:ext>
            </a:extLst>
          </p:cNvPr>
          <p:cNvGrpSpPr/>
          <p:nvPr/>
        </p:nvGrpSpPr>
        <p:grpSpPr>
          <a:xfrm>
            <a:off x="7963339" y="3969356"/>
            <a:ext cx="2719708" cy="481973"/>
            <a:chOff x="7963339" y="3969356"/>
            <a:chExt cx="2719708" cy="481973"/>
          </a:xfrm>
        </p:grpSpPr>
        <p:sp>
          <p:nvSpPr>
            <p:cNvPr id="71" name="TextBox 70">
              <a:extLst>
                <a:ext uri="{FF2B5EF4-FFF2-40B4-BE49-F238E27FC236}">
                  <a16:creationId xmlns:a16="http://schemas.microsoft.com/office/drawing/2014/main" id="{054EB94B-95A2-4E61-B80D-EF96A9D2E207}"/>
                </a:ext>
              </a:extLst>
            </p:cNvPr>
            <p:cNvSpPr txBox="1"/>
            <p:nvPr/>
          </p:nvSpPr>
          <p:spPr>
            <a:xfrm>
              <a:off x="7963339" y="3969356"/>
              <a:ext cx="1479550" cy="461665"/>
            </a:xfrm>
            <a:prstGeom prst="rect">
              <a:avLst/>
            </a:prstGeom>
            <a:noFill/>
          </p:spPr>
          <p:txBody>
            <a:bodyPr wrap="square" rtlCol="0">
              <a:spAutoFit/>
            </a:bodyPr>
            <a:lstStyle/>
            <a:p>
              <a:r>
                <a:rPr lang="en-US" sz="2400" dirty="0">
                  <a:solidFill>
                    <a:srgbClr val="00B050"/>
                  </a:solidFill>
                </a:rPr>
                <a:t>dinner</a:t>
              </a:r>
            </a:p>
          </p:txBody>
        </p:sp>
        <p:sp>
          <p:nvSpPr>
            <p:cNvPr id="72" name="Rectangle 71">
              <a:extLst>
                <a:ext uri="{FF2B5EF4-FFF2-40B4-BE49-F238E27FC236}">
                  <a16:creationId xmlns:a16="http://schemas.microsoft.com/office/drawing/2014/main" id="{D4E5B0B4-F21E-4DB8-AEE6-E420949F8BF1}"/>
                </a:ext>
              </a:extLst>
            </p:cNvPr>
            <p:cNvSpPr/>
            <p:nvPr/>
          </p:nvSpPr>
          <p:spPr>
            <a:xfrm>
              <a:off x="8917844" y="3969356"/>
              <a:ext cx="1632205" cy="48197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TextBox 72">
              <a:extLst>
                <a:ext uri="{FF2B5EF4-FFF2-40B4-BE49-F238E27FC236}">
                  <a16:creationId xmlns:a16="http://schemas.microsoft.com/office/drawing/2014/main" id="{D53C3925-7038-4A1E-8597-EA8EED7578DE}"/>
                </a:ext>
              </a:extLst>
            </p:cNvPr>
            <p:cNvSpPr txBox="1"/>
            <p:nvPr/>
          </p:nvSpPr>
          <p:spPr>
            <a:xfrm>
              <a:off x="8822022" y="3983870"/>
              <a:ext cx="1861025" cy="461665"/>
            </a:xfrm>
            <a:prstGeom prst="rect">
              <a:avLst/>
            </a:prstGeom>
            <a:noFill/>
          </p:spPr>
          <p:txBody>
            <a:bodyPr wrap="square">
              <a:spAutoFit/>
            </a:bodyPr>
            <a:lstStyle/>
            <a:p>
              <a:pPr algn="ctr"/>
              <a:r>
                <a:rPr lang="en-US" sz="2400" dirty="0">
                  <a:solidFill>
                    <a:schemeClr val="tx1"/>
                  </a:solidFill>
                  <a:latin typeface="Consolas" panose="020B0609020204030204" pitchFamily="49" charset="0"/>
                </a:rPr>
                <a:t>"burgers"</a:t>
              </a:r>
            </a:p>
          </p:txBody>
        </p:sp>
      </p:grpSp>
      <p:grpSp>
        <p:nvGrpSpPr>
          <p:cNvPr id="75" name="Group 74">
            <a:extLst>
              <a:ext uri="{FF2B5EF4-FFF2-40B4-BE49-F238E27FC236}">
                <a16:creationId xmlns:a16="http://schemas.microsoft.com/office/drawing/2014/main" id="{D56E4CC9-7F86-44A1-A8F0-74DF32F4C5F6}"/>
              </a:ext>
            </a:extLst>
          </p:cNvPr>
          <p:cNvGrpSpPr/>
          <p:nvPr/>
        </p:nvGrpSpPr>
        <p:grpSpPr>
          <a:xfrm>
            <a:off x="8363893" y="5059816"/>
            <a:ext cx="2171246" cy="481973"/>
            <a:chOff x="8531203" y="4727356"/>
            <a:chExt cx="2171246" cy="481973"/>
          </a:xfrm>
        </p:grpSpPr>
        <p:sp>
          <p:nvSpPr>
            <p:cNvPr id="76" name="TextBox 75">
              <a:extLst>
                <a:ext uri="{FF2B5EF4-FFF2-40B4-BE49-F238E27FC236}">
                  <a16:creationId xmlns:a16="http://schemas.microsoft.com/office/drawing/2014/main" id="{BE53BC12-BADD-46EC-9A8D-C17C5030519C}"/>
                </a:ext>
              </a:extLst>
            </p:cNvPr>
            <p:cNvSpPr txBox="1"/>
            <p:nvPr/>
          </p:nvSpPr>
          <p:spPr>
            <a:xfrm>
              <a:off x="8531203" y="4731983"/>
              <a:ext cx="1479550" cy="461665"/>
            </a:xfrm>
            <a:prstGeom prst="rect">
              <a:avLst/>
            </a:prstGeom>
            <a:noFill/>
          </p:spPr>
          <p:txBody>
            <a:bodyPr wrap="square" rtlCol="0">
              <a:spAutoFit/>
            </a:bodyPr>
            <a:lstStyle/>
            <a:p>
              <a:r>
                <a:rPr lang="en-US" sz="2400" dirty="0" err="1">
                  <a:solidFill>
                    <a:srgbClr val="00B050"/>
                  </a:solidFill>
                </a:rPr>
                <a:t>hrs</a:t>
              </a:r>
              <a:endParaRPr lang="en-US" sz="2400" dirty="0">
                <a:solidFill>
                  <a:srgbClr val="00B050"/>
                </a:solidFill>
              </a:endParaRPr>
            </a:p>
          </p:txBody>
        </p:sp>
        <p:sp>
          <p:nvSpPr>
            <p:cNvPr id="77" name="Rectangle 76">
              <a:extLst>
                <a:ext uri="{FF2B5EF4-FFF2-40B4-BE49-F238E27FC236}">
                  <a16:creationId xmlns:a16="http://schemas.microsoft.com/office/drawing/2014/main" id="{F7F457A3-E494-4103-BBD9-9CEDEB756589}"/>
                </a:ext>
              </a:extLst>
            </p:cNvPr>
            <p:cNvSpPr/>
            <p:nvPr/>
          </p:nvSpPr>
          <p:spPr>
            <a:xfrm>
              <a:off x="9070245" y="4727356"/>
              <a:ext cx="1632204" cy="48197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a:extLst>
                <a:ext uri="{FF2B5EF4-FFF2-40B4-BE49-F238E27FC236}">
                  <a16:creationId xmlns:a16="http://schemas.microsoft.com/office/drawing/2014/main" id="{1F73DB73-30FD-4B35-A2CD-73409541C8EF}"/>
                </a:ext>
              </a:extLst>
            </p:cNvPr>
            <p:cNvSpPr txBox="1"/>
            <p:nvPr/>
          </p:nvSpPr>
          <p:spPr>
            <a:xfrm>
              <a:off x="9469328" y="4743149"/>
              <a:ext cx="789586" cy="461665"/>
            </a:xfrm>
            <a:prstGeom prst="rect">
              <a:avLst/>
            </a:prstGeom>
            <a:noFill/>
          </p:spPr>
          <p:txBody>
            <a:bodyPr wrap="square">
              <a:spAutoFit/>
            </a:bodyPr>
            <a:lstStyle/>
            <a:p>
              <a:pPr algn="ctr"/>
              <a:r>
                <a:rPr lang="en-US" sz="2400" dirty="0">
                  <a:solidFill>
                    <a:schemeClr val="tx1"/>
                  </a:solidFill>
                  <a:latin typeface="Consolas" panose="020B0609020204030204" pitchFamily="49" charset="0"/>
                </a:rPr>
                <a:t>9</a:t>
              </a:r>
            </a:p>
          </p:txBody>
        </p:sp>
      </p:grpSp>
      <p:grpSp>
        <p:nvGrpSpPr>
          <p:cNvPr id="79" name="Group 78">
            <a:extLst>
              <a:ext uri="{FF2B5EF4-FFF2-40B4-BE49-F238E27FC236}">
                <a16:creationId xmlns:a16="http://schemas.microsoft.com/office/drawing/2014/main" id="{C6B6FA8A-F801-4827-966F-F1F90587C0A9}"/>
              </a:ext>
            </a:extLst>
          </p:cNvPr>
          <p:cNvGrpSpPr/>
          <p:nvPr/>
        </p:nvGrpSpPr>
        <p:grpSpPr>
          <a:xfrm>
            <a:off x="8014629" y="4520789"/>
            <a:ext cx="2529560" cy="481973"/>
            <a:chOff x="8020489" y="4517806"/>
            <a:chExt cx="2529560" cy="481973"/>
          </a:xfrm>
        </p:grpSpPr>
        <p:sp>
          <p:nvSpPr>
            <p:cNvPr id="80" name="TextBox 79">
              <a:extLst>
                <a:ext uri="{FF2B5EF4-FFF2-40B4-BE49-F238E27FC236}">
                  <a16:creationId xmlns:a16="http://schemas.microsoft.com/office/drawing/2014/main" id="{F9269E06-BC28-45BC-8C7F-56505BA53FA6}"/>
                </a:ext>
              </a:extLst>
            </p:cNvPr>
            <p:cNvSpPr txBox="1"/>
            <p:nvPr/>
          </p:nvSpPr>
          <p:spPr>
            <a:xfrm>
              <a:off x="8020489" y="4517806"/>
              <a:ext cx="1479550" cy="461665"/>
            </a:xfrm>
            <a:prstGeom prst="rect">
              <a:avLst/>
            </a:prstGeom>
            <a:noFill/>
          </p:spPr>
          <p:txBody>
            <a:bodyPr wrap="square" rtlCol="0">
              <a:spAutoFit/>
            </a:bodyPr>
            <a:lstStyle/>
            <a:p>
              <a:r>
                <a:rPr lang="en-US" sz="2400" dirty="0">
                  <a:solidFill>
                    <a:srgbClr val="00B050"/>
                  </a:solidFill>
                </a:rPr>
                <a:t>drinks</a:t>
              </a:r>
            </a:p>
          </p:txBody>
        </p:sp>
        <p:sp>
          <p:nvSpPr>
            <p:cNvPr id="81" name="Rectangle 80">
              <a:extLst>
                <a:ext uri="{FF2B5EF4-FFF2-40B4-BE49-F238E27FC236}">
                  <a16:creationId xmlns:a16="http://schemas.microsoft.com/office/drawing/2014/main" id="{AF6CC362-90DA-4844-90FB-E956A717B334}"/>
                </a:ext>
              </a:extLst>
            </p:cNvPr>
            <p:cNvSpPr/>
            <p:nvPr/>
          </p:nvSpPr>
          <p:spPr>
            <a:xfrm>
              <a:off x="8917845" y="4517806"/>
              <a:ext cx="1632204" cy="48197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TextBox 81">
              <a:extLst>
                <a:ext uri="{FF2B5EF4-FFF2-40B4-BE49-F238E27FC236}">
                  <a16:creationId xmlns:a16="http://schemas.microsoft.com/office/drawing/2014/main" id="{139C154C-65FD-4C63-B450-388C9C15E472}"/>
                </a:ext>
              </a:extLst>
            </p:cNvPr>
            <p:cNvSpPr txBox="1"/>
            <p:nvPr/>
          </p:nvSpPr>
          <p:spPr>
            <a:xfrm>
              <a:off x="9316928" y="4533599"/>
              <a:ext cx="789586" cy="461665"/>
            </a:xfrm>
            <a:prstGeom prst="rect">
              <a:avLst/>
            </a:prstGeom>
            <a:noFill/>
          </p:spPr>
          <p:txBody>
            <a:bodyPr wrap="square">
              <a:spAutoFit/>
            </a:bodyPr>
            <a:lstStyle/>
            <a:p>
              <a:pPr algn="ctr"/>
              <a:r>
                <a:rPr lang="en-US" sz="2400" dirty="0">
                  <a:solidFill>
                    <a:schemeClr val="tx1"/>
                  </a:solidFill>
                  <a:latin typeface="Consolas" panose="020B0609020204030204" pitchFamily="49" charset="0"/>
                </a:rPr>
                <a:t>2</a:t>
              </a:r>
            </a:p>
          </p:txBody>
        </p:sp>
      </p:grpSp>
      <p:sp>
        <p:nvSpPr>
          <p:cNvPr id="83" name="TextBox 82">
            <a:extLst>
              <a:ext uri="{FF2B5EF4-FFF2-40B4-BE49-F238E27FC236}">
                <a16:creationId xmlns:a16="http://schemas.microsoft.com/office/drawing/2014/main" id="{52CF4E4D-9C89-4C84-BE54-9A9904B5C97E}"/>
              </a:ext>
            </a:extLst>
          </p:cNvPr>
          <p:cNvSpPr txBox="1"/>
          <p:nvPr/>
        </p:nvSpPr>
        <p:spPr>
          <a:xfrm>
            <a:off x="6665572" y="3959517"/>
            <a:ext cx="1479550" cy="461665"/>
          </a:xfrm>
          <a:prstGeom prst="rect">
            <a:avLst/>
          </a:prstGeom>
          <a:noFill/>
        </p:spPr>
        <p:txBody>
          <a:bodyPr wrap="square" rtlCol="0">
            <a:spAutoFit/>
          </a:bodyPr>
          <a:lstStyle/>
          <a:p>
            <a:r>
              <a:rPr lang="en-US" sz="2400" dirty="0">
                <a:solidFill>
                  <a:srgbClr val="0070C0"/>
                </a:solidFill>
              </a:rPr>
              <a:t>party()</a:t>
            </a:r>
          </a:p>
        </p:txBody>
      </p:sp>
      <p:grpSp>
        <p:nvGrpSpPr>
          <p:cNvPr id="86" name="Group 85">
            <a:extLst>
              <a:ext uri="{FF2B5EF4-FFF2-40B4-BE49-F238E27FC236}">
                <a16:creationId xmlns:a16="http://schemas.microsoft.com/office/drawing/2014/main" id="{3A22AE73-98CA-4AF9-ACE5-4D2E49411CDD}"/>
              </a:ext>
            </a:extLst>
          </p:cNvPr>
          <p:cNvGrpSpPr/>
          <p:nvPr/>
        </p:nvGrpSpPr>
        <p:grpSpPr>
          <a:xfrm>
            <a:off x="8377653" y="4523323"/>
            <a:ext cx="2171246" cy="481973"/>
            <a:chOff x="8531203" y="4727356"/>
            <a:chExt cx="2171246" cy="481973"/>
          </a:xfrm>
        </p:grpSpPr>
        <p:sp>
          <p:nvSpPr>
            <p:cNvPr id="87" name="TextBox 86">
              <a:extLst>
                <a:ext uri="{FF2B5EF4-FFF2-40B4-BE49-F238E27FC236}">
                  <a16:creationId xmlns:a16="http://schemas.microsoft.com/office/drawing/2014/main" id="{AA5067A3-E44E-415B-8DB5-47F2643B5242}"/>
                </a:ext>
              </a:extLst>
            </p:cNvPr>
            <p:cNvSpPr txBox="1"/>
            <p:nvPr/>
          </p:nvSpPr>
          <p:spPr>
            <a:xfrm>
              <a:off x="8531203" y="4731983"/>
              <a:ext cx="1479550" cy="461665"/>
            </a:xfrm>
            <a:prstGeom prst="rect">
              <a:avLst/>
            </a:prstGeom>
            <a:noFill/>
          </p:spPr>
          <p:txBody>
            <a:bodyPr wrap="square" rtlCol="0">
              <a:spAutoFit/>
            </a:bodyPr>
            <a:lstStyle/>
            <a:p>
              <a:r>
                <a:rPr lang="en-US" sz="2400" dirty="0" err="1">
                  <a:solidFill>
                    <a:srgbClr val="00B050"/>
                  </a:solidFill>
                </a:rPr>
                <a:t>hrs</a:t>
              </a:r>
              <a:endParaRPr lang="en-US" sz="2400" dirty="0">
                <a:solidFill>
                  <a:srgbClr val="00B050"/>
                </a:solidFill>
              </a:endParaRPr>
            </a:p>
          </p:txBody>
        </p:sp>
        <p:sp>
          <p:nvSpPr>
            <p:cNvPr id="88" name="Rectangle 87">
              <a:extLst>
                <a:ext uri="{FF2B5EF4-FFF2-40B4-BE49-F238E27FC236}">
                  <a16:creationId xmlns:a16="http://schemas.microsoft.com/office/drawing/2014/main" id="{D15DD72C-3502-4553-954D-8169BEEF405C}"/>
                </a:ext>
              </a:extLst>
            </p:cNvPr>
            <p:cNvSpPr/>
            <p:nvPr/>
          </p:nvSpPr>
          <p:spPr>
            <a:xfrm>
              <a:off x="9070245" y="4727356"/>
              <a:ext cx="1632204" cy="48197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TextBox 88">
              <a:extLst>
                <a:ext uri="{FF2B5EF4-FFF2-40B4-BE49-F238E27FC236}">
                  <a16:creationId xmlns:a16="http://schemas.microsoft.com/office/drawing/2014/main" id="{FCCAB6DE-8AAC-419B-8060-65FDF333DBF2}"/>
                </a:ext>
              </a:extLst>
            </p:cNvPr>
            <p:cNvSpPr txBox="1"/>
            <p:nvPr/>
          </p:nvSpPr>
          <p:spPr>
            <a:xfrm>
              <a:off x="9469328" y="4743149"/>
              <a:ext cx="789586" cy="461665"/>
            </a:xfrm>
            <a:prstGeom prst="rect">
              <a:avLst/>
            </a:prstGeom>
            <a:noFill/>
          </p:spPr>
          <p:txBody>
            <a:bodyPr wrap="square">
              <a:spAutoFit/>
            </a:bodyPr>
            <a:lstStyle/>
            <a:p>
              <a:pPr algn="ctr"/>
              <a:r>
                <a:rPr lang="en-US" sz="2400" dirty="0">
                  <a:solidFill>
                    <a:schemeClr val="tx1"/>
                  </a:solidFill>
                  <a:latin typeface="Consolas" panose="020B0609020204030204" pitchFamily="49" charset="0"/>
                </a:rPr>
                <a:t>10</a:t>
              </a:r>
            </a:p>
          </p:txBody>
        </p:sp>
      </p:grpSp>
      <p:sp>
        <p:nvSpPr>
          <p:cNvPr id="90" name="TextBox 89">
            <a:extLst>
              <a:ext uri="{FF2B5EF4-FFF2-40B4-BE49-F238E27FC236}">
                <a16:creationId xmlns:a16="http://schemas.microsoft.com/office/drawing/2014/main" id="{887EFB45-2FC1-45E4-9E71-3E9C49DF319F}"/>
              </a:ext>
            </a:extLst>
          </p:cNvPr>
          <p:cNvSpPr txBox="1"/>
          <p:nvPr/>
        </p:nvSpPr>
        <p:spPr>
          <a:xfrm>
            <a:off x="6665572" y="4293408"/>
            <a:ext cx="1479550" cy="461665"/>
          </a:xfrm>
          <a:prstGeom prst="rect">
            <a:avLst/>
          </a:prstGeom>
          <a:noFill/>
        </p:spPr>
        <p:txBody>
          <a:bodyPr wrap="square" rtlCol="0">
            <a:spAutoFit/>
          </a:bodyPr>
          <a:lstStyle/>
          <a:p>
            <a:r>
              <a:rPr lang="en-US" sz="2400" dirty="0">
                <a:solidFill>
                  <a:srgbClr val="0070C0"/>
                </a:solidFill>
              </a:rPr>
              <a:t>study()</a:t>
            </a:r>
          </a:p>
        </p:txBody>
      </p:sp>
      <p:sp>
        <p:nvSpPr>
          <p:cNvPr id="91" name="TextBox 90">
            <a:extLst>
              <a:ext uri="{FF2B5EF4-FFF2-40B4-BE49-F238E27FC236}">
                <a16:creationId xmlns:a16="http://schemas.microsoft.com/office/drawing/2014/main" id="{E65AF222-3574-4B89-A66E-E38FBAC3ACB5}"/>
              </a:ext>
            </a:extLst>
          </p:cNvPr>
          <p:cNvSpPr txBox="1"/>
          <p:nvPr/>
        </p:nvSpPr>
        <p:spPr>
          <a:xfrm>
            <a:off x="6665572" y="4627299"/>
            <a:ext cx="1479550" cy="461665"/>
          </a:xfrm>
          <a:prstGeom prst="rect">
            <a:avLst/>
          </a:prstGeom>
          <a:noFill/>
        </p:spPr>
        <p:txBody>
          <a:bodyPr wrap="square" rtlCol="0">
            <a:spAutoFit/>
          </a:bodyPr>
          <a:lstStyle/>
          <a:p>
            <a:r>
              <a:rPr lang="en-US" sz="2400" dirty="0">
                <a:solidFill>
                  <a:srgbClr val="0070C0"/>
                </a:solidFill>
              </a:rPr>
              <a:t>main()</a:t>
            </a:r>
          </a:p>
        </p:txBody>
      </p:sp>
      <p:sp>
        <p:nvSpPr>
          <p:cNvPr id="43" name="Speech Bubble: Rectangle with Corners Rounded 42">
            <a:extLst>
              <a:ext uri="{FF2B5EF4-FFF2-40B4-BE49-F238E27FC236}">
                <a16:creationId xmlns:a16="http://schemas.microsoft.com/office/drawing/2014/main" id="{B7597FE9-11A3-4AAE-8221-6DC6F6632966}"/>
              </a:ext>
            </a:extLst>
          </p:cNvPr>
          <p:cNvSpPr/>
          <p:nvPr/>
        </p:nvSpPr>
        <p:spPr>
          <a:xfrm>
            <a:off x="2877088" y="3627361"/>
            <a:ext cx="4158517" cy="1770754"/>
          </a:xfrm>
          <a:prstGeom prst="wedgeRoundRectCallout">
            <a:avLst>
              <a:gd name="adj1" fmla="val -82598"/>
              <a:gd name="adj2" fmla="val 7152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Another way to say that a variable is </a:t>
            </a:r>
            <a:r>
              <a:rPr lang="en-US" sz="2000" dirty="0">
                <a:solidFill>
                  <a:srgbClr val="FFC9C9"/>
                </a:solidFill>
              </a:rPr>
              <a:t>in scope </a:t>
            </a:r>
            <a:r>
              <a:rPr lang="en-US" sz="2000" dirty="0"/>
              <a:t>is to say that it has an </a:t>
            </a:r>
            <a:r>
              <a:rPr lang="en-US" sz="2000" dirty="0">
                <a:solidFill>
                  <a:srgbClr val="FFC9C9"/>
                </a:solidFill>
              </a:rPr>
              <a:t>"active binding"</a:t>
            </a:r>
            <a:r>
              <a:rPr lang="en-US" sz="2000" dirty="0">
                <a:solidFill>
                  <a:schemeClr val="bg1"/>
                </a:solidFill>
              </a:rPr>
              <a:t>:</a:t>
            </a:r>
          </a:p>
          <a:p>
            <a:pPr algn="ctr"/>
            <a:endParaRPr lang="en-US" sz="900" dirty="0"/>
          </a:p>
          <a:p>
            <a:pPr algn="ctr"/>
            <a:r>
              <a:rPr lang="en-US" sz="2000" dirty="0"/>
              <a:t>"</a:t>
            </a:r>
            <a:r>
              <a:rPr lang="en-US" sz="2000" dirty="0" err="1">
                <a:solidFill>
                  <a:srgbClr val="FFC9C9"/>
                </a:solidFill>
              </a:rPr>
              <a:t>hrs</a:t>
            </a:r>
            <a:r>
              <a:rPr lang="en-US" sz="2000" dirty="0"/>
              <a:t> is </a:t>
            </a:r>
            <a:r>
              <a:rPr lang="en-US" sz="2000" dirty="0">
                <a:solidFill>
                  <a:srgbClr val="FFC9C9"/>
                </a:solidFill>
              </a:rPr>
              <a:t>actively bound </a:t>
            </a:r>
            <a:r>
              <a:rPr lang="en-US" sz="2000" dirty="0"/>
              <a:t>to storage which holds a value of 10. " </a:t>
            </a:r>
          </a:p>
        </p:txBody>
      </p:sp>
      <p:sp>
        <p:nvSpPr>
          <p:cNvPr id="92" name="Speech Bubble: Rectangle with Corners Rounded 91">
            <a:extLst>
              <a:ext uri="{FF2B5EF4-FFF2-40B4-BE49-F238E27FC236}">
                <a16:creationId xmlns:a16="http://schemas.microsoft.com/office/drawing/2014/main" id="{6B0FFCAE-9FD3-4053-B22F-6E88262E8769}"/>
              </a:ext>
            </a:extLst>
          </p:cNvPr>
          <p:cNvSpPr/>
          <p:nvPr/>
        </p:nvSpPr>
        <p:spPr>
          <a:xfrm>
            <a:off x="4795441" y="5523229"/>
            <a:ext cx="3399384" cy="1237684"/>
          </a:xfrm>
          <a:prstGeom prst="wedgeRoundRectCallout">
            <a:avLst>
              <a:gd name="adj1" fmla="val 71382"/>
              <a:gd name="adj2" fmla="val -53522"/>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 other words, </a:t>
            </a:r>
            <a:r>
              <a:rPr lang="en-US" sz="2000" dirty="0">
                <a:solidFill>
                  <a:srgbClr val="FFC9C9"/>
                </a:solidFill>
              </a:rPr>
              <a:t>puke </a:t>
            </a:r>
            <a:r>
              <a:rPr lang="en-US" sz="2000" dirty="0"/>
              <a:t>disappears from our lexical environment.</a:t>
            </a:r>
          </a:p>
        </p:txBody>
      </p:sp>
    </p:spTree>
    <p:extLst>
      <p:ext uri="{BB962C8B-B14F-4D97-AF65-F5344CB8AC3E}">
        <p14:creationId xmlns:p14="http://schemas.microsoft.com/office/powerpoint/2010/main" val="111092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down)">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3.75E-6 -3.7037E-7 L 0.0164 0.05232 " pathEditMode="relative" rAng="0" ptsTypes="AA">
                                      <p:cBhvr>
                                        <p:cTn id="46" dur="2000" fill="hold"/>
                                        <p:tgtEl>
                                          <p:spTgt spid="38"/>
                                        </p:tgtEl>
                                        <p:attrNameLst>
                                          <p:attrName>ppt_x</p:attrName>
                                          <p:attrName>ppt_y</p:attrName>
                                        </p:attrNameLst>
                                      </p:cBhvr>
                                      <p:rCtr x="820" y="2616"/>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3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2" nodeType="clickEffect">
                                  <p:stCondLst>
                                    <p:cond delay="0"/>
                                  </p:stCondLst>
                                  <p:childTnLst>
                                    <p:set>
                                      <p:cBhvr>
                                        <p:cTn id="59" dur="1" fill="hold">
                                          <p:stCondLst>
                                            <p:cond delay="0"/>
                                          </p:stCondLst>
                                        </p:cTn>
                                        <p:tgtEl>
                                          <p:spTgt spid="4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1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1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10" presetClass="exit" presetSubtype="0" fill="hold" grpId="2" nodeType="withEffect">
                                  <p:stCondLst>
                                    <p:cond delay="0"/>
                                  </p:stCondLst>
                                  <p:childTnLst>
                                    <p:animEffect transition="out" filter="fade">
                                      <p:cBhvr>
                                        <p:cTn id="82" dur="500"/>
                                        <p:tgtEl>
                                          <p:spTgt spid="35"/>
                                        </p:tgtEl>
                                      </p:cBhvr>
                                    </p:animEffect>
                                    <p:set>
                                      <p:cBhvr>
                                        <p:cTn id="83" dur="1" fill="hold">
                                          <p:stCondLst>
                                            <p:cond delay="499"/>
                                          </p:stCondLst>
                                        </p:cTn>
                                        <p:tgtEl>
                                          <p:spTgt spid="3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down)">
                                      <p:cBhvr>
                                        <p:cTn id="93" dur="500"/>
                                        <p:tgtEl>
                                          <p:spTgt spid="3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500"/>
                                        <p:tgtEl>
                                          <p:spTgt spid="40"/>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40"/>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fade">
                                      <p:cBhvr>
                                        <p:cTn id="117" dur="500"/>
                                        <p:tgtEl>
                                          <p:spTgt spid="22"/>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nodeType="clickEffect">
                                  <p:stCondLst>
                                    <p:cond delay="0"/>
                                  </p:stCondLst>
                                  <p:childTnLst>
                                    <p:set>
                                      <p:cBhvr>
                                        <p:cTn id="121" dur="1" fill="hold">
                                          <p:stCondLst>
                                            <p:cond delay="0"/>
                                          </p:stCondLst>
                                        </p:cTn>
                                        <p:tgtEl>
                                          <p:spTgt spid="21"/>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23"/>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nodeType="clickEffect">
                                  <p:stCondLst>
                                    <p:cond delay="0"/>
                                  </p:stCondLst>
                                  <p:childTnLst>
                                    <p:set>
                                      <p:cBhvr>
                                        <p:cTn id="129" dur="1" fill="hold">
                                          <p:stCondLst>
                                            <p:cond delay="0"/>
                                          </p:stCondLst>
                                        </p:cTn>
                                        <p:tgtEl>
                                          <p:spTgt spid="23"/>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24"/>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nodeType="clickEffect">
                                  <p:stCondLst>
                                    <p:cond delay="0"/>
                                  </p:stCondLst>
                                  <p:childTnLst>
                                    <p:set>
                                      <p:cBhvr>
                                        <p:cTn id="137" dur="1" fill="hold">
                                          <p:stCondLst>
                                            <p:cond delay="0"/>
                                          </p:stCondLst>
                                        </p:cTn>
                                        <p:tgtEl>
                                          <p:spTgt spid="24"/>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25"/>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20"/>
                                        </p:tgtEl>
                                      </p:cBhvr>
                                    </p:animEffect>
                                    <p:set>
                                      <p:cBhvr>
                                        <p:cTn id="146" dur="1" fill="hold">
                                          <p:stCondLst>
                                            <p:cond delay="499"/>
                                          </p:stCondLst>
                                        </p:cTn>
                                        <p:tgtEl>
                                          <p:spTgt spid="20"/>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22"/>
                                        </p:tgtEl>
                                      </p:cBhvr>
                                    </p:animEffect>
                                    <p:set>
                                      <p:cBhvr>
                                        <p:cTn id="149" dur="1" fill="hold">
                                          <p:stCondLst>
                                            <p:cond delay="499"/>
                                          </p:stCondLst>
                                        </p:cTn>
                                        <p:tgtEl>
                                          <p:spTgt spid="22"/>
                                        </p:tgtEl>
                                        <p:attrNameLst>
                                          <p:attrName>style.visibility</p:attrName>
                                        </p:attrNameLst>
                                      </p:cBhvr>
                                      <p:to>
                                        <p:strVal val="hidden"/>
                                      </p:to>
                                    </p:set>
                                  </p:childTnLst>
                                </p:cTn>
                              </p:par>
                              <p:par>
                                <p:cTn id="150" presetID="10" presetClass="exit" presetSubtype="0" fill="hold" grpId="2" nodeType="withEffect">
                                  <p:stCondLst>
                                    <p:cond delay="0"/>
                                  </p:stCondLst>
                                  <p:childTnLst>
                                    <p:animEffect transition="out" filter="fade">
                                      <p:cBhvr>
                                        <p:cTn id="151" dur="500"/>
                                        <p:tgtEl>
                                          <p:spTgt spid="37"/>
                                        </p:tgtEl>
                                      </p:cBhvr>
                                    </p:animEffect>
                                    <p:set>
                                      <p:cBhvr>
                                        <p:cTn id="152" dur="1" fill="hold">
                                          <p:stCondLst>
                                            <p:cond delay="499"/>
                                          </p:stCondLst>
                                        </p:cTn>
                                        <p:tgtEl>
                                          <p:spTgt spid="37"/>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500"/>
                                        <p:tgtEl>
                                          <p:spTgt spid="26"/>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nodeType="clickEffect">
                                  <p:stCondLst>
                                    <p:cond delay="0"/>
                                  </p:stCondLst>
                                  <p:childTnLst>
                                    <p:set>
                                      <p:cBhvr>
                                        <p:cTn id="161" dur="1" fill="hold">
                                          <p:stCondLst>
                                            <p:cond delay="0"/>
                                          </p:stCondLst>
                                        </p:cTn>
                                        <p:tgtEl>
                                          <p:spTgt spid="2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27"/>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nodeType="clickEffect">
                                  <p:stCondLst>
                                    <p:cond delay="0"/>
                                  </p:stCondLst>
                                  <p:childTnLst>
                                    <p:set>
                                      <p:cBhvr>
                                        <p:cTn id="169" dur="1" fill="hold">
                                          <p:stCondLst>
                                            <p:cond delay="0"/>
                                          </p:stCondLst>
                                        </p:cTn>
                                        <p:tgtEl>
                                          <p:spTgt spid="27"/>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28"/>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28"/>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29"/>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30"/>
                                        </p:tgtEl>
                                        <p:attrNameLst>
                                          <p:attrName>style.visibility</p:attrName>
                                        </p:attrNameLst>
                                      </p:cBhvr>
                                      <p:to>
                                        <p:strVal val="visible"/>
                                      </p:to>
                                    </p:set>
                                    <p:animEffect transition="in" filter="fade">
                                      <p:cBhvr>
                                        <p:cTn id="186" dur="500"/>
                                        <p:tgtEl>
                                          <p:spTgt spid="30"/>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9"/>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31"/>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44"/>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60"/>
                                        </p:tgtEl>
                                        <p:attrNameLst>
                                          <p:attrName>style.visibility</p:attrName>
                                        </p:attrNameLst>
                                      </p:cBhvr>
                                      <p:to>
                                        <p:strVal val="visible"/>
                                      </p:to>
                                    </p:set>
                                    <p:animEffect transition="in" filter="wipe(down)">
                                      <p:cBhvr>
                                        <p:cTn id="203" dur="500"/>
                                        <p:tgtEl>
                                          <p:spTgt spid="60"/>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4" fill="hold" grpId="0" nodeType="clickEffect">
                                  <p:stCondLst>
                                    <p:cond delay="0"/>
                                  </p:stCondLst>
                                  <p:childTnLst>
                                    <p:set>
                                      <p:cBhvr>
                                        <p:cTn id="207" dur="1" fill="hold">
                                          <p:stCondLst>
                                            <p:cond delay="0"/>
                                          </p:stCondLst>
                                        </p:cTn>
                                        <p:tgtEl>
                                          <p:spTgt spid="59"/>
                                        </p:tgtEl>
                                        <p:attrNameLst>
                                          <p:attrName>style.visibility</p:attrName>
                                        </p:attrNameLst>
                                      </p:cBhvr>
                                      <p:to>
                                        <p:strVal val="visible"/>
                                      </p:to>
                                    </p:set>
                                    <p:animEffect transition="in" filter="wipe(down)">
                                      <p:cBhvr>
                                        <p:cTn id="208" dur="500"/>
                                        <p:tgtEl>
                                          <p:spTgt spid="5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1" fill="hold" nodeType="clickEffect">
                                  <p:stCondLst>
                                    <p:cond delay="0"/>
                                  </p:stCondLst>
                                  <p:childTnLst>
                                    <p:set>
                                      <p:cBhvr>
                                        <p:cTn id="212" dur="1" fill="hold">
                                          <p:stCondLst>
                                            <p:cond delay="0"/>
                                          </p:stCondLst>
                                        </p:cTn>
                                        <p:tgtEl>
                                          <p:spTgt spid="13"/>
                                        </p:tgtEl>
                                        <p:attrNameLst>
                                          <p:attrName>style.visibility</p:attrName>
                                        </p:attrNameLst>
                                      </p:cBhvr>
                                      <p:to>
                                        <p:strVal val="visible"/>
                                      </p:to>
                                    </p:set>
                                    <p:animEffect transition="in" filter="wipe(up)">
                                      <p:cBhvr>
                                        <p:cTn id="213" dur="500"/>
                                        <p:tgtEl>
                                          <p:spTgt spid="13"/>
                                        </p:tgtEl>
                                      </p:cBhvr>
                                    </p:animEffect>
                                  </p:childTnLst>
                                </p:cTn>
                              </p:par>
                              <p:par>
                                <p:cTn id="214" presetID="10" presetClass="entr" presetSubtype="0" fill="hold" nodeType="withEffect">
                                  <p:stCondLst>
                                    <p:cond delay="0"/>
                                  </p:stCondLst>
                                  <p:childTnLst>
                                    <p:set>
                                      <p:cBhvr>
                                        <p:cTn id="215" dur="1" fill="hold">
                                          <p:stCondLst>
                                            <p:cond delay="0"/>
                                          </p:stCondLst>
                                        </p:cTn>
                                        <p:tgtEl>
                                          <p:spTgt spid="74"/>
                                        </p:tgtEl>
                                        <p:attrNameLst>
                                          <p:attrName>style.visibility</p:attrName>
                                        </p:attrNameLst>
                                      </p:cBhvr>
                                      <p:to>
                                        <p:strVal val="visible"/>
                                      </p:to>
                                    </p:set>
                                    <p:animEffect transition="in" filter="fade">
                                      <p:cBhvr>
                                        <p:cTn id="216" dur="500"/>
                                        <p:tgtEl>
                                          <p:spTgt spid="74"/>
                                        </p:tgtEl>
                                      </p:cBhvr>
                                    </p:animEffect>
                                  </p:childTnLst>
                                </p:cTn>
                              </p:par>
                              <p:par>
                                <p:cTn id="217" presetID="10" presetClass="entr" presetSubtype="0" fill="hold" nodeType="withEffect">
                                  <p:stCondLst>
                                    <p:cond delay="0"/>
                                  </p:stCondLst>
                                  <p:childTnLst>
                                    <p:set>
                                      <p:cBhvr>
                                        <p:cTn id="218" dur="1" fill="hold">
                                          <p:stCondLst>
                                            <p:cond delay="0"/>
                                          </p:stCondLst>
                                        </p:cTn>
                                        <p:tgtEl>
                                          <p:spTgt spid="70"/>
                                        </p:tgtEl>
                                        <p:attrNameLst>
                                          <p:attrName>style.visibility</p:attrName>
                                        </p:attrNameLst>
                                      </p:cBhvr>
                                      <p:to>
                                        <p:strVal val="visible"/>
                                      </p:to>
                                    </p:set>
                                    <p:animEffect transition="in" filter="fade">
                                      <p:cBhvr>
                                        <p:cTn id="219" dur="500"/>
                                        <p:tgtEl>
                                          <p:spTgt spid="70"/>
                                        </p:tgtEl>
                                      </p:cBhvr>
                                    </p:animEffect>
                                  </p:childTnLst>
                                </p:cTn>
                              </p:par>
                              <p:par>
                                <p:cTn id="220" presetID="10" presetClass="entr" presetSubtype="0" fill="hold" nodeType="withEffect">
                                  <p:stCondLst>
                                    <p:cond delay="0"/>
                                  </p:stCondLst>
                                  <p:childTnLst>
                                    <p:set>
                                      <p:cBhvr>
                                        <p:cTn id="221" dur="1" fill="hold">
                                          <p:stCondLst>
                                            <p:cond delay="0"/>
                                          </p:stCondLst>
                                        </p:cTn>
                                        <p:tgtEl>
                                          <p:spTgt spid="65"/>
                                        </p:tgtEl>
                                        <p:attrNameLst>
                                          <p:attrName>style.visibility</p:attrName>
                                        </p:attrNameLst>
                                      </p:cBhvr>
                                      <p:to>
                                        <p:strVal val="visible"/>
                                      </p:to>
                                    </p:set>
                                    <p:animEffect transition="in" filter="fade">
                                      <p:cBhvr>
                                        <p:cTn id="222" dur="500"/>
                                        <p:tgtEl>
                                          <p:spTgt spid="65"/>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83"/>
                                        </p:tgtEl>
                                        <p:attrNameLst>
                                          <p:attrName>style.visibility</p:attrName>
                                        </p:attrNameLst>
                                      </p:cBhvr>
                                      <p:to>
                                        <p:strVal val="visible"/>
                                      </p:to>
                                    </p:set>
                                    <p:animEffect transition="in" filter="fade">
                                      <p:cBhvr>
                                        <p:cTn id="225" dur="500"/>
                                        <p:tgtEl>
                                          <p:spTgt spid="83"/>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grpId="1" nodeType="clickEffect">
                                  <p:stCondLst>
                                    <p:cond delay="0"/>
                                  </p:stCondLst>
                                  <p:childTnLst>
                                    <p:set>
                                      <p:cBhvr>
                                        <p:cTn id="229" dur="1" fill="hold">
                                          <p:stCondLst>
                                            <p:cond delay="0"/>
                                          </p:stCondLst>
                                        </p:cTn>
                                        <p:tgtEl>
                                          <p:spTgt spid="60"/>
                                        </p:tgtEl>
                                        <p:attrNameLst>
                                          <p:attrName>style.visibility</p:attrName>
                                        </p:attrNameLst>
                                      </p:cBhvr>
                                      <p:to>
                                        <p:strVal val="hidden"/>
                                      </p:to>
                                    </p:set>
                                  </p:childTnLst>
                                </p:cTn>
                              </p:par>
                              <p:par>
                                <p:cTn id="230" presetID="1" presetClass="exit" presetSubtype="0" fill="hold" grpId="1" nodeType="withEffect">
                                  <p:stCondLst>
                                    <p:cond delay="0"/>
                                  </p:stCondLst>
                                  <p:childTnLst>
                                    <p:set>
                                      <p:cBhvr>
                                        <p:cTn id="231" dur="1" fill="hold">
                                          <p:stCondLst>
                                            <p:cond delay="0"/>
                                          </p:stCondLst>
                                        </p:cTn>
                                        <p:tgtEl>
                                          <p:spTgt spid="59"/>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58"/>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xit" presetSubtype="0" fill="hold" nodeType="clickEffect">
                                  <p:stCondLst>
                                    <p:cond delay="0"/>
                                  </p:stCondLst>
                                  <p:childTnLst>
                                    <p:set>
                                      <p:cBhvr>
                                        <p:cTn id="239" dur="1" fill="hold">
                                          <p:stCondLst>
                                            <p:cond delay="0"/>
                                          </p:stCondLst>
                                        </p:cTn>
                                        <p:tgtEl>
                                          <p:spTgt spid="31"/>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nodeType="clickEffect">
                                  <p:stCondLst>
                                    <p:cond delay="0"/>
                                  </p:stCondLst>
                                  <p:childTnLst>
                                    <p:set>
                                      <p:cBhvr>
                                        <p:cTn id="243" dur="1" fill="hold">
                                          <p:stCondLst>
                                            <p:cond delay="0"/>
                                          </p:stCondLst>
                                        </p:cTn>
                                        <p:tgtEl>
                                          <p:spTgt spid="32"/>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22" presetClass="entr" presetSubtype="4" fill="hold" grpId="0" nodeType="clickEffect">
                                  <p:stCondLst>
                                    <p:cond delay="0"/>
                                  </p:stCondLst>
                                  <p:childTnLst>
                                    <p:set>
                                      <p:cBhvr>
                                        <p:cTn id="247" dur="1" fill="hold">
                                          <p:stCondLst>
                                            <p:cond delay="0"/>
                                          </p:stCondLst>
                                        </p:cTn>
                                        <p:tgtEl>
                                          <p:spTgt spid="42"/>
                                        </p:tgtEl>
                                        <p:attrNameLst>
                                          <p:attrName>style.visibility</p:attrName>
                                        </p:attrNameLst>
                                      </p:cBhvr>
                                      <p:to>
                                        <p:strVal val="visible"/>
                                      </p:to>
                                    </p:set>
                                    <p:animEffect transition="in" filter="wipe(down)">
                                      <p:cBhvr>
                                        <p:cTn id="248" dur="500"/>
                                        <p:tgtEl>
                                          <p:spTgt spid="42"/>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4" fill="hold" grpId="0" nodeType="clickEffect">
                                  <p:stCondLst>
                                    <p:cond delay="0"/>
                                  </p:stCondLst>
                                  <p:childTnLst>
                                    <p:set>
                                      <p:cBhvr>
                                        <p:cTn id="252" dur="1" fill="hold">
                                          <p:stCondLst>
                                            <p:cond delay="0"/>
                                          </p:stCondLst>
                                        </p:cTn>
                                        <p:tgtEl>
                                          <p:spTgt spid="92"/>
                                        </p:tgtEl>
                                        <p:attrNameLst>
                                          <p:attrName>style.visibility</p:attrName>
                                        </p:attrNameLst>
                                      </p:cBhvr>
                                      <p:to>
                                        <p:strVal val="visible"/>
                                      </p:to>
                                    </p:set>
                                    <p:animEffect transition="in" filter="wipe(down)">
                                      <p:cBhvr>
                                        <p:cTn id="253" dur="500"/>
                                        <p:tgtEl>
                                          <p:spTgt spid="92"/>
                                        </p:tgtEl>
                                      </p:cBhvr>
                                    </p:animEffect>
                                  </p:childTnLst>
                                </p:cTn>
                              </p:par>
                            </p:childTnLst>
                          </p:cTn>
                        </p:par>
                      </p:childTnLst>
                    </p:cTn>
                  </p:par>
                  <p:par>
                    <p:cTn id="254" fill="hold">
                      <p:stCondLst>
                        <p:cond delay="indefinite"/>
                      </p:stCondLst>
                      <p:childTnLst>
                        <p:par>
                          <p:cTn id="255" fill="hold">
                            <p:stCondLst>
                              <p:cond delay="0"/>
                            </p:stCondLst>
                            <p:childTnLst>
                              <p:par>
                                <p:cTn id="256" presetID="10" presetClass="exit" presetSubtype="0" fill="hold" grpId="1" nodeType="clickEffect">
                                  <p:stCondLst>
                                    <p:cond delay="0"/>
                                  </p:stCondLst>
                                  <p:childTnLst>
                                    <p:animEffect transition="out" filter="fade">
                                      <p:cBhvr>
                                        <p:cTn id="257" dur="500"/>
                                        <p:tgtEl>
                                          <p:spTgt spid="30"/>
                                        </p:tgtEl>
                                      </p:cBhvr>
                                    </p:animEffect>
                                    <p:set>
                                      <p:cBhvr>
                                        <p:cTn id="258" dur="1" fill="hold">
                                          <p:stCondLst>
                                            <p:cond delay="499"/>
                                          </p:stCondLst>
                                        </p:cTn>
                                        <p:tgtEl>
                                          <p:spTgt spid="30"/>
                                        </p:tgtEl>
                                        <p:attrNameLst>
                                          <p:attrName>style.visibility</p:attrName>
                                        </p:attrNameLst>
                                      </p:cBhvr>
                                      <p:to>
                                        <p:strVal val="hidden"/>
                                      </p:to>
                                    </p:set>
                                  </p:childTnLst>
                                </p:cTn>
                              </p:par>
                              <p:par>
                                <p:cTn id="259" presetID="10" presetClass="exit" presetSubtype="0" fill="hold" nodeType="withEffect">
                                  <p:stCondLst>
                                    <p:cond delay="0"/>
                                  </p:stCondLst>
                                  <p:childTnLst>
                                    <p:animEffect transition="out" filter="fade">
                                      <p:cBhvr>
                                        <p:cTn id="260" dur="500"/>
                                        <p:tgtEl>
                                          <p:spTgt spid="65"/>
                                        </p:tgtEl>
                                      </p:cBhvr>
                                    </p:animEffect>
                                    <p:set>
                                      <p:cBhvr>
                                        <p:cTn id="261" dur="1" fill="hold">
                                          <p:stCondLst>
                                            <p:cond delay="499"/>
                                          </p:stCondLst>
                                        </p:cTn>
                                        <p:tgtEl>
                                          <p:spTgt spid="65"/>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1" presetClass="exit" presetSubtype="0" fill="hold" grpId="1" nodeType="clickEffect">
                                  <p:stCondLst>
                                    <p:cond delay="0"/>
                                  </p:stCondLst>
                                  <p:childTnLst>
                                    <p:set>
                                      <p:cBhvr>
                                        <p:cTn id="265" dur="1" fill="hold">
                                          <p:stCondLst>
                                            <p:cond delay="0"/>
                                          </p:stCondLst>
                                        </p:cTn>
                                        <p:tgtEl>
                                          <p:spTgt spid="92"/>
                                        </p:tgtEl>
                                        <p:attrNameLst>
                                          <p:attrName>style.visibility</p:attrName>
                                        </p:attrNameLst>
                                      </p:cBhvr>
                                      <p:to>
                                        <p:strVal val="hidden"/>
                                      </p:to>
                                    </p:set>
                                  </p:childTnLst>
                                </p:cTn>
                              </p:par>
                              <p:par>
                                <p:cTn id="266" presetID="1" presetClass="exit" presetSubtype="0" fill="hold" grpId="1" nodeType="withEffect">
                                  <p:stCondLst>
                                    <p:cond delay="0"/>
                                  </p:stCondLst>
                                  <p:childTnLst>
                                    <p:set>
                                      <p:cBhvr>
                                        <p:cTn id="267" dur="1" fill="hold">
                                          <p:stCondLst>
                                            <p:cond delay="0"/>
                                          </p:stCondLst>
                                        </p:cTn>
                                        <p:tgtEl>
                                          <p:spTgt spid="42"/>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 presetClass="exit" presetSubtype="0" fill="hold" nodeType="clickEffect">
                                  <p:stCondLst>
                                    <p:cond delay="0"/>
                                  </p:stCondLst>
                                  <p:childTnLst>
                                    <p:set>
                                      <p:cBhvr>
                                        <p:cTn id="271" dur="1" fill="hold">
                                          <p:stCondLst>
                                            <p:cond delay="0"/>
                                          </p:stCondLst>
                                        </p:cTn>
                                        <p:tgtEl>
                                          <p:spTgt spid="32"/>
                                        </p:tgtEl>
                                        <p:attrNameLst>
                                          <p:attrName>style.visibility</p:attrName>
                                        </p:attrNameLst>
                                      </p:cBhvr>
                                      <p:to>
                                        <p:strVal val="hidden"/>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nodeType="clickEffect">
                                  <p:stCondLst>
                                    <p:cond delay="0"/>
                                  </p:stCondLst>
                                  <p:childTnLst>
                                    <p:set>
                                      <p:cBhvr>
                                        <p:cTn id="275" dur="1" fill="hold">
                                          <p:stCondLst>
                                            <p:cond delay="0"/>
                                          </p:stCondLst>
                                        </p:cTn>
                                        <p:tgtEl>
                                          <p:spTgt spid="33"/>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0" presetClass="exit" presetSubtype="0" fill="hold" grpId="1" nodeType="clickEffect">
                                  <p:stCondLst>
                                    <p:cond delay="0"/>
                                  </p:stCondLst>
                                  <p:childTnLst>
                                    <p:animEffect transition="out" filter="fade">
                                      <p:cBhvr>
                                        <p:cTn id="279" dur="500"/>
                                        <p:tgtEl>
                                          <p:spTgt spid="26"/>
                                        </p:tgtEl>
                                      </p:cBhvr>
                                    </p:animEffect>
                                    <p:set>
                                      <p:cBhvr>
                                        <p:cTn id="280" dur="1" fill="hold">
                                          <p:stCondLst>
                                            <p:cond delay="499"/>
                                          </p:stCondLst>
                                        </p:cTn>
                                        <p:tgtEl>
                                          <p:spTgt spid="26"/>
                                        </p:tgtEl>
                                        <p:attrNameLst>
                                          <p:attrName>style.visibility</p:attrName>
                                        </p:attrNameLst>
                                      </p:cBhvr>
                                      <p:to>
                                        <p:strVal val="hidden"/>
                                      </p:to>
                                    </p:set>
                                  </p:childTnLst>
                                </p:cTn>
                              </p:par>
                              <p:par>
                                <p:cTn id="281" presetID="10" presetClass="exit" presetSubtype="0" fill="hold" nodeType="withEffect">
                                  <p:stCondLst>
                                    <p:cond delay="0"/>
                                  </p:stCondLst>
                                  <p:childTnLst>
                                    <p:animEffect transition="out" filter="fade">
                                      <p:cBhvr>
                                        <p:cTn id="282" dur="500"/>
                                        <p:tgtEl>
                                          <p:spTgt spid="70"/>
                                        </p:tgtEl>
                                      </p:cBhvr>
                                    </p:animEffect>
                                    <p:set>
                                      <p:cBhvr>
                                        <p:cTn id="283" dur="1" fill="hold">
                                          <p:stCondLst>
                                            <p:cond delay="499"/>
                                          </p:stCondLst>
                                        </p:cTn>
                                        <p:tgtEl>
                                          <p:spTgt spid="70"/>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nodeType="clickEffect">
                                  <p:stCondLst>
                                    <p:cond delay="0"/>
                                  </p:stCondLst>
                                  <p:childTnLst>
                                    <p:set>
                                      <p:cBhvr>
                                        <p:cTn id="287" dur="1" fill="hold">
                                          <p:stCondLst>
                                            <p:cond delay="0"/>
                                          </p:stCondLst>
                                        </p:cTn>
                                        <p:tgtEl>
                                          <p:spTgt spid="33"/>
                                        </p:tgtEl>
                                        <p:attrNameLst>
                                          <p:attrName>style.visibility</p:attrName>
                                        </p:attrNameLst>
                                      </p:cBhvr>
                                      <p:to>
                                        <p:strVal val="hidden"/>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nodeType="clickEffect">
                                  <p:stCondLst>
                                    <p:cond delay="0"/>
                                  </p:stCondLst>
                                  <p:childTnLst>
                                    <p:set>
                                      <p:cBhvr>
                                        <p:cTn id="291" dur="1" fill="hold">
                                          <p:stCondLst>
                                            <p:cond delay="0"/>
                                          </p:stCondLst>
                                        </p:cTn>
                                        <p:tgtEl>
                                          <p:spTgt spid="34"/>
                                        </p:tgtEl>
                                        <p:attrNameLst>
                                          <p:attrName>style.visibility</p:attrName>
                                        </p:attrNameLst>
                                      </p:cBhvr>
                                      <p:to>
                                        <p:strVal val="visible"/>
                                      </p:to>
                                    </p:set>
                                  </p:childTnLst>
                                </p:cTn>
                              </p:par>
                              <p:par>
                                <p:cTn id="292" presetID="10" presetClass="entr" presetSubtype="0" fill="hold" grpId="2" nodeType="withEffect">
                                  <p:stCondLst>
                                    <p:cond delay="0"/>
                                  </p:stCondLst>
                                  <p:childTnLst>
                                    <p:set>
                                      <p:cBhvr>
                                        <p:cTn id="293" dur="1" fill="hold">
                                          <p:stCondLst>
                                            <p:cond delay="0"/>
                                          </p:stCondLst>
                                        </p:cTn>
                                        <p:tgtEl>
                                          <p:spTgt spid="20"/>
                                        </p:tgtEl>
                                        <p:attrNameLst>
                                          <p:attrName>style.visibility</p:attrName>
                                        </p:attrNameLst>
                                      </p:cBhvr>
                                      <p:to>
                                        <p:strVal val="visible"/>
                                      </p:to>
                                    </p:set>
                                    <p:animEffect transition="in" filter="fade">
                                      <p:cBhvr>
                                        <p:cTn id="294" dur="500"/>
                                        <p:tgtEl>
                                          <p:spTgt spid="20"/>
                                        </p:tgtEl>
                                      </p:cBhvr>
                                    </p:animEffect>
                                  </p:childTnLst>
                                </p:cTn>
                              </p:par>
                              <p:par>
                                <p:cTn id="295" presetID="10" presetClass="entr" presetSubtype="0" fill="hold" grpId="2" nodeType="withEffect">
                                  <p:stCondLst>
                                    <p:cond delay="0"/>
                                  </p:stCondLst>
                                  <p:childTnLst>
                                    <p:set>
                                      <p:cBhvr>
                                        <p:cTn id="296" dur="1" fill="hold">
                                          <p:stCondLst>
                                            <p:cond delay="0"/>
                                          </p:stCondLst>
                                        </p:cTn>
                                        <p:tgtEl>
                                          <p:spTgt spid="22"/>
                                        </p:tgtEl>
                                        <p:attrNameLst>
                                          <p:attrName>style.visibility</p:attrName>
                                        </p:attrNameLst>
                                      </p:cBhvr>
                                      <p:to>
                                        <p:strVal val="visible"/>
                                      </p:to>
                                    </p:set>
                                    <p:animEffect transition="in" filter="fade">
                                      <p:cBhvr>
                                        <p:cTn id="297" dur="500"/>
                                        <p:tgtEl>
                                          <p:spTgt spid="22"/>
                                        </p:tgtEl>
                                      </p:cBhvr>
                                    </p:animEffect>
                                  </p:childTnLst>
                                </p:cTn>
                              </p:par>
                              <p:par>
                                <p:cTn id="298" presetID="10" presetClass="exit" presetSubtype="0" fill="hold" grpId="3" nodeType="withEffect">
                                  <p:stCondLst>
                                    <p:cond delay="0"/>
                                  </p:stCondLst>
                                  <p:childTnLst>
                                    <p:animEffect transition="out" filter="fade">
                                      <p:cBhvr>
                                        <p:cTn id="299" dur="500"/>
                                        <p:tgtEl>
                                          <p:spTgt spid="17"/>
                                        </p:tgtEl>
                                      </p:cBhvr>
                                    </p:animEffect>
                                    <p:set>
                                      <p:cBhvr>
                                        <p:cTn id="300" dur="1" fill="hold">
                                          <p:stCondLst>
                                            <p:cond delay="499"/>
                                          </p:stCondLst>
                                        </p:cTn>
                                        <p:tgtEl>
                                          <p:spTgt spid="17"/>
                                        </p:tgtEl>
                                        <p:attrNameLst>
                                          <p:attrName>style.visibility</p:attrName>
                                        </p:attrNameLst>
                                      </p:cBhvr>
                                      <p:to>
                                        <p:strVal val="hidden"/>
                                      </p:to>
                                    </p:set>
                                  </p:childTnLst>
                                </p:cTn>
                              </p:par>
                              <p:par>
                                <p:cTn id="301" presetID="10" presetClass="entr" presetSubtype="0" fill="hold" nodeType="withEffect">
                                  <p:stCondLst>
                                    <p:cond delay="0"/>
                                  </p:stCondLst>
                                  <p:childTnLst>
                                    <p:set>
                                      <p:cBhvr>
                                        <p:cTn id="302" dur="1" fill="hold">
                                          <p:stCondLst>
                                            <p:cond delay="0"/>
                                          </p:stCondLst>
                                        </p:cTn>
                                        <p:tgtEl>
                                          <p:spTgt spid="79"/>
                                        </p:tgtEl>
                                        <p:attrNameLst>
                                          <p:attrName>style.visibility</p:attrName>
                                        </p:attrNameLst>
                                      </p:cBhvr>
                                      <p:to>
                                        <p:strVal val="visible"/>
                                      </p:to>
                                    </p:set>
                                    <p:animEffect transition="in" filter="fade">
                                      <p:cBhvr>
                                        <p:cTn id="303" dur="500"/>
                                        <p:tgtEl>
                                          <p:spTgt spid="79"/>
                                        </p:tgtEl>
                                      </p:cBhvr>
                                    </p:animEffect>
                                  </p:childTnLst>
                                </p:cTn>
                              </p:par>
                              <p:par>
                                <p:cTn id="304" presetID="10" presetClass="entr" presetSubtype="0" fill="hold" nodeType="withEffect">
                                  <p:stCondLst>
                                    <p:cond delay="0"/>
                                  </p:stCondLst>
                                  <p:childTnLst>
                                    <p:set>
                                      <p:cBhvr>
                                        <p:cTn id="305" dur="1" fill="hold">
                                          <p:stCondLst>
                                            <p:cond delay="0"/>
                                          </p:stCondLst>
                                        </p:cTn>
                                        <p:tgtEl>
                                          <p:spTgt spid="75"/>
                                        </p:tgtEl>
                                        <p:attrNameLst>
                                          <p:attrName>style.visibility</p:attrName>
                                        </p:attrNameLst>
                                      </p:cBhvr>
                                      <p:to>
                                        <p:strVal val="visible"/>
                                      </p:to>
                                    </p:set>
                                    <p:animEffect transition="in" filter="fade">
                                      <p:cBhvr>
                                        <p:cTn id="306" dur="500"/>
                                        <p:tgtEl>
                                          <p:spTgt spid="75"/>
                                        </p:tgtEl>
                                      </p:cBhvr>
                                    </p:animEffect>
                                  </p:childTnLst>
                                </p:cTn>
                              </p:par>
                              <p:par>
                                <p:cTn id="307" presetID="10" presetClass="entr" presetSubtype="0" fill="hold" grpId="0" nodeType="withEffect">
                                  <p:stCondLst>
                                    <p:cond delay="0"/>
                                  </p:stCondLst>
                                  <p:childTnLst>
                                    <p:set>
                                      <p:cBhvr>
                                        <p:cTn id="308" dur="1" fill="hold">
                                          <p:stCondLst>
                                            <p:cond delay="0"/>
                                          </p:stCondLst>
                                        </p:cTn>
                                        <p:tgtEl>
                                          <p:spTgt spid="90"/>
                                        </p:tgtEl>
                                        <p:attrNameLst>
                                          <p:attrName>style.visibility</p:attrName>
                                        </p:attrNameLst>
                                      </p:cBhvr>
                                      <p:to>
                                        <p:strVal val="visible"/>
                                      </p:to>
                                    </p:set>
                                    <p:animEffect transition="in" filter="fade">
                                      <p:cBhvr>
                                        <p:cTn id="309" dur="500"/>
                                        <p:tgtEl>
                                          <p:spTgt spid="90"/>
                                        </p:tgtEl>
                                      </p:cBhvr>
                                    </p:animEffect>
                                  </p:childTnLst>
                                </p:cTn>
                              </p:par>
                              <p:par>
                                <p:cTn id="310" presetID="10" presetClass="entr" presetSubtype="0" fill="hold" grpId="3" nodeType="withEffect">
                                  <p:stCondLst>
                                    <p:cond delay="0"/>
                                  </p:stCondLst>
                                  <p:childTnLst>
                                    <p:set>
                                      <p:cBhvr>
                                        <p:cTn id="311" dur="1" fill="hold">
                                          <p:stCondLst>
                                            <p:cond delay="0"/>
                                          </p:stCondLst>
                                        </p:cTn>
                                        <p:tgtEl>
                                          <p:spTgt spid="37"/>
                                        </p:tgtEl>
                                        <p:attrNameLst>
                                          <p:attrName>style.visibility</p:attrName>
                                        </p:attrNameLst>
                                      </p:cBhvr>
                                      <p:to>
                                        <p:strVal val="visible"/>
                                      </p:to>
                                    </p:set>
                                    <p:animEffect transition="in" filter="fade">
                                      <p:cBhvr>
                                        <p:cTn id="312" dur="500"/>
                                        <p:tgtEl>
                                          <p:spTgt spid="37"/>
                                        </p:tgtEl>
                                      </p:cBhvr>
                                    </p:animEffect>
                                  </p:childTnLst>
                                </p:cTn>
                              </p:par>
                            </p:childTnLst>
                          </p:cTn>
                        </p:par>
                      </p:childTnLst>
                    </p:cTn>
                  </p:par>
                  <p:par>
                    <p:cTn id="313" fill="hold">
                      <p:stCondLst>
                        <p:cond delay="indefinite"/>
                      </p:stCondLst>
                      <p:childTnLst>
                        <p:par>
                          <p:cTn id="314" fill="hold">
                            <p:stCondLst>
                              <p:cond delay="0"/>
                            </p:stCondLst>
                            <p:childTnLst>
                              <p:par>
                                <p:cTn id="315" presetID="10" presetClass="exit" presetSubtype="0" fill="hold" grpId="3" nodeType="clickEffect">
                                  <p:stCondLst>
                                    <p:cond delay="0"/>
                                  </p:stCondLst>
                                  <p:childTnLst>
                                    <p:animEffect transition="out" filter="fade">
                                      <p:cBhvr>
                                        <p:cTn id="316" dur="500"/>
                                        <p:tgtEl>
                                          <p:spTgt spid="20"/>
                                        </p:tgtEl>
                                      </p:cBhvr>
                                    </p:animEffect>
                                    <p:set>
                                      <p:cBhvr>
                                        <p:cTn id="317" dur="1" fill="hold">
                                          <p:stCondLst>
                                            <p:cond delay="499"/>
                                          </p:stCondLst>
                                        </p:cTn>
                                        <p:tgtEl>
                                          <p:spTgt spid="20"/>
                                        </p:tgtEl>
                                        <p:attrNameLst>
                                          <p:attrName>style.visibility</p:attrName>
                                        </p:attrNameLst>
                                      </p:cBhvr>
                                      <p:to>
                                        <p:strVal val="hidden"/>
                                      </p:to>
                                    </p:set>
                                  </p:childTnLst>
                                </p:cTn>
                              </p:par>
                              <p:par>
                                <p:cTn id="318" presetID="10" presetClass="exit" presetSubtype="0" fill="hold" grpId="3" nodeType="withEffect">
                                  <p:stCondLst>
                                    <p:cond delay="0"/>
                                  </p:stCondLst>
                                  <p:childTnLst>
                                    <p:animEffect transition="out" filter="fade">
                                      <p:cBhvr>
                                        <p:cTn id="319" dur="500"/>
                                        <p:tgtEl>
                                          <p:spTgt spid="22"/>
                                        </p:tgtEl>
                                      </p:cBhvr>
                                    </p:animEffect>
                                    <p:set>
                                      <p:cBhvr>
                                        <p:cTn id="320" dur="1" fill="hold">
                                          <p:stCondLst>
                                            <p:cond delay="499"/>
                                          </p:stCondLst>
                                        </p:cTn>
                                        <p:tgtEl>
                                          <p:spTgt spid="22"/>
                                        </p:tgtEl>
                                        <p:attrNameLst>
                                          <p:attrName>style.visibility</p:attrName>
                                        </p:attrNameLst>
                                      </p:cBhvr>
                                      <p:to>
                                        <p:strVal val="hidden"/>
                                      </p:to>
                                    </p:set>
                                  </p:childTnLst>
                                </p:cTn>
                              </p:par>
                              <p:par>
                                <p:cTn id="321" presetID="10" presetClass="exit" presetSubtype="0" fill="hold" nodeType="withEffect">
                                  <p:stCondLst>
                                    <p:cond delay="0"/>
                                  </p:stCondLst>
                                  <p:childTnLst>
                                    <p:animEffect transition="out" filter="fade">
                                      <p:cBhvr>
                                        <p:cTn id="322" dur="500"/>
                                        <p:tgtEl>
                                          <p:spTgt spid="79"/>
                                        </p:tgtEl>
                                      </p:cBhvr>
                                    </p:animEffect>
                                    <p:set>
                                      <p:cBhvr>
                                        <p:cTn id="323" dur="1" fill="hold">
                                          <p:stCondLst>
                                            <p:cond delay="499"/>
                                          </p:stCondLst>
                                        </p:cTn>
                                        <p:tgtEl>
                                          <p:spTgt spid="79"/>
                                        </p:tgtEl>
                                        <p:attrNameLst>
                                          <p:attrName>style.visibility</p:attrName>
                                        </p:attrNameLst>
                                      </p:cBhvr>
                                      <p:to>
                                        <p:strVal val="hidden"/>
                                      </p:to>
                                    </p:set>
                                  </p:childTnLst>
                                </p:cTn>
                              </p:par>
                              <p:par>
                                <p:cTn id="324" presetID="10" presetClass="exit" presetSubtype="0" fill="hold" nodeType="withEffect">
                                  <p:stCondLst>
                                    <p:cond delay="0"/>
                                  </p:stCondLst>
                                  <p:childTnLst>
                                    <p:animEffect transition="out" filter="fade">
                                      <p:cBhvr>
                                        <p:cTn id="325" dur="500"/>
                                        <p:tgtEl>
                                          <p:spTgt spid="75"/>
                                        </p:tgtEl>
                                      </p:cBhvr>
                                    </p:animEffect>
                                    <p:set>
                                      <p:cBhvr>
                                        <p:cTn id="326" dur="1" fill="hold">
                                          <p:stCondLst>
                                            <p:cond delay="499"/>
                                          </p:stCondLst>
                                        </p:cTn>
                                        <p:tgtEl>
                                          <p:spTgt spid="75"/>
                                        </p:tgtEl>
                                        <p:attrNameLst>
                                          <p:attrName>style.visibility</p:attrName>
                                        </p:attrNameLst>
                                      </p:cBhvr>
                                      <p:to>
                                        <p:strVal val="hidden"/>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nodeType="clickEffect">
                                  <p:stCondLst>
                                    <p:cond delay="0"/>
                                  </p:stCondLst>
                                  <p:childTnLst>
                                    <p:set>
                                      <p:cBhvr>
                                        <p:cTn id="330" dur="1" fill="hold">
                                          <p:stCondLst>
                                            <p:cond delay="0"/>
                                          </p:stCondLst>
                                        </p:cTn>
                                        <p:tgtEl>
                                          <p:spTgt spid="34"/>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nodeType="clickEffect">
                                  <p:stCondLst>
                                    <p:cond delay="0"/>
                                  </p:stCondLst>
                                  <p:childTnLst>
                                    <p:set>
                                      <p:cBhvr>
                                        <p:cTn id="334" dur="1" fill="hold">
                                          <p:stCondLst>
                                            <p:cond delay="0"/>
                                          </p:stCondLst>
                                        </p:cTn>
                                        <p:tgtEl>
                                          <p:spTgt spid="36"/>
                                        </p:tgtEl>
                                        <p:attrNameLst>
                                          <p:attrName>style.visibility</p:attrName>
                                        </p:attrNameLst>
                                      </p:cBhvr>
                                      <p:to>
                                        <p:strVal val="visible"/>
                                      </p:to>
                                    </p:set>
                                  </p:childTnLst>
                                </p:cTn>
                              </p:par>
                              <p:par>
                                <p:cTn id="335" presetID="10" presetClass="entr" presetSubtype="0" fill="hold" grpId="2" nodeType="withEffect">
                                  <p:stCondLst>
                                    <p:cond delay="0"/>
                                  </p:stCondLst>
                                  <p:childTnLst>
                                    <p:set>
                                      <p:cBhvr>
                                        <p:cTn id="336" dur="1" fill="hold">
                                          <p:stCondLst>
                                            <p:cond delay="0"/>
                                          </p:stCondLst>
                                        </p:cTn>
                                        <p:tgtEl>
                                          <p:spTgt spid="17"/>
                                        </p:tgtEl>
                                        <p:attrNameLst>
                                          <p:attrName>style.visibility</p:attrName>
                                        </p:attrNameLst>
                                      </p:cBhvr>
                                      <p:to>
                                        <p:strVal val="visible"/>
                                      </p:to>
                                    </p:set>
                                    <p:animEffect transition="in" filter="fade">
                                      <p:cBhvr>
                                        <p:cTn id="337" dur="500"/>
                                        <p:tgtEl>
                                          <p:spTgt spid="17"/>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91"/>
                                        </p:tgtEl>
                                        <p:attrNameLst>
                                          <p:attrName>style.visibility</p:attrName>
                                        </p:attrNameLst>
                                      </p:cBhvr>
                                      <p:to>
                                        <p:strVal val="visible"/>
                                      </p:to>
                                    </p:set>
                                    <p:animEffect transition="in" filter="fade">
                                      <p:cBhvr>
                                        <p:cTn id="340" dur="500"/>
                                        <p:tgtEl>
                                          <p:spTgt spid="91"/>
                                        </p:tgtEl>
                                      </p:cBhvr>
                                    </p:animEffect>
                                  </p:childTnLst>
                                </p:cTn>
                              </p:par>
                              <p:par>
                                <p:cTn id="341" presetID="10" presetClass="entr" presetSubtype="0" fill="hold" nodeType="withEffect">
                                  <p:stCondLst>
                                    <p:cond delay="0"/>
                                  </p:stCondLst>
                                  <p:childTnLst>
                                    <p:set>
                                      <p:cBhvr>
                                        <p:cTn id="342" dur="1" fill="hold">
                                          <p:stCondLst>
                                            <p:cond delay="0"/>
                                          </p:stCondLst>
                                        </p:cTn>
                                        <p:tgtEl>
                                          <p:spTgt spid="86"/>
                                        </p:tgtEl>
                                        <p:attrNameLst>
                                          <p:attrName>style.visibility</p:attrName>
                                        </p:attrNameLst>
                                      </p:cBhvr>
                                      <p:to>
                                        <p:strVal val="visible"/>
                                      </p:to>
                                    </p:set>
                                    <p:animEffect transition="in" filter="fade">
                                      <p:cBhvr>
                                        <p:cTn id="343" dur="500"/>
                                        <p:tgtEl>
                                          <p:spTgt spid="86"/>
                                        </p:tgtEl>
                                      </p:cBhvr>
                                    </p:animEffect>
                                  </p:childTnLst>
                                </p:cTn>
                              </p:par>
                              <p:par>
                                <p:cTn id="344" presetID="10" presetClass="entr" presetSubtype="0" fill="hold" grpId="3" nodeType="withEffect">
                                  <p:stCondLst>
                                    <p:cond delay="0"/>
                                  </p:stCondLst>
                                  <p:childTnLst>
                                    <p:set>
                                      <p:cBhvr>
                                        <p:cTn id="345" dur="1" fill="hold">
                                          <p:stCondLst>
                                            <p:cond delay="0"/>
                                          </p:stCondLst>
                                        </p:cTn>
                                        <p:tgtEl>
                                          <p:spTgt spid="35"/>
                                        </p:tgtEl>
                                        <p:attrNameLst>
                                          <p:attrName>style.visibility</p:attrName>
                                        </p:attrNameLst>
                                      </p:cBhvr>
                                      <p:to>
                                        <p:strVal val="visible"/>
                                      </p:to>
                                    </p:set>
                                    <p:animEffect transition="in" filter="fade">
                                      <p:cBhvr>
                                        <p:cTn id="346" dur="500"/>
                                        <p:tgtEl>
                                          <p:spTgt spid="35"/>
                                        </p:tgtEl>
                                      </p:cBhvr>
                                    </p:animEffect>
                                  </p:childTnLst>
                                </p:cTn>
                              </p:par>
                            </p:childTnLst>
                          </p:cTn>
                        </p:par>
                      </p:childTnLst>
                    </p:cTn>
                  </p:par>
                  <p:par>
                    <p:cTn id="347" fill="hold">
                      <p:stCondLst>
                        <p:cond delay="indefinite"/>
                      </p:stCondLst>
                      <p:childTnLst>
                        <p:par>
                          <p:cTn id="348" fill="hold">
                            <p:stCondLst>
                              <p:cond delay="0"/>
                            </p:stCondLst>
                            <p:childTnLst>
                              <p:par>
                                <p:cTn id="349" presetID="1" presetClass="exit" presetSubtype="0" fill="hold" nodeType="clickEffect">
                                  <p:stCondLst>
                                    <p:cond delay="0"/>
                                  </p:stCondLst>
                                  <p:childTnLst>
                                    <p:set>
                                      <p:cBhvr>
                                        <p:cTn id="35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9" grpId="0"/>
      <p:bldP spid="14" grpId="0" animBg="1"/>
      <p:bldP spid="17" grpId="0" animBg="1"/>
      <p:bldP spid="17" grpId="1" animBg="1"/>
      <p:bldP spid="17" grpId="2" animBg="1"/>
      <p:bldP spid="17" grpId="3" animBg="1"/>
      <p:bldP spid="20" grpId="0" animBg="1"/>
      <p:bldP spid="20" grpId="1" animBg="1"/>
      <p:bldP spid="20" grpId="2" animBg="1"/>
      <p:bldP spid="20" grpId="3" animBg="1"/>
      <p:bldP spid="22" grpId="0" animBg="1"/>
      <p:bldP spid="22" grpId="1" animBg="1"/>
      <p:bldP spid="22" grpId="2" animBg="1"/>
      <p:bldP spid="22" grpId="3" animBg="1"/>
      <p:bldP spid="26" grpId="0" animBg="1"/>
      <p:bldP spid="26" grpId="1" animBg="1"/>
      <p:bldP spid="35" grpId="0" animBg="1"/>
      <p:bldP spid="35" grpId="2" animBg="1"/>
      <p:bldP spid="35" grpId="3" animBg="1"/>
      <p:bldP spid="37" grpId="0" animBg="1"/>
      <p:bldP spid="37" grpId="2" animBg="1"/>
      <p:bldP spid="37" grpId="3" animBg="1"/>
      <p:bldP spid="41" grpId="0" animBg="1"/>
      <p:bldP spid="30" grpId="0" animBg="1"/>
      <p:bldP spid="30" grpId="1" animBg="1"/>
      <p:bldP spid="38" grpId="0" animBg="1"/>
      <p:bldP spid="38" grpId="1" animBg="1"/>
      <p:bldP spid="38" grpId="2" animBg="1"/>
      <p:bldP spid="39" grpId="0" animBg="1"/>
      <p:bldP spid="39" grpId="1" animBg="1"/>
      <p:bldP spid="40" grpId="0" animBg="1"/>
      <p:bldP spid="40" grpId="1" animBg="1"/>
      <p:bldP spid="42" grpId="0" animBg="1"/>
      <p:bldP spid="42" grpId="1" animBg="1"/>
      <p:bldP spid="58" grpId="0"/>
      <p:bldP spid="59" grpId="0" animBg="1"/>
      <p:bldP spid="59" grpId="1" animBg="1"/>
      <p:bldP spid="60" grpId="0" animBg="1"/>
      <p:bldP spid="60" grpId="1" animBg="1"/>
      <p:bldP spid="83" grpId="0"/>
      <p:bldP spid="90" grpId="0"/>
      <p:bldP spid="91" grpId="0"/>
      <p:bldP spid="43" grpId="0" animBg="1"/>
      <p:bldP spid="43" grpId="2" animBg="1"/>
      <p:bldP spid="92" grpId="0" animBg="1"/>
      <p:bldP spid="9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08DB-0CC0-4355-9404-A5F05C88915B}"/>
              </a:ext>
            </a:extLst>
          </p:cNvPr>
          <p:cNvSpPr>
            <a:spLocks noGrp="1"/>
          </p:cNvSpPr>
          <p:nvPr>
            <p:ph type="title"/>
          </p:nvPr>
        </p:nvSpPr>
        <p:spPr>
          <a:xfrm>
            <a:off x="1170432" y="-76200"/>
            <a:ext cx="10363200" cy="1143000"/>
          </a:xfrm>
        </p:spPr>
        <p:txBody>
          <a:bodyPr/>
          <a:lstStyle/>
          <a:p>
            <a:r>
              <a:rPr lang="en-US" dirty="0"/>
              <a:t>What is a Type?</a:t>
            </a:r>
          </a:p>
        </p:txBody>
      </p:sp>
      <p:sp>
        <p:nvSpPr>
          <p:cNvPr id="6" name="TextBox 5">
            <a:extLst>
              <a:ext uri="{FF2B5EF4-FFF2-40B4-BE49-F238E27FC236}">
                <a16:creationId xmlns:a16="http://schemas.microsoft.com/office/drawing/2014/main" id="{9B792771-76EE-482B-A9D6-4C587A620506}"/>
              </a:ext>
            </a:extLst>
          </p:cNvPr>
          <p:cNvSpPr txBox="1"/>
          <p:nvPr/>
        </p:nvSpPr>
        <p:spPr>
          <a:xfrm>
            <a:off x="685984" y="2585222"/>
            <a:ext cx="10820032" cy="461665"/>
          </a:xfrm>
          <a:prstGeom prst="rect">
            <a:avLst/>
          </a:prstGeom>
          <a:noFill/>
        </p:spPr>
        <p:txBody>
          <a:bodyPr wrap="square">
            <a:spAutoFit/>
          </a:bodyPr>
          <a:lstStyle/>
          <a:p>
            <a:pPr algn="ctr"/>
            <a:r>
              <a:rPr lang="en-US" sz="2400" dirty="0"/>
              <a:t>A type is a classification that is used to identify a category of data.</a:t>
            </a:r>
          </a:p>
        </p:txBody>
      </p:sp>
      <p:sp>
        <p:nvSpPr>
          <p:cNvPr id="8" name="TextBox 7">
            <a:extLst>
              <a:ext uri="{FF2B5EF4-FFF2-40B4-BE49-F238E27FC236}">
                <a16:creationId xmlns:a16="http://schemas.microsoft.com/office/drawing/2014/main" id="{82E887F4-F71E-4E54-9408-825C03FA2E22}"/>
              </a:ext>
            </a:extLst>
          </p:cNvPr>
          <p:cNvSpPr txBox="1"/>
          <p:nvPr/>
        </p:nvSpPr>
        <p:spPr>
          <a:xfrm>
            <a:off x="955584" y="3405959"/>
            <a:ext cx="10364688" cy="830997"/>
          </a:xfrm>
          <a:prstGeom prst="rect">
            <a:avLst/>
          </a:prstGeom>
          <a:noFill/>
        </p:spPr>
        <p:txBody>
          <a:bodyPr wrap="square">
            <a:spAutoFit/>
          </a:bodyPr>
          <a:lstStyle/>
          <a:p>
            <a:pPr algn="ctr"/>
            <a:r>
              <a:rPr lang="en-US" sz="2400" dirty="0">
                <a:latin typeface="Corbel" panose="020B0503020204020204" pitchFamily="34" charset="0"/>
              </a:rPr>
              <a:t>A variable's/value's type influences its </a:t>
            </a:r>
            <a:r>
              <a:rPr lang="en-US" sz="2400" dirty="0">
                <a:solidFill>
                  <a:srgbClr val="FF0000"/>
                </a:solidFill>
                <a:latin typeface="Corbel" panose="020B0503020204020204" pitchFamily="34" charset="0"/>
              </a:rPr>
              <a:t>size and encoding</a:t>
            </a:r>
            <a:r>
              <a:rPr lang="en-US" sz="2400" dirty="0">
                <a:latin typeface="Corbel" panose="020B0503020204020204" pitchFamily="34" charset="0"/>
              </a:rPr>
              <a:t>, what </a:t>
            </a:r>
            <a:r>
              <a:rPr lang="en-US" sz="2400" dirty="0">
                <a:solidFill>
                  <a:srgbClr val="FF0000"/>
                </a:solidFill>
                <a:latin typeface="Corbel" panose="020B0503020204020204" pitchFamily="34" charset="0"/>
              </a:rPr>
              <a:t>operations</a:t>
            </a:r>
            <a:r>
              <a:rPr lang="en-US" sz="2400" dirty="0">
                <a:latin typeface="Corbel" panose="020B0503020204020204" pitchFamily="34" charset="0"/>
              </a:rPr>
              <a:t> we can perform on it, </a:t>
            </a:r>
            <a:r>
              <a:rPr lang="en-US" sz="2400" dirty="0">
                <a:solidFill>
                  <a:srgbClr val="FF0000"/>
                </a:solidFill>
                <a:latin typeface="Corbel" panose="020B0503020204020204" pitchFamily="34" charset="0"/>
              </a:rPr>
              <a:t>where it can be used</a:t>
            </a:r>
            <a:r>
              <a:rPr lang="en-US" sz="2400" dirty="0">
                <a:latin typeface="Corbel" panose="020B0503020204020204" pitchFamily="34" charset="0"/>
              </a:rPr>
              <a:t>, and how it's </a:t>
            </a:r>
            <a:r>
              <a:rPr lang="en-US" sz="2400" dirty="0">
                <a:solidFill>
                  <a:srgbClr val="FF0000"/>
                </a:solidFill>
                <a:latin typeface="Corbel" panose="020B0503020204020204" pitchFamily="34" charset="0"/>
              </a:rPr>
              <a:t>converted/cast </a:t>
            </a:r>
            <a:r>
              <a:rPr lang="en-US" sz="2400" dirty="0">
                <a:latin typeface="Corbel" panose="020B0503020204020204" pitchFamily="34" charset="0"/>
              </a:rPr>
              <a:t>to other types.</a:t>
            </a:r>
          </a:p>
        </p:txBody>
      </p:sp>
      <p:grpSp>
        <p:nvGrpSpPr>
          <p:cNvPr id="9" name="Group 8">
            <a:extLst>
              <a:ext uri="{FF2B5EF4-FFF2-40B4-BE49-F238E27FC236}">
                <a16:creationId xmlns:a16="http://schemas.microsoft.com/office/drawing/2014/main" id="{CE27766D-88EA-4321-8293-7919A368A871}"/>
              </a:ext>
            </a:extLst>
          </p:cNvPr>
          <p:cNvGrpSpPr/>
          <p:nvPr/>
        </p:nvGrpSpPr>
        <p:grpSpPr>
          <a:xfrm>
            <a:off x="1043754" y="1103415"/>
            <a:ext cx="10875264" cy="614615"/>
            <a:chOff x="857504" y="746423"/>
            <a:chExt cx="10875264" cy="614615"/>
          </a:xfrm>
        </p:grpSpPr>
        <p:sp>
          <p:nvSpPr>
            <p:cNvPr id="10" name="TextBox 9">
              <a:extLst>
                <a:ext uri="{FF2B5EF4-FFF2-40B4-BE49-F238E27FC236}">
                  <a16:creationId xmlns:a16="http://schemas.microsoft.com/office/drawing/2014/main" id="{55E8DBB8-53AB-41BC-AC65-261606B8DF22}"/>
                </a:ext>
              </a:extLst>
            </p:cNvPr>
            <p:cNvSpPr txBox="1"/>
            <p:nvPr/>
          </p:nvSpPr>
          <p:spPr>
            <a:xfrm>
              <a:off x="857504" y="899373"/>
              <a:ext cx="10875264" cy="461665"/>
            </a:xfrm>
            <a:prstGeom prst="rect">
              <a:avLst/>
            </a:prstGeom>
            <a:noFill/>
          </p:spPr>
          <p:txBody>
            <a:bodyPr wrap="square">
              <a:spAutoFit/>
            </a:bodyPr>
            <a:lstStyle/>
            <a:p>
              <a:pPr algn="ctr"/>
              <a:r>
                <a:rPr lang="en-US" sz="2400" dirty="0">
                  <a:latin typeface="+mj-lt"/>
                </a:rPr>
                <a:t>Question: What is a type?</a:t>
              </a:r>
            </a:p>
          </p:txBody>
        </p:sp>
        <p:pic>
          <p:nvPicPr>
            <p:cNvPr id="11" name="Picture 10" descr="Shape&#10;&#10;Description automatically generated with low confidence">
              <a:extLst>
                <a:ext uri="{FF2B5EF4-FFF2-40B4-BE49-F238E27FC236}">
                  <a16:creationId xmlns:a16="http://schemas.microsoft.com/office/drawing/2014/main" id="{95E05BD9-AAC2-406E-A1D9-28B1DAFC5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543" y="746423"/>
              <a:ext cx="603149" cy="603149"/>
            </a:xfrm>
            <a:prstGeom prst="rect">
              <a:avLst/>
            </a:prstGeom>
            <a:ln>
              <a:noFill/>
            </a:ln>
            <a:effectLst>
              <a:outerShdw blurRad="292100" dist="139700" dir="2700000" algn="tl" rotWithShape="0">
                <a:srgbClr val="333333">
                  <a:alpha val="65000"/>
                </a:srgbClr>
              </a:outerShdw>
            </a:effectLst>
          </p:spPr>
        </p:pic>
      </p:grpSp>
      <p:sp>
        <p:nvSpPr>
          <p:cNvPr id="12" name="Rectangle 11">
            <a:extLst>
              <a:ext uri="{FF2B5EF4-FFF2-40B4-BE49-F238E27FC236}">
                <a16:creationId xmlns:a16="http://schemas.microsoft.com/office/drawing/2014/main" id="{843A0F11-EED6-435A-AA5D-3ADF41C09DED}"/>
              </a:ext>
            </a:extLst>
          </p:cNvPr>
          <p:cNvSpPr/>
          <p:nvPr/>
        </p:nvSpPr>
        <p:spPr>
          <a:xfrm>
            <a:off x="4356581" y="1858974"/>
            <a:ext cx="3562695" cy="3825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Thinking time!</a:t>
            </a:r>
          </a:p>
        </p:txBody>
      </p:sp>
      <p:sp>
        <p:nvSpPr>
          <p:cNvPr id="13" name="Rectangle 12">
            <a:extLst>
              <a:ext uri="{FF2B5EF4-FFF2-40B4-BE49-F238E27FC236}">
                <a16:creationId xmlns:a16="http://schemas.microsoft.com/office/drawing/2014/main" id="{A8C83D1D-B7BD-47F4-915D-754C87D2AE63}"/>
              </a:ext>
            </a:extLst>
          </p:cNvPr>
          <p:cNvSpPr/>
          <p:nvPr/>
        </p:nvSpPr>
        <p:spPr>
          <a:xfrm>
            <a:off x="4355918" y="1864543"/>
            <a:ext cx="3564021" cy="371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4" name="Picture 13">
            <a:extLst>
              <a:ext uri="{FF2B5EF4-FFF2-40B4-BE49-F238E27FC236}">
                <a16:creationId xmlns:a16="http://schemas.microsoft.com/office/drawing/2014/main" id="{77EF5CDA-7901-418F-92AC-FB43DA1B1D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3675" y="4838693"/>
            <a:ext cx="1753926" cy="1521039"/>
          </a:xfrm>
          <a:prstGeom prst="rect">
            <a:avLst/>
          </a:prstGeom>
        </p:spPr>
      </p:pic>
      <p:sp>
        <p:nvSpPr>
          <p:cNvPr id="15" name="TextBox 14">
            <a:extLst>
              <a:ext uri="{FF2B5EF4-FFF2-40B4-BE49-F238E27FC236}">
                <a16:creationId xmlns:a16="http://schemas.microsoft.com/office/drawing/2014/main" id="{AE6F41BB-1F0B-400B-9EE4-057871CF3AD1}"/>
              </a:ext>
            </a:extLst>
          </p:cNvPr>
          <p:cNvSpPr txBox="1"/>
          <p:nvPr/>
        </p:nvSpPr>
        <p:spPr>
          <a:xfrm>
            <a:off x="5747208" y="5137547"/>
            <a:ext cx="1878168" cy="923330"/>
          </a:xfrm>
          <a:prstGeom prst="rect">
            <a:avLst/>
          </a:prstGeom>
          <a:solidFill>
            <a:schemeClr val="bg1">
              <a:lumMod val="95000"/>
            </a:schemeClr>
          </a:solidFill>
          <a:ln>
            <a:solidFill>
              <a:schemeClr val="tx1"/>
            </a:solidFill>
          </a:ln>
        </p:spPr>
        <p:txBody>
          <a:bodyPr wrap="square" rtlCol="0">
            <a:spAutoFit/>
          </a:bodyPr>
          <a:lstStyle/>
          <a:p>
            <a:pPr algn="ctr"/>
            <a:r>
              <a:rPr lang="en-US" dirty="0">
                <a:solidFill>
                  <a:srgbClr val="00B0F0"/>
                </a:solidFill>
              </a:rPr>
              <a:t>   int</a:t>
            </a:r>
            <a:r>
              <a:rPr lang="en-US" dirty="0"/>
              <a:t>: +, -, *, /, …</a:t>
            </a:r>
          </a:p>
          <a:p>
            <a:pPr algn="ctr"/>
            <a:r>
              <a:rPr lang="en-US" dirty="0">
                <a:solidFill>
                  <a:srgbClr val="00B050"/>
                </a:solidFill>
              </a:rPr>
              <a:t>bool</a:t>
            </a:r>
            <a:r>
              <a:rPr lang="en-US" dirty="0"/>
              <a:t>: &amp;&amp;, ||, !</a:t>
            </a:r>
          </a:p>
          <a:p>
            <a:pPr algn="ctr"/>
            <a:r>
              <a:rPr lang="en-US" dirty="0">
                <a:solidFill>
                  <a:srgbClr val="7030A0"/>
                </a:solidFill>
              </a:rPr>
              <a:t>Nerd</a:t>
            </a:r>
            <a:r>
              <a:rPr lang="en-US" dirty="0"/>
              <a:t>: study()</a:t>
            </a:r>
          </a:p>
        </p:txBody>
      </p:sp>
      <p:pic>
        <p:nvPicPr>
          <p:cNvPr id="16" name="Picture 15">
            <a:extLst>
              <a:ext uri="{FF2B5EF4-FFF2-40B4-BE49-F238E27FC236}">
                <a16:creationId xmlns:a16="http://schemas.microsoft.com/office/drawing/2014/main" id="{9C31FF59-3D90-4D45-9E19-28CCBAF7C98B}"/>
              </a:ext>
            </a:extLst>
          </p:cNvPr>
          <p:cNvPicPr>
            <a:picLocks noChangeAspect="1"/>
          </p:cNvPicPr>
          <p:nvPr/>
        </p:nvPicPr>
        <p:blipFill rotWithShape="1">
          <a:blip r:embed="rId4"/>
          <a:srcRect b="21702"/>
          <a:stretch/>
        </p:blipFill>
        <p:spPr>
          <a:xfrm>
            <a:off x="685984" y="4782024"/>
            <a:ext cx="2508084" cy="1634376"/>
          </a:xfrm>
          <a:prstGeom prst="rect">
            <a:avLst/>
          </a:prstGeom>
        </p:spPr>
      </p:pic>
      <p:pic>
        <p:nvPicPr>
          <p:cNvPr id="17" name="Picture 16">
            <a:extLst>
              <a:ext uri="{FF2B5EF4-FFF2-40B4-BE49-F238E27FC236}">
                <a16:creationId xmlns:a16="http://schemas.microsoft.com/office/drawing/2014/main" id="{E9315475-2906-44D7-B614-EA84187FCE7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641279" y="5020815"/>
            <a:ext cx="2046638" cy="1156794"/>
          </a:xfrm>
          <a:prstGeom prst="rect">
            <a:avLst/>
          </a:prstGeom>
        </p:spPr>
      </p:pic>
      <p:pic>
        <p:nvPicPr>
          <p:cNvPr id="19" name="Picture 18">
            <a:extLst>
              <a:ext uri="{FF2B5EF4-FFF2-40B4-BE49-F238E27FC236}">
                <a16:creationId xmlns:a16="http://schemas.microsoft.com/office/drawing/2014/main" id="{E917F7F3-0CBC-4515-9F97-7579FDC99A0C}"/>
              </a:ext>
            </a:extLst>
          </p:cNvPr>
          <p:cNvPicPr>
            <a:picLocks noChangeAspect="1"/>
          </p:cNvPicPr>
          <p:nvPr/>
        </p:nvPicPr>
        <p:blipFill>
          <a:blip r:embed="rId6"/>
          <a:stretch>
            <a:fillRect/>
          </a:stretch>
        </p:blipFill>
        <p:spPr>
          <a:xfrm>
            <a:off x="8024982" y="4990867"/>
            <a:ext cx="1216691" cy="1216691"/>
          </a:xfrm>
          <a:prstGeom prst="rect">
            <a:avLst/>
          </a:prstGeom>
        </p:spPr>
      </p:pic>
      <p:sp>
        <p:nvSpPr>
          <p:cNvPr id="20" name="Rectangle 19">
            <a:extLst>
              <a:ext uri="{FF2B5EF4-FFF2-40B4-BE49-F238E27FC236}">
                <a16:creationId xmlns:a16="http://schemas.microsoft.com/office/drawing/2014/main" id="{3BED023F-9C31-459C-B66A-902BE335FF0C}"/>
              </a:ext>
            </a:extLst>
          </p:cNvPr>
          <p:cNvSpPr/>
          <p:nvPr/>
        </p:nvSpPr>
        <p:spPr>
          <a:xfrm>
            <a:off x="5829858" y="3465799"/>
            <a:ext cx="2364058" cy="37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903D539-B902-4524-A5EF-D78B8379196E}"/>
              </a:ext>
            </a:extLst>
          </p:cNvPr>
          <p:cNvGrpSpPr/>
          <p:nvPr/>
        </p:nvGrpSpPr>
        <p:grpSpPr>
          <a:xfrm>
            <a:off x="308059" y="3465799"/>
            <a:ext cx="10928357" cy="757622"/>
            <a:chOff x="308059" y="3465799"/>
            <a:chExt cx="10928357" cy="757622"/>
          </a:xfrm>
        </p:grpSpPr>
        <p:sp>
          <p:nvSpPr>
            <p:cNvPr id="21" name="Rectangle 20">
              <a:extLst>
                <a:ext uri="{FF2B5EF4-FFF2-40B4-BE49-F238E27FC236}">
                  <a16:creationId xmlns:a16="http://schemas.microsoft.com/office/drawing/2014/main" id="{95554271-D3A0-4D33-979E-32BE6A71E144}"/>
                </a:ext>
              </a:extLst>
            </p:cNvPr>
            <p:cNvSpPr/>
            <p:nvPr/>
          </p:nvSpPr>
          <p:spPr>
            <a:xfrm>
              <a:off x="8059644" y="3465799"/>
              <a:ext cx="3176772" cy="37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51D45AD-CB98-4402-9609-141A1E81C5B4}"/>
                </a:ext>
              </a:extLst>
            </p:cNvPr>
            <p:cNvSpPr/>
            <p:nvPr/>
          </p:nvSpPr>
          <p:spPr>
            <a:xfrm>
              <a:off x="308059" y="3844280"/>
              <a:ext cx="2667086" cy="37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C0743239-DA68-4BEB-B10B-A1BDF2630E61}"/>
              </a:ext>
            </a:extLst>
          </p:cNvPr>
          <p:cNvSpPr/>
          <p:nvPr/>
        </p:nvSpPr>
        <p:spPr>
          <a:xfrm>
            <a:off x="2944122" y="3830745"/>
            <a:ext cx="2760842" cy="37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B48BB6-7EE4-421B-8FC8-4AE7446DF8AA}"/>
              </a:ext>
            </a:extLst>
          </p:cNvPr>
          <p:cNvSpPr/>
          <p:nvPr/>
        </p:nvSpPr>
        <p:spPr>
          <a:xfrm>
            <a:off x="5704964" y="3844280"/>
            <a:ext cx="5531452" cy="37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39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left)">
                                      <p:cBhvr>
                                        <p:cTn id="9" dur="20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P spid="12" grpId="1" animBg="1"/>
      <p:bldP spid="13" grpId="0" animBg="1"/>
      <p:bldP spid="13" grpId="1" animBg="1"/>
      <p:bldP spid="15" grpId="0" animBg="1"/>
      <p:bldP spid="20" grpId="0" animBg="1"/>
      <p:bldP spid="23" grpId="0" animBg="1"/>
      <p:bldP spid="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11" name="Rectangle 11">
            <a:extLst>
              <a:ext uri="{FF2B5EF4-FFF2-40B4-BE49-F238E27FC236}">
                <a16:creationId xmlns:a16="http://schemas.microsoft.com/office/drawing/2014/main" id="{6D71673E-8A6E-4768-BA57-0577BB63806C}"/>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latin typeface="Corbel" panose="020B0503020204020204" pitchFamily="34" charset="0"/>
              </a:rPr>
              <a:t>One More Definition…</a:t>
            </a:r>
            <a:endParaRPr lang="en-US" sz="3200" dirty="0">
              <a:solidFill>
                <a:srgbClr val="FF0000"/>
              </a:solidFill>
              <a:latin typeface="Corbel" panose="020B0503020204020204" pitchFamily="34" charset="0"/>
            </a:endParaRPr>
          </a:p>
        </p:txBody>
      </p:sp>
      <p:grpSp>
        <p:nvGrpSpPr>
          <p:cNvPr id="58" name="Group 57">
            <a:extLst>
              <a:ext uri="{FF2B5EF4-FFF2-40B4-BE49-F238E27FC236}">
                <a16:creationId xmlns:a16="http://schemas.microsoft.com/office/drawing/2014/main" id="{ECA5933E-5813-470D-84AC-396271A687ED}"/>
              </a:ext>
            </a:extLst>
          </p:cNvPr>
          <p:cNvGrpSpPr/>
          <p:nvPr/>
        </p:nvGrpSpPr>
        <p:grpSpPr>
          <a:xfrm>
            <a:off x="877168" y="1403531"/>
            <a:ext cx="5218832" cy="5056527"/>
            <a:chOff x="438876" y="2039571"/>
            <a:chExt cx="4162256" cy="4261751"/>
          </a:xfrm>
        </p:grpSpPr>
        <p:grpSp>
          <p:nvGrpSpPr>
            <p:cNvPr id="28" name="Group 27">
              <a:extLst>
                <a:ext uri="{FF2B5EF4-FFF2-40B4-BE49-F238E27FC236}">
                  <a16:creationId xmlns:a16="http://schemas.microsoft.com/office/drawing/2014/main" id="{AC01B26F-5EBF-447C-B694-530127C38569}"/>
                </a:ext>
              </a:extLst>
            </p:cNvPr>
            <p:cNvGrpSpPr/>
            <p:nvPr/>
          </p:nvGrpSpPr>
          <p:grpSpPr>
            <a:xfrm>
              <a:off x="438876" y="2039571"/>
              <a:ext cx="4162256" cy="4261751"/>
              <a:chOff x="228066" y="1066800"/>
              <a:chExt cx="6097543" cy="4651948"/>
            </a:xfrm>
          </p:grpSpPr>
          <p:sp>
            <p:nvSpPr>
              <p:cNvPr id="29" name="Rectangle 28">
                <a:extLst>
                  <a:ext uri="{FF2B5EF4-FFF2-40B4-BE49-F238E27FC236}">
                    <a16:creationId xmlns:a16="http://schemas.microsoft.com/office/drawing/2014/main" id="{92438FED-D398-491A-9719-A6529F7F6099}"/>
                  </a:ext>
                </a:extLst>
              </p:cNvPr>
              <p:cNvSpPr/>
              <p:nvPr/>
            </p:nvSpPr>
            <p:spPr>
              <a:xfrm>
                <a:off x="255814" y="1066800"/>
                <a:ext cx="6069795" cy="465194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34" name="TextBox 33">
                <a:extLst>
                  <a:ext uri="{FF2B5EF4-FFF2-40B4-BE49-F238E27FC236}">
                    <a16:creationId xmlns:a16="http://schemas.microsoft.com/office/drawing/2014/main" id="{C4D8DE70-5371-44F2-9183-D26EC6E24847}"/>
                  </a:ext>
                </a:extLst>
              </p:cNvPr>
              <p:cNvSpPr txBox="1"/>
              <p:nvPr/>
            </p:nvSpPr>
            <p:spPr>
              <a:xfrm>
                <a:off x="228066" y="1973335"/>
                <a:ext cx="2018841" cy="418361"/>
              </a:xfrm>
              <a:prstGeom prst="rect">
                <a:avLst/>
              </a:prstGeom>
              <a:noFill/>
            </p:spPr>
            <p:txBody>
              <a:bodyPr wrap="square">
                <a:spAutoFit/>
              </a:bodyPr>
              <a:lstStyle/>
              <a:p>
                <a:pPr algn="ctr"/>
                <a:r>
                  <a:rPr lang="en-US" sz="1400" dirty="0">
                    <a:solidFill>
                      <a:schemeClr val="tx1"/>
                    </a:solidFill>
                  </a:rPr>
                  <a:t>Definition</a:t>
                </a:r>
              </a:p>
            </p:txBody>
          </p:sp>
          <p:sp>
            <p:nvSpPr>
              <p:cNvPr id="32" name="TextBox 31">
                <a:extLst>
                  <a:ext uri="{FF2B5EF4-FFF2-40B4-BE49-F238E27FC236}">
                    <a16:creationId xmlns:a16="http://schemas.microsoft.com/office/drawing/2014/main" id="{A4C217F9-0697-4D60-9B3A-52793380A90E}"/>
                  </a:ext>
                </a:extLst>
              </p:cNvPr>
              <p:cNvSpPr txBox="1"/>
              <p:nvPr/>
            </p:nvSpPr>
            <p:spPr>
              <a:xfrm>
                <a:off x="410279" y="2326202"/>
                <a:ext cx="5496596" cy="764508"/>
              </a:xfrm>
              <a:prstGeom prst="rect">
                <a:avLst/>
              </a:prstGeom>
              <a:noFill/>
            </p:spPr>
            <p:txBody>
              <a:bodyPr wrap="square">
                <a:spAutoFit/>
              </a:bodyPr>
              <a:lstStyle/>
              <a:p>
                <a:r>
                  <a:rPr lang="en-US" sz="2400" dirty="0">
                    <a:latin typeface="Corbel" panose="020B0503020204020204" pitchFamily="34" charset="0"/>
                  </a:rPr>
                  <a:t>Each variable also has a "lifetime" (from its creation to destruction).</a:t>
                </a:r>
                <a:endParaRPr lang="en-US" sz="2400" dirty="0">
                  <a:solidFill>
                    <a:schemeClr val="tx1"/>
                  </a:solidFill>
                  <a:latin typeface="Corbel" panose="020B0503020204020204" pitchFamily="34" charset="0"/>
                </a:endParaRPr>
              </a:p>
            </p:txBody>
          </p:sp>
        </p:grpSp>
        <p:grpSp>
          <p:nvGrpSpPr>
            <p:cNvPr id="55" name="Group 54">
              <a:extLst>
                <a:ext uri="{FF2B5EF4-FFF2-40B4-BE49-F238E27FC236}">
                  <a16:creationId xmlns:a16="http://schemas.microsoft.com/office/drawing/2014/main" id="{70472096-74C2-4496-9D48-90077D4050D0}"/>
                </a:ext>
              </a:extLst>
            </p:cNvPr>
            <p:cNvGrpSpPr/>
            <p:nvPr/>
          </p:nvGrpSpPr>
          <p:grpSpPr>
            <a:xfrm>
              <a:off x="772164" y="2121674"/>
              <a:ext cx="3828967" cy="848182"/>
              <a:chOff x="772164" y="2121674"/>
              <a:chExt cx="3828967" cy="848182"/>
            </a:xfrm>
          </p:grpSpPr>
          <p:pic>
            <p:nvPicPr>
              <p:cNvPr id="47" name="Picture 46" descr="Background pattern&#10;&#10;Description automatically generated">
                <a:extLst>
                  <a:ext uri="{FF2B5EF4-FFF2-40B4-BE49-F238E27FC236}">
                    <a16:creationId xmlns:a16="http://schemas.microsoft.com/office/drawing/2014/main" id="{0FA475A1-6360-4C16-B8E1-CE1587B1D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4" y="2121674"/>
                <a:ext cx="549828" cy="848182"/>
              </a:xfrm>
              <a:prstGeom prst="rect">
                <a:avLst/>
              </a:prstGeom>
            </p:spPr>
          </p:pic>
          <p:sp>
            <p:nvSpPr>
              <p:cNvPr id="48" name="TextBox 47">
                <a:extLst>
                  <a:ext uri="{FF2B5EF4-FFF2-40B4-BE49-F238E27FC236}">
                    <a16:creationId xmlns:a16="http://schemas.microsoft.com/office/drawing/2014/main" id="{279C48DE-356F-4807-B3FD-27F43B44B96A}"/>
                  </a:ext>
                </a:extLst>
              </p:cNvPr>
              <p:cNvSpPr txBox="1"/>
              <p:nvPr/>
            </p:nvSpPr>
            <p:spPr>
              <a:xfrm>
                <a:off x="1435505" y="2273708"/>
                <a:ext cx="3165626" cy="440981"/>
              </a:xfrm>
              <a:prstGeom prst="rect">
                <a:avLst/>
              </a:prstGeom>
              <a:noFill/>
            </p:spPr>
            <p:txBody>
              <a:bodyPr wrap="square">
                <a:spAutoFit/>
              </a:bodyPr>
              <a:lstStyle/>
              <a:p>
                <a:r>
                  <a:rPr lang="en-US" sz="2800" dirty="0">
                    <a:solidFill>
                      <a:schemeClr val="tx1"/>
                    </a:solidFill>
                  </a:rPr>
                  <a:t>Lifetime (aka Extent)</a:t>
                </a:r>
              </a:p>
            </p:txBody>
          </p:sp>
        </p:grpSp>
      </p:grpSp>
      <p:sp>
        <p:nvSpPr>
          <p:cNvPr id="68" name="TextBox 67">
            <a:extLst>
              <a:ext uri="{FF2B5EF4-FFF2-40B4-BE49-F238E27FC236}">
                <a16:creationId xmlns:a16="http://schemas.microsoft.com/office/drawing/2014/main" id="{C2DE2CA7-F413-48D9-B26E-EB6911D58FE8}"/>
              </a:ext>
            </a:extLst>
          </p:cNvPr>
          <p:cNvSpPr txBox="1"/>
          <p:nvPr/>
        </p:nvSpPr>
        <p:spPr>
          <a:xfrm>
            <a:off x="1033122" y="4058625"/>
            <a:ext cx="4235905" cy="1938992"/>
          </a:xfrm>
          <a:prstGeom prst="rect">
            <a:avLst/>
          </a:prstGeom>
          <a:noFill/>
        </p:spPr>
        <p:txBody>
          <a:bodyPr wrap="square">
            <a:spAutoFit/>
          </a:bodyPr>
          <a:lstStyle/>
          <a:p>
            <a:r>
              <a:rPr lang="en-US" sz="2400" dirty="0">
                <a:latin typeface="Corbel" panose="020B0503020204020204" pitchFamily="34" charset="0"/>
              </a:rPr>
              <a:t>A variable’s lifetime may include times when the variable is in scope, and times when it is not in scope (but still exists and can be accessed indirectly).</a:t>
            </a:r>
            <a:endParaRPr lang="en-US" sz="2400" dirty="0">
              <a:solidFill>
                <a:schemeClr val="tx1"/>
              </a:solidFill>
              <a:latin typeface="Corbel" panose="020B0503020204020204" pitchFamily="34" charset="0"/>
            </a:endParaRPr>
          </a:p>
        </p:txBody>
      </p:sp>
      <p:sp>
        <p:nvSpPr>
          <p:cNvPr id="24" name="TextBox 23">
            <a:extLst>
              <a:ext uri="{FF2B5EF4-FFF2-40B4-BE49-F238E27FC236}">
                <a16:creationId xmlns:a16="http://schemas.microsoft.com/office/drawing/2014/main" id="{8115BB47-68A6-4A1A-A678-9F943ADBC386}"/>
              </a:ext>
            </a:extLst>
          </p:cNvPr>
          <p:cNvSpPr txBox="1"/>
          <p:nvPr/>
        </p:nvSpPr>
        <p:spPr>
          <a:xfrm>
            <a:off x="6822000" y="992530"/>
            <a:ext cx="4660257" cy="3785652"/>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void study(int </a:t>
            </a:r>
            <a:r>
              <a:rPr lang="en-US" sz="2000" dirty="0" err="1">
                <a:latin typeface="Consolas" panose="020B0609020204030204" pitchFamily="49" charset="0"/>
              </a:rPr>
              <a:t>how_long</a:t>
            </a:r>
            <a:r>
              <a:rPr lang="en-US" sz="2000" dirty="0">
                <a:latin typeface="Consolas" panose="020B0609020204030204" pitchFamily="49" charset="0"/>
              </a:rPr>
              <a:t>) {</a:t>
            </a:r>
          </a:p>
          <a:p>
            <a:r>
              <a:rPr lang="en-US" sz="2000" dirty="0">
                <a:latin typeface="Consolas" panose="020B0609020204030204" pitchFamily="49" charset="0"/>
              </a:rPr>
              <a:t>  while (</a:t>
            </a:r>
            <a:r>
              <a:rPr lang="en-US" sz="2000" dirty="0" err="1">
                <a:latin typeface="Consolas" panose="020B0609020204030204" pitchFamily="49" charset="0"/>
              </a:rPr>
              <a:t>how_long</a:t>
            </a:r>
            <a:r>
              <a:rPr lang="en-US" sz="2000" dirty="0">
                <a:latin typeface="Consolas" panose="020B0609020204030204" pitchFamily="49" charset="0"/>
              </a:rPr>
              <a:t>-- &gt; 0)</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"Study!\n";</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Partay</a:t>
            </a:r>
            <a:r>
              <a:rPr lang="en-US" sz="2000" dirty="0">
                <a:latin typeface="Consolas" panose="020B0609020204030204" pitchFamily="49" charset="0"/>
              </a:rPr>
              <a:t>!\n";</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int </a:t>
            </a:r>
            <a:r>
              <a:rPr lang="en-US" sz="2000" dirty="0" err="1">
                <a:latin typeface="Consolas" panose="020B0609020204030204" pitchFamily="49" charset="0"/>
              </a:rPr>
              <a:t>hrs</a:t>
            </a:r>
            <a:r>
              <a:rPr lang="en-US" sz="2000" dirty="0">
                <a:latin typeface="Consolas" panose="020B0609020204030204" pitchFamily="49" charset="0"/>
              </a:rPr>
              <a:t> = 10;</a:t>
            </a:r>
          </a:p>
          <a:p>
            <a:r>
              <a:rPr lang="en-US" sz="2000" dirty="0">
                <a:latin typeface="Consolas" panose="020B0609020204030204" pitchFamily="49" charset="0"/>
              </a:rPr>
              <a:t>  study(</a:t>
            </a:r>
            <a:r>
              <a:rPr lang="en-US" sz="2000" dirty="0" err="1">
                <a:latin typeface="Consolas" panose="020B0609020204030204" pitchFamily="49" charset="0"/>
              </a:rPr>
              <a:t>hrs</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"I studied " &lt;&lt; </a:t>
            </a:r>
            <a:r>
              <a:rPr lang="en-US" sz="2000" dirty="0" err="1">
                <a:latin typeface="Consolas" panose="020B0609020204030204" pitchFamily="49" charset="0"/>
              </a:rPr>
              <a:t>hrs</a:t>
            </a:r>
            <a:r>
              <a:rPr lang="en-US" sz="2000" dirty="0">
                <a:latin typeface="Consolas" panose="020B0609020204030204" pitchFamily="49" charset="0"/>
              </a:rPr>
              <a:t> &lt;&lt;</a:t>
            </a:r>
          </a:p>
          <a:p>
            <a:r>
              <a:rPr lang="en-US" sz="2000" dirty="0">
                <a:latin typeface="Consolas" panose="020B0609020204030204" pitchFamily="49" charset="0"/>
              </a:rPr>
              <a:t>        " hours!";</a:t>
            </a:r>
          </a:p>
          <a:p>
            <a:r>
              <a:rPr lang="en-US" sz="2000" dirty="0">
                <a:latin typeface="Consolas" panose="020B0609020204030204" pitchFamily="49" charset="0"/>
              </a:rPr>
              <a:t>}</a:t>
            </a:r>
          </a:p>
        </p:txBody>
      </p:sp>
      <p:sp>
        <p:nvSpPr>
          <p:cNvPr id="25" name="Speech Bubble: Rectangle with Corners Rounded 24">
            <a:extLst>
              <a:ext uri="{FF2B5EF4-FFF2-40B4-BE49-F238E27FC236}">
                <a16:creationId xmlns:a16="http://schemas.microsoft.com/office/drawing/2014/main" id="{DBF2CEE6-50BB-44C5-96AD-AFF766074477}"/>
              </a:ext>
            </a:extLst>
          </p:cNvPr>
          <p:cNvSpPr/>
          <p:nvPr/>
        </p:nvSpPr>
        <p:spPr>
          <a:xfrm>
            <a:off x="9152127" y="1777254"/>
            <a:ext cx="2884866" cy="1659575"/>
          </a:xfrm>
          <a:prstGeom prst="wedgeRoundRectCallout">
            <a:avLst>
              <a:gd name="adj1" fmla="val -83600"/>
              <a:gd name="adj2" fmla="val 4070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a:t>
            </a:r>
            <a:r>
              <a:rPr lang="en-US" sz="2000" dirty="0" err="1">
                <a:solidFill>
                  <a:srgbClr val="FFC9C9"/>
                </a:solidFill>
                <a:latin typeface="Corbel" panose="020B0503020204020204" pitchFamily="34" charset="0"/>
              </a:rPr>
              <a:t>hrs</a:t>
            </a:r>
            <a:r>
              <a:rPr lang="en-US" sz="2000" dirty="0">
                <a:latin typeface="Corbel" panose="020B0503020204020204" pitchFamily="34" charset="0"/>
              </a:rPr>
              <a:t> variable has a lifetime that lasts from the start to the end of </a:t>
            </a:r>
            <a:r>
              <a:rPr lang="en-US" sz="2000" dirty="0">
                <a:solidFill>
                  <a:srgbClr val="FFC9C9"/>
                </a:solidFill>
                <a:latin typeface="Corbel" panose="020B0503020204020204" pitchFamily="34" charset="0"/>
              </a:rPr>
              <a:t>main()’s </a:t>
            </a:r>
            <a:r>
              <a:rPr lang="en-US" sz="2000" dirty="0">
                <a:latin typeface="Corbel" panose="020B0503020204020204" pitchFamily="34" charset="0"/>
              </a:rPr>
              <a:t>execution.</a:t>
            </a:r>
          </a:p>
        </p:txBody>
      </p:sp>
      <p:sp>
        <p:nvSpPr>
          <p:cNvPr id="26" name="Speech Bubble: Rectangle with Corners Rounded 25">
            <a:extLst>
              <a:ext uri="{FF2B5EF4-FFF2-40B4-BE49-F238E27FC236}">
                <a16:creationId xmlns:a16="http://schemas.microsoft.com/office/drawing/2014/main" id="{8C03B49F-CE04-4678-B58A-E2CA2D42D530}"/>
              </a:ext>
            </a:extLst>
          </p:cNvPr>
          <p:cNvSpPr/>
          <p:nvPr/>
        </p:nvSpPr>
        <p:spPr>
          <a:xfrm>
            <a:off x="8805674" y="55443"/>
            <a:ext cx="3297426" cy="1082930"/>
          </a:xfrm>
          <a:prstGeom prst="wedgeRoundRectCallout">
            <a:avLst>
              <a:gd name="adj1" fmla="val -78079"/>
              <a:gd name="adj2" fmla="val 4805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However, when we’re running the </a:t>
            </a:r>
            <a:r>
              <a:rPr lang="en-US" sz="2000" dirty="0">
                <a:solidFill>
                  <a:srgbClr val="FFC9C9"/>
                </a:solidFill>
                <a:latin typeface="Corbel" panose="020B0503020204020204" pitchFamily="34" charset="0"/>
              </a:rPr>
              <a:t>study() </a:t>
            </a:r>
            <a:r>
              <a:rPr lang="en-US" sz="2000" dirty="0">
                <a:latin typeface="Corbel" panose="020B0503020204020204" pitchFamily="34" charset="0"/>
              </a:rPr>
              <a:t>function, </a:t>
            </a:r>
            <a:r>
              <a:rPr lang="en-US" sz="2000" dirty="0" err="1">
                <a:solidFill>
                  <a:srgbClr val="FFC9C9"/>
                </a:solidFill>
                <a:latin typeface="Corbel" panose="020B0503020204020204" pitchFamily="34" charset="0"/>
              </a:rPr>
              <a:t>hrs</a:t>
            </a:r>
            <a:r>
              <a:rPr lang="en-US" sz="2000" dirty="0">
                <a:latin typeface="Corbel" panose="020B0503020204020204" pitchFamily="34" charset="0"/>
              </a:rPr>
              <a:t> is not in scope!</a:t>
            </a:r>
          </a:p>
        </p:txBody>
      </p:sp>
      <p:sp>
        <p:nvSpPr>
          <p:cNvPr id="27" name="Speech Bubble: Rectangle with Corners Rounded 26">
            <a:extLst>
              <a:ext uri="{FF2B5EF4-FFF2-40B4-BE49-F238E27FC236}">
                <a16:creationId xmlns:a16="http://schemas.microsoft.com/office/drawing/2014/main" id="{14578599-5B46-4572-B816-56102867B868}"/>
              </a:ext>
            </a:extLst>
          </p:cNvPr>
          <p:cNvSpPr/>
          <p:nvPr/>
        </p:nvSpPr>
        <p:spPr>
          <a:xfrm>
            <a:off x="4478625" y="4557230"/>
            <a:ext cx="4842848" cy="1092543"/>
          </a:xfrm>
          <a:prstGeom prst="wedgeRoundRectCallout">
            <a:avLst>
              <a:gd name="adj1" fmla="val 80504"/>
              <a:gd name="adj2" fmla="val -9277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it still exists, and when </a:t>
            </a:r>
            <a:r>
              <a:rPr lang="en-US" sz="2000" dirty="0">
                <a:solidFill>
                  <a:srgbClr val="FFC9C9"/>
                </a:solidFill>
                <a:latin typeface="Corbel" panose="020B0503020204020204" pitchFamily="34" charset="0"/>
              </a:rPr>
              <a:t>study() </a:t>
            </a:r>
            <a:r>
              <a:rPr lang="en-US" sz="2000" dirty="0">
                <a:latin typeface="Corbel" panose="020B0503020204020204" pitchFamily="34" charset="0"/>
              </a:rPr>
              <a:t>returns, it will be back in scope!</a:t>
            </a:r>
          </a:p>
        </p:txBody>
      </p:sp>
      <p:sp>
        <p:nvSpPr>
          <p:cNvPr id="17" name="TextBox 16">
            <a:extLst>
              <a:ext uri="{FF2B5EF4-FFF2-40B4-BE49-F238E27FC236}">
                <a16:creationId xmlns:a16="http://schemas.microsoft.com/office/drawing/2014/main" id="{FD0DFF2D-DB60-47E0-931A-8EE8DBFCD10A}"/>
              </a:ext>
            </a:extLst>
          </p:cNvPr>
          <p:cNvSpPr txBox="1"/>
          <p:nvPr/>
        </p:nvSpPr>
        <p:spPr>
          <a:xfrm>
            <a:off x="6821999" y="5080746"/>
            <a:ext cx="4660257" cy="1631216"/>
          </a:xfrm>
          <a:prstGeom prst="rect">
            <a:avLst/>
          </a:prstGeom>
          <a:solidFill>
            <a:srgbClr val="DEEBF7"/>
          </a:solidFill>
          <a:ln>
            <a:solidFill>
              <a:schemeClr val="tx1"/>
            </a:solidFill>
          </a:ln>
        </p:spPr>
        <p:txBody>
          <a:bodyPr wrap="square" rtlCol="0">
            <a:spAutoFit/>
          </a:bodyPr>
          <a:lstStyle/>
          <a:p>
            <a:r>
              <a:rPr lang="en-US" sz="2000" dirty="0">
                <a:latin typeface="Consolas" panose="020B0609020204030204" pitchFamily="49" charset="0"/>
              </a:rPr>
              <a:t>def main():</a:t>
            </a:r>
          </a:p>
          <a:p>
            <a:r>
              <a:rPr lang="en-US" sz="2000" dirty="0">
                <a:latin typeface="Consolas" panose="020B0609020204030204" pitchFamily="49" charset="0"/>
              </a:rPr>
              <a:t>  var = "I exist"</a:t>
            </a:r>
          </a:p>
          <a:p>
            <a:r>
              <a:rPr lang="en-US" sz="2000" dirty="0">
                <a:latin typeface="Consolas" panose="020B0609020204030204" pitchFamily="49" charset="0"/>
              </a:rPr>
              <a:t>    ...</a:t>
            </a:r>
          </a:p>
          <a:p>
            <a:r>
              <a:rPr lang="en-US" sz="2000" dirty="0">
                <a:latin typeface="Consolas" panose="020B0609020204030204" pitchFamily="49" charset="0"/>
              </a:rPr>
              <a:t>  del var    # no longer exists!</a:t>
            </a:r>
          </a:p>
          <a:p>
            <a:r>
              <a:rPr lang="en-US" sz="2000" dirty="0">
                <a:latin typeface="Consolas" panose="020B0609020204030204" pitchFamily="49" charset="0"/>
              </a:rPr>
              <a:t>  print(var) # error!</a:t>
            </a:r>
          </a:p>
        </p:txBody>
      </p:sp>
      <p:sp>
        <p:nvSpPr>
          <p:cNvPr id="18" name="Speech Bubble: Rectangle with Corners Rounded 17">
            <a:extLst>
              <a:ext uri="{FF2B5EF4-FFF2-40B4-BE49-F238E27FC236}">
                <a16:creationId xmlns:a16="http://schemas.microsoft.com/office/drawing/2014/main" id="{3A77ED24-4152-422C-B867-255EAE07BCB4}"/>
              </a:ext>
            </a:extLst>
          </p:cNvPr>
          <p:cNvSpPr/>
          <p:nvPr/>
        </p:nvSpPr>
        <p:spPr>
          <a:xfrm>
            <a:off x="4226176" y="3817564"/>
            <a:ext cx="2595823" cy="1957775"/>
          </a:xfrm>
          <a:prstGeom prst="wedgeRoundRectCallout">
            <a:avLst>
              <a:gd name="adj1" fmla="val 64976"/>
              <a:gd name="adj2" fmla="val 7030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Some languages like Python allow you to explicitly control a variable's lifetime!</a:t>
            </a:r>
          </a:p>
        </p:txBody>
      </p:sp>
    </p:spTree>
    <p:extLst>
      <p:ext uri="{BB962C8B-B14F-4D97-AF65-F5344CB8AC3E}">
        <p14:creationId xmlns:p14="http://schemas.microsoft.com/office/powerpoint/2010/main" val="86522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24" grpId="0" animBg="1"/>
      <p:bldP spid="25" grpId="0" animBg="1"/>
      <p:bldP spid="25" grpId="1" animBg="1"/>
      <p:bldP spid="26" grpId="0" animBg="1"/>
      <p:bldP spid="26" grpId="1" animBg="1"/>
      <p:bldP spid="27" grpId="0" animBg="1"/>
      <p:bldP spid="27" grpId="1" animBg="1"/>
      <p:bldP spid="17" grpId="0" animBg="1"/>
      <p:bldP spid="18" grpId="0" animBg="1"/>
      <p:bldP spid="18"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320F2D-F49B-4E6F-BF04-A525E1176E86}"/>
              </a:ext>
            </a:extLst>
          </p:cNvPr>
          <p:cNvSpPr>
            <a:spLocks noGrp="1"/>
          </p:cNvSpPr>
          <p:nvPr>
            <p:ph type="sldNum" sz="quarter" idx="12"/>
          </p:nvPr>
        </p:nvSpPr>
        <p:spPr/>
        <p:txBody>
          <a:bodyPr/>
          <a:lstStyle/>
          <a:p>
            <a:fld id="{6B316C21-5644-4E4F-8D27-516DC98CD9A7}" type="slidenum">
              <a:rPr lang="en-US" smtClean="0"/>
              <a:pPr/>
              <a:t>91</a:t>
            </a:fld>
            <a:endParaRPr lang="en-US"/>
          </a:p>
        </p:txBody>
      </p:sp>
      <p:sp>
        <p:nvSpPr>
          <p:cNvPr id="4" name="Rectangle 11">
            <a:extLst>
              <a:ext uri="{FF2B5EF4-FFF2-40B4-BE49-F238E27FC236}">
                <a16:creationId xmlns:a16="http://schemas.microsoft.com/office/drawing/2014/main" id="{8B78375D-8B9A-4251-A389-9367931CEEA3}"/>
              </a:ext>
            </a:extLst>
          </p:cNvPr>
          <p:cNvSpPr>
            <a:spLocks noChangeArrowheads="1"/>
          </p:cNvSpPr>
          <p:nvPr/>
        </p:nvSpPr>
        <p:spPr bwMode="auto">
          <a:xfrm>
            <a:off x="2033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4000" dirty="0">
                <a:solidFill>
                  <a:schemeClr val="tx2"/>
                </a:solidFill>
                <a:latin typeface="Corbel" panose="020B0503020204020204" pitchFamily="34" charset="0"/>
              </a:rPr>
              <a:t>Lifetimes... of Values </a:t>
            </a:r>
            <a:endParaRPr lang="en-US" sz="4000" dirty="0">
              <a:solidFill>
                <a:srgbClr val="FF0000"/>
              </a:solidFill>
              <a:latin typeface="Corbel" panose="020B0503020204020204" pitchFamily="34" charset="0"/>
            </a:endParaRPr>
          </a:p>
        </p:txBody>
      </p:sp>
      <p:sp>
        <p:nvSpPr>
          <p:cNvPr id="13" name="TextBox 12">
            <a:extLst>
              <a:ext uri="{FF2B5EF4-FFF2-40B4-BE49-F238E27FC236}">
                <a16:creationId xmlns:a16="http://schemas.microsoft.com/office/drawing/2014/main" id="{FBBCD1C7-F8D4-4815-9EE1-275982A81D7C}"/>
              </a:ext>
            </a:extLst>
          </p:cNvPr>
          <p:cNvSpPr txBox="1"/>
          <p:nvPr/>
        </p:nvSpPr>
        <p:spPr>
          <a:xfrm>
            <a:off x="6393760" y="1144977"/>
            <a:ext cx="5661881" cy="830997"/>
          </a:xfrm>
          <a:prstGeom prst="rect">
            <a:avLst/>
          </a:prstGeom>
          <a:noFill/>
          <a:ln>
            <a:noFill/>
          </a:ln>
        </p:spPr>
        <p:txBody>
          <a:bodyPr wrap="square">
            <a:spAutoFit/>
          </a:bodyPr>
          <a:lstStyle/>
          <a:p>
            <a:pPr algn="ctr"/>
            <a:r>
              <a:rPr lang="en-US" sz="2400" dirty="0">
                <a:latin typeface="Corbel" panose="020B0503020204020204" pitchFamily="34" charset="0"/>
              </a:rPr>
              <a:t>Values also have lifetimes – and they're often independent of variables!</a:t>
            </a:r>
          </a:p>
        </p:txBody>
      </p:sp>
      <p:sp>
        <p:nvSpPr>
          <p:cNvPr id="14" name="TextBox 13">
            <a:extLst>
              <a:ext uri="{FF2B5EF4-FFF2-40B4-BE49-F238E27FC236}">
                <a16:creationId xmlns:a16="http://schemas.microsoft.com/office/drawing/2014/main" id="{2329BF85-03ED-4E4F-BFA1-169A26FEA8FC}"/>
              </a:ext>
            </a:extLst>
          </p:cNvPr>
          <p:cNvSpPr txBox="1"/>
          <p:nvPr/>
        </p:nvSpPr>
        <p:spPr>
          <a:xfrm>
            <a:off x="527051" y="1350613"/>
            <a:ext cx="4660257" cy="3170099"/>
          </a:xfrm>
          <a:prstGeom prst="rect">
            <a:avLst/>
          </a:prstGeom>
          <a:solidFill>
            <a:srgbClr val="ECECFA"/>
          </a:solidFill>
          <a:ln>
            <a:solidFill>
              <a:schemeClr val="tx1"/>
            </a:solidFill>
          </a:ln>
        </p:spPr>
        <p:txBody>
          <a:bodyPr wrap="square" rtlCol="0">
            <a:spAutoFit/>
          </a:bodyPr>
          <a:lstStyle/>
          <a:p>
            <a:r>
              <a:rPr lang="en-US" sz="2000" dirty="0">
                <a:latin typeface="Consolas" panose="020B0609020204030204" pitchFamily="49" charset="0"/>
              </a:rPr>
              <a:t>class Dingleberry:</a:t>
            </a:r>
          </a:p>
          <a:p>
            <a:r>
              <a:rPr lang="en-US" sz="2000" dirty="0">
                <a:latin typeface="Consolas" panose="020B0609020204030204" pitchFamily="49" charset="0"/>
              </a:rPr>
              <a:t> ...</a:t>
            </a:r>
          </a:p>
          <a:p>
            <a:endParaRPr lang="en-US" sz="2000" dirty="0">
              <a:latin typeface="Consolas" panose="020B0609020204030204" pitchFamily="49" charset="0"/>
            </a:endParaRPr>
          </a:p>
          <a:p>
            <a:r>
              <a:rPr lang="en-US" sz="2000" dirty="0">
                <a:latin typeface="Consolas" panose="020B0609020204030204" pitchFamily="49" charset="0"/>
              </a:rPr>
              <a:t>def </a:t>
            </a:r>
            <a:r>
              <a:rPr lang="en-US" sz="2000" dirty="0" err="1">
                <a:latin typeface="Consolas" panose="020B0609020204030204" pitchFamily="49" charset="0"/>
              </a:rPr>
              <a:t>make_dingle</a:t>
            </a:r>
            <a:r>
              <a:rPr lang="en-US" sz="2000" dirty="0">
                <a:latin typeface="Consolas" panose="020B0609020204030204" pitchFamily="49" charset="0"/>
              </a:rPr>
              <a:t>():</a:t>
            </a:r>
          </a:p>
          <a:p>
            <a:r>
              <a:rPr lang="en-US" sz="2000" dirty="0">
                <a:latin typeface="Consolas" panose="020B0609020204030204" pitchFamily="49" charset="0"/>
              </a:rPr>
              <a:t>  d = Dingleberry()</a:t>
            </a:r>
          </a:p>
          <a:p>
            <a:r>
              <a:rPr lang="en-US" sz="2000" dirty="0">
                <a:latin typeface="Consolas" panose="020B0609020204030204" pitchFamily="49" charset="0"/>
              </a:rPr>
              <a:t>  return d</a:t>
            </a:r>
          </a:p>
          <a:p>
            <a:endParaRPr lang="en-US" sz="2000" dirty="0">
              <a:latin typeface="Consolas" panose="020B0609020204030204" pitchFamily="49" charset="0"/>
            </a:endParaRPr>
          </a:p>
          <a:p>
            <a:r>
              <a:rPr lang="en-US" sz="2000" dirty="0">
                <a:latin typeface="Consolas" panose="020B0609020204030204" pitchFamily="49" charset="0"/>
              </a:rPr>
              <a:t>x = </a:t>
            </a:r>
            <a:r>
              <a:rPr lang="en-US" sz="2000" dirty="0" err="1">
                <a:latin typeface="Consolas" panose="020B0609020204030204" pitchFamily="49" charset="0"/>
              </a:rPr>
              <a:t>make_dingle</a:t>
            </a:r>
            <a:r>
              <a:rPr lang="en-US" sz="2000" dirty="0">
                <a:latin typeface="Consolas" panose="020B0609020204030204" pitchFamily="49" charset="0"/>
              </a:rPr>
              <a:t>()</a:t>
            </a:r>
          </a:p>
          <a:p>
            <a:r>
              <a:rPr lang="en-US" sz="2000" dirty="0">
                <a:latin typeface="Consolas" panose="020B0609020204030204" pitchFamily="49" charset="0"/>
              </a:rPr>
              <a:t>if </a:t>
            </a:r>
            <a:r>
              <a:rPr lang="en-US" sz="2000" dirty="0" err="1">
                <a:latin typeface="Consolas" panose="020B0609020204030204" pitchFamily="49" charset="0"/>
              </a:rPr>
              <a:t>x.is_clinging</a:t>
            </a:r>
            <a:r>
              <a:rPr lang="en-US" sz="2000" dirty="0">
                <a:latin typeface="Consolas" panose="020B0609020204030204" pitchFamily="49" charset="0"/>
              </a:rPr>
              <a:t>():</a:t>
            </a:r>
          </a:p>
          <a:p>
            <a:r>
              <a:rPr lang="en-US" sz="2000" dirty="0">
                <a:latin typeface="Consolas" panose="020B0609020204030204" pitchFamily="49" charset="0"/>
              </a:rPr>
              <a:t>  print("</a:t>
            </a:r>
            <a:r>
              <a:rPr lang="en-US" sz="2000" dirty="0" err="1">
                <a:latin typeface="Consolas" panose="020B0609020204030204" pitchFamily="49" charset="0"/>
              </a:rPr>
              <a:t>Wipey</a:t>
            </a:r>
            <a:r>
              <a:rPr lang="en-US" sz="2000" dirty="0">
                <a:latin typeface="Consolas" panose="020B0609020204030204" pitchFamily="49" charset="0"/>
              </a:rPr>
              <a:t> </a:t>
            </a:r>
            <a:r>
              <a:rPr lang="en-US" sz="2000" dirty="0" err="1">
                <a:latin typeface="Consolas" panose="020B0609020204030204" pitchFamily="49" charset="0"/>
              </a:rPr>
              <a:t>wipey</a:t>
            </a:r>
            <a:r>
              <a:rPr lang="en-US" sz="2000" dirty="0">
                <a:latin typeface="Consolas" panose="020B0609020204030204" pitchFamily="49" charset="0"/>
              </a:rPr>
              <a:t>")</a:t>
            </a:r>
          </a:p>
        </p:txBody>
      </p:sp>
      <p:sp>
        <p:nvSpPr>
          <p:cNvPr id="15" name="TextBox 14">
            <a:extLst>
              <a:ext uri="{FF2B5EF4-FFF2-40B4-BE49-F238E27FC236}">
                <a16:creationId xmlns:a16="http://schemas.microsoft.com/office/drawing/2014/main" id="{D0181351-D095-4696-BE33-6002F225D4BD}"/>
              </a:ext>
            </a:extLst>
          </p:cNvPr>
          <p:cNvSpPr txBox="1"/>
          <p:nvPr/>
        </p:nvSpPr>
        <p:spPr>
          <a:xfrm>
            <a:off x="6890085" y="2182046"/>
            <a:ext cx="4872130" cy="461665"/>
          </a:xfrm>
          <a:prstGeom prst="rect">
            <a:avLst/>
          </a:prstGeom>
          <a:noFill/>
          <a:ln>
            <a:noFill/>
          </a:ln>
        </p:spPr>
        <p:txBody>
          <a:bodyPr wrap="square">
            <a:spAutoFit/>
          </a:bodyPr>
          <a:lstStyle/>
          <a:p>
            <a:pPr algn="ctr"/>
            <a:r>
              <a:rPr lang="en-US" sz="2400" dirty="0">
                <a:latin typeface="Corbel" panose="020B0503020204020204" pitchFamily="34" charset="0"/>
              </a:rPr>
              <a:t>Let's see!</a:t>
            </a:r>
          </a:p>
        </p:txBody>
      </p:sp>
      <p:cxnSp>
        <p:nvCxnSpPr>
          <p:cNvPr id="16" name="Straight Arrow Connector 15">
            <a:extLst>
              <a:ext uri="{FF2B5EF4-FFF2-40B4-BE49-F238E27FC236}">
                <a16:creationId xmlns:a16="http://schemas.microsoft.com/office/drawing/2014/main" id="{85A51755-F708-46D5-B876-8DA15EAD5974}"/>
              </a:ext>
            </a:extLst>
          </p:cNvPr>
          <p:cNvCxnSpPr/>
          <p:nvPr/>
        </p:nvCxnSpPr>
        <p:spPr>
          <a:xfrm>
            <a:off x="264695" y="369429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74D3F11E-7085-4AA8-85C6-5730F7F9FDFD}"/>
              </a:ext>
            </a:extLst>
          </p:cNvPr>
          <p:cNvGrpSpPr/>
          <p:nvPr/>
        </p:nvGrpSpPr>
        <p:grpSpPr>
          <a:xfrm>
            <a:off x="5352764" y="3765930"/>
            <a:ext cx="1040996" cy="429620"/>
            <a:chOff x="8173343" y="-743576"/>
            <a:chExt cx="1040996" cy="429620"/>
          </a:xfrm>
        </p:grpSpPr>
        <p:sp>
          <p:nvSpPr>
            <p:cNvPr id="20" name="TextBox 19">
              <a:extLst>
                <a:ext uri="{FF2B5EF4-FFF2-40B4-BE49-F238E27FC236}">
                  <a16:creationId xmlns:a16="http://schemas.microsoft.com/office/drawing/2014/main" id="{FA33B2B2-CDED-478E-8FFF-BCD5434D07FF}"/>
                </a:ext>
              </a:extLst>
            </p:cNvPr>
            <p:cNvSpPr txBox="1"/>
            <p:nvPr/>
          </p:nvSpPr>
          <p:spPr>
            <a:xfrm>
              <a:off x="8173343" y="-743576"/>
              <a:ext cx="301686" cy="400110"/>
            </a:xfrm>
            <a:prstGeom prst="rect">
              <a:avLst/>
            </a:prstGeom>
            <a:noFill/>
          </p:spPr>
          <p:txBody>
            <a:bodyPr wrap="none" rtlCol="0">
              <a:spAutoFit/>
            </a:bodyPr>
            <a:lstStyle/>
            <a:p>
              <a:r>
                <a:rPr lang="en-US" sz="2000" dirty="0">
                  <a:latin typeface="Corbel" panose="020B0503020204020204" pitchFamily="34" charset="0"/>
                </a:rPr>
                <a:t>x</a:t>
              </a:r>
            </a:p>
          </p:txBody>
        </p:sp>
        <p:sp>
          <p:nvSpPr>
            <p:cNvPr id="21" name="Rectangle 20">
              <a:extLst>
                <a:ext uri="{FF2B5EF4-FFF2-40B4-BE49-F238E27FC236}">
                  <a16:creationId xmlns:a16="http://schemas.microsoft.com/office/drawing/2014/main" id="{955C480A-F698-474A-B2F0-8AB96D91650B}"/>
                </a:ext>
              </a:extLst>
            </p:cNvPr>
            <p:cNvSpPr/>
            <p:nvPr/>
          </p:nvSpPr>
          <p:spPr>
            <a:xfrm>
              <a:off x="8450664" y="-708302"/>
              <a:ext cx="763675" cy="394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cxnSp>
        <p:nvCxnSpPr>
          <p:cNvPr id="23" name="Straight Arrow Connector 22">
            <a:extLst>
              <a:ext uri="{FF2B5EF4-FFF2-40B4-BE49-F238E27FC236}">
                <a16:creationId xmlns:a16="http://schemas.microsoft.com/office/drawing/2014/main" id="{6D19215E-6217-4A50-812F-B213A18B02B3}"/>
              </a:ext>
            </a:extLst>
          </p:cNvPr>
          <p:cNvCxnSpPr/>
          <p:nvPr/>
        </p:nvCxnSpPr>
        <p:spPr>
          <a:xfrm>
            <a:off x="302794" y="248071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FF94C4-DBC4-47D1-AF9B-04597077F1D6}"/>
              </a:ext>
            </a:extLst>
          </p:cNvPr>
          <p:cNvCxnSpPr/>
          <p:nvPr/>
        </p:nvCxnSpPr>
        <p:spPr>
          <a:xfrm>
            <a:off x="577609" y="27654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7184E34-BDA0-4FA9-A914-7E96CE257776}"/>
              </a:ext>
            </a:extLst>
          </p:cNvPr>
          <p:cNvGrpSpPr/>
          <p:nvPr/>
        </p:nvGrpSpPr>
        <p:grpSpPr>
          <a:xfrm>
            <a:off x="5321775" y="2335838"/>
            <a:ext cx="1040996" cy="429620"/>
            <a:chOff x="8173343" y="-743576"/>
            <a:chExt cx="1040996" cy="429620"/>
          </a:xfrm>
        </p:grpSpPr>
        <p:sp>
          <p:nvSpPr>
            <p:cNvPr id="26" name="TextBox 25">
              <a:extLst>
                <a:ext uri="{FF2B5EF4-FFF2-40B4-BE49-F238E27FC236}">
                  <a16:creationId xmlns:a16="http://schemas.microsoft.com/office/drawing/2014/main" id="{16EF273E-9172-4547-98DF-AD75C0EA8015}"/>
                </a:ext>
              </a:extLst>
            </p:cNvPr>
            <p:cNvSpPr txBox="1"/>
            <p:nvPr/>
          </p:nvSpPr>
          <p:spPr>
            <a:xfrm>
              <a:off x="8173343" y="-743576"/>
              <a:ext cx="322524" cy="400110"/>
            </a:xfrm>
            <a:prstGeom prst="rect">
              <a:avLst/>
            </a:prstGeom>
            <a:noFill/>
          </p:spPr>
          <p:txBody>
            <a:bodyPr wrap="none" rtlCol="0">
              <a:spAutoFit/>
            </a:bodyPr>
            <a:lstStyle/>
            <a:p>
              <a:r>
                <a:rPr lang="en-US" sz="2000" dirty="0">
                  <a:latin typeface="Corbel" panose="020B0503020204020204" pitchFamily="34" charset="0"/>
                </a:rPr>
                <a:t>d</a:t>
              </a:r>
            </a:p>
          </p:txBody>
        </p:sp>
        <p:sp>
          <p:nvSpPr>
            <p:cNvPr id="27" name="Rectangle 26">
              <a:extLst>
                <a:ext uri="{FF2B5EF4-FFF2-40B4-BE49-F238E27FC236}">
                  <a16:creationId xmlns:a16="http://schemas.microsoft.com/office/drawing/2014/main" id="{39D405BC-F44B-451A-A8AF-B11231DF6403}"/>
                </a:ext>
              </a:extLst>
            </p:cNvPr>
            <p:cNvSpPr/>
            <p:nvPr/>
          </p:nvSpPr>
          <p:spPr>
            <a:xfrm>
              <a:off x="8450664" y="-708302"/>
              <a:ext cx="763675" cy="394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28" name="Rectangle 27">
            <a:extLst>
              <a:ext uri="{FF2B5EF4-FFF2-40B4-BE49-F238E27FC236}">
                <a16:creationId xmlns:a16="http://schemas.microsoft.com/office/drawing/2014/main" id="{BE017930-8522-42A2-90B7-C0FE64158ED0}"/>
              </a:ext>
            </a:extLst>
          </p:cNvPr>
          <p:cNvSpPr/>
          <p:nvPr/>
        </p:nvSpPr>
        <p:spPr>
          <a:xfrm>
            <a:off x="7074970" y="2848248"/>
            <a:ext cx="1605814" cy="11574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Dingleberry Object</a:t>
            </a:r>
          </a:p>
        </p:txBody>
      </p:sp>
      <p:cxnSp>
        <p:nvCxnSpPr>
          <p:cNvPr id="30" name="Straight Arrow Connector 29">
            <a:extLst>
              <a:ext uri="{FF2B5EF4-FFF2-40B4-BE49-F238E27FC236}">
                <a16:creationId xmlns:a16="http://schemas.microsoft.com/office/drawing/2014/main" id="{8C663D33-1311-4954-9131-1275B623F04F}"/>
              </a:ext>
            </a:extLst>
          </p:cNvPr>
          <p:cNvCxnSpPr/>
          <p:nvPr/>
        </p:nvCxnSpPr>
        <p:spPr bwMode="auto">
          <a:xfrm>
            <a:off x="5997742" y="2586789"/>
            <a:ext cx="1077228" cy="261459"/>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Speech Bubble: Rectangle with Corners Rounded 31">
            <a:extLst>
              <a:ext uri="{FF2B5EF4-FFF2-40B4-BE49-F238E27FC236}">
                <a16:creationId xmlns:a16="http://schemas.microsoft.com/office/drawing/2014/main" id="{93F9370A-FAF3-41F2-BEAB-3EEBA74D0AA8}"/>
              </a:ext>
            </a:extLst>
          </p:cNvPr>
          <p:cNvSpPr/>
          <p:nvPr/>
        </p:nvSpPr>
        <p:spPr>
          <a:xfrm>
            <a:off x="3106258" y="545142"/>
            <a:ext cx="2891484" cy="1157493"/>
          </a:xfrm>
          <a:prstGeom prst="wedgeRoundRectCallout">
            <a:avLst>
              <a:gd name="adj1" fmla="val 54130"/>
              <a:gd name="adj2" fmla="val 110347"/>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The d variable and the value it refers to are both "alive."</a:t>
            </a:r>
          </a:p>
        </p:txBody>
      </p:sp>
      <p:cxnSp>
        <p:nvCxnSpPr>
          <p:cNvPr id="33" name="Straight Arrow Connector 32">
            <a:extLst>
              <a:ext uri="{FF2B5EF4-FFF2-40B4-BE49-F238E27FC236}">
                <a16:creationId xmlns:a16="http://schemas.microsoft.com/office/drawing/2014/main" id="{6B7D044D-962F-41E4-BB78-FE653CADEDDB}"/>
              </a:ext>
            </a:extLst>
          </p:cNvPr>
          <p:cNvCxnSpPr/>
          <p:nvPr/>
        </p:nvCxnSpPr>
        <p:spPr>
          <a:xfrm>
            <a:off x="527051" y="30863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33">
            <a:extLst>
              <a:ext uri="{FF2B5EF4-FFF2-40B4-BE49-F238E27FC236}">
                <a16:creationId xmlns:a16="http://schemas.microsoft.com/office/drawing/2014/main" id="{4E1D036B-0038-4C29-9E63-041343252077}"/>
              </a:ext>
            </a:extLst>
          </p:cNvPr>
          <p:cNvSpPr/>
          <p:nvPr/>
        </p:nvSpPr>
        <p:spPr>
          <a:xfrm>
            <a:off x="3142729" y="2690683"/>
            <a:ext cx="2005712" cy="791234"/>
          </a:xfrm>
          <a:prstGeom prst="wedgeRoundRectCallout">
            <a:avLst>
              <a:gd name="adj1" fmla="val -103157"/>
              <a:gd name="adj2" fmla="val 2764"/>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At this point, d's lifetime ends.</a:t>
            </a:r>
          </a:p>
        </p:txBody>
      </p:sp>
      <p:cxnSp>
        <p:nvCxnSpPr>
          <p:cNvPr id="35" name="Straight Arrow Connector 34">
            <a:extLst>
              <a:ext uri="{FF2B5EF4-FFF2-40B4-BE49-F238E27FC236}">
                <a16:creationId xmlns:a16="http://schemas.microsoft.com/office/drawing/2014/main" id="{724DFCB9-45B2-40C7-BE12-87CEC7BE5DCE}"/>
              </a:ext>
            </a:extLst>
          </p:cNvPr>
          <p:cNvCxnSpPr/>
          <p:nvPr/>
        </p:nvCxnSpPr>
        <p:spPr bwMode="auto">
          <a:xfrm flipV="1">
            <a:off x="6011592" y="2883522"/>
            <a:ext cx="1063378" cy="1085843"/>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Speech Bubble: Rectangle with Corners Rounded 36">
            <a:extLst>
              <a:ext uri="{FF2B5EF4-FFF2-40B4-BE49-F238E27FC236}">
                <a16:creationId xmlns:a16="http://schemas.microsoft.com/office/drawing/2014/main" id="{99E11870-28A5-4E39-95DB-1E93C4DACE9B}"/>
              </a:ext>
            </a:extLst>
          </p:cNvPr>
          <p:cNvSpPr/>
          <p:nvPr/>
        </p:nvSpPr>
        <p:spPr>
          <a:xfrm>
            <a:off x="9674852" y="3154297"/>
            <a:ext cx="2446963" cy="1003616"/>
          </a:xfrm>
          <a:prstGeom prst="wedgeRoundRectCallout">
            <a:avLst>
              <a:gd name="adj1" fmla="val -94061"/>
              <a:gd name="adj2" fmla="val -22411"/>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But the value it refers to is still alive!</a:t>
            </a:r>
          </a:p>
        </p:txBody>
      </p:sp>
      <p:cxnSp>
        <p:nvCxnSpPr>
          <p:cNvPr id="38" name="Straight Arrow Connector 37">
            <a:extLst>
              <a:ext uri="{FF2B5EF4-FFF2-40B4-BE49-F238E27FC236}">
                <a16:creationId xmlns:a16="http://schemas.microsoft.com/office/drawing/2014/main" id="{AE585BA5-67B8-4372-8E0A-C02978B7CE98}"/>
              </a:ext>
            </a:extLst>
          </p:cNvPr>
          <p:cNvCxnSpPr>
            <a:cxnSpLocks/>
          </p:cNvCxnSpPr>
          <p:nvPr/>
        </p:nvCxnSpPr>
        <p:spPr>
          <a:xfrm>
            <a:off x="734066" y="3429000"/>
            <a:ext cx="222445" cy="1925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F95ECC-5921-41ED-A83F-D448B4FE4118}"/>
              </a:ext>
            </a:extLst>
          </p:cNvPr>
          <p:cNvCxnSpPr/>
          <p:nvPr/>
        </p:nvCxnSpPr>
        <p:spPr>
          <a:xfrm>
            <a:off x="302794" y="3996319"/>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22B2455-D187-4D46-B19A-01A600EBDC14}"/>
              </a:ext>
            </a:extLst>
          </p:cNvPr>
          <p:cNvSpPr txBox="1"/>
          <p:nvPr/>
        </p:nvSpPr>
        <p:spPr>
          <a:xfrm>
            <a:off x="6792819" y="4310085"/>
            <a:ext cx="4872130" cy="1200329"/>
          </a:xfrm>
          <a:prstGeom prst="rect">
            <a:avLst/>
          </a:prstGeom>
          <a:noFill/>
          <a:ln>
            <a:noFill/>
          </a:ln>
        </p:spPr>
        <p:txBody>
          <a:bodyPr wrap="square">
            <a:spAutoFit/>
          </a:bodyPr>
          <a:lstStyle/>
          <a:p>
            <a:pPr algn="ctr"/>
            <a:r>
              <a:rPr lang="en-US" sz="2400" dirty="0">
                <a:latin typeface="Corbel" panose="020B0503020204020204" pitchFamily="34" charset="0"/>
              </a:rPr>
              <a:t>So while a variable's lifetime is limited to the execution of the function where it's defined...</a:t>
            </a:r>
          </a:p>
        </p:txBody>
      </p:sp>
      <p:sp>
        <p:nvSpPr>
          <p:cNvPr id="42" name="TextBox 41">
            <a:extLst>
              <a:ext uri="{FF2B5EF4-FFF2-40B4-BE49-F238E27FC236}">
                <a16:creationId xmlns:a16="http://schemas.microsoft.com/office/drawing/2014/main" id="{55AB410B-8D3A-4D4E-A5E7-1195280EF010}"/>
              </a:ext>
            </a:extLst>
          </p:cNvPr>
          <p:cNvSpPr txBox="1"/>
          <p:nvPr/>
        </p:nvSpPr>
        <p:spPr>
          <a:xfrm>
            <a:off x="6792819" y="5672115"/>
            <a:ext cx="4872130" cy="830997"/>
          </a:xfrm>
          <a:prstGeom prst="rect">
            <a:avLst/>
          </a:prstGeom>
          <a:noFill/>
          <a:ln>
            <a:noFill/>
          </a:ln>
        </p:spPr>
        <p:txBody>
          <a:bodyPr wrap="square">
            <a:spAutoFit/>
          </a:bodyPr>
          <a:lstStyle/>
          <a:p>
            <a:pPr algn="ctr"/>
            <a:r>
              <a:rPr lang="en-US" sz="2400" dirty="0">
                <a:latin typeface="Corbel" panose="020B0503020204020204" pitchFamily="34" charset="0"/>
              </a:rPr>
              <a:t>A value may have a lifetime that extends indefinitely.</a:t>
            </a:r>
          </a:p>
        </p:txBody>
      </p:sp>
    </p:spTree>
    <p:extLst>
      <p:ext uri="{BB962C8B-B14F-4D97-AF65-F5344CB8AC3E}">
        <p14:creationId xmlns:p14="http://schemas.microsoft.com/office/powerpoint/2010/main" val="224154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down)">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2" nodeType="clickEffect">
                                  <p:stCondLst>
                                    <p:cond delay="0"/>
                                  </p:stCondLst>
                                  <p:childTnLst>
                                    <p:animMotion origin="layout" path="M 2.70833E-6 1.11111E-6 L 0.14857 0.0743 " pathEditMode="relative" rAng="0" ptsTypes="AA">
                                      <p:cBhvr>
                                        <p:cTn id="60" dur="2000" fill="hold"/>
                                        <p:tgtEl>
                                          <p:spTgt spid="32"/>
                                        </p:tgtEl>
                                        <p:attrNameLst>
                                          <p:attrName>ppt_x</p:attrName>
                                          <p:attrName>ppt_y</p:attrName>
                                        </p:attrNameLst>
                                      </p:cBhvr>
                                      <p:rCtr x="7422" y="3704"/>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down)">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2" nodeType="clickEffect">
                                  <p:stCondLst>
                                    <p:cond delay="0"/>
                                  </p:stCondLst>
                                  <p:childTnLst>
                                    <p:animMotion origin="layout" path="M -3.95833E-6 0 L 0.34831 -0.08819 " pathEditMode="relative" rAng="0" ptsTypes="AA">
                                      <p:cBhvr>
                                        <p:cTn id="81" dur="2000" fill="hold"/>
                                        <p:tgtEl>
                                          <p:spTgt spid="34"/>
                                        </p:tgtEl>
                                        <p:attrNameLst>
                                          <p:attrName>ppt_x</p:attrName>
                                          <p:attrName>ppt_y</p:attrName>
                                        </p:attrNameLst>
                                      </p:cBhvr>
                                      <p:rCtr x="17409" y="-4421"/>
                                    </p:animMotion>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25"/>
                                        </p:tgtEl>
                                      </p:cBhvr>
                                    </p:animEffect>
                                    <p:set>
                                      <p:cBhvr>
                                        <p:cTn id="86" dur="1" fill="hold">
                                          <p:stCondLst>
                                            <p:cond delay="499"/>
                                          </p:stCondLst>
                                        </p:cTn>
                                        <p:tgtEl>
                                          <p:spTgt spid="25"/>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0"/>
                                        </p:tgtEl>
                                      </p:cBhvr>
                                    </p:animEffect>
                                    <p:set>
                                      <p:cBhvr>
                                        <p:cTn id="89" dur="1" fill="hold">
                                          <p:stCondLst>
                                            <p:cond delay="499"/>
                                          </p:stCondLst>
                                        </p:cTn>
                                        <p:tgtEl>
                                          <p:spTgt spid="3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down)">
                                      <p:cBhvr>
                                        <p:cTn id="94" dur="500"/>
                                        <p:tgtEl>
                                          <p:spTgt spid="37"/>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wipe(left)">
                                      <p:cBhvr>
                                        <p:cTn id="111" dur="500"/>
                                        <p:tgtEl>
                                          <p:spTgt spid="3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3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40"/>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40"/>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37"/>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4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28" grpId="0" animBg="1"/>
      <p:bldP spid="32" grpId="0" animBg="1"/>
      <p:bldP spid="32" grpId="1" animBg="1"/>
      <p:bldP spid="32" grpId="2" animBg="1"/>
      <p:bldP spid="34" grpId="0" animBg="1"/>
      <p:bldP spid="34" grpId="1" animBg="1"/>
      <p:bldP spid="34" grpId="2" animBg="1"/>
      <p:bldP spid="37" grpId="0" animBg="1"/>
      <p:bldP spid="37" grpId="1" animBg="1"/>
      <p:bldP spid="41" grpId="0"/>
      <p:bldP spid="4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Lexical Scoping</a:t>
            </a:r>
          </a:p>
        </p:txBody>
      </p:sp>
      <p:grpSp>
        <p:nvGrpSpPr>
          <p:cNvPr id="26" name="Group 25">
            <a:extLst>
              <a:ext uri="{FF2B5EF4-FFF2-40B4-BE49-F238E27FC236}">
                <a16:creationId xmlns:a16="http://schemas.microsoft.com/office/drawing/2014/main" id="{43A191F7-77E5-4702-A8C4-F52CE32929BC}"/>
              </a:ext>
            </a:extLst>
          </p:cNvPr>
          <p:cNvGrpSpPr/>
          <p:nvPr/>
        </p:nvGrpSpPr>
        <p:grpSpPr>
          <a:xfrm>
            <a:off x="164725" y="1699557"/>
            <a:ext cx="6753603" cy="5062983"/>
            <a:chOff x="-99153" y="1066798"/>
            <a:chExt cx="6753603" cy="4813801"/>
          </a:xfrm>
        </p:grpSpPr>
        <p:sp>
          <p:nvSpPr>
            <p:cNvPr id="7" name="Rectangle 6">
              <a:extLst>
                <a:ext uri="{FF2B5EF4-FFF2-40B4-BE49-F238E27FC236}">
                  <a16:creationId xmlns:a16="http://schemas.microsoft.com/office/drawing/2014/main" id="{5F47A245-FEE8-4243-85A8-CABF91F064B0}"/>
                </a:ext>
              </a:extLst>
            </p:cNvPr>
            <p:cNvSpPr/>
            <p:nvPr/>
          </p:nvSpPr>
          <p:spPr>
            <a:xfrm>
              <a:off x="255814" y="1066798"/>
              <a:ext cx="6398636" cy="481380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grpSp>
          <p:nvGrpSpPr>
            <p:cNvPr id="13" name="Group 12">
              <a:extLst>
                <a:ext uri="{FF2B5EF4-FFF2-40B4-BE49-F238E27FC236}">
                  <a16:creationId xmlns:a16="http://schemas.microsoft.com/office/drawing/2014/main" id="{FF4856AC-EB18-402A-902E-CDA3DABE6542}"/>
                </a:ext>
              </a:extLst>
            </p:cNvPr>
            <p:cNvGrpSpPr/>
            <p:nvPr/>
          </p:nvGrpSpPr>
          <p:grpSpPr>
            <a:xfrm>
              <a:off x="-99153" y="1273366"/>
              <a:ext cx="2018841" cy="1047440"/>
              <a:chOff x="-99153" y="1273366"/>
              <a:chExt cx="2018841" cy="1047440"/>
            </a:xfrm>
          </p:grpSpPr>
          <p:pic>
            <p:nvPicPr>
              <p:cNvPr id="11" name="Picture 10" descr="Background pattern&#10;&#10;Description automatically generated">
                <a:extLst>
                  <a:ext uri="{FF2B5EF4-FFF2-40B4-BE49-F238E27FC236}">
                    <a16:creationId xmlns:a16="http://schemas.microsoft.com/office/drawing/2014/main" id="{48D9B158-BCA4-4357-9A9C-E64CA2BE7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06" y="1273366"/>
                <a:ext cx="786788" cy="786788"/>
              </a:xfrm>
              <a:prstGeom prst="rect">
                <a:avLst/>
              </a:prstGeom>
            </p:spPr>
          </p:pic>
          <p:sp>
            <p:nvSpPr>
              <p:cNvPr id="14" name="TextBox 13">
                <a:extLst>
                  <a:ext uri="{FF2B5EF4-FFF2-40B4-BE49-F238E27FC236}">
                    <a16:creationId xmlns:a16="http://schemas.microsoft.com/office/drawing/2014/main" id="{75BD2A45-F3B0-4F33-B5E1-9C0A686B817C}"/>
                  </a:ext>
                </a:extLst>
              </p:cNvPr>
              <p:cNvSpPr txBox="1"/>
              <p:nvPr/>
            </p:nvSpPr>
            <p:spPr>
              <a:xfrm>
                <a:off x="-99153" y="1951474"/>
                <a:ext cx="2018841" cy="369332"/>
              </a:xfrm>
              <a:prstGeom prst="rect">
                <a:avLst/>
              </a:prstGeom>
              <a:noFill/>
            </p:spPr>
            <p:txBody>
              <a:bodyPr wrap="square">
                <a:spAutoFit/>
              </a:bodyPr>
              <a:lstStyle/>
              <a:p>
                <a:pPr algn="ctr"/>
                <a:r>
                  <a:rPr lang="en-US" dirty="0">
                    <a:solidFill>
                      <a:schemeClr val="tx1"/>
                    </a:solidFill>
                  </a:rPr>
                  <a:t>Definition</a:t>
                </a:r>
              </a:p>
            </p:txBody>
          </p:sp>
        </p:grpSp>
        <p:sp>
          <p:nvSpPr>
            <p:cNvPr id="17" name="TextBox 16">
              <a:extLst>
                <a:ext uri="{FF2B5EF4-FFF2-40B4-BE49-F238E27FC236}">
                  <a16:creationId xmlns:a16="http://schemas.microsoft.com/office/drawing/2014/main" id="{051B8FD7-53CC-412E-8AFB-9EEE99CD240C}"/>
                </a:ext>
              </a:extLst>
            </p:cNvPr>
            <p:cNvSpPr txBox="1"/>
            <p:nvPr/>
          </p:nvSpPr>
          <p:spPr>
            <a:xfrm>
              <a:off x="1462258" y="1412865"/>
              <a:ext cx="5192192" cy="1024201"/>
            </a:xfrm>
            <a:prstGeom prst="rect">
              <a:avLst/>
            </a:prstGeom>
            <a:noFill/>
          </p:spPr>
          <p:txBody>
            <a:bodyPr wrap="square">
              <a:spAutoFit/>
            </a:bodyPr>
            <a:lstStyle/>
            <a:p>
              <a:r>
                <a:rPr lang="en-US" sz="3200" dirty="0">
                  <a:solidFill>
                    <a:schemeClr val="tx1"/>
                  </a:solidFill>
                </a:rPr>
                <a:t>Lexical (aka Static) Scoping</a:t>
              </a:r>
            </a:p>
            <a:p>
              <a:endParaRPr lang="en-US" sz="3200" dirty="0">
                <a:solidFill>
                  <a:schemeClr val="tx1"/>
                </a:solidFill>
              </a:endParaRPr>
            </a:p>
          </p:txBody>
        </p:sp>
      </p:grpSp>
      <p:sp>
        <p:nvSpPr>
          <p:cNvPr id="19" name="TextBox 18">
            <a:extLst>
              <a:ext uri="{FF2B5EF4-FFF2-40B4-BE49-F238E27FC236}">
                <a16:creationId xmlns:a16="http://schemas.microsoft.com/office/drawing/2014/main" id="{3B022C21-DE27-4F3D-A398-7E2C550D12A3}"/>
              </a:ext>
            </a:extLst>
          </p:cNvPr>
          <p:cNvSpPr txBox="1"/>
          <p:nvPr/>
        </p:nvSpPr>
        <p:spPr>
          <a:xfrm>
            <a:off x="2134121" y="809751"/>
            <a:ext cx="7923758" cy="830997"/>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Let’s start by discussing Lexical Scoping, which is by far the dominant scoping approach.</a:t>
            </a:r>
          </a:p>
        </p:txBody>
      </p:sp>
      <p:sp>
        <p:nvSpPr>
          <p:cNvPr id="36" name="TextBox 35">
            <a:extLst>
              <a:ext uri="{FF2B5EF4-FFF2-40B4-BE49-F238E27FC236}">
                <a16:creationId xmlns:a16="http://schemas.microsoft.com/office/drawing/2014/main" id="{F894CC93-5D7A-427F-957C-6FFF2FAB510D}"/>
              </a:ext>
            </a:extLst>
          </p:cNvPr>
          <p:cNvSpPr txBox="1"/>
          <p:nvPr/>
        </p:nvSpPr>
        <p:spPr>
          <a:xfrm>
            <a:off x="7075262" y="4717824"/>
            <a:ext cx="4792303" cy="830997"/>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Virtually all modern languages use Lexical Scoping!</a:t>
            </a:r>
          </a:p>
        </p:txBody>
      </p:sp>
      <p:grpSp>
        <p:nvGrpSpPr>
          <p:cNvPr id="12" name="Group 11">
            <a:extLst>
              <a:ext uri="{FF2B5EF4-FFF2-40B4-BE49-F238E27FC236}">
                <a16:creationId xmlns:a16="http://schemas.microsoft.com/office/drawing/2014/main" id="{77D2888D-CF19-4398-968C-D7086846D9FE}"/>
              </a:ext>
            </a:extLst>
          </p:cNvPr>
          <p:cNvGrpSpPr/>
          <p:nvPr/>
        </p:nvGrpSpPr>
        <p:grpSpPr>
          <a:xfrm>
            <a:off x="8251417" y="1742849"/>
            <a:ext cx="2534133" cy="2862322"/>
            <a:chOff x="8078059" y="1984373"/>
            <a:chExt cx="2534133" cy="2862322"/>
          </a:xfrm>
        </p:grpSpPr>
        <p:sp>
          <p:nvSpPr>
            <p:cNvPr id="37" name="TextBox 36">
              <a:extLst>
                <a:ext uri="{FF2B5EF4-FFF2-40B4-BE49-F238E27FC236}">
                  <a16:creationId xmlns:a16="http://schemas.microsoft.com/office/drawing/2014/main" id="{39708B52-721D-4AE7-A24B-81FCCAC47DB4}"/>
                </a:ext>
              </a:extLst>
            </p:cNvPr>
            <p:cNvSpPr txBox="1"/>
            <p:nvPr/>
          </p:nvSpPr>
          <p:spPr>
            <a:xfrm>
              <a:off x="8078059" y="1984373"/>
              <a:ext cx="2534133" cy="2862322"/>
            </a:xfrm>
            <a:prstGeom prst="rect">
              <a:avLst/>
            </a:prstGeom>
            <a:solidFill>
              <a:schemeClr val="bg1">
                <a:lumMod val="95000"/>
              </a:schemeClr>
            </a:solidFill>
            <a:ln>
              <a:solidFill>
                <a:schemeClr val="tx1"/>
              </a:solidFill>
            </a:ln>
          </p:spPr>
          <p:txBody>
            <a:bodyPr wrap="square" rtlCol="0">
              <a:spAutoFit/>
            </a:bodyPr>
            <a:lstStyle/>
            <a:p>
              <a:r>
                <a:rPr lang="en-US" sz="2000" dirty="0">
                  <a:latin typeface="Consolas" panose="020B0609020204030204" pitchFamily="49" charset="0"/>
                </a:rPr>
                <a:t>File</a:t>
              </a: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grpSp>
          <p:nvGrpSpPr>
            <p:cNvPr id="10" name="Group 9">
              <a:extLst>
                <a:ext uri="{FF2B5EF4-FFF2-40B4-BE49-F238E27FC236}">
                  <a16:creationId xmlns:a16="http://schemas.microsoft.com/office/drawing/2014/main" id="{4126F33D-A04C-47B1-BC0B-149472863CC6}"/>
                </a:ext>
              </a:extLst>
            </p:cNvPr>
            <p:cNvGrpSpPr/>
            <p:nvPr/>
          </p:nvGrpSpPr>
          <p:grpSpPr>
            <a:xfrm>
              <a:off x="8243593" y="2415697"/>
              <a:ext cx="2164594" cy="2229599"/>
              <a:chOff x="7287867" y="2744334"/>
              <a:chExt cx="2164594" cy="2229599"/>
            </a:xfrm>
          </p:grpSpPr>
          <p:sp>
            <p:nvSpPr>
              <p:cNvPr id="9" name="Rectangle 8">
                <a:extLst>
                  <a:ext uri="{FF2B5EF4-FFF2-40B4-BE49-F238E27FC236}">
                    <a16:creationId xmlns:a16="http://schemas.microsoft.com/office/drawing/2014/main" id="{C7F65E15-E82E-41BD-A08F-6409D844AF4E}"/>
                  </a:ext>
                </a:extLst>
              </p:cNvPr>
              <p:cNvSpPr/>
              <p:nvPr/>
            </p:nvSpPr>
            <p:spPr>
              <a:xfrm>
                <a:off x="7287867" y="2744334"/>
                <a:ext cx="2164594" cy="222959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Class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8" name="Rectangle 37">
                <a:extLst>
                  <a:ext uri="{FF2B5EF4-FFF2-40B4-BE49-F238E27FC236}">
                    <a16:creationId xmlns:a16="http://schemas.microsoft.com/office/drawing/2014/main" id="{E2F0FEBF-30CE-47E2-AA3C-A48E31A3E0C5}"/>
                  </a:ext>
                </a:extLst>
              </p:cNvPr>
              <p:cNvSpPr/>
              <p:nvPr/>
            </p:nvSpPr>
            <p:spPr>
              <a:xfrm>
                <a:off x="7422258" y="3142771"/>
                <a:ext cx="1849333" cy="53226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Function</a:t>
                </a:r>
              </a:p>
              <a:p>
                <a:endParaRPr lang="en-US" dirty="0">
                  <a:solidFill>
                    <a:schemeClr val="tx1"/>
                  </a:solidFill>
                </a:endParaRPr>
              </a:p>
            </p:txBody>
          </p:sp>
          <p:sp>
            <p:nvSpPr>
              <p:cNvPr id="39" name="Rectangle 38">
                <a:extLst>
                  <a:ext uri="{FF2B5EF4-FFF2-40B4-BE49-F238E27FC236}">
                    <a16:creationId xmlns:a16="http://schemas.microsoft.com/office/drawing/2014/main" id="{F6B75175-D35F-4E43-B72E-1A5A30C47316}"/>
                  </a:ext>
                </a:extLst>
              </p:cNvPr>
              <p:cNvSpPr/>
              <p:nvPr/>
            </p:nvSpPr>
            <p:spPr>
              <a:xfrm>
                <a:off x="7422258" y="3786280"/>
                <a:ext cx="1849333" cy="105702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Function</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0" name="Rectangle 39">
                <a:extLst>
                  <a:ext uri="{FF2B5EF4-FFF2-40B4-BE49-F238E27FC236}">
                    <a16:creationId xmlns:a16="http://schemas.microsoft.com/office/drawing/2014/main" id="{6B1B5F53-A21D-4AA2-BB7C-3FE35D436B53}"/>
                  </a:ext>
                </a:extLst>
              </p:cNvPr>
              <p:cNvSpPr/>
              <p:nvPr/>
            </p:nvSpPr>
            <p:spPr>
              <a:xfrm>
                <a:off x="7541794" y="4165490"/>
                <a:ext cx="1601073" cy="26583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Code block }</a:t>
                </a:r>
              </a:p>
            </p:txBody>
          </p:sp>
          <p:sp>
            <p:nvSpPr>
              <p:cNvPr id="41" name="Rectangle 40">
                <a:extLst>
                  <a:ext uri="{FF2B5EF4-FFF2-40B4-BE49-F238E27FC236}">
                    <a16:creationId xmlns:a16="http://schemas.microsoft.com/office/drawing/2014/main" id="{2BE0E667-6BA2-4242-AFB4-61611F8EEF27}"/>
                  </a:ext>
                </a:extLst>
              </p:cNvPr>
              <p:cNvSpPr/>
              <p:nvPr/>
            </p:nvSpPr>
            <p:spPr>
              <a:xfrm>
                <a:off x="7541794" y="4520182"/>
                <a:ext cx="1601073" cy="26583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blk } { blk } }</a:t>
                </a:r>
              </a:p>
            </p:txBody>
          </p:sp>
        </p:grpSp>
      </p:grpSp>
      <p:sp>
        <p:nvSpPr>
          <p:cNvPr id="54" name="TextBox 53">
            <a:extLst>
              <a:ext uri="{FF2B5EF4-FFF2-40B4-BE49-F238E27FC236}">
                <a16:creationId xmlns:a16="http://schemas.microsoft.com/office/drawing/2014/main" id="{40D9B9E1-90EE-4137-B1B8-23336C07C148}"/>
              </a:ext>
            </a:extLst>
          </p:cNvPr>
          <p:cNvSpPr txBox="1"/>
          <p:nvPr/>
        </p:nvSpPr>
        <p:spPr>
          <a:xfrm>
            <a:off x="620090" y="4846695"/>
            <a:ext cx="629823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With lexical scoping, we determine all variables that are in scope at a position X in our code by looking at X’s context first, then looking in successively larger enclosing contexts around x</a:t>
            </a:r>
            <a:r>
              <a:rPr lang="en-US" sz="2400" dirty="0"/>
              <a:t>.</a:t>
            </a:r>
            <a:endParaRPr lang="en-US" sz="2400" dirty="0">
              <a:solidFill>
                <a:schemeClr val="tx1"/>
              </a:solidFill>
            </a:endParaRPr>
          </a:p>
        </p:txBody>
      </p:sp>
      <p:sp>
        <p:nvSpPr>
          <p:cNvPr id="55" name="TextBox 54">
            <a:extLst>
              <a:ext uri="{FF2B5EF4-FFF2-40B4-BE49-F238E27FC236}">
                <a16:creationId xmlns:a16="http://schemas.microsoft.com/office/drawing/2014/main" id="{FAE7A2F6-4A70-451D-8A39-B6422953BA50}"/>
              </a:ext>
            </a:extLst>
          </p:cNvPr>
          <p:cNvSpPr txBox="1"/>
          <p:nvPr/>
        </p:nvSpPr>
        <p:spPr>
          <a:xfrm>
            <a:off x="7018725" y="5631525"/>
            <a:ext cx="5089539" cy="1200329"/>
          </a:xfrm>
          <a:prstGeom prst="rect">
            <a:avLst/>
          </a:prstGeom>
          <a:noFill/>
        </p:spPr>
        <p:txBody>
          <a:bodyPr wrap="square" rtlCol="0">
            <a:spAutoFit/>
          </a:bodyPr>
          <a:lstStyle/>
          <a:p>
            <a:pPr lvl="0" algn="ctr">
              <a:defRPr/>
            </a:pPr>
            <a:r>
              <a:rPr lang="en-US" sz="2400" dirty="0">
                <a:latin typeface="Corbel" panose="020B0503020204020204" pitchFamily="34" charset="0"/>
                <a:cs typeface="Cordia New" panose="020B0502040204020203" pitchFamily="34" charset="-34"/>
              </a:rPr>
              <a:t>Why? The scoping rules are intuitive for coders, and scope can be computed unambiguously at compile time!</a:t>
            </a:r>
          </a:p>
        </p:txBody>
      </p:sp>
      <p:sp>
        <p:nvSpPr>
          <p:cNvPr id="22" name="TextBox 21">
            <a:extLst>
              <a:ext uri="{FF2B5EF4-FFF2-40B4-BE49-F238E27FC236}">
                <a16:creationId xmlns:a16="http://schemas.microsoft.com/office/drawing/2014/main" id="{CD6AF59E-04DB-48D7-90D4-B111380E1EAD}"/>
              </a:ext>
            </a:extLst>
          </p:cNvPr>
          <p:cNvSpPr txBox="1"/>
          <p:nvPr/>
        </p:nvSpPr>
        <p:spPr>
          <a:xfrm>
            <a:off x="620091" y="3088167"/>
            <a:ext cx="5996849" cy="1569660"/>
          </a:xfrm>
          <a:prstGeom prst="rect">
            <a:avLst/>
          </a:prstGeom>
          <a:noFill/>
        </p:spPr>
        <p:txBody>
          <a:bodyPr wrap="square">
            <a:spAutoFit/>
          </a:bodyPr>
          <a:lstStyle/>
          <a:p>
            <a:r>
              <a:rPr lang="en-US" sz="2400" dirty="0">
                <a:solidFill>
                  <a:schemeClr val="tx1"/>
                </a:solidFill>
              </a:rPr>
              <a:t>All programs are comprised of a series of nested </a:t>
            </a:r>
            <a:r>
              <a:rPr lang="en-US" sz="2400" b="1" dirty="0">
                <a:solidFill>
                  <a:schemeClr val="tx1"/>
                </a:solidFill>
              </a:rPr>
              <a:t>contexts</a:t>
            </a:r>
            <a:r>
              <a:rPr lang="en-US" sz="2400" dirty="0">
                <a:solidFill>
                  <a:schemeClr val="tx1"/>
                </a:solidFill>
              </a:rPr>
              <a:t>: we have </a:t>
            </a:r>
            <a:r>
              <a:rPr lang="en-US" sz="2400" b="1" dirty="0">
                <a:solidFill>
                  <a:schemeClr val="tx1"/>
                </a:solidFill>
              </a:rPr>
              <a:t>files</a:t>
            </a:r>
            <a:r>
              <a:rPr lang="en-US" sz="2400" dirty="0">
                <a:solidFill>
                  <a:schemeClr val="tx1"/>
                </a:solidFill>
              </a:rPr>
              <a:t>, </a:t>
            </a:r>
            <a:r>
              <a:rPr lang="en-US" sz="2400" b="1" dirty="0">
                <a:solidFill>
                  <a:schemeClr val="tx1"/>
                </a:solidFill>
              </a:rPr>
              <a:t>classes</a:t>
            </a:r>
            <a:r>
              <a:rPr lang="en-US" sz="2400" dirty="0">
                <a:solidFill>
                  <a:schemeClr val="tx1"/>
                </a:solidFill>
              </a:rPr>
              <a:t> in those files, </a:t>
            </a:r>
            <a:r>
              <a:rPr lang="en-US" sz="2400" b="1" dirty="0">
                <a:solidFill>
                  <a:schemeClr val="tx1"/>
                </a:solidFill>
              </a:rPr>
              <a:t>functions</a:t>
            </a:r>
            <a:r>
              <a:rPr lang="en-US" sz="2400" dirty="0">
                <a:solidFill>
                  <a:schemeClr val="tx1"/>
                </a:solidFill>
              </a:rPr>
              <a:t> in those classes, </a:t>
            </a:r>
            <a:r>
              <a:rPr lang="en-US" sz="2400" b="1" dirty="0">
                <a:solidFill>
                  <a:schemeClr val="tx1"/>
                </a:solidFill>
              </a:rPr>
              <a:t>blocks</a:t>
            </a:r>
            <a:r>
              <a:rPr lang="en-US" sz="2400" dirty="0">
                <a:solidFill>
                  <a:schemeClr val="tx1"/>
                </a:solidFill>
              </a:rPr>
              <a:t> in those functions, blocks within </a:t>
            </a:r>
            <a:r>
              <a:rPr lang="en-US" sz="2400" dirty="0"/>
              <a:t>blocks, </a:t>
            </a:r>
            <a:r>
              <a:rPr lang="en-US" sz="2400" dirty="0">
                <a:solidFill>
                  <a:schemeClr val="tx1"/>
                </a:solidFill>
              </a:rPr>
              <a:t>etc.</a:t>
            </a:r>
          </a:p>
        </p:txBody>
      </p:sp>
    </p:spTree>
    <p:extLst>
      <p:ext uri="{BB962C8B-B14F-4D97-AF65-F5344CB8AC3E}">
        <p14:creationId xmlns:p14="http://schemas.microsoft.com/office/powerpoint/2010/main" val="24318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4" grpId="0"/>
      <p:bldP spid="55" grpId="0"/>
      <p:bldP spid="2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F6EA1A-3549-4488-8093-A56E3C8AF83B}"/>
              </a:ext>
            </a:extLst>
          </p:cNvPr>
          <p:cNvSpPr txBox="1"/>
          <p:nvPr/>
        </p:nvSpPr>
        <p:spPr>
          <a:xfrm>
            <a:off x="8189453" y="8366827"/>
            <a:ext cx="7105336" cy="369332"/>
          </a:xfrm>
          <a:prstGeom prst="rect">
            <a:avLst/>
          </a:prstGeom>
          <a:noFill/>
        </p:spPr>
        <p:txBody>
          <a:bodyPr wrap="square">
            <a:spAutoFit/>
          </a:bodyPr>
          <a:lstStyle/>
          <a:p>
            <a:endParaRPr lang="en-US" dirty="0">
              <a:latin typeface="Corbel" panose="020B0503020204020204" pitchFamily="34" charset="0"/>
            </a:endParaRPr>
          </a:p>
        </p:txBody>
      </p:sp>
      <p:sp>
        <p:nvSpPr>
          <p:cNvPr id="24" name="TextBox 23">
            <a:extLst>
              <a:ext uri="{FF2B5EF4-FFF2-40B4-BE49-F238E27FC236}">
                <a16:creationId xmlns:a16="http://schemas.microsoft.com/office/drawing/2014/main" id="{8115BB47-68A6-4A1A-A678-9F943ADBC386}"/>
              </a:ext>
            </a:extLst>
          </p:cNvPr>
          <p:cNvSpPr txBox="1"/>
          <p:nvPr/>
        </p:nvSpPr>
        <p:spPr>
          <a:xfrm>
            <a:off x="291403" y="1373288"/>
            <a:ext cx="6059152" cy="4233692"/>
          </a:xfrm>
          <a:prstGeom prst="rect">
            <a:avLst/>
          </a:prstGeom>
          <a:solidFill>
            <a:srgbClr val="FDF1E9"/>
          </a:solidFill>
          <a:ln>
            <a:solidFill>
              <a:schemeClr val="tx1"/>
            </a:solidFill>
          </a:ln>
        </p:spPr>
        <p:txBody>
          <a:bodyPr wrap="square" rtlCol="0">
            <a:noAutofit/>
          </a:bodyPr>
          <a:lstStyle/>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18" name="Title 1">
            <a:extLst>
              <a:ext uri="{FF2B5EF4-FFF2-40B4-BE49-F238E27FC236}">
                <a16:creationId xmlns:a16="http://schemas.microsoft.com/office/drawing/2014/main" id="{8C7B27D7-B4F7-4A1D-8910-924265587BCF}"/>
              </a:ext>
            </a:extLst>
          </p:cNvPr>
          <p:cNvSpPr txBox="1">
            <a:spLocks/>
          </p:cNvSpPr>
          <p:nvPr/>
        </p:nvSpPr>
        <p:spPr>
          <a:xfrm>
            <a:off x="914400" y="-76200"/>
            <a:ext cx="103632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a:lstStyle>
          <a:p>
            <a:r>
              <a:rPr lang="en-US" kern="0" dirty="0">
                <a:latin typeface="Corbel" panose="020B0503020204020204" pitchFamily="34" charset="0"/>
              </a:rPr>
              <a:t>Lexical Scoping (C++ Example)</a:t>
            </a:r>
          </a:p>
        </p:txBody>
      </p:sp>
      <p:sp>
        <p:nvSpPr>
          <p:cNvPr id="3" name="TextBox 2">
            <a:extLst>
              <a:ext uri="{FF2B5EF4-FFF2-40B4-BE49-F238E27FC236}">
                <a16:creationId xmlns:a16="http://schemas.microsoft.com/office/drawing/2014/main" id="{A411FBCA-8B49-48D8-85A9-502AB05E68EA}"/>
              </a:ext>
            </a:extLst>
          </p:cNvPr>
          <p:cNvSpPr txBox="1"/>
          <p:nvPr/>
        </p:nvSpPr>
        <p:spPr>
          <a:xfrm>
            <a:off x="6461090" y="1467060"/>
            <a:ext cx="5730909" cy="830997"/>
          </a:xfrm>
          <a:prstGeom prst="rect">
            <a:avLst/>
          </a:prstGeom>
          <a:noFill/>
        </p:spPr>
        <p:txBody>
          <a:bodyPr wrap="square" rtlCol="0">
            <a:spAutoFit/>
          </a:bodyPr>
          <a:lstStyle/>
          <a:p>
            <a:pPr algn="ctr"/>
            <a:r>
              <a:rPr lang="en-US" sz="2400" dirty="0">
                <a:latin typeface="Corbel" panose="020B0503020204020204" pitchFamily="34" charset="0"/>
              </a:rPr>
              <a:t>For instance, let’s determine what variables are in-scope on this line right here…</a:t>
            </a:r>
          </a:p>
        </p:txBody>
      </p:sp>
      <p:sp>
        <p:nvSpPr>
          <p:cNvPr id="38" name="Rectangle 37">
            <a:extLst>
              <a:ext uri="{FF2B5EF4-FFF2-40B4-BE49-F238E27FC236}">
                <a16:creationId xmlns:a16="http://schemas.microsoft.com/office/drawing/2014/main" id="{01AAF364-D541-45BD-BE7C-1EF5AA054820}"/>
              </a:ext>
            </a:extLst>
          </p:cNvPr>
          <p:cNvSpPr/>
          <p:nvPr/>
        </p:nvSpPr>
        <p:spPr bwMode="auto">
          <a:xfrm>
            <a:off x="351693" y="1428136"/>
            <a:ext cx="5918478" cy="4093428"/>
          </a:xfrm>
          <a:prstGeom prst="rect">
            <a:avLst/>
          </a:prstGeom>
          <a:solidFill>
            <a:schemeClr val="bg1">
              <a:lumMod val="75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33" name="Rectangle 32">
            <a:extLst>
              <a:ext uri="{FF2B5EF4-FFF2-40B4-BE49-F238E27FC236}">
                <a16:creationId xmlns:a16="http://schemas.microsoft.com/office/drawing/2014/main" id="{E447FBA1-E1A6-4CB1-B5E2-E5A1BD1C6236}"/>
              </a:ext>
            </a:extLst>
          </p:cNvPr>
          <p:cNvSpPr/>
          <p:nvPr/>
        </p:nvSpPr>
        <p:spPr bwMode="auto">
          <a:xfrm>
            <a:off x="381835" y="2005918"/>
            <a:ext cx="5124662" cy="3454090"/>
          </a:xfrm>
          <a:prstGeom prst="rect">
            <a:avLst/>
          </a:prstGeom>
          <a:solidFill>
            <a:schemeClr val="bg1">
              <a:lumMod val="85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5" name="Rectangle 4">
            <a:extLst>
              <a:ext uri="{FF2B5EF4-FFF2-40B4-BE49-F238E27FC236}">
                <a16:creationId xmlns:a16="http://schemas.microsoft.com/office/drawing/2014/main" id="{4CE79D70-3E69-4A30-8BF3-7B97B1DFA07A}"/>
              </a:ext>
            </a:extLst>
          </p:cNvPr>
          <p:cNvSpPr/>
          <p:nvPr/>
        </p:nvSpPr>
        <p:spPr bwMode="auto">
          <a:xfrm>
            <a:off x="442127" y="2903975"/>
            <a:ext cx="4890198" cy="1597688"/>
          </a:xfrm>
          <a:prstGeom prst="rect">
            <a:avLst/>
          </a:prstGeom>
          <a:solidFill>
            <a:schemeClr val="bg1">
              <a:lumMod val="95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30" name="TextBox 29">
            <a:extLst>
              <a:ext uri="{FF2B5EF4-FFF2-40B4-BE49-F238E27FC236}">
                <a16:creationId xmlns:a16="http://schemas.microsoft.com/office/drawing/2014/main" id="{8B095D06-4B0D-4537-850D-3F88EED84AF5}"/>
              </a:ext>
            </a:extLst>
          </p:cNvPr>
          <p:cNvSpPr txBox="1"/>
          <p:nvPr/>
        </p:nvSpPr>
        <p:spPr>
          <a:xfrm>
            <a:off x="341645" y="1366580"/>
            <a:ext cx="5566786" cy="4093428"/>
          </a:xfrm>
          <a:prstGeom prst="rect">
            <a:avLst/>
          </a:prstGeom>
          <a:noFill/>
        </p:spPr>
        <p:txBody>
          <a:bodyPr wrap="square">
            <a:spAutoFit/>
          </a:bodyPr>
          <a:lstStyle/>
          <a:p>
            <a:r>
              <a:rPr lang="en-US" sz="2000" dirty="0">
                <a:latin typeface="Consolas" panose="020B0609020204030204" pitchFamily="49" charset="0"/>
              </a:rPr>
              <a:t>string </a:t>
            </a:r>
            <a:r>
              <a:rPr lang="en-US" sz="2000" dirty="0" err="1">
                <a:latin typeface="Consolas" panose="020B0609020204030204" pitchFamily="49" charset="0"/>
              </a:rPr>
              <a:t>a_secret</a:t>
            </a:r>
            <a:r>
              <a:rPr lang="en-US" sz="2000" dirty="0">
                <a:latin typeface="Consolas" panose="020B0609020204030204" pitchFamily="49" charset="0"/>
              </a:rPr>
              <a:t> = "Nerds are sexy!";</a:t>
            </a:r>
          </a:p>
          <a:p>
            <a:endParaRPr lang="en-US" sz="2000" dirty="0">
              <a:latin typeface="Consolas" panose="020B0609020204030204" pitchFamily="49" charset="0"/>
            </a:endParaRPr>
          </a:p>
          <a:p>
            <a:r>
              <a:rPr lang="en-US" sz="2000" dirty="0">
                <a:latin typeface="Consolas" panose="020B0609020204030204" pitchFamily="49" charset="0"/>
              </a:rPr>
              <a:t>class Nerd {</a:t>
            </a:r>
          </a:p>
          <a:p>
            <a:r>
              <a:rPr lang="en-US" sz="2000" dirty="0">
                <a:latin typeface="Consolas" panose="020B0609020204030204" pitchFamily="49" charset="0"/>
              </a:rPr>
              <a:t>public:</a:t>
            </a:r>
          </a:p>
          <a:p>
            <a:r>
              <a:rPr lang="en-US" sz="2000" dirty="0">
                <a:latin typeface="Consolas" panose="020B0609020204030204" pitchFamily="49" charset="0"/>
              </a:rPr>
              <a:t> ...</a:t>
            </a:r>
          </a:p>
          <a:p>
            <a:r>
              <a:rPr lang="en-US" sz="2000" dirty="0">
                <a:latin typeface="Consolas" panose="020B0609020204030204" pitchFamily="49" charset="0"/>
              </a:rPr>
              <a:t> void </a:t>
            </a:r>
            <a:r>
              <a:rPr lang="en-US" sz="2000" dirty="0" err="1">
                <a:latin typeface="Consolas" panose="020B0609020204030204" pitchFamily="49" charset="0"/>
              </a:rPr>
              <a:t>pick_nose</a:t>
            </a:r>
            <a:r>
              <a:rPr lang="en-US" sz="2000" dirty="0">
                <a:latin typeface="Consolas" panose="020B0609020204030204" pitchFamily="49" charset="0"/>
              </a:rPr>
              <a:t>(int count) {</a:t>
            </a:r>
          </a:p>
          <a:p>
            <a:r>
              <a:rPr lang="en-US" sz="2000" dirty="0">
                <a:latin typeface="Consolas" panose="020B0609020204030204" pitchFamily="49" charset="0"/>
              </a:rPr>
              <a:t>   int j;</a:t>
            </a:r>
          </a:p>
          <a:p>
            <a:r>
              <a:rPr lang="en-US" sz="2000" dirty="0">
                <a:latin typeface="Consolas" panose="020B0609020204030204" pitchFamily="49" charset="0"/>
              </a:rPr>
              <a:t>   for (j=0 ; j&lt;count ; ++j) </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name &lt;&lt; " digs in!\n";</a:t>
            </a:r>
          </a:p>
          <a:p>
            <a:r>
              <a:rPr lang="en-US" sz="2000" dirty="0">
                <a:latin typeface="Consolas" panose="020B0609020204030204" pitchFamily="49" charset="0"/>
              </a:rPr>
              <a:t> }</a:t>
            </a:r>
          </a:p>
          <a:p>
            <a:r>
              <a:rPr lang="en-US" sz="2000" dirty="0">
                <a:latin typeface="Consolas" panose="020B0609020204030204" pitchFamily="49" charset="0"/>
              </a:rPr>
              <a:t>private:</a:t>
            </a:r>
          </a:p>
          <a:p>
            <a:r>
              <a:rPr lang="en-US" sz="2000" dirty="0">
                <a:latin typeface="Consolas" panose="020B0609020204030204" pitchFamily="49" charset="0"/>
              </a:rPr>
              <a:t>  string name;</a:t>
            </a:r>
          </a:p>
          <a:p>
            <a:r>
              <a:rPr lang="en-US" sz="2000" dirty="0">
                <a:latin typeface="Consolas" panose="020B0609020204030204" pitchFamily="49" charset="0"/>
              </a:rPr>
              <a:t>};</a:t>
            </a:r>
          </a:p>
        </p:txBody>
      </p:sp>
      <p:sp>
        <p:nvSpPr>
          <p:cNvPr id="31" name="TextBox 30">
            <a:extLst>
              <a:ext uri="{FF2B5EF4-FFF2-40B4-BE49-F238E27FC236}">
                <a16:creationId xmlns:a16="http://schemas.microsoft.com/office/drawing/2014/main" id="{24C32B3D-2999-421B-8430-5E37059F782C}"/>
              </a:ext>
            </a:extLst>
          </p:cNvPr>
          <p:cNvSpPr txBox="1"/>
          <p:nvPr/>
        </p:nvSpPr>
        <p:spPr>
          <a:xfrm>
            <a:off x="6380697" y="2456124"/>
            <a:ext cx="5730909" cy="830997"/>
          </a:xfrm>
          <a:prstGeom prst="rect">
            <a:avLst/>
          </a:prstGeom>
          <a:noFill/>
        </p:spPr>
        <p:txBody>
          <a:bodyPr wrap="square" rtlCol="0">
            <a:spAutoFit/>
          </a:bodyPr>
          <a:lstStyle/>
          <a:p>
            <a:pPr algn="ctr"/>
            <a:r>
              <a:rPr lang="en-US" sz="2400" dirty="0">
                <a:latin typeface="Corbel" panose="020B0503020204020204" pitchFamily="34" charset="0"/>
              </a:rPr>
              <a:t>Well, within our current function block, we have </a:t>
            </a:r>
            <a:r>
              <a:rPr lang="en-US" sz="2400" dirty="0">
                <a:solidFill>
                  <a:srgbClr val="FF0000"/>
                </a:solidFill>
                <a:latin typeface="Corbel" panose="020B0503020204020204" pitchFamily="34" charset="0"/>
              </a:rPr>
              <a:t>j</a:t>
            </a:r>
            <a:r>
              <a:rPr lang="en-US" sz="2400" dirty="0">
                <a:latin typeface="Corbel" panose="020B0503020204020204" pitchFamily="34" charset="0"/>
              </a:rPr>
              <a:t> and </a:t>
            </a:r>
            <a:r>
              <a:rPr lang="en-US" sz="2400" dirty="0">
                <a:solidFill>
                  <a:srgbClr val="FF0000"/>
                </a:solidFill>
                <a:latin typeface="Corbel" panose="020B0503020204020204" pitchFamily="34" charset="0"/>
              </a:rPr>
              <a:t>count</a:t>
            </a:r>
            <a:r>
              <a:rPr lang="en-US" sz="2400" dirty="0">
                <a:latin typeface="Corbel" panose="020B0503020204020204" pitchFamily="34" charset="0"/>
              </a:rPr>
              <a:t> in scope.</a:t>
            </a:r>
          </a:p>
        </p:txBody>
      </p:sp>
      <p:sp>
        <p:nvSpPr>
          <p:cNvPr id="35" name="TextBox 34">
            <a:extLst>
              <a:ext uri="{FF2B5EF4-FFF2-40B4-BE49-F238E27FC236}">
                <a16:creationId xmlns:a16="http://schemas.microsoft.com/office/drawing/2014/main" id="{10F25B16-AC09-4369-A2C5-48D7AF382C29}"/>
              </a:ext>
            </a:extLst>
          </p:cNvPr>
          <p:cNvSpPr txBox="1"/>
          <p:nvPr/>
        </p:nvSpPr>
        <p:spPr>
          <a:xfrm>
            <a:off x="6551520" y="3325307"/>
            <a:ext cx="5389261" cy="1200329"/>
          </a:xfrm>
          <a:prstGeom prst="rect">
            <a:avLst/>
          </a:prstGeom>
          <a:noFill/>
        </p:spPr>
        <p:txBody>
          <a:bodyPr wrap="square" rtlCol="0">
            <a:spAutoFit/>
          </a:bodyPr>
          <a:lstStyle/>
          <a:p>
            <a:pPr algn="ctr"/>
            <a:r>
              <a:rPr lang="en-US" sz="2400" dirty="0">
                <a:latin typeface="Corbel" panose="020B0503020204020204" pitchFamily="34" charset="0"/>
              </a:rPr>
              <a:t>And within our enclosing class context, we see that the member variable </a:t>
            </a:r>
            <a:r>
              <a:rPr lang="en-US" sz="2400" dirty="0">
                <a:solidFill>
                  <a:srgbClr val="FF0000"/>
                </a:solidFill>
                <a:latin typeface="Corbel" panose="020B0503020204020204" pitchFamily="34" charset="0"/>
              </a:rPr>
              <a:t>name</a:t>
            </a:r>
            <a:r>
              <a:rPr lang="en-US" sz="2400" dirty="0">
                <a:latin typeface="Corbel" panose="020B0503020204020204" pitchFamily="34" charset="0"/>
              </a:rPr>
              <a:t> is also in scope!</a:t>
            </a:r>
          </a:p>
        </p:txBody>
      </p:sp>
      <p:sp>
        <p:nvSpPr>
          <p:cNvPr id="36" name="TextBox 35">
            <a:extLst>
              <a:ext uri="{FF2B5EF4-FFF2-40B4-BE49-F238E27FC236}">
                <a16:creationId xmlns:a16="http://schemas.microsoft.com/office/drawing/2014/main" id="{299706B7-2963-4B2B-96C9-6AF14A51FD45}"/>
              </a:ext>
            </a:extLst>
          </p:cNvPr>
          <p:cNvSpPr txBox="1"/>
          <p:nvPr/>
        </p:nvSpPr>
        <p:spPr>
          <a:xfrm>
            <a:off x="6390750" y="4566974"/>
            <a:ext cx="5730909" cy="1200329"/>
          </a:xfrm>
          <a:prstGeom prst="rect">
            <a:avLst/>
          </a:prstGeom>
          <a:noFill/>
        </p:spPr>
        <p:txBody>
          <a:bodyPr wrap="square" rtlCol="0">
            <a:spAutoFit/>
          </a:bodyPr>
          <a:lstStyle/>
          <a:p>
            <a:pPr algn="ctr"/>
            <a:r>
              <a:rPr lang="en-US" sz="2400" dirty="0">
                <a:latin typeface="Corbel" panose="020B0503020204020204" pitchFamily="34" charset="0"/>
              </a:rPr>
              <a:t>Finally, when we expand to include our file context, we see that the global variable </a:t>
            </a:r>
            <a:r>
              <a:rPr lang="en-US" sz="2400" dirty="0" err="1">
                <a:solidFill>
                  <a:srgbClr val="FF0000"/>
                </a:solidFill>
                <a:latin typeface="Corbel" panose="020B0503020204020204" pitchFamily="34" charset="0"/>
              </a:rPr>
              <a:t>a_secret</a:t>
            </a:r>
            <a:r>
              <a:rPr lang="en-US" sz="2400" dirty="0">
                <a:latin typeface="Corbel" panose="020B0503020204020204" pitchFamily="34" charset="0"/>
              </a:rPr>
              <a:t> is also in scope!</a:t>
            </a:r>
          </a:p>
        </p:txBody>
      </p:sp>
      <p:sp>
        <p:nvSpPr>
          <p:cNvPr id="37" name="TextBox 36">
            <a:extLst>
              <a:ext uri="{FF2B5EF4-FFF2-40B4-BE49-F238E27FC236}">
                <a16:creationId xmlns:a16="http://schemas.microsoft.com/office/drawing/2014/main" id="{E1D8951A-BD53-4F80-96AE-6A60943CA6BD}"/>
              </a:ext>
            </a:extLst>
          </p:cNvPr>
          <p:cNvSpPr txBox="1"/>
          <p:nvPr/>
        </p:nvSpPr>
        <p:spPr>
          <a:xfrm>
            <a:off x="6350554" y="5931377"/>
            <a:ext cx="5730909" cy="830997"/>
          </a:xfrm>
          <a:prstGeom prst="rect">
            <a:avLst/>
          </a:prstGeom>
          <a:noFill/>
        </p:spPr>
        <p:txBody>
          <a:bodyPr wrap="square" rtlCol="0">
            <a:spAutoFit/>
          </a:bodyPr>
          <a:lstStyle/>
          <a:p>
            <a:pPr algn="ctr"/>
            <a:r>
              <a:rPr lang="en-US" sz="2400" dirty="0">
                <a:latin typeface="Corbel" panose="020B0503020204020204" pitchFamily="34" charset="0"/>
              </a:rPr>
              <a:t>So, in total, with lexical scoping, on this line </a:t>
            </a:r>
            <a:r>
              <a:rPr lang="en-US" sz="2400" dirty="0">
                <a:solidFill>
                  <a:srgbClr val="FF0000"/>
                </a:solidFill>
                <a:latin typeface="Corbel" panose="020B0503020204020204" pitchFamily="34" charset="0"/>
              </a:rPr>
              <a:t>j</a:t>
            </a:r>
            <a:r>
              <a:rPr lang="en-US" sz="2400" dirty="0">
                <a:latin typeface="Corbel" panose="020B0503020204020204" pitchFamily="34" charset="0"/>
              </a:rPr>
              <a:t>, </a:t>
            </a:r>
            <a:r>
              <a:rPr lang="en-US" sz="2400" dirty="0">
                <a:solidFill>
                  <a:srgbClr val="FF0000"/>
                </a:solidFill>
                <a:latin typeface="Corbel" panose="020B0503020204020204" pitchFamily="34" charset="0"/>
              </a:rPr>
              <a:t>count</a:t>
            </a:r>
            <a:r>
              <a:rPr lang="en-US" sz="2400" dirty="0">
                <a:latin typeface="Corbel" panose="020B0503020204020204" pitchFamily="34" charset="0"/>
              </a:rPr>
              <a:t>, </a:t>
            </a:r>
            <a:r>
              <a:rPr lang="en-US" sz="2400" dirty="0">
                <a:solidFill>
                  <a:srgbClr val="FF0000"/>
                </a:solidFill>
                <a:latin typeface="Corbel" panose="020B0503020204020204" pitchFamily="34" charset="0"/>
              </a:rPr>
              <a:t>name</a:t>
            </a:r>
            <a:r>
              <a:rPr lang="en-US" sz="2400" dirty="0">
                <a:latin typeface="Corbel" panose="020B0503020204020204" pitchFamily="34" charset="0"/>
              </a:rPr>
              <a:t> and </a:t>
            </a:r>
            <a:r>
              <a:rPr lang="en-US" sz="2400" dirty="0" err="1">
                <a:solidFill>
                  <a:srgbClr val="FF0000"/>
                </a:solidFill>
                <a:latin typeface="Corbel" panose="020B0503020204020204" pitchFamily="34" charset="0"/>
              </a:rPr>
              <a:t>a_secret</a:t>
            </a:r>
            <a:r>
              <a:rPr lang="en-US" sz="2400" dirty="0">
                <a:latin typeface="Corbel" panose="020B0503020204020204" pitchFamily="34" charset="0"/>
              </a:rPr>
              <a:t> are all in scope!</a:t>
            </a:r>
          </a:p>
        </p:txBody>
      </p:sp>
      <p:sp>
        <p:nvSpPr>
          <p:cNvPr id="4" name="Arrow: Left 3">
            <a:extLst>
              <a:ext uri="{FF2B5EF4-FFF2-40B4-BE49-F238E27FC236}">
                <a16:creationId xmlns:a16="http://schemas.microsoft.com/office/drawing/2014/main" id="{D0F8ED48-3EF6-4CFC-8DDF-CFEA4B2639B4}"/>
              </a:ext>
            </a:extLst>
          </p:cNvPr>
          <p:cNvSpPr/>
          <p:nvPr/>
        </p:nvSpPr>
        <p:spPr bwMode="auto">
          <a:xfrm>
            <a:off x="5332325" y="3467186"/>
            <a:ext cx="1199103" cy="1143000"/>
          </a:xfrm>
          <a:prstGeom prst="leftArrow">
            <a:avLst/>
          </a:prstGeom>
          <a:solidFill>
            <a:srgbClr val="FF0000"/>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43" name="TextBox 42">
            <a:extLst>
              <a:ext uri="{FF2B5EF4-FFF2-40B4-BE49-F238E27FC236}">
                <a16:creationId xmlns:a16="http://schemas.microsoft.com/office/drawing/2014/main" id="{8ECEC75E-5BC1-4121-B56E-972B4588BBDF}"/>
              </a:ext>
            </a:extLst>
          </p:cNvPr>
          <p:cNvSpPr txBox="1"/>
          <p:nvPr/>
        </p:nvSpPr>
        <p:spPr>
          <a:xfrm>
            <a:off x="1321361" y="3200351"/>
            <a:ext cx="989761" cy="400110"/>
          </a:xfrm>
          <a:prstGeom prst="rect">
            <a:avLst/>
          </a:prstGeom>
          <a:noFill/>
        </p:spPr>
        <p:txBody>
          <a:bodyPr wrap="square">
            <a:spAutoFit/>
          </a:bodyPr>
          <a:lstStyle/>
          <a:p>
            <a:r>
              <a:rPr lang="en-US" sz="2000" dirty="0">
                <a:solidFill>
                  <a:srgbClr val="FF0000"/>
                </a:solidFill>
                <a:latin typeface="Consolas" panose="020B0609020204030204" pitchFamily="49" charset="0"/>
              </a:rPr>
              <a:t>j</a:t>
            </a:r>
            <a:endParaRPr lang="en-US" sz="2000" dirty="0">
              <a:latin typeface="Consolas" panose="020B0609020204030204" pitchFamily="49" charset="0"/>
            </a:endParaRPr>
          </a:p>
        </p:txBody>
      </p:sp>
      <p:sp>
        <p:nvSpPr>
          <p:cNvPr id="45" name="TextBox 44">
            <a:extLst>
              <a:ext uri="{FF2B5EF4-FFF2-40B4-BE49-F238E27FC236}">
                <a16:creationId xmlns:a16="http://schemas.microsoft.com/office/drawing/2014/main" id="{0F165837-BA88-49F6-AC54-5282C63F0B39}"/>
              </a:ext>
            </a:extLst>
          </p:cNvPr>
          <p:cNvSpPr txBox="1"/>
          <p:nvPr/>
        </p:nvSpPr>
        <p:spPr>
          <a:xfrm>
            <a:off x="3140113" y="2887011"/>
            <a:ext cx="989761" cy="400110"/>
          </a:xfrm>
          <a:prstGeom prst="rect">
            <a:avLst/>
          </a:prstGeom>
          <a:noFill/>
        </p:spPr>
        <p:txBody>
          <a:bodyPr wrap="square">
            <a:spAutoFit/>
          </a:bodyPr>
          <a:lstStyle/>
          <a:p>
            <a:r>
              <a:rPr lang="en-US" sz="2000" dirty="0">
                <a:solidFill>
                  <a:srgbClr val="FF0000"/>
                </a:solidFill>
                <a:latin typeface="Consolas" panose="020B0609020204030204" pitchFamily="49" charset="0"/>
              </a:rPr>
              <a:t>count</a:t>
            </a:r>
            <a:endParaRPr lang="en-US" sz="2000" dirty="0">
              <a:latin typeface="Consolas" panose="020B0609020204030204" pitchFamily="49" charset="0"/>
            </a:endParaRPr>
          </a:p>
        </p:txBody>
      </p:sp>
      <p:sp>
        <p:nvSpPr>
          <p:cNvPr id="46" name="TextBox 45">
            <a:extLst>
              <a:ext uri="{FF2B5EF4-FFF2-40B4-BE49-F238E27FC236}">
                <a16:creationId xmlns:a16="http://schemas.microsoft.com/office/drawing/2014/main" id="{746884E0-DC47-4330-8C79-5E27BD297A26}"/>
              </a:ext>
            </a:extLst>
          </p:cNvPr>
          <p:cNvSpPr txBox="1"/>
          <p:nvPr/>
        </p:nvSpPr>
        <p:spPr>
          <a:xfrm>
            <a:off x="1594341" y="4718829"/>
            <a:ext cx="989761" cy="400110"/>
          </a:xfrm>
          <a:prstGeom prst="rect">
            <a:avLst/>
          </a:prstGeom>
          <a:noFill/>
        </p:spPr>
        <p:txBody>
          <a:bodyPr wrap="square">
            <a:spAutoFit/>
          </a:bodyPr>
          <a:lstStyle/>
          <a:p>
            <a:r>
              <a:rPr lang="en-US" sz="2000" dirty="0">
                <a:solidFill>
                  <a:srgbClr val="FF0000"/>
                </a:solidFill>
                <a:latin typeface="Consolas" panose="020B0609020204030204" pitchFamily="49" charset="0"/>
              </a:rPr>
              <a:t>name</a:t>
            </a:r>
            <a:endParaRPr lang="en-US" sz="2000" dirty="0">
              <a:latin typeface="Consolas" panose="020B0609020204030204" pitchFamily="49" charset="0"/>
            </a:endParaRPr>
          </a:p>
        </p:txBody>
      </p:sp>
      <p:sp>
        <p:nvSpPr>
          <p:cNvPr id="49" name="TextBox 48">
            <a:extLst>
              <a:ext uri="{FF2B5EF4-FFF2-40B4-BE49-F238E27FC236}">
                <a16:creationId xmlns:a16="http://schemas.microsoft.com/office/drawing/2014/main" id="{E5AAEE76-BDF6-40CA-8FCC-F79A61C31B51}"/>
              </a:ext>
            </a:extLst>
          </p:cNvPr>
          <p:cNvSpPr txBox="1"/>
          <p:nvPr/>
        </p:nvSpPr>
        <p:spPr>
          <a:xfrm>
            <a:off x="1321361" y="1368546"/>
            <a:ext cx="1460359" cy="400110"/>
          </a:xfrm>
          <a:prstGeom prst="rect">
            <a:avLst/>
          </a:prstGeom>
          <a:noFill/>
        </p:spPr>
        <p:txBody>
          <a:bodyPr wrap="square">
            <a:spAutoFit/>
          </a:bodyPr>
          <a:lstStyle/>
          <a:p>
            <a:r>
              <a:rPr lang="en-US" sz="2000" dirty="0" err="1">
                <a:solidFill>
                  <a:srgbClr val="FF0000"/>
                </a:solidFill>
                <a:latin typeface="Consolas" panose="020B0609020204030204" pitchFamily="49" charset="0"/>
              </a:rPr>
              <a:t>a_secret</a:t>
            </a:r>
            <a:endParaRPr lang="en-US" sz="2000" dirty="0">
              <a:latin typeface="Consolas" panose="020B0609020204030204" pitchFamily="49" charset="0"/>
            </a:endParaRPr>
          </a:p>
        </p:txBody>
      </p:sp>
    </p:spTree>
    <p:extLst>
      <p:ext uri="{BB962C8B-B14F-4D97-AF65-F5344CB8AC3E}">
        <p14:creationId xmlns:p14="http://schemas.microsoft.com/office/powerpoint/2010/main" val="3545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2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22" presetClass="entr" presetSubtype="8"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22" presetClass="entr" presetSubtype="8"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left)">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animBg="1"/>
      <p:bldP spid="33" grpId="0" animBg="1"/>
      <p:bldP spid="5" grpId="0" animBg="1"/>
      <p:bldP spid="31" grpId="0"/>
      <p:bldP spid="35" grpId="0"/>
      <p:bldP spid="36" grpId="0"/>
      <p:bldP spid="37" grpId="0"/>
      <p:bldP spid="4" grpId="0" animBg="1"/>
      <p:bldP spid="43" grpId="0"/>
      <p:bldP spid="45" grpId="0"/>
      <p:bldP spid="46" grpId="0"/>
      <p:bldP spid="4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p:txBody>
          <a:bodyPr/>
          <a:lstStyle/>
          <a:p>
            <a:r>
              <a:rPr lang="en-US" dirty="0"/>
              <a:t>Lexical Scoping (Python Example)</a:t>
            </a:r>
          </a:p>
        </p:txBody>
      </p:sp>
      <p:sp>
        <p:nvSpPr>
          <p:cNvPr id="47" name="TextBox 46">
            <a:extLst>
              <a:ext uri="{FF2B5EF4-FFF2-40B4-BE49-F238E27FC236}">
                <a16:creationId xmlns:a16="http://schemas.microsoft.com/office/drawing/2014/main" id="{A3978244-44D2-43AB-9329-9A848B7E4469}"/>
              </a:ext>
            </a:extLst>
          </p:cNvPr>
          <p:cNvSpPr txBox="1"/>
          <p:nvPr/>
        </p:nvSpPr>
        <p:spPr>
          <a:xfrm>
            <a:off x="6096000" y="996462"/>
            <a:ext cx="6094324" cy="830997"/>
          </a:xfrm>
          <a:prstGeom prst="rect">
            <a:avLst/>
          </a:prstGeom>
          <a:noFill/>
        </p:spPr>
        <p:txBody>
          <a:bodyPr wrap="square">
            <a:spAutoFit/>
          </a:bodyPr>
          <a:lstStyle/>
          <a:p>
            <a:pPr algn="ctr"/>
            <a:r>
              <a:rPr lang="en-US" sz="2400" dirty="0"/>
              <a:t>Python does scoping using the "</a:t>
            </a:r>
            <a:r>
              <a:rPr lang="en-US" sz="2400" dirty="0">
                <a:solidFill>
                  <a:srgbClr val="FF0000"/>
                </a:solidFill>
              </a:rPr>
              <a:t>LEGB</a:t>
            </a:r>
            <a:r>
              <a:rPr lang="en-US" sz="2400" dirty="0"/>
              <a:t>" rule:</a:t>
            </a:r>
            <a:br>
              <a:rPr lang="en-US" sz="2400" dirty="0"/>
            </a:br>
            <a:r>
              <a:rPr lang="en-US" sz="2400" dirty="0">
                <a:solidFill>
                  <a:srgbClr val="FF0000"/>
                </a:solidFill>
              </a:rPr>
              <a:t>L</a:t>
            </a:r>
            <a:r>
              <a:rPr lang="en-US" sz="2400" dirty="0"/>
              <a:t>ocal, </a:t>
            </a:r>
            <a:r>
              <a:rPr lang="en-US" sz="2400" dirty="0">
                <a:solidFill>
                  <a:srgbClr val="FF0000"/>
                </a:solidFill>
              </a:rPr>
              <a:t>E</a:t>
            </a:r>
            <a:r>
              <a:rPr lang="en-US" sz="2400" dirty="0"/>
              <a:t>nclosing, </a:t>
            </a:r>
            <a:r>
              <a:rPr lang="en-US" sz="2400" dirty="0">
                <a:solidFill>
                  <a:srgbClr val="FF0000"/>
                </a:solidFill>
              </a:rPr>
              <a:t>G</a:t>
            </a:r>
            <a:r>
              <a:rPr lang="en-US" sz="2400" dirty="0"/>
              <a:t>lobal, and </a:t>
            </a:r>
            <a:r>
              <a:rPr lang="en-US" sz="2400" dirty="0">
                <a:solidFill>
                  <a:srgbClr val="FF0000"/>
                </a:solidFill>
              </a:rPr>
              <a:t>B</a:t>
            </a:r>
            <a:r>
              <a:rPr lang="en-US" sz="2400" dirty="0"/>
              <a:t>uilt-in. </a:t>
            </a:r>
          </a:p>
        </p:txBody>
      </p:sp>
      <p:sp>
        <p:nvSpPr>
          <p:cNvPr id="49" name="TextBox 48">
            <a:extLst>
              <a:ext uri="{FF2B5EF4-FFF2-40B4-BE49-F238E27FC236}">
                <a16:creationId xmlns:a16="http://schemas.microsoft.com/office/drawing/2014/main" id="{037205E5-082A-49BB-B02E-471DBD104C04}"/>
              </a:ext>
            </a:extLst>
          </p:cNvPr>
          <p:cNvSpPr txBox="1"/>
          <p:nvPr/>
        </p:nvSpPr>
        <p:spPr>
          <a:xfrm>
            <a:off x="6618095" y="2054015"/>
            <a:ext cx="5110424" cy="1077218"/>
          </a:xfrm>
          <a:prstGeom prst="rect">
            <a:avLst/>
          </a:prstGeom>
          <a:noFill/>
        </p:spPr>
        <p:txBody>
          <a:bodyPr wrap="square">
            <a:spAutoFit/>
          </a:bodyPr>
          <a:lstStyle/>
          <a:p>
            <a:pPr algn="ctr"/>
            <a:r>
              <a:rPr lang="en-US" sz="2400" dirty="0">
                <a:solidFill>
                  <a:srgbClr val="FF0000"/>
                </a:solidFill>
              </a:rPr>
              <a:t>Local:</a:t>
            </a:r>
          </a:p>
          <a:p>
            <a:pPr algn="ctr"/>
            <a:r>
              <a:rPr lang="en-US" sz="2000" dirty="0"/>
              <a:t>First look in the current code block, function body or lambda expression.</a:t>
            </a:r>
          </a:p>
        </p:txBody>
      </p:sp>
      <p:sp>
        <p:nvSpPr>
          <p:cNvPr id="50" name="TextBox 49">
            <a:extLst>
              <a:ext uri="{FF2B5EF4-FFF2-40B4-BE49-F238E27FC236}">
                <a16:creationId xmlns:a16="http://schemas.microsoft.com/office/drawing/2014/main" id="{E3E9B6D5-4C78-419E-8DA9-11AC8B836D3A}"/>
              </a:ext>
            </a:extLst>
          </p:cNvPr>
          <p:cNvSpPr txBox="1"/>
          <p:nvPr/>
        </p:nvSpPr>
        <p:spPr>
          <a:xfrm>
            <a:off x="6618095" y="3187293"/>
            <a:ext cx="5110424" cy="1077218"/>
          </a:xfrm>
          <a:prstGeom prst="rect">
            <a:avLst/>
          </a:prstGeom>
          <a:noFill/>
        </p:spPr>
        <p:txBody>
          <a:bodyPr wrap="square">
            <a:spAutoFit/>
          </a:bodyPr>
          <a:lstStyle/>
          <a:p>
            <a:pPr algn="ctr"/>
            <a:r>
              <a:rPr lang="en-US" sz="2400" dirty="0">
                <a:solidFill>
                  <a:srgbClr val="FF0000"/>
                </a:solidFill>
              </a:rPr>
              <a:t>Enclosing:</a:t>
            </a:r>
          </a:p>
          <a:p>
            <a:pPr algn="ctr"/>
            <a:r>
              <a:rPr lang="en-US" sz="2000" dirty="0"/>
              <a:t>Then (if you have a nested function) look in the enclosing function that contains your function.</a:t>
            </a:r>
          </a:p>
        </p:txBody>
      </p:sp>
      <p:sp>
        <p:nvSpPr>
          <p:cNvPr id="51" name="TextBox 50">
            <a:extLst>
              <a:ext uri="{FF2B5EF4-FFF2-40B4-BE49-F238E27FC236}">
                <a16:creationId xmlns:a16="http://schemas.microsoft.com/office/drawing/2014/main" id="{54BF9FD5-DC17-4D07-92D7-3190FF77D81D}"/>
              </a:ext>
            </a:extLst>
          </p:cNvPr>
          <p:cNvSpPr txBox="1"/>
          <p:nvPr/>
        </p:nvSpPr>
        <p:spPr>
          <a:xfrm>
            <a:off x="6618095" y="4367184"/>
            <a:ext cx="5110424" cy="1077218"/>
          </a:xfrm>
          <a:prstGeom prst="rect">
            <a:avLst/>
          </a:prstGeom>
          <a:noFill/>
        </p:spPr>
        <p:txBody>
          <a:bodyPr wrap="square">
            <a:spAutoFit/>
          </a:bodyPr>
          <a:lstStyle/>
          <a:p>
            <a:pPr algn="ctr"/>
            <a:r>
              <a:rPr lang="en-US" sz="2400" dirty="0">
                <a:solidFill>
                  <a:srgbClr val="FF0000"/>
                </a:solidFill>
              </a:rPr>
              <a:t>Global:</a:t>
            </a:r>
          </a:p>
          <a:p>
            <a:pPr algn="ctr"/>
            <a:r>
              <a:rPr lang="en-US" sz="2000" dirty="0"/>
              <a:t>Then look at all of the top-level variables and functions.</a:t>
            </a:r>
          </a:p>
        </p:txBody>
      </p:sp>
      <p:sp>
        <p:nvSpPr>
          <p:cNvPr id="52" name="TextBox 51">
            <a:extLst>
              <a:ext uri="{FF2B5EF4-FFF2-40B4-BE49-F238E27FC236}">
                <a16:creationId xmlns:a16="http://schemas.microsoft.com/office/drawing/2014/main" id="{67B89194-48EA-4F03-9C7A-3F5DD9BCA90F}"/>
              </a:ext>
            </a:extLst>
          </p:cNvPr>
          <p:cNvSpPr txBox="1"/>
          <p:nvPr/>
        </p:nvSpPr>
        <p:spPr>
          <a:xfrm>
            <a:off x="6618095" y="5485906"/>
            <a:ext cx="5110424" cy="1077218"/>
          </a:xfrm>
          <a:prstGeom prst="rect">
            <a:avLst/>
          </a:prstGeom>
          <a:noFill/>
        </p:spPr>
        <p:txBody>
          <a:bodyPr wrap="square">
            <a:spAutoFit/>
          </a:bodyPr>
          <a:lstStyle/>
          <a:p>
            <a:pPr algn="ctr"/>
            <a:r>
              <a:rPr lang="en-US" sz="2400" dirty="0">
                <a:solidFill>
                  <a:srgbClr val="FF0000"/>
                </a:solidFill>
              </a:rPr>
              <a:t>Built-in:</a:t>
            </a:r>
          </a:p>
          <a:p>
            <a:pPr algn="ctr"/>
            <a:r>
              <a:rPr lang="en-US" sz="2000" dirty="0"/>
              <a:t>Finally you’re left with built-in python keywords, functions, etc.</a:t>
            </a:r>
          </a:p>
        </p:txBody>
      </p:sp>
      <p:sp>
        <p:nvSpPr>
          <p:cNvPr id="59" name="Rectangle 58">
            <a:extLst>
              <a:ext uri="{FF2B5EF4-FFF2-40B4-BE49-F238E27FC236}">
                <a16:creationId xmlns:a16="http://schemas.microsoft.com/office/drawing/2014/main" id="{59A38776-3B8C-43CF-B194-EE0BB270D1EC}"/>
              </a:ext>
            </a:extLst>
          </p:cNvPr>
          <p:cNvSpPr/>
          <p:nvPr/>
        </p:nvSpPr>
        <p:spPr>
          <a:xfrm>
            <a:off x="215380" y="1107131"/>
            <a:ext cx="5954308" cy="309573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nsolas" panose="020B0609020204030204" pitchFamily="49" charset="0"/>
              <a:cs typeface="Courier New" panose="02070309020205020404" pitchFamily="49" charset="0"/>
            </a:endParaRPr>
          </a:p>
        </p:txBody>
      </p:sp>
      <p:sp>
        <p:nvSpPr>
          <p:cNvPr id="60" name="Rectangle 59">
            <a:extLst>
              <a:ext uri="{FF2B5EF4-FFF2-40B4-BE49-F238E27FC236}">
                <a16:creationId xmlns:a16="http://schemas.microsoft.com/office/drawing/2014/main" id="{706C4379-37FC-4182-93C9-A946AA998102}"/>
              </a:ext>
            </a:extLst>
          </p:cNvPr>
          <p:cNvSpPr/>
          <p:nvPr/>
        </p:nvSpPr>
        <p:spPr>
          <a:xfrm>
            <a:off x="253143" y="1214192"/>
            <a:ext cx="5866303" cy="288818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C640DF-3B98-4E91-A56A-A00E2E79EAF5}"/>
              </a:ext>
            </a:extLst>
          </p:cNvPr>
          <p:cNvSpPr/>
          <p:nvPr/>
        </p:nvSpPr>
        <p:spPr>
          <a:xfrm>
            <a:off x="283288" y="1886445"/>
            <a:ext cx="5795965" cy="2142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0043A1C-1D0F-4958-8BB8-8B042D54A045}"/>
              </a:ext>
            </a:extLst>
          </p:cNvPr>
          <p:cNvSpPr/>
          <p:nvPr/>
        </p:nvSpPr>
        <p:spPr>
          <a:xfrm>
            <a:off x="533639" y="2469064"/>
            <a:ext cx="5441781" cy="124725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7D3E6C3-AD75-457D-8B9B-E4D6E6129440}"/>
              </a:ext>
            </a:extLst>
          </p:cNvPr>
          <p:cNvSpPr txBox="1"/>
          <p:nvPr/>
        </p:nvSpPr>
        <p:spPr>
          <a:xfrm>
            <a:off x="215206" y="1189736"/>
            <a:ext cx="6195646" cy="3170099"/>
          </a:xfrm>
          <a:prstGeom prst="rect">
            <a:avLst/>
          </a:prstGeom>
          <a:noFill/>
        </p:spPr>
        <p:txBody>
          <a:bodyPr wrap="square">
            <a:spAutoFit/>
          </a:bodyPr>
          <a:lstStyle/>
          <a:p>
            <a:r>
              <a:rPr lang="en-US" sz="2000" dirty="0">
                <a:solidFill>
                  <a:schemeClr val="tx1"/>
                </a:solidFill>
                <a:latin typeface="Consolas" panose="020B0609020204030204" pitchFamily="49" charset="0"/>
                <a:cs typeface="Courier New" panose="02070309020205020404" pitchFamily="49" charset="0"/>
              </a:rPr>
              <a:t>host = '</a:t>
            </a:r>
            <a:r>
              <a:rPr lang="en-US" sz="2000" dirty="0" err="1">
                <a:solidFill>
                  <a:schemeClr val="tx1"/>
                </a:solidFill>
                <a:latin typeface="Consolas" panose="020B0609020204030204" pitchFamily="49" charset="0"/>
                <a:cs typeface="Courier New" panose="02070309020205020404" pitchFamily="49" charset="0"/>
              </a:rPr>
              <a:t>cindy</a:t>
            </a:r>
            <a:r>
              <a:rPr lang="en-US" sz="2000" dirty="0">
                <a:latin typeface="Consolas" panose="020B0609020204030204" pitchFamily="49" charset="0"/>
                <a:cs typeface="Courier New" panose="02070309020205020404" pitchFamily="49" charset="0"/>
              </a:rPr>
              <a:t>'</a:t>
            </a:r>
            <a:endParaRPr lang="en-US" sz="2000" dirty="0">
              <a:solidFill>
                <a:schemeClr val="tx1"/>
              </a:solidFill>
              <a:latin typeface="Consolas" panose="020B0609020204030204" pitchFamily="49" charset="0"/>
              <a:cs typeface="Courier New" panose="02070309020205020404" pitchFamily="49" charset="0"/>
            </a:endParaRPr>
          </a:p>
          <a:p>
            <a:endParaRPr lang="en-US" sz="2000" dirty="0">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def party():</a:t>
            </a:r>
          </a:p>
          <a:p>
            <a:r>
              <a:rPr lang="en-US" sz="2000" dirty="0">
                <a:latin typeface="Consolas" panose="020B0609020204030204" pitchFamily="49" charset="0"/>
                <a:cs typeface="Courier New" panose="02070309020205020404" pitchFamily="49" charset="0"/>
              </a:rPr>
              <a:t>  guest = '</a:t>
            </a:r>
            <a:r>
              <a:rPr lang="en-US" sz="2000" dirty="0" err="1">
                <a:latin typeface="Consolas" panose="020B0609020204030204" pitchFamily="49" charset="0"/>
                <a:cs typeface="Courier New" panose="02070309020205020404" pitchFamily="49" charset="0"/>
              </a:rPr>
              <a:t>chen</a:t>
            </a:r>
            <a:r>
              <a:rPr lang="en-US" sz="2000" dirty="0">
                <a:latin typeface="Consolas" panose="020B0609020204030204" pitchFamily="49" charset="0"/>
                <a:cs typeface="Courier New" panose="02070309020205020404" pitchFamily="49" charset="0"/>
              </a:rPr>
              <a:t>'</a:t>
            </a:r>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def </a:t>
            </a:r>
            <a:r>
              <a:rPr lang="en-US" sz="2000" dirty="0" err="1">
                <a:solidFill>
                  <a:schemeClr val="tx1"/>
                </a:solidFill>
                <a:latin typeface="Consolas" panose="020B0609020204030204" pitchFamily="49" charset="0"/>
                <a:cs typeface="Courier New" panose="02070309020205020404" pitchFamily="49" charset="0"/>
              </a:rPr>
              <a:t>use_hot_tub</a:t>
            </a:r>
            <a:r>
              <a:rPr lang="en-US" sz="2000" dirty="0">
                <a:solidFill>
                  <a:schemeClr val="tx1"/>
                </a:solidFill>
                <a:latin typeface="Consolas" panose="020B0609020204030204" pitchFamily="49" charset="0"/>
                <a:cs typeface="Courier New" panose="02070309020205020404" pitchFamily="49" charset="0"/>
              </a:rPr>
              <a:t>():</a:t>
            </a:r>
          </a:p>
          <a:p>
            <a:r>
              <a:rPr lang="en-US" sz="2000" dirty="0">
                <a:latin typeface="Consolas" panose="020B0609020204030204" pitchFamily="49" charset="0"/>
                <a:cs typeface="Courier New" panose="02070309020205020404" pitchFamily="49" charset="0"/>
              </a:rPr>
              <a:t>    </a:t>
            </a:r>
            <a:r>
              <a:rPr lang="en-US" sz="2000" dirty="0">
                <a:solidFill>
                  <a:schemeClr val="tx1"/>
                </a:solidFill>
                <a:latin typeface="Consolas" panose="020B0609020204030204" pitchFamily="49" charset="0"/>
                <a:cs typeface="Courier New" panose="02070309020205020404" pitchFamily="49" charset="0"/>
              </a:rPr>
              <a:t>drink = </a:t>
            </a:r>
            <a:r>
              <a:rPr lang="en-US" sz="2000" dirty="0">
                <a:latin typeface="Consolas" panose="020B0609020204030204" pitchFamily="49" charset="0"/>
                <a:cs typeface="Courier New" panose="02070309020205020404" pitchFamily="49" charset="0"/>
              </a:rPr>
              <a:t>'</a:t>
            </a:r>
            <a:r>
              <a:rPr lang="en-US" sz="2000" dirty="0">
                <a:solidFill>
                  <a:schemeClr val="tx1"/>
                </a:solidFill>
                <a:latin typeface="Consolas" panose="020B0609020204030204" pitchFamily="49" charset="0"/>
                <a:cs typeface="Courier New" panose="02070309020205020404" pitchFamily="49" charset="0"/>
              </a:rPr>
              <a:t>white claw'</a:t>
            </a:r>
          </a:p>
          <a:p>
            <a:r>
              <a:rPr lang="en-US" sz="2000" dirty="0">
                <a:latin typeface="Consolas" panose="020B0609020204030204" pitchFamily="49" charset="0"/>
                <a:cs typeface="Courier New" panose="02070309020205020404" pitchFamily="49" charset="0"/>
              </a:rPr>
              <a:t>    print(</a:t>
            </a:r>
            <a:r>
              <a:rPr lang="en-US" sz="2000" dirty="0" err="1">
                <a:latin typeface="Consolas" panose="020B0609020204030204" pitchFamily="49" charset="0"/>
                <a:cs typeface="Courier New" panose="02070309020205020404" pitchFamily="49" charset="0"/>
              </a:rPr>
              <a:t>host,'and',guest,'are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tubbin</a:t>
            </a:r>
            <a:r>
              <a:rPr lang="en-US" sz="2000" dirty="0">
                <a:latin typeface="Consolas" panose="020B0609020204030204" pitchFamily="49" charset="0"/>
                <a:cs typeface="Courier New" panose="02070309020205020404" pitchFamily="49" charset="0"/>
              </a:rPr>
              <a:t>')</a:t>
            </a:r>
          </a:p>
          <a:p>
            <a:r>
              <a:rPr lang="en-US" sz="2000" dirty="0">
                <a:latin typeface="Consolas" panose="020B0609020204030204" pitchFamily="49" charset="0"/>
                <a:cs typeface="Courier New" panose="02070309020205020404" pitchFamily="49" charset="0"/>
              </a:rPr>
              <a:t>    print('and drinking', drink)</a:t>
            </a:r>
          </a:p>
          <a:p>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use_hot_tub</a:t>
            </a:r>
            <a:r>
              <a:rPr lang="en-US" sz="2000" dirty="0">
                <a:latin typeface="Consolas" panose="020B0609020204030204" pitchFamily="49" charset="0"/>
                <a:cs typeface="Courier New" panose="02070309020205020404" pitchFamily="49" charset="0"/>
              </a:rPr>
              <a:t>()</a:t>
            </a:r>
          </a:p>
          <a:p>
            <a:endParaRPr lang="en-US" sz="2000" dirty="0">
              <a:latin typeface="Consolas" panose="020B0609020204030204" pitchFamily="49" charset="0"/>
              <a:cs typeface="Courier New" panose="02070309020205020404" pitchFamily="49" charset="0"/>
            </a:endParaRPr>
          </a:p>
        </p:txBody>
      </p:sp>
      <p:sp>
        <p:nvSpPr>
          <p:cNvPr id="73" name="Arrow: Left 72">
            <a:extLst>
              <a:ext uri="{FF2B5EF4-FFF2-40B4-BE49-F238E27FC236}">
                <a16:creationId xmlns:a16="http://schemas.microsoft.com/office/drawing/2014/main" id="{143F6FF4-A5CB-4C51-BE8B-05DA372DE2F9}"/>
              </a:ext>
            </a:extLst>
          </p:cNvPr>
          <p:cNvSpPr/>
          <p:nvPr/>
        </p:nvSpPr>
        <p:spPr bwMode="auto">
          <a:xfrm>
            <a:off x="5897963" y="2666087"/>
            <a:ext cx="1199103" cy="1143000"/>
          </a:xfrm>
          <a:prstGeom prst="leftArrow">
            <a:avLst/>
          </a:prstGeom>
          <a:solidFill>
            <a:srgbClr val="FF0000"/>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74" name="TextBox 73">
            <a:extLst>
              <a:ext uri="{FF2B5EF4-FFF2-40B4-BE49-F238E27FC236}">
                <a16:creationId xmlns:a16="http://schemas.microsoft.com/office/drawing/2014/main" id="{D454E4DD-36E4-4449-9381-0ABBBC863E77}"/>
              </a:ext>
            </a:extLst>
          </p:cNvPr>
          <p:cNvSpPr txBox="1"/>
          <p:nvPr/>
        </p:nvSpPr>
        <p:spPr>
          <a:xfrm>
            <a:off x="533639" y="4482771"/>
            <a:ext cx="5730909" cy="461665"/>
          </a:xfrm>
          <a:prstGeom prst="rect">
            <a:avLst/>
          </a:prstGeom>
          <a:noFill/>
        </p:spPr>
        <p:txBody>
          <a:bodyPr wrap="square" rtlCol="0">
            <a:spAutoFit/>
          </a:bodyPr>
          <a:lstStyle/>
          <a:p>
            <a:pPr algn="ctr"/>
            <a:r>
              <a:rPr lang="en-US" sz="2400" dirty="0">
                <a:latin typeface="Corbel" panose="020B0503020204020204" pitchFamily="34" charset="0"/>
              </a:rPr>
              <a:t>In the local context, we discover </a:t>
            </a:r>
            <a:r>
              <a:rPr lang="en-US" sz="2400" dirty="0">
                <a:solidFill>
                  <a:srgbClr val="FF0000"/>
                </a:solidFill>
                <a:latin typeface="Corbel" panose="020B0503020204020204" pitchFamily="34" charset="0"/>
              </a:rPr>
              <a:t>drink</a:t>
            </a:r>
            <a:r>
              <a:rPr lang="en-US" sz="2400" dirty="0">
                <a:latin typeface="Corbel" panose="020B0503020204020204" pitchFamily="34" charset="0"/>
              </a:rPr>
              <a:t>.</a:t>
            </a:r>
          </a:p>
        </p:txBody>
      </p:sp>
      <p:sp>
        <p:nvSpPr>
          <p:cNvPr id="75" name="TextBox 74">
            <a:extLst>
              <a:ext uri="{FF2B5EF4-FFF2-40B4-BE49-F238E27FC236}">
                <a16:creationId xmlns:a16="http://schemas.microsoft.com/office/drawing/2014/main" id="{8336928C-3BE0-4B15-9412-EC3A7F235CED}"/>
              </a:ext>
            </a:extLst>
          </p:cNvPr>
          <p:cNvSpPr txBox="1"/>
          <p:nvPr/>
        </p:nvSpPr>
        <p:spPr>
          <a:xfrm>
            <a:off x="778749" y="2703504"/>
            <a:ext cx="989761" cy="400110"/>
          </a:xfrm>
          <a:prstGeom prst="rect">
            <a:avLst/>
          </a:prstGeom>
          <a:noFill/>
        </p:spPr>
        <p:txBody>
          <a:bodyPr wrap="square">
            <a:spAutoFit/>
          </a:bodyPr>
          <a:lstStyle/>
          <a:p>
            <a:r>
              <a:rPr lang="en-US" sz="2000" dirty="0">
                <a:solidFill>
                  <a:srgbClr val="FF0000"/>
                </a:solidFill>
                <a:latin typeface="Consolas" panose="020B0609020204030204" pitchFamily="49" charset="0"/>
              </a:rPr>
              <a:t>drink</a:t>
            </a:r>
            <a:endParaRPr lang="en-US" sz="2000" dirty="0">
              <a:latin typeface="Consolas" panose="020B0609020204030204" pitchFamily="49" charset="0"/>
            </a:endParaRPr>
          </a:p>
        </p:txBody>
      </p:sp>
      <p:sp>
        <p:nvSpPr>
          <p:cNvPr id="77" name="TextBox 76">
            <a:extLst>
              <a:ext uri="{FF2B5EF4-FFF2-40B4-BE49-F238E27FC236}">
                <a16:creationId xmlns:a16="http://schemas.microsoft.com/office/drawing/2014/main" id="{25F4B1E3-C9AB-405A-A4E6-6EC013072F68}"/>
              </a:ext>
            </a:extLst>
          </p:cNvPr>
          <p:cNvSpPr txBox="1"/>
          <p:nvPr/>
        </p:nvSpPr>
        <p:spPr>
          <a:xfrm>
            <a:off x="1000287" y="4979668"/>
            <a:ext cx="4797612" cy="830997"/>
          </a:xfrm>
          <a:prstGeom prst="rect">
            <a:avLst/>
          </a:prstGeom>
          <a:noFill/>
        </p:spPr>
        <p:txBody>
          <a:bodyPr wrap="square" rtlCol="0">
            <a:spAutoFit/>
          </a:bodyPr>
          <a:lstStyle/>
          <a:p>
            <a:pPr algn="ctr"/>
            <a:r>
              <a:rPr lang="en-US" sz="2400" dirty="0">
                <a:latin typeface="Corbel" panose="020B0503020204020204" pitchFamily="34" charset="0"/>
              </a:rPr>
              <a:t>Then in the enclosing context, we discover our </a:t>
            </a:r>
            <a:r>
              <a:rPr lang="en-US" sz="2400" dirty="0">
                <a:solidFill>
                  <a:srgbClr val="FF0000"/>
                </a:solidFill>
                <a:latin typeface="Corbel" panose="020B0503020204020204" pitchFamily="34" charset="0"/>
              </a:rPr>
              <a:t>guest</a:t>
            </a:r>
            <a:r>
              <a:rPr lang="en-US" sz="2400" dirty="0">
                <a:latin typeface="Corbel" panose="020B0503020204020204" pitchFamily="34" charset="0"/>
              </a:rPr>
              <a:t>.</a:t>
            </a:r>
          </a:p>
        </p:txBody>
      </p:sp>
      <p:sp>
        <p:nvSpPr>
          <p:cNvPr id="79" name="TextBox 78">
            <a:extLst>
              <a:ext uri="{FF2B5EF4-FFF2-40B4-BE49-F238E27FC236}">
                <a16:creationId xmlns:a16="http://schemas.microsoft.com/office/drawing/2014/main" id="{160BF137-F308-4B18-8941-74513B86F2F7}"/>
              </a:ext>
            </a:extLst>
          </p:cNvPr>
          <p:cNvSpPr txBox="1"/>
          <p:nvPr/>
        </p:nvSpPr>
        <p:spPr>
          <a:xfrm>
            <a:off x="493445" y="2106202"/>
            <a:ext cx="989761" cy="400110"/>
          </a:xfrm>
          <a:prstGeom prst="rect">
            <a:avLst/>
          </a:prstGeom>
          <a:noFill/>
        </p:spPr>
        <p:txBody>
          <a:bodyPr wrap="square">
            <a:spAutoFit/>
          </a:bodyPr>
          <a:lstStyle/>
          <a:p>
            <a:r>
              <a:rPr lang="en-US" sz="2000" dirty="0">
                <a:solidFill>
                  <a:srgbClr val="FF0000"/>
                </a:solidFill>
                <a:latin typeface="Consolas" panose="020B0609020204030204" pitchFamily="49" charset="0"/>
              </a:rPr>
              <a:t>guest</a:t>
            </a:r>
            <a:endParaRPr lang="en-US" sz="2000" dirty="0">
              <a:latin typeface="Consolas" panose="020B0609020204030204" pitchFamily="49" charset="0"/>
            </a:endParaRPr>
          </a:p>
        </p:txBody>
      </p:sp>
      <p:sp>
        <p:nvSpPr>
          <p:cNvPr id="81" name="TextBox 80">
            <a:extLst>
              <a:ext uri="{FF2B5EF4-FFF2-40B4-BE49-F238E27FC236}">
                <a16:creationId xmlns:a16="http://schemas.microsoft.com/office/drawing/2014/main" id="{432CEC82-85B7-4A36-8C3B-D6B28FB41AF1}"/>
              </a:ext>
            </a:extLst>
          </p:cNvPr>
          <p:cNvSpPr txBox="1"/>
          <p:nvPr/>
        </p:nvSpPr>
        <p:spPr>
          <a:xfrm>
            <a:off x="1000287" y="5845897"/>
            <a:ext cx="4797612" cy="830997"/>
          </a:xfrm>
          <a:prstGeom prst="rect">
            <a:avLst/>
          </a:prstGeom>
          <a:noFill/>
        </p:spPr>
        <p:txBody>
          <a:bodyPr wrap="square" rtlCol="0">
            <a:spAutoFit/>
          </a:bodyPr>
          <a:lstStyle/>
          <a:p>
            <a:pPr algn="ctr"/>
            <a:r>
              <a:rPr lang="en-US" sz="2400" dirty="0">
                <a:latin typeface="Corbel" panose="020B0503020204020204" pitchFamily="34" charset="0"/>
              </a:rPr>
              <a:t>Finally in the global context, we discover our </a:t>
            </a:r>
            <a:r>
              <a:rPr lang="en-US" sz="2400" dirty="0">
                <a:solidFill>
                  <a:srgbClr val="FF0000"/>
                </a:solidFill>
                <a:latin typeface="Corbel" panose="020B0503020204020204" pitchFamily="34" charset="0"/>
              </a:rPr>
              <a:t>host</a:t>
            </a:r>
            <a:r>
              <a:rPr lang="en-US" sz="2400" dirty="0">
                <a:latin typeface="Corbel" panose="020B0503020204020204" pitchFamily="34" charset="0"/>
              </a:rPr>
              <a:t>.</a:t>
            </a:r>
          </a:p>
        </p:txBody>
      </p:sp>
      <p:sp>
        <p:nvSpPr>
          <p:cNvPr id="83" name="TextBox 82">
            <a:extLst>
              <a:ext uri="{FF2B5EF4-FFF2-40B4-BE49-F238E27FC236}">
                <a16:creationId xmlns:a16="http://schemas.microsoft.com/office/drawing/2014/main" id="{3A30C17B-20D4-413D-9DEF-843E90111A25}"/>
              </a:ext>
            </a:extLst>
          </p:cNvPr>
          <p:cNvSpPr txBox="1"/>
          <p:nvPr/>
        </p:nvSpPr>
        <p:spPr>
          <a:xfrm>
            <a:off x="212949" y="1192957"/>
            <a:ext cx="989761" cy="400110"/>
          </a:xfrm>
          <a:prstGeom prst="rect">
            <a:avLst/>
          </a:prstGeom>
          <a:noFill/>
        </p:spPr>
        <p:txBody>
          <a:bodyPr wrap="square">
            <a:spAutoFit/>
          </a:bodyPr>
          <a:lstStyle/>
          <a:p>
            <a:r>
              <a:rPr lang="en-US" sz="2000" dirty="0">
                <a:solidFill>
                  <a:srgbClr val="FF0000"/>
                </a:solidFill>
                <a:latin typeface="Consolas" panose="020B0609020204030204" pitchFamily="49" charset="0"/>
              </a:rPr>
              <a:t>host</a:t>
            </a:r>
            <a:endParaRPr lang="en-US" sz="2000" dirty="0">
              <a:latin typeface="Consolas" panose="020B0609020204030204" pitchFamily="49" charset="0"/>
            </a:endParaRPr>
          </a:p>
        </p:txBody>
      </p:sp>
    </p:spTree>
    <p:extLst>
      <p:ext uri="{BB962C8B-B14F-4D97-AF65-F5344CB8AC3E}">
        <p14:creationId xmlns:p14="http://schemas.microsoft.com/office/powerpoint/2010/main" val="107579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wipe(right)">
                                      <p:cBhvr>
                                        <p:cTn id="33" dur="5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wipe(left)">
                                      <p:cBhvr>
                                        <p:cTn id="59" dur="500"/>
                                        <p:tgtEl>
                                          <p:spTgt spid="7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0" grpId="0"/>
      <p:bldP spid="51" grpId="0"/>
      <p:bldP spid="52" grpId="0"/>
      <p:bldP spid="59" grpId="0" animBg="1"/>
      <p:bldP spid="60" grpId="0" animBg="1"/>
      <p:bldP spid="61" grpId="0" animBg="1"/>
      <p:bldP spid="62" grpId="0" animBg="1"/>
      <p:bldP spid="63" grpId="0"/>
      <p:bldP spid="73" grpId="0" animBg="1"/>
      <p:bldP spid="74" grpId="0"/>
      <p:bldP spid="75" grpId="0"/>
      <p:bldP spid="77" grpId="0"/>
      <p:bldP spid="79" grpId="0"/>
      <p:bldP spid="81" grpId="0"/>
      <p:bldP spid="8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FB2593B-2B3C-455D-AB2B-630FA2C7C3A7}"/>
              </a:ext>
            </a:extLst>
          </p:cNvPr>
          <p:cNvSpPr txBox="1">
            <a:spLocks/>
          </p:cNvSpPr>
          <p:nvPr/>
        </p:nvSpPr>
        <p:spPr>
          <a:xfrm>
            <a:off x="914400" y="88266"/>
            <a:ext cx="10363200" cy="1143000"/>
          </a:xfrm>
          <a:prstGeom prst="rect">
            <a:avLst/>
          </a:prstGeom>
        </p:spPr>
        <p:txBody>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What types of contexts do we consider for Lexical Scope?</a:t>
            </a:r>
          </a:p>
        </p:txBody>
      </p:sp>
      <p:grpSp>
        <p:nvGrpSpPr>
          <p:cNvPr id="62" name="Group 61">
            <a:extLst>
              <a:ext uri="{FF2B5EF4-FFF2-40B4-BE49-F238E27FC236}">
                <a16:creationId xmlns:a16="http://schemas.microsoft.com/office/drawing/2014/main" id="{FBDCCDA6-A249-4F45-B782-62A2749F655E}"/>
              </a:ext>
            </a:extLst>
          </p:cNvPr>
          <p:cNvGrpSpPr/>
          <p:nvPr/>
        </p:nvGrpSpPr>
        <p:grpSpPr>
          <a:xfrm>
            <a:off x="4253152" y="857958"/>
            <a:ext cx="4121016" cy="3778130"/>
            <a:chOff x="4544582" y="2070011"/>
            <a:chExt cx="4121016" cy="3778130"/>
          </a:xfrm>
        </p:grpSpPr>
        <p:grpSp>
          <p:nvGrpSpPr>
            <p:cNvPr id="46" name="Group 45">
              <a:extLst>
                <a:ext uri="{FF2B5EF4-FFF2-40B4-BE49-F238E27FC236}">
                  <a16:creationId xmlns:a16="http://schemas.microsoft.com/office/drawing/2014/main" id="{1FDC8626-791C-417C-AB81-43821D3D92D0}"/>
                </a:ext>
              </a:extLst>
            </p:cNvPr>
            <p:cNvGrpSpPr/>
            <p:nvPr/>
          </p:nvGrpSpPr>
          <p:grpSpPr>
            <a:xfrm>
              <a:off x="4544582" y="2070011"/>
              <a:ext cx="4121016" cy="3778130"/>
              <a:chOff x="525517" y="2070012"/>
              <a:chExt cx="4121016" cy="2717975"/>
            </a:xfrm>
          </p:grpSpPr>
          <p:grpSp>
            <p:nvGrpSpPr>
              <p:cNvPr id="47" name="Group 46">
                <a:extLst>
                  <a:ext uri="{FF2B5EF4-FFF2-40B4-BE49-F238E27FC236}">
                    <a16:creationId xmlns:a16="http://schemas.microsoft.com/office/drawing/2014/main" id="{FA4BB178-66FD-478F-A13B-9DEFFE2760C3}"/>
                  </a:ext>
                </a:extLst>
              </p:cNvPr>
              <p:cNvGrpSpPr/>
              <p:nvPr/>
            </p:nvGrpSpPr>
            <p:grpSpPr>
              <a:xfrm>
                <a:off x="525517" y="2070012"/>
                <a:ext cx="4121016" cy="2717975"/>
                <a:chOff x="255814" y="1066800"/>
                <a:chExt cx="5827405" cy="4573836"/>
              </a:xfrm>
              <a:solidFill>
                <a:srgbClr val="FFFFE7"/>
              </a:solidFill>
            </p:grpSpPr>
            <p:sp>
              <p:nvSpPr>
                <p:cNvPr id="50" name="Rectangle 49">
                  <a:extLst>
                    <a:ext uri="{FF2B5EF4-FFF2-40B4-BE49-F238E27FC236}">
                      <a16:creationId xmlns:a16="http://schemas.microsoft.com/office/drawing/2014/main" id="{452C71D6-B59B-412C-9085-71314F140A87}"/>
                    </a:ext>
                  </a:extLst>
                </p:cNvPr>
                <p:cNvSpPr/>
                <p:nvPr/>
              </p:nvSpPr>
              <p:spPr>
                <a:xfrm>
                  <a:off x="255814" y="1066800"/>
                  <a:ext cx="5651061" cy="45738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51" name="TextBox 50">
                  <a:extLst>
                    <a:ext uri="{FF2B5EF4-FFF2-40B4-BE49-F238E27FC236}">
                      <a16:creationId xmlns:a16="http://schemas.microsoft.com/office/drawing/2014/main" id="{2E287D6D-AE11-455B-B0B8-181609884C87}"/>
                    </a:ext>
                  </a:extLst>
                </p:cNvPr>
                <p:cNvSpPr txBox="1"/>
                <p:nvPr/>
              </p:nvSpPr>
              <p:spPr>
                <a:xfrm>
                  <a:off x="255814" y="1066800"/>
                  <a:ext cx="5827405" cy="1304089"/>
                </a:xfrm>
                <a:prstGeom prst="rect">
                  <a:avLst/>
                </a:prstGeom>
                <a:noFill/>
              </p:spPr>
              <p:txBody>
                <a:bodyPr wrap="square">
                  <a:spAutoFit/>
                </a:bodyPr>
                <a:lstStyle/>
                <a:p>
                  <a:pPr algn="ctr"/>
                  <a:r>
                    <a:rPr lang="en-US" sz="3200" dirty="0">
                      <a:solidFill>
                        <a:schemeClr val="tx1"/>
                      </a:solidFill>
                    </a:rPr>
                    <a:t>Blocks</a:t>
                  </a:r>
                </a:p>
                <a:p>
                  <a:pPr algn="ctr"/>
                  <a:endParaRPr lang="en-US" sz="3200" dirty="0">
                    <a:solidFill>
                      <a:schemeClr val="tx1"/>
                    </a:solidFill>
                  </a:endParaRPr>
                </a:p>
              </p:txBody>
            </p:sp>
          </p:grpSp>
          <p:sp>
            <p:nvSpPr>
              <p:cNvPr id="49" name="Title 1">
                <a:extLst>
                  <a:ext uri="{FF2B5EF4-FFF2-40B4-BE49-F238E27FC236}">
                    <a16:creationId xmlns:a16="http://schemas.microsoft.com/office/drawing/2014/main" id="{20468546-B965-42F4-9F72-CECE8BE5F41F}"/>
                  </a:ext>
                </a:extLst>
              </p:cNvPr>
              <p:cNvSpPr txBox="1">
                <a:spLocks/>
              </p:cNvSpPr>
              <p:nvPr/>
            </p:nvSpPr>
            <p:spPr>
              <a:xfrm>
                <a:off x="525517" y="2250547"/>
                <a:ext cx="399630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000" dirty="0"/>
                  <a:t>A new variable is introduced within a block, and its scope is limited to </a:t>
                </a:r>
                <a:r>
                  <a:rPr lang="en-US" sz="2000"/>
                  <a:t>that block.</a:t>
                </a:r>
                <a:endParaRPr lang="en-US" sz="2000" dirty="0"/>
              </a:p>
            </p:txBody>
          </p:sp>
        </p:grpSp>
        <p:sp>
          <p:nvSpPr>
            <p:cNvPr id="52" name="TextBox 51">
              <a:extLst>
                <a:ext uri="{FF2B5EF4-FFF2-40B4-BE49-F238E27FC236}">
                  <a16:creationId xmlns:a16="http://schemas.microsoft.com/office/drawing/2014/main" id="{4173C3E4-0C72-4A2F-A179-B3FBCB1B715B}"/>
                </a:ext>
              </a:extLst>
            </p:cNvPr>
            <p:cNvSpPr txBox="1"/>
            <p:nvPr/>
          </p:nvSpPr>
          <p:spPr>
            <a:xfrm>
              <a:off x="4727452" y="3661796"/>
              <a:ext cx="2668135" cy="1323439"/>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if (drinks &gt; 2) {</a:t>
              </a:r>
            </a:p>
            <a:p>
              <a:r>
                <a:rPr lang="en-US" sz="2000" dirty="0">
                  <a:latin typeface="Consolas" panose="020B0609020204030204" pitchFamily="49" charset="0"/>
                </a:rPr>
                <a:t> int </a:t>
              </a:r>
              <a:r>
                <a:rPr lang="en-US" sz="2000" dirty="0">
                  <a:solidFill>
                    <a:srgbClr val="FF0000"/>
                  </a:solidFill>
                  <a:latin typeface="Consolas" panose="020B0609020204030204" pitchFamily="49" charset="0"/>
                </a:rPr>
                <a:t>puke</a:t>
              </a:r>
              <a:r>
                <a:rPr lang="en-US" sz="2000" dirty="0">
                  <a:latin typeface="Consolas" panose="020B0609020204030204" pitchFamily="49" charset="0"/>
                </a:rPr>
                <a:t> = 5;</a:t>
              </a:r>
            </a:p>
            <a:p>
              <a:r>
                <a:rPr lang="en-US" sz="2000" dirty="0">
                  <a:latin typeface="Consolas" panose="020B0609020204030204" pitchFamily="49" charset="0"/>
                </a:rPr>
                <a:t> …</a:t>
              </a:r>
            </a:p>
            <a:p>
              <a:r>
                <a:rPr lang="en-US" sz="2000" dirty="0">
                  <a:latin typeface="Consolas" panose="020B0609020204030204" pitchFamily="49" charset="0"/>
                </a:rPr>
                <a:t>}</a:t>
              </a:r>
            </a:p>
          </p:txBody>
        </p:sp>
        <p:sp>
          <p:nvSpPr>
            <p:cNvPr id="54" name="Rectangle 53">
              <a:extLst>
                <a:ext uri="{FF2B5EF4-FFF2-40B4-BE49-F238E27FC236}">
                  <a16:creationId xmlns:a16="http://schemas.microsoft.com/office/drawing/2014/main" id="{2D78C510-8C3A-415E-9E52-2B43B9D0CCB3}"/>
                </a:ext>
              </a:extLst>
            </p:cNvPr>
            <p:cNvSpPr/>
            <p:nvPr/>
          </p:nvSpPr>
          <p:spPr>
            <a:xfrm>
              <a:off x="5998866" y="4424540"/>
              <a:ext cx="2411605" cy="132343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if drinks &gt; 2:</a:t>
              </a:r>
            </a:p>
            <a:p>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puke</a:t>
              </a:r>
              <a:r>
                <a:rPr lang="en-US" sz="2000" dirty="0">
                  <a:solidFill>
                    <a:schemeClr val="tx1"/>
                  </a:solidFill>
                  <a:latin typeface="Consolas" panose="020B0609020204030204" pitchFamily="49" charset="0"/>
                  <a:cs typeface="Courier New" panose="02070309020205020404" pitchFamily="49" charset="0"/>
                </a:rPr>
                <a:t> = 5</a:t>
              </a:r>
            </a:p>
            <a:p>
              <a:r>
                <a:rPr lang="en-US" sz="2000" dirty="0">
                  <a:solidFill>
                    <a:schemeClr val="tx1"/>
                  </a:solidFill>
                  <a:latin typeface="Consolas" panose="020B0609020204030204" pitchFamily="49" charset="0"/>
                  <a:cs typeface="Courier New" panose="02070309020205020404" pitchFamily="49" charset="0"/>
                </a:rPr>
                <a:t>  …</a:t>
              </a:r>
            </a:p>
          </p:txBody>
        </p:sp>
      </p:grpSp>
      <p:grpSp>
        <p:nvGrpSpPr>
          <p:cNvPr id="63" name="Group 62">
            <a:extLst>
              <a:ext uri="{FF2B5EF4-FFF2-40B4-BE49-F238E27FC236}">
                <a16:creationId xmlns:a16="http://schemas.microsoft.com/office/drawing/2014/main" id="{F384AE7F-465D-4452-A64D-5502E7ED2527}"/>
              </a:ext>
            </a:extLst>
          </p:cNvPr>
          <p:cNvGrpSpPr/>
          <p:nvPr/>
        </p:nvGrpSpPr>
        <p:grpSpPr>
          <a:xfrm>
            <a:off x="8310527" y="849426"/>
            <a:ext cx="3711372" cy="3792999"/>
            <a:chOff x="8768681" y="2055142"/>
            <a:chExt cx="3711372" cy="3792999"/>
          </a:xfrm>
        </p:grpSpPr>
        <p:grpSp>
          <p:nvGrpSpPr>
            <p:cNvPr id="55" name="Group 54">
              <a:extLst>
                <a:ext uri="{FF2B5EF4-FFF2-40B4-BE49-F238E27FC236}">
                  <a16:creationId xmlns:a16="http://schemas.microsoft.com/office/drawing/2014/main" id="{7F9442DA-4BE1-423C-892F-FC021076B8BA}"/>
                </a:ext>
              </a:extLst>
            </p:cNvPr>
            <p:cNvGrpSpPr/>
            <p:nvPr/>
          </p:nvGrpSpPr>
          <p:grpSpPr>
            <a:xfrm>
              <a:off x="8768681" y="2055142"/>
              <a:ext cx="3711372" cy="3792999"/>
              <a:chOff x="525517" y="2070012"/>
              <a:chExt cx="4121016" cy="3792999"/>
            </a:xfrm>
          </p:grpSpPr>
          <p:grpSp>
            <p:nvGrpSpPr>
              <p:cNvPr id="56" name="Group 55">
                <a:extLst>
                  <a:ext uri="{FF2B5EF4-FFF2-40B4-BE49-F238E27FC236}">
                    <a16:creationId xmlns:a16="http://schemas.microsoft.com/office/drawing/2014/main" id="{3BEF488E-8CF5-477F-B21B-D6BCA549D53A}"/>
                  </a:ext>
                </a:extLst>
              </p:cNvPr>
              <p:cNvGrpSpPr/>
              <p:nvPr/>
            </p:nvGrpSpPr>
            <p:grpSpPr>
              <a:xfrm>
                <a:off x="525517" y="2070012"/>
                <a:ext cx="4121016" cy="3792999"/>
                <a:chOff x="255814" y="1066800"/>
                <a:chExt cx="5827405" cy="6382897"/>
              </a:xfrm>
              <a:solidFill>
                <a:srgbClr val="FFFFE7"/>
              </a:solidFill>
            </p:grpSpPr>
            <p:sp>
              <p:nvSpPr>
                <p:cNvPr id="59" name="Rectangle 58">
                  <a:extLst>
                    <a:ext uri="{FF2B5EF4-FFF2-40B4-BE49-F238E27FC236}">
                      <a16:creationId xmlns:a16="http://schemas.microsoft.com/office/drawing/2014/main" id="{DCEF67EB-93F0-4A01-898E-601CA3068A1E}"/>
                    </a:ext>
                  </a:extLst>
                </p:cNvPr>
                <p:cNvSpPr/>
                <p:nvPr/>
              </p:nvSpPr>
              <p:spPr>
                <a:xfrm>
                  <a:off x="255814" y="1066800"/>
                  <a:ext cx="5651061" cy="638289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60" name="TextBox 59">
                  <a:extLst>
                    <a:ext uri="{FF2B5EF4-FFF2-40B4-BE49-F238E27FC236}">
                      <a16:creationId xmlns:a16="http://schemas.microsoft.com/office/drawing/2014/main" id="{4EFB8266-52BD-4FF3-9A4E-A39D83E455E2}"/>
                    </a:ext>
                  </a:extLst>
                </p:cNvPr>
                <p:cNvSpPr txBox="1"/>
                <p:nvPr/>
              </p:nvSpPr>
              <p:spPr>
                <a:xfrm>
                  <a:off x="255814" y="1066800"/>
                  <a:ext cx="5827405" cy="1812753"/>
                </a:xfrm>
                <a:prstGeom prst="rect">
                  <a:avLst/>
                </a:prstGeom>
                <a:noFill/>
              </p:spPr>
              <p:txBody>
                <a:bodyPr wrap="square">
                  <a:spAutoFit/>
                </a:bodyPr>
                <a:lstStyle/>
                <a:p>
                  <a:pPr algn="ctr"/>
                  <a:r>
                    <a:rPr lang="en-US" sz="3200" dirty="0">
                      <a:solidFill>
                        <a:schemeClr val="tx1"/>
                      </a:solidFill>
                    </a:rPr>
                    <a:t>Functions</a:t>
                  </a:r>
                </a:p>
                <a:p>
                  <a:pPr algn="ctr"/>
                  <a:endParaRPr lang="en-US" sz="3200" dirty="0">
                    <a:solidFill>
                      <a:schemeClr val="tx1"/>
                    </a:solidFill>
                  </a:endParaRPr>
                </a:p>
              </p:txBody>
            </p:sp>
          </p:grpSp>
          <p:sp>
            <p:nvSpPr>
              <p:cNvPr id="58" name="Title 1">
                <a:extLst>
                  <a:ext uri="{FF2B5EF4-FFF2-40B4-BE49-F238E27FC236}">
                    <a16:creationId xmlns:a16="http://schemas.microsoft.com/office/drawing/2014/main" id="{3A745603-3118-4363-8CCD-00290E147F66}"/>
                  </a:ext>
                </a:extLst>
              </p:cNvPr>
              <p:cNvSpPr txBox="1">
                <a:spLocks/>
              </p:cNvSpPr>
              <p:nvPr/>
            </p:nvSpPr>
            <p:spPr>
              <a:xfrm>
                <a:off x="525517" y="2698701"/>
                <a:ext cx="3996309" cy="114300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000" dirty="0"/>
                  <a:t>A local variable or parameter is introduced within a function, and its scope is limited to that function. </a:t>
                </a:r>
              </a:p>
            </p:txBody>
          </p:sp>
        </p:grpSp>
        <p:sp>
          <p:nvSpPr>
            <p:cNvPr id="61" name="TextBox 60">
              <a:extLst>
                <a:ext uri="{FF2B5EF4-FFF2-40B4-BE49-F238E27FC236}">
                  <a16:creationId xmlns:a16="http://schemas.microsoft.com/office/drawing/2014/main" id="{6332587C-3D5B-434A-B96A-DA967F84C76D}"/>
                </a:ext>
              </a:extLst>
            </p:cNvPr>
            <p:cNvSpPr txBox="1"/>
            <p:nvPr/>
          </p:nvSpPr>
          <p:spPr>
            <a:xfrm>
              <a:off x="9100299" y="3962307"/>
              <a:ext cx="2957723" cy="1323439"/>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void snore(int </a:t>
              </a:r>
              <a:r>
                <a:rPr lang="en-US" sz="2000" dirty="0">
                  <a:solidFill>
                    <a:srgbClr val="FF0000"/>
                  </a:solidFill>
                  <a:latin typeface="Consolas" panose="020B0609020204030204" pitchFamily="49" charset="0"/>
                </a:rPr>
                <a:t>n</a:t>
              </a:r>
              <a:r>
                <a:rPr lang="en-US" sz="2000" dirty="0">
                  <a:latin typeface="Consolas" panose="020B0609020204030204" pitchFamily="49" charset="0"/>
                </a:rPr>
                <a:t>) {</a:t>
              </a:r>
            </a:p>
            <a:p>
              <a:r>
                <a:rPr lang="en-US" sz="2000" dirty="0">
                  <a:latin typeface="Consolas" panose="020B0609020204030204" pitchFamily="49" charset="0"/>
                </a:rPr>
                <a:t>  int </a:t>
              </a:r>
              <a:r>
                <a:rPr lang="en-US" sz="2000" dirty="0" err="1">
                  <a:solidFill>
                    <a:srgbClr val="FF0000"/>
                  </a:solidFill>
                  <a:latin typeface="Consolas" panose="020B0609020204030204" pitchFamily="49" charset="0"/>
                </a:rPr>
                <a:t>i</a:t>
              </a:r>
              <a:r>
                <a:rPr lang="en-US" sz="2000" dirty="0">
                  <a:latin typeface="Consolas" panose="020B0609020204030204" pitchFamily="49" charset="0"/>
                </a:rPr>
                <a:t> = 0; </a:t>
              </a:r>
            </a:p>
            <a:p>
              <a:r>
                <a:rPr lang="en-US" sz="2000" dirty="0">
                  <a:latin typeface="Consolas" panose="020B0609020204030204" pitchFamily="49" charset="0"/>
                </a:rPr>
                <a:t>  while (</a:t>
              </a:r>
              <a:r>
                <a:rPr lang="en-US" sz="2000" dirty="0" err="1">
                  <a:solidFill>
                    <a:srgbClr val="FF0000"/>
                  </a:solidFill>
                  <a:latin typeface="Consolas" panose="020B0609020204030204" pitchFamily="49" charset="0"/>
                </a:rPr>
                <a:t>i</a:t>
              </a:r>
              <a:r>
                <a:rPr lang="en-US" sz="2000" dirty="0">
                  <a:latin typeface="Consolas" panose="020B0609020204030204" pitchFamily="49" charset="0"/>
                </a:rPr>
                <a:t>++ &lt; </a:t>
              </a:r>
              <a:r>
                <a:rPr lang="en-US" sz="2000" dirty="0">
                  <a:solidFill>
                    <a:srgbClr val="FF0000"/>
                  </a:solidFill>
                  <a:latin typeface="Consolas" panose="020B0609020204030204" pitchFamily="49" charset="0"/>
                </a:rPr>
                <a:t>n</a:t>
              </a:r>
              <a:r>
                <a:rPr lang="en-US" sz="2000" dirty="0">
                  <a:latin typeface="Consolas" panose="020B0609020204030204" pitchFamily="49" charset="0"/>
                </a:rPr>
                <a:t>) …</a:t>
              </a:r>
            </a:p>
            <a:p>
              <a:r>
                <a:rPr lang="en-US" sz="2000" dirty="0">
                  <a:latin typeface="Consolas" panose="020B0609020204030204" pitchFamily="49" charset="0"/>
                </a:rPr>
                <a:t>}</a:t>
              </a:r>
            </a:p>
          </p:txBody>
        </p:sp>
      </p:grpSp>
      <p:grpSp>
        <p:nvGrpSpPr>
          <p:cNvPr id="2" name="Group 1">
            <a:extLst>
              <a:ext uri="{FF2B5EF4-FFF2-40B4-BE49-F238E27FC236}">
                <a16:creationId xmlns:a16="http://schemas.microsoft.com/office/drawing/2014/main" id="{4ADF0B2E-E864-40CE-9366-5C9A7E0F195A}"/>
              </a:ext>
            </a:extLst>
          </p:cNvPr>
          <p:cNvGrpSpPr/>
          <p:nvPr/>
        </p:nvGrpSpPr>
        <p:grpSpPr>
          <a:xfrm>
            <a:off x="194490" y="849426"/>
            <a:ext cx="4122302" cy="3778130"/>
            <a:chOff x="194490" y="849426"/>
            <a:chExt cx="4122302" cy="3778130"/>
          </a:xfrm>
        </p:grpSpPr>
        <p:grpSp>
          <p:nvGrpSpPr>
            <p:cNvPr id="45" name="Group 44">
              <a:extLst>
                <a:ext uri="{FF2B5EF4-FFF2-40B4-BE49-F238E27FC236}">
                  <a16:creationId xmlns:a16="http://schemas.microsoft.com/office/drawing/2014/main" id="{1909C12A-3DA0-4741-A380-11A6E90A0AA3}"/>
                </a:ext>
              </a:extLst>
            </p:cNvPr>
            <p:cNvGrpSpPr/>
            <p:nvPr/>
          </p:nvGrpSpPr>
          <p:grpSpPr>
            <a:xfrm>
              <a:off x="194490" y="849426"/>
              <a:ext cx="4122302" cy="3778130"/>
              <a:chOff x="524231" y="2070012"/>
              <a:chExt cx="4122302" cy="2717975"/>
            </a:xfrm>
          </p:grpSpPr>
          <p:grpSp>
            <p:nvGrpSpPr>
              <p:cNvPr id="40" name="Group 39">
                <a:extLst>
                  <a:ext uri="{FF2B5EF4-FFF2-40B4-BE49-F238E27FC236}">
                    <a16:creationId xmlns:a16="http://schemas.microsoft.com/office/drawing/2014/main" id="{AD54BE35-A812-4045-85DE-4AC055BFF0A6}"/>
                  </a:ext>
                </a:extLst>
              </p:cNvPr>
              <p:cNvGrpSpPr/>
              <p:nvPr/>
            </p:nvGrpSpPr>
            <p:grpSpPr>
              <a:xfrm>
                <a:off x="525517" y="2070012"/>
                <a:ext cx="4121016" cy="2717975"/>
                <a:chOff x="255813" y="1066800"/>
                <a:chExt cx="5827405" cy="4573836"/>
              </a:xfrm>
              <a:solidFill>
                <a:srgbClr val="FFFFE7"/>
              </a:solidFill>
            </p:grpSpPr>
            <p:sp>
              <p:nvSpPr>
                <p:cNvPr id="41" name="Rectangle 40">
                  <a:extLst>
                    <a:ext uri="{FF2B5EF4-FFF2-40B4-BE49-F238E27FC236}">
                      <a16:creationId xmlns:a16="http://schemas.microsoft.com/office/drawing/2014/main" id="{747015B8-406A-4B4E-ADEB-4CF75FCEB7BE}"/>
                    </a:ext>
                  </a:extLst>
                </p:cNvPr>
                <p:cNvSpPr/>
                <p:nvPr/>
              </p:nvSpPr>
              <p:spPr>
                <a:xfrm>
                  <a:off x="255814" y="1066800"/>
                  <a:ext cx="5651061" cy="45738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42" name="TextBox 41">
                  <a:extLst>
                    <a:ext uri="{FF2B5EF4-FFF2-40B4-BE49-F238E27FC236}">
                      <a16:creationId xmlns:a16="http://schemas.microsoft.com/office/drawing/2014/main" id="{B8482F80-A0AA-49C4-BE68-59B3D1971849}"/>
                    </a:ext>
                  </a:extLst>
                </p:cNvPr>
                <p:cNvSpPr txBox="1"/>
                <p:nvPr/>
              </p:nvSpPr>
              <p:spPr>
                <a:xfrm>
                  <a:off x="255813" y="1066800"/>
                  <a:ext cx="5827405" cy="1812753"/>
                </a:xfrm>
                <a:prstGeom prst="rect">
                  <a:avLst/>
                </a:prstGeom>
                <a:noFill/>
              </p:spPr>
              <p:txBody>
                <a:bodyPr wrap="square">
                  <a:spAutoFit/>
                </a:bodyPr>
                <a:lstStyle/>
                <a:p>
                  <a:pPr algn="ctr"/>
                  <a:r>
                    <a:rPr lang="en-US" sz="3200" dirty="0">
                      <a:solidFill>
                        <a:schemeClr val="tx1"/>
                      </a:solidFill>
                    </a:rPr>
                    <a:t>Expressions</a:t>
                  </a:r>
                </a:p>
                <a:p>
                  <a:pPr algn="ctr"/>
                  <a:endParaRPr lang="en-US" sz="3200" dirty="0">
                    <a:solidFill>
                      <a:schemeClr val="tx1"/>
                    </a:solidFill>
                  </a:endParaRPr>
                </a:p>
              </p:txBody>
            </p:sp>
          </p:grpSp>
          <p:sp>
            <p:nvSpPr>
              <p:cNvPr id="43" name="Rectangle 42">
                <a:extLst>
                  <a:ext uri="{FF2B5EF4-FFF2-40B4-BE49-F238E27FC236}">
                    <a16:creationId xmlns:a16="http://schemas.microsoft.com/office/drawing/2014/main" id="{F7A4556D-5A6C-435A-BE12-1173533369C5}"/>
                  </a:ext>
                </a:extLst>
              </p:cNvPr>
              <p:cNvSpPr/>
              <p:nvPr/>
            </p:nvSpPr>
            <p:spPr>
              <a:xfrm>
                <a:off x="693585" y="3344560"/>
                <a:ext cx="3657600" cy="713700"/>
              </a:xfrm>
              <a:prstGeom prst="rect">
                <a:avLst/>
              </a:prstGeom>
              <a:solidFill>
                <a:srgbClr val="F3EB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Consolas" panose="020B0609020204030204" pitchFamily="49" charset="0"/>
                  </a:rPr>
                  <a:t>let </a:t>
                </a:r>
                <a:r>
                  <a:rPr lang="en-US" sz="2000" dirty="0">
                    <a:solidFill>
                      <a:srgbClr val="FF0000"/>
                    </a:solidFill>
                    <a:latin typeface="Consolas" panose="020B0609020204030204" pitchFamily="49" charset="0"/>
                  </a:rPr>
                  <a:t>y</a:t>
                </a:r>
                <a:r>
                  <a:rPr lang="en-US" sz="2000" dirty="0">
                    <a:solidFill>
                      <a:srgbClr val="000000"/>
                    </a:solidFill>
                    <a:latin typeface="Consolas" panose="020B0609020204030204" pitchFamily="49" charset="0"/>
                  </a:rPr>
                  <a:t> = 5 in </a:t>
                </a:r>
                <a:r>
                  <a:rPr lang="en-US" sz="2000" dirty="0">
                    <a:solidFill>
                      <a:srgbClr val="FF0000"/>
                    </a:solidFill>
                    <a:latin typeface="Consolas" panose="020B0609020204030204" pitchFamily="49" charset="0"/>
                  </a:rPr>
                  <a:t>y</a:t>
                </a:r>
                <a:r>
                  <a:rPr lang="en-US" sz="2000" dirty="0">
                    <a:solidFill>
                      <a:srgbClr val="000000"/>
                    </a:solidFill>
                    <a:latin typeface="Consolas" panose="020B0609020204030204" pitchFamily="49" charset="0"/>
                  </a:rPr>
                  <a:t>*</a:t>
                </a:r>
                <a:r>
                  <a:rPr lang="en-US" sz="2000" dirty="0">
                    <a:solidFill>
                      <a:srgbClr val="FF0000"/>
                    </a:solidFill>
                    <a:latin typeface="Consolas" panose="020B0609020204030204" pitchFamily="49" charset="0"/>
                  </a:rPr>
                  <a:t>y</a:t>
                </a:r>
                <a:r>
                  <a:rPr lang="en-US" sz="2000" dirty="0">
                    <a:solidFill>
                      <a:srgbClr val="000000"/>
                    </a:solidFill>
                    <a:latin typeface="Consolas" panose="020B0609020204030204" pitchFamily="49" charset="0"/>
                  </a:rPr>
                  <a:t> </a:t>
                </a:r>
                <a:endParaRPr lang="en-US" sz="2400" dirty="0">
                  <a:solidFill>
                    <a:schemeClr val="tx1"/>
                  </a:solidFill>
                  <a:latin typeface="Consolas" panose="020B0609020204030204" pitchFamily="49" charset="0"/>
                </a:endParaRPr>
              </a:p>
            </p:txBody>
          </p:sp>
          <p:sp>
            <p:nvSpPr>
              <p:cNvPr id="44" name="Title 1">
                <a:extLst>
                  <a:ext uri="{FF2B5EF4-FFF2-40B4-BE49-F238E27FC236}">
                    <a16:creationId xmlns:a16="http://schemas.microsoft.com/office/drawing/2014/main" id="{D8B795D5-1B2C-4EDE-A4F0-54611517DC5D}"/>
                  </a:ext>
                </a:extLst>
              </p:cNvPr>
              <p:cNvSpPr txBox="1">
                <a:spLocks/>
              </p:cNvSpPr>
              <p:nvPr/>
            </p:nvSpPr>
            <p:spPr>
              <a:xfrm>
                <a:off x="524231" y="2256685"/>
                <a:ext cx="399630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000" dirty="0"/>
                  <a:t>A new variable is introduced as part of an expression, and its scope is limited to that expression. </a:t>
                </a:r>
              </a:p>
            </p:txBody>
          </p:sp>
        </p:grpSp>
        <p:sp>
          <p:nvSpPr>
            <p:cNvPr id="24" name="Rectangle 23">
              <a:extLst>
                <a:ext uri="{FF2B5EF4-FFF2-40B4-BE49-F238E27FC236}">
                  <a16:creationId xmlns:a16="http://schemas.microsoft.com/office/drawing/2014/main" id="{51893984-99CC-456C-89DE-0BDCC89C7EAC}"/>
                </a:ext>
              </a:extLst>
            </p:cNvPr>
            <p:cNvSpPr/>
            <p:nvPr/>
          </p:nvSpPr>
          <p:spPr>
            <a:xfrm>
              <a:off x="953098" y="3429000"/>
              <a:ext cx="3133556" cy="102209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sum([</a:t>
              </a:r>
              <a:r>
                <a:rPr lang="en-US" sz="2000" dirty="0">
                  <a:solidFill>
                    <a:srgbClr val="FF0000"/>
                  </a:solidFill>
                  <a:latin typeface="Consolas" panose="020B0609020204030204" pitchFamily="49" charset="0"/>
                  <a:cs typeface="Courier New" panose="02070309020205020404" pitchFamily="49" charset="0"/>
                </a:rPr>
                <a:t>x</a:t>
              </a:r>
              <a:r>
                <a:rPr lang="en-US" sz="2000" dirty="0">
                  <a:solidFill>
                    <a:schemeClr val="tx1"/>
                  </a:solidFill>
                  <a:latin typeface="Consolas" panose="020B0609020204030204" pitchFamily="49" charset="0"/>
                  <a:cs typeface="Courier New" panose="02070309020205020404" pitchFamily="49" charset="0"/>
                </a:rPr>
                <a:t>*</a:t>
              </a:r>
              <a:r>
                <a:rPr lang="en-US" sz="2000" dirty="0">
                  <a:solidFill>
                    <a:srgbClr val="FF0000"/>
                  </a:solidFill>
                  <a:latin typeface="Consolas" panose="020B0609020204030204" pitchFamily="49" charset="0"/>
                  <a:cs typeface="Courier New" panose="02070309020205020404" pitchFamily="49" charset="0"/>
                </a:rPr>
                <a:t>x</a:t>
              </a:r>
              <a:r>
                <a:rPr lang="en-US" sz="2000" dirty="0">
                  <a:solidFill>
                    <a:schemeClr val="tx1"/>
                  </a:solidFill>
                  <a:latin typeface="Consolas" panose="020B0609020204030204" pitchFamily="49" charset="0"/>
                  <a:cs typeface="Courier New" panose="02070309020205020404" pitchFamily="49" charset="0"/>
                </a:rPr>
                <a:t> for </a:t>
              </a:r>
              <a:r>
                <a:rPr lang="en-US" sz="2000" dirty="0">
                  <a:solidFill>
                    <a:srgbClr val="FF0000"/>
                  </a:solidFill>
                  <a:latin typeface="Consolas" panose="020B0609020204030204" pitchFamily="49" charset="0"/>
                  <a:cs typeface="Courier New" panose="02070309020205020404" pitchFamily="49" charset="0"/>
                </a:rPr>
                <a:t>x</a:t>
              </a:r>
              <a:r>
                <a:rPr lang="en-US" sz="2000" dirty="0">
                  <a:solidFill>
                    <a:schemeClr val="tx1"/>
                  </a:solidFill>
                  <a:latin typeface="Consolas" panose="020B0609020204030204" pitchFamily="49" charset="0"/>
                  <a:cs typeface="Courier New" panose="02070309020205020404" pitchFamily="49" charset="0"/>
                </a:rPr>
                <a:t> in </a:t>
              </a:r>
              <a:br>
                <a:rPr lang="en-US" sz="2000" dirty="0">
                  <a:solidFill>
                    <a:schemeClr val="tx1"/>
                  </a:solidFill>
                  <a:latin typeface="Consolas" panose="020B0609020204030204" pitchFamily="49" charset="0"/>
                  <a:cs typeface="Courier New" panose="02070309020205020404" pitchFamily="49" charset="0"/>
                </a:rPr>
              </a:br>
              <a:r>
                <a:rPr lang="en-US" sz="2000" dirty="0">
                  <a:solidFill>
                    <a:schemeClr val="tx1"/>
                  </a:solidFill>
                  <a:latin typeface="Consolas" panose="020B0609020204030204" pitchFamily="49" charset="0"/>
                  <a:cs typeface="Courier New" panose="02070309020205020404" pitchFamily="49" charset="0"/>
                </a:rPr>
                <a:t>     range(10)])</a:t>
              </a:r>
            </a:p>
          </p:txBody>
        </p:sp>
      </p:grpSp>
    </p:spTree>
    <p:extLst>
      <p:ext uri="{BB962C8B-B14F-4D97-AF65-F5344CB8AC3E}">
        <p14:creationId xmlns:p14="http://schemas.microsoft.com/office/powerpoint/2010/main" val="289327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FBDCCDA6-A249-4F45-B782-62A2749F655E}"/>
              </a:ext>
            </a:extLst>
          </p:cNvPr>
          <p:cNvGrpSpPr/>
          <p:nvPr/>
        </p:nvGrpSpPr>
        <p:grpSpPr>
          <a:xfrm>
            <a:off x="8070984" y="849424"/>
            <a:ext cx="4121016" cy="4727411"/>
            <a:chOff x="4544582" y="2070011"/>
            <a:chExt cx="4121016" cy="3778130"/>
          </a:xfrm>
        </p:grpSpPr>
        <p:grpSp>
          <p:nvGrpSpPr>
            <p:cNvPr id="46" name="Group 45">
              <a:extLst>
                <a:ext uri="{FF2B5EF4-FFF2-40B4-BE49-F238E27FC236}">
                  <a16:creationId xmlns:a16="http://schemas.microsoft.com/office/drawing/2014/main" id="{1FDC8626-791C-417C-AB81-43821D3D92D0}"/>
                </a:ext>
              </a:extLst>
            </p:cNvPr>
            <p:cNvGrpSpPr/>
            <p:nvPr/>
          </p:nvGrpSpPr>
          <p:grpSpPr>
            <a:xfrm>
              <a:off x="4544582" y="2070011"/>
              <a:ext cx="4121016" cy="3778130"/>
              <a:chOff x="525517" y="2070012"/>
              <a:chExt cx="4121016" cy="2717975"/>
            </a:xfrm>
          </p:grpSpPr>
          <p:grpSp>
            <p:nvGrpSpPr>
              <p:cNvPr id="47" name="Group 46">
                <a:extLst>
                  <a:ext uri="{FF2B5EF4-FFF2-40B4-BE49-F238E27FC236}">
                    <a16:creationId xmlns:a16="http://schemas.microsoft.com/office/drawing/2014/main" id="{FA4BB178-66FD-478F-A13B-9DEFFE2760C3}"/>
                  </a:ext>
                </a:extLst>
              </p:cNvPr>
              <p:cNvGrpSpPr/>
              <p:nvPr/>
            </p:nvGrpSpPr>
            <p:grpSpPr>
              <a:xfrm>
                <a:off x="525517" y="2070012"/>
                <a:ext cx="4121016" cy="2717975"/>
                <a:chOff x="255814" y="1066800"/>
                <a:chExt cx="5827405" cy="4573836"/>
              </a:xfrm>
              <a:solidFill>
                <a:srgbClr val="FFFFE7"/>
              </a:solidFill>
            </p:grpSpPr>
            <p:sp>
              <p:nvSpPr>
                <p:cNvPr id="50" name="Rectangle 49">
                  <a:extLst>
                    <a:ext uri="{FF2B5EF4-FFF2-40B4-BE49-F238E27FC236}">
                      <a16:creationId xmlns:a16="http://schemas.microsoft.com/office/drawing/2014/main" id="{452C71D6-B59B-412C-9085-71314F140A87}"/>
                    </a:ext>
                  </a:extLst>
                </p:cNvPr>
                <p:cNvSpPr/>
                <p:nvPr/>
              </p:nvSpPr>
              <p:spPr>
                <a:xfrm>
                  <a:off x="255814" y="1066800"/>
                  <a:ext cx="5651061" cy="45738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51" name="TextBox 50">
                  <a:extLst>
                    <a:ext uri="{FF2B5EF4-FFF2-40B4-BE49-F238E27FC236}">
                      <a16:creationId xmlns:a16="http://schemas.microsoft.com/office/drawing/2014/main" id="{2E287D6D-AE11-455B-B0B8-181609884C87}"/>
                    </a:ext>
                  </a:extLst>
                </p:cNvPr>
                <p:cNvSpPr txBox="1"/>
                <p:nvPr/>
              </p:nvSpPr>
              <p:spPr>
                <a:xfrm>
                  <a:off x="255814" y="1066800"/>
                  <a:ext cx="5827405" cy="1304089"/>
                </a:xfrm>
                <a:prstGeom prst="rect">
                  <a:avLst/>
                </a:prstGeom>
                <a:noFill/>
              </p:spPr>
              <p:txBody>
                <a:bodyPr wrap="square">
                  <a:spAutoFit/>
                </a:bodyPr>
                <a:lstStyle/>
                <a:p>
                  <a:pPr algn="ctr"/>
                  <a:r>
                    <a:rPr lang="en-US" sz="3200" dirty="0">
                      <a:solidFill>
                        <a:schemeClr val="tx1"/>
                      </a:solidFill>
                    </a:rPr>
                    <a:t>Global </a:t>
                  </a:r>
                </a:p>
                <a:p>
                  <a:pPr algn="ctr"/>
                  <a:endParaRPr lang="en-US" sz="3200" dirty="0">
                    <a:solidFill>
                      <a:schemeClr val="tx1"/>
                    </a:solidFill>
                  </a:endParaRPr>
                </a:p>
              </p:txBody>
            </p:sp>
          </p:grpSp>
          <p:sp>
            <p:nvSpPr>
              <p:cNvPr id="49" name="Title 1">
                <a:extLst>
                  <a:ext uri="{FF2B5EF4-FFF2-40B4-BE49-F238E27FC236}">
                    <a16:creationId xmlns:a16="http://schemas.microsoft.com/office/drawing/2014/main" id="{20468546-B965-42F4-9F72-CECE8BE5F41F}"/>
                  </a:ext>
                </a:extLst>
              </p:cNvPr>
              <p:cNvSpPr txBox="1">
                <a:spLocks/>
              </p:cNvSpPr>
              <p:nvPr/>
            </p:nvSpPr>
            <p:spPr>
              <a:xfrm>
                <a:off x="525517" y="2250547"/>
                <a:ext cx="4057374"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000" dirty="0"/>
                  <a:t>We can define global variables, whose scope is available to all functions in the program (or file).</a:t>
                </a:r>
              </a:p>
            </p:txBody>
          </p:sp>
        </p:grpSp>
        <p:sp>
          <p:nvSpPr>
            <p:cNvPr id="54" name="Rectangle 53">
              <a:extLst>
                <a:ext uri="{FF2B5EF4-FFF2-40B4-BE49-F238E27FC236}">
                  <a16:creationId xmlns:a16="http://schemas.microsoft.com/office/drawing/2014/main" id="{2D78C510-8C3A-415E-9E52-2B43B9D0CCB3}"/>
                </a:ext>
              </a:extLst>
            </p:cNvPr>
            <p:cNvSpPr/>
            <p:nvPr/>
          </p:nvSpPr>
          <p:spPr>
            <a:xfrm>
              <a:off x="4663005" y="3860941"/>
              <a:ext cx="3806816" cy="17956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Global variable!</a:t>
              </a:r>
            </a:p>
            <a:p>
              <a:r>
                <a:rPr lang="en-US" sz="2000" dirty="0">
                  <a:solidFill>
                    <a:schemeClr val="tx1"/>
                  </a:solidFill>
                  <a:latin typeface="Consolas" panose="020B0609020204030204" pitchFamily="49" charset="0"/>
                  <a:cs typeface="Courier New" panose="02070309020205020404" pitchFamily="49" charset="0"/>
                </a:rPr>
                <a:t>name = "</a:t>
              </a:r>
              <a:r>
                <a:rPr lang="en-US" sz="2000" dirty="0">
                  <a:solidFill>
                    <a:srgbClr val="FF0000"/>
                  </a:solidFill>
                  <a:latin typeface="Consolas" panose="020B0609020204030204" pitchFamily="49" charset="0"/>
                  <a:cs typeface="Courier New" panose="02070309020205020404" pitchFamily="49" charset="0"/>
                </a:rPr>
                <a:t>Carey</a:t>
              </a:r>
              <a:r>
                <a:rPr lang="en-US" sz="2000" dirty="0">
                  <a:solidFill>
                    <a:schemeClr val="tx1"/>
                  </a:solidFill>
                  <a:latin typeface="Consolas" panose="020B0609020204030204" pitchFamily="49" charset="0"/>
                  <a:cs typeface="Courier New" panose="02070309020205020404" pitchFamily="49" charset="0"/>
                </a:rPr>
                <a:t>"</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def </a:t>
              </a:r>
              <a:r>
                <a:rPr lang="en-US" sz="2000" dirty="0" err="1">
                  <a:solidFill>
                    <a:schemeClr val="tx1"/>
                  </a:solidFill>
                  <a:latin typeface="Consolas" panose="020B0609020204030204" pitchFamily="49" charset="0"/>
                  <a:cs typeface="Courier New" panose="02070309020205020404" pitchFamily="49" charset="0"/>
                </a:rPr>
                <a:t>who_am_i</a:t>
              </a:r>
              <a:r>
                <a:rPr lang="en-US" sz="2000" dirty="0">
                  <a:solidFill>
                    <a:schemeClr val="tx1"/>
                  </a:solidFill>
                  <a:latin typeface="Consolas" panose="020B0609020204030204" pitchFamily="49" charset="0"/>
                  <a:cs typeface="Courier New" panose="02070309020205020404" pitchFamily="49" charset="0"/>
                </a:rPr>
                <a:t>():</a:t>
              </a:r>
            </a:p>
            <a:p>
              <a:r>
                <a:rPr lang="en-US" sz="2000" dirty="0">
                  <a:solidFill>
                    <a:schemeClr val="tx1"/>
                  </a:solidFill>
                  <a:latin typeface="Consolas" panose="020B0609020204030204" pitchFamily="49" charset="0"/>
                  <a:cs typeface="Courier New" panose="02070309020205020404" pitchFamily="49" charset="0"/>
                </a:rPr>
                <a:t>  print("I am ", </a:t>
              </a:r>
              <a:r>
                <a:rPr lang="en-US" sz="2000" dirty="0">
                  <a:solidFill>
                    <a:srgbClr val="FF0000"/>
                  </a:solidFill>
                  <a:latin typeface="Consolas" panose="020B0609020204030204" pitchFamily="49" charset="0"/>
                  <a:cs typeface="Courier New" panose="02070309020205020404" pitchFamily="49" charset="0"/>
                </a:rPr>
                <a:t>name</a:t>
              </a:r>
              <a:r>
                <a:rPr lang="en-US" sz="2000" dirty="0">
                  <a:solidFill>
                    <a:schemeClr val="tx1"/>
                  </a:solidFill>
                  <a:latin typeface="Consolas" panose="020B0609020204030204" pitchFamily="49" charset="0"/>
                  <a:cs typeface="Courier New" panose="02070309020205020404" pitchFamily="49" charset="0"/>
                </a:rPr>
                <a:t>);</a:t>
              </a:r>
            </a:p>
            <a:p>
              <a:endParaRPr lang="en-US" sz="2000" dirty="0">
                <a:solidFill>
                  <a:schemeClr val="tx1"/>
                </a:solidFill>
                <a:latin typeface="Consolas" panose="020B0609020204030204" pitchFamily="49" charset="0"/>
                <a:cs typeface="Courier New" panose="02070309020205020404" pitchFamily="49" charset="0"/>
              </a:endParaRPr>
            </a:p>
            <a:p>
              <a:endParaRPr lang="en-US" sz="2000" dirty="0">
                <a:solidFill>
                  <a:schemeClr val="tx1"/>
                </a:solidFill>
                <a:latin typeface="Consolas" panose="020B0609020204030204" pitchFamily="49" charset="0"/>
                <a:cs typeface="Courier New" panose="02070309020205020404" pitchFamily="49" charset="0"/>
              </a:endParaRPr>
            </a:p>
          </p:txBody>
        </p:sp>
      </p:grpSp>
      <p:grpSp>
        <p:nvGrpSpPr>
          <p:cNvPr id="3" name="Group 2">
            <a:extLst>
              <a:ext uri="{FF2B5EF4-FFF2-40B4-BE49-F238E27FC236}">
                <a16:creationId xmlns:a16="http://schemas.microsoft.com/office/drawing/2014/main" id="{E8156246-1F80-4D83-990E-5430B441C8D6}"/>
              </a:ext>
            </a:extLst>
          </p:cNvPr>
          <p:cNvGrpSpPr/>
          <p:nvPr/>
        </p:nvGrpSpPr>
        <p:grpSpPr>
          <a:xfrm>
            <a:off x="194490" y="849425"/>
            <a:ext cx="4122302" cy="4727411"/>
            <a:chOff x="194490" y="849425"/>
            <a:chExt cx="4122302" cy="4315427"/>
          </a:xfrm>
        </p:grpSpPr>
        <p:grpSp>
          <p:nvGrpSpPr>
            <p:cNvPr id="45" name="Group 44">
              <a:extLst>
                <a:ext uri="{FF2B5EF4-FFF2-40B4-BE49-F238E27FC236}">
                  <a16:creationId xmlns:a16="http://schemas.microsoft.com/office/drawing/2014/main" id="{1909C12A-3DA0-4741-A380-11A6E90A0AA3}"/>
                </a:ext>
              </a:extLst>
            </p:cNvPr>
            <p:cNvGrpSpPr/>
            <p:nvPr/>
          </p:nvGrpSpPr>
          <p:grpSpPr>
            <a:xfrm>
              <a:off x="194490" y="849425"/>
              <a:ext cx="4122302" cy="4315427"/>
              <a:chOff x="524231" y="2070012"/>
              <a:chExt cx="4122302" cy="2717975"/>
            </a:xfrm>
          </p:grpSpPr>
          <p:grpSp>
            <p:nvGrpSpPr>
              <p:cNvPr id="40" name="Group 39">
                <a:extLst>
                  <a:ext uri="{FF2B5EF4-FFF2-40B4-BE49-F238E27FC236}">
                    <a16:creationId xmlns:a16="http://schemas.microsoft.com/office/drawing/2014/main" id="{AD54BE35-A812-4045-85DE-4AC055BFF0A6}"/>
                  </a:ext>
                </a:extLst>
              </p:cNvPr>
              <p:cNvGrpSpPr/>
              <p:nvPr/>
            </p:nvGrpSpPr>
            <p:grpSpPr>
              <a:xfrm>
                <a:off x="525517" y="2070012"/>
                <a:ext cx="4121016" cy="2717975"/>
                <a:chOff x="255813" y="1066800"/>
                <a:chExt cx="5827405" cy="4573836"/>
              </a:xfrm>
              <a:solidFill>
                <a:srgbClr val="FFFFE7"/>
              </a:solidFill>
            </p:grpSpPr>
            <p:sp>
              <p:nvSpPr>
                <p:cNvPr id="41" name="Rectangle 40">
                  <a:extLst>
                    <a:ext uri="{FF2B5EF4-FFF2-40B4-BE49-F238E27FC236}">
                      <a16:creationId xmlns:a16="http://schemas.microsoft.com/office/drawing/2014/main" id="{747015B8-406A-4B4E-ADEB-4CF75FCEB7BE}"/>
                    </a:ext>
                  </a:extLst>
                </p:cNvPr>
                <p:cNvSpPr/>
                <p:nvPr/>
              </p:nvSpPr>
              <p:spPr>
                <a:xfrm>
                  <a:off x="255814" y="1066800"/>
                  <a:ext cx="5651061" cy="457383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42" name="TextBox 41">
                  <a:extLst>
                    <a:ext uri="{FF2B5EF4-FFF2-40B4-BE49-F238E27FC236}">
                      <a16:creationId xmlns:a16="http://schemas.microsoft.com/office/drawing/2014/main" id="{B8482F80-A0AA-49C4-BE68-59B3D1971849}"/>
                    </a:ext>
                  </a:extLst>
                </p:cNvPr>
                <p:cNvSpPr txBox="1"/>
                <p:nvPr/>
              </p:nvSpPr>
              <p:spPr>
                <a:xfrm>
                  <a:off x="255813" y="1066800"/>
                  <a:ext cx="5827405" cy="1304089"/>
                </a:xfrm>
                <a:prstGeom prst="rect">
                  <a:avLst/>
                </a:prstGeom>
                <a:noFill/>
              </p:spPr>
              <p:txBody>
                <a:bodyPr wrap="square">
                  <a:spAutoFit/>
                </a:bodyPr>
                <a:lstStyle/>
                <a:p>
                  <a:pPr algn="ctr"/>
                  <a:r>
                    <a:rPr lang="en-US" sz="3200" dirty="0">
                      <a:solidFill>
                        <a:schemeClr val="tx1"/>
                      </a:solidFill>
                    </a:rPr>
                    <a:t>Classes/Structs</a:t>
                  </a:r>
                </a:p>
                <a:p>
                  <a:pPr algn="ctr"/>
                  <a:endParaRPr lang="en-US" sz="3200" dirty="0">
                    <a:solidFill>
                      <a:schemeClr val="tx1"/>
                    </a:solidFill>
                  </a:endParaRPr>
                </a:p>
              </p:txBody>
            </p:sp>
          </p:grpSp>
          <p:sp>
            <p:nvSpPr>
              <p:cNvPr id="44" name="Title 1">
                <a:extLst>
                  <a:ext uri="{FF2B5EF4-FFF2-40B4-BE49-F238E27FC236}">
                    <a16:creationId xmlns:a16="http://schemas.microsoft.com/office/drawing/2014/main" id="{D8B795D5-1B2C-4EDE-A4F0-54611517DC5D}"/>
                  </a:ext>
                </a:extLst>
              </p:cNvPr>
              <p:cNvSpPr txBox="1">
                <a:spLocks/>
              </p:cNvSpPr>
              <p:nvPr/>
            </p:nvSpPr>
            <p:spPr>
              <a:xfrm>
                <a:off x="524231" y="2256685"/>
                <a:ext cx="399630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000" dirty="0"/>
                  <a:t>A class can have member variables, whose scope is limited to that class. </a:t>
                </a:r>
              </a:p>
            </p:txBody>
          </p:sp>
        </p:grpSp>
        <p:sp>
          <p:nvSpPr>
            <p:cNvPr id="24" name="TextBox 23">
              <a:extLst>
                <a:ext uri="{FF2B5EF4-FFF2-40B4-BE49-F238E27FC236}">
                  <a16:creationId xmlns:a16="http://schemas.microsoft.com/office/drawing/2014/main" id="{CC6ED2FE-33EF-44A3-A596-3EF2B47A0BB8}"/>
                </a:ext>
              </a:extLst>
            </p:cNvPr>
            <p:cNvSpPr txBox="1"/>
            <p:nvPr/>
          </p:nvSpPr>
          <p:spPr>
            <a:xfrm>
              <a:off x="350880" y="2910880"/>
              <a:ext cx="3674694" cy="2050968"/>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class Dog {</a:t>
              </a:r>
            </a:p>
            <a:p>
              <a:r>
                <a:rPr lang="en-US" sz="2000" dirty="0">
                  <a:latin typeface="Consolas" panose="020B0609020204030204" pitchFamily="49" charset="0"/>
                </a:rPr>
                <a:t>public:</a:t>
              </a:r>
            </a:p>
            <a:p>
              <a:r>
                <a:rPr lang="en-US" sz="2000" dirty="0">
                  <a:latin typeface="Consolas" panose="020B0609020204030204" pitchFamily="49" charset="0"/>
                </a:rPr>
                <a:t>  void wash() {…}</a:t>
              </a:r>
            </a:p>
            <a:p>
              <a:r>
                <a:rPr lang="en-US" sz="2000" dirty="0">
                  <a:latin typeface="Consolas" panose="020B0609020204030204" pitchFamily="49" charset="0"/>
                </a:rPr>
                <a:t> …</a:t>
              </a:r>
            </a:p>
            <a:p>
              <a:r>
                <a:rPr lang="en-US" sz="2000" dirty="0">
                  <a:latin typeface="Consolas" panose="020B0609020204030204" pitchFamily="49" charset="0"/>
                </a:rPr>
                <a:t>private:</a:t>
              </a:r>
            </a:p>
            <a:p>
              <a:r>
                <a:rPr lang="en-US" sz="2000" dirty="0">
                  <a:latin typeface="Consolas" panose="020B0609020204030204" pitchFamily="49" charset="0"/>
                </a:rPr>
                <a:t>  int </a:t>
              </a:r>
              <a:r>
                <a:rPr lang="en-US" sz="2000" dirty="0" err="1">
                  <a:solidFill>
                    <a:srgbClr val="FF0000"/>
                  </a:solidFill>
                  <a:latin typeface="Consolas" panose="020B0609020204030204" pitchFamily="49" charset="0"/>
                </a:rPr>
                <a:t>num_fleas</a:t>
              </a:r>
              <a:r>
                <a:rPr lang="en-US" sz="2000" dirty="0">
                  <a:latin typeface="Consolas" panose="020B0609020204030204" pitchFamily="49" charset="0"/>
                </a:rPr>
                <a:t>;</a:t>
              </a:r>
            </a:p>
            <a:p>
              <a:r>
                <a:rPr lang="en-US" sz="2000" dirty="0">
                  <a:latin typeface="Consolas" panose="020B0609020204030204" pitchFamily="49" charset="0"/>
                </a:rPr>
                <a:t>};</a:t>
              </a:r>
            </a:p>
          </p:txBody>
        </p:sp>
      </p:grpSp>
      <p:sp>
        <p:nvSpPr>
          <p:cNvPr id="26" name="Title 1">
            <a:extLst>
              <a:ext uri="{FF2B5EF4-FFF2-40B4-BE49-F238E27FC236}">
                <a16:creationId xmlns:a16="http://schemas.microsoft.com/office/drawing/2014/main" id="{43E062AB-1F29-4CD3-B738-EB402F03F596}"/>
              </a:ext>
            </a:extLst>
          </p:cNvPr>
          <p:cNvSpPr txBox="1">
            <a:spLocks/>
          </p:cNvSpPr>
          <p:nvPr/>
        </p:nvSpPr>
        <p:spPr>
          <a:xfrm>
            <a:off x="914400" y="88266"/>
            <a:ext cx="10363200" cy="1143000"/>
          </a:xfrm>
          <a:prstGeom prst="rect">
            <a:avLst/>
          </a:prstGeom>
        </p:spPr>
        <p:txBody>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What types of contexts do we consider for Lexical Scope?</a:t>
            </a:r>
          </a:p>
        </p:txBody>
      </p:sp>
      <p:grpSp>
        <p:nvGrpSpPr>
          <p:cNvPr id="2" name="Group 1">
            <a:extLst>
              <a:ext uri="{FF2B5EF4-FFF2-40B4-BE49-F238E27FC236}">
                <a16:creationId xmlns:a16="http://schemas.microsoft.com/office/drawing/2014/main" id="{FFE7E0B3-E83E-47C0-A30B-56EEF3441D64}"/>
              </a:ext>
            </a:extLst>
          </p:cNvPr>
          <p:cNvGrpSpPr/>
          <p:nvPr/>
        </p:nvGrpSpPr>
        <p:grpSpPr>
          <a:xfrm>
            <a:off x="4316792" y="849424"/>
            <a:ext cx="3712659" cy="4746016"/>
            <a:chOff x="8309240" y="849426"/>
            <a:chExt cx="3712659" cy="4332411"/>
          </a:xfrm>
        </p:grpSpPr>
        <p:grpSp>
          <p:nvGrpSpPr>
            <p:cNvPr id="55" name="Group 54">
              <a:extLst>
                <a:ext uri="{FF2B5EF4-FFF2-40B4-BE49-F238E27FC236}">
                  <a16:creationId xmlns:a16="http://schemas.microsoft.com/office/drawing/2014/main" id="{7F9442DA-4BE1-423C-892F-FC021076B8BA}"/>
                </a:ext>
              </a:extLst>
            </p:cNvPr>
            <p:cNvGrpSpPr/>
            <p:nvPr/>
          </p:nvGrpSpPr>
          <p:grpSpPr>
            <a:xfrm>
              <a:off x="8309240" y="849426"/>
              <a:ext cx="3712659" cy="4332411"/>
              <a:chOff x="524088" y="2070012"/>
              <a:chExt cx="4122445" cy="3792999"/>
            </a:xfrm>
          </p:grpSpPr>
          <p:grpSp>
            <p:nvGrpSpPr>
              <p:cNvPr id="56" name="Group 55">
                <a:extLst>
                  <a:ext uri="{FF2B5EF4-FFF2-40B4-BE49-F238E27FC236}">
                    <a16:creationId xmlns:a16="http://schemas.microsoft.com/office/drawing/2014/main" id="{3BEF488E-8CF5-477F-B21B-D6BCA549D53A}"/>
                  </a:ext>
                </a:extLst>
              </p:cNvPr>
              <p:cNvGrpSpPr/>
              <p:nvPr/>
            </p:nvGrpSpPr>
            <p:grpSpPr>
              <a:xfrm>
                <a:off x="525517" y="2070012"/>
                <a:ext cx="4121016" cy="3792999"/>
                <a:chOff x="255814" y="1066800"/>
                <a:chExt cx="5827405" cy="6382897"/>
              </a:xfrm>
              <a:solidFill>
                <a:srgbClr val="FFFFE7"/>
              </a:solidFill>
            </p:grpSpPr>
            <p:sp>
              <p:nvSpPr>
                <p:cNvPr id="59" name="Rectangle 58">
                  <a:extLst>
                    <a:ext uri="{FF2B5EF4-FFF2-40B4-BE49-F238E27FC236}">
                      <a16:creationId xmlns:a16="http://schemas.microsoft.com/office/drawing/2014/main" id="{DCEF67EB-93F0-4A01-898E-601CA3068A1E}"/>
                    </a:ext>
                  </a:extLst>
                </p:cNvPr>
                <p:cNvSpPr/>
                <p:nvPr/>
              </p:nvSpPr>
              <p:spPr>
                <a:xfrm>
                  <a:off x="255814" y="1066800"/>
                  <a:ext cx="5651061" cy="638289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60" name="TextBox 59">
                  <a:extLst>
                    <a:ext uri="{FF2B5EF4-FFF2-40B4-BE49-F238E27FC236}">
                      <a16:creationId xmlns:a16="http://schemas.microsoft.com/office/drawing/2014/main" id="{4EFB8266-52BD-4FF3-9A4E-A39D83E455E2}"/>
                    </a:ext>
                  </a:extLst>
                </p:cNvPr>
                <p:cNvSpPr txBox="1"/>
                <p:nvPr/>
              </p:nvSpPr>
              <p:spPr>
                <a:xfrm>
                  <a:off x="255814" y="1066800"/>
                  <a:ext cx="5827405" cy="1448746"/>
                </a:xfrm>
                <a:prstGeom prst="rect">
                  <a:avLst/>
                </a:prstGeom>
                <a:noFill/>
              </p:spPr>
              <p:txBody>
                <a:bodyPr wrap="square">
                  <a:spAutoFit/>
                </a:bodyPr>
                <a:lstStyle/>
                <a:p>
                  <a:pPr algn="ctr"/>
                  <a:r>
                    <a:rPr lang="en-US" sz="3200" dirty="0">
                      <a:solidFill>
                        <a:schemeClr val="tx1"/>
                      </a:solidFill>
                    </a:rPr>
                    <a:t>Namespaces</a:t>
                  </a:r>
                </a:p>
                <a:p>
                  <a:pPr algn="ctr"/>
                  <a:endParaRPr lang="en-US" sz="3200" dirty="0">
                    <a:solidFill>
                      <a:schemeClr val="tx1"/>
                    </a:solidFill>
                  </a:endParaRPr>
                </a:p>
              </p:txBody>
            </p:sp>
          </p:grpSp>
          <p:sp>
            <p:nvSpPr>
              <p:cNvPr id="58" name="Title 1">
                <a:extLst>
                  <a:ext uri="{FF2B5EF4-FFF2-40B4-BE49-F238E27FC236}">
                    <a16:creationId xmlns:a16="http://schemas.microsoft.com/office/drawing/2014/main" id="{3A745603-3118-4363-8CCD-00290E147F66}"/>
                  </a:ext>
                </a:extLst>
              </p:cNvPr>
              <p:cNvSpPr txBox="1">
                <a:spLocks/>
              </p:cNvSpPr>
              <p:nvPr/>
            </p:nvSpPr>
            <p:spPr>
              <a:xfrm>
                <a:off x="524088" y="2511486"/>
                <a:ext cx="399630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000" dirty="0"/>
                  <a:t>Some languages have namespaces that also provide "cleaner" scoping.</a:t>
                </a:r>
              </a:p>
            </p:txBody>
          </p:sp>
        </p:grpSp>
        <p:sp>
          <p:nvSpPr>
            <p:cNvPr id="34" name="TextBox 33">
              <a:extLst>
                <a:ext uri="{FF2B5EF4-FFF2-40B4-BE49-F238E27FC236}">
                  <a16:creationId xmlns:a16="http://schemas.microsoft.com/office/drawing/2014/main" id="{74AEC42D-74F6-4690-9218-EB8D8AF99F8E}"/>
                </a:ext>
              </a:extLst>
            </p:cNvPr>
            <p:cNvSpPr txBox="1"/>
            <p:nvPr/>
          </p:nvSpPr>
          <p:spPr>
            <a:xfrm>
              <a:off x="8396681" y="2895050"/>
              <a:ext cx="3424177" cy="2050968"/>
            </a:xfrm>
            <a:prstGeom prst="rect">
              <a:avLst/>
            </a:prstGeom>
            <a:solidFill>
              <a:srgbClr val="FDF1E9"/>
            </a:solidFill>
            <a:ln>
              <a:solidFill>
                <a:schemeClr val="tx1"/>
              </a:solidFill>
            </a:ln>
          </p:spPr>
          <p:txBody>
            <a:bodyPr wrap="square" rtlCol="0">
              <a:spAutoFit/>
            </a:bodyPr>
            <a:lstStyle/>
            <a:p>
              <a:r>
                <a:rPr lang="en-US" sz="2000" dirty="0">
                  <a:latin typeface="Consolas" panose="020B0609020204030204" pitchFamily="49" charset="0"/>
                </a:rPr>
                <a:t>namespace </a:t>
              </a:r>
              <a:r>
                <a:rPr lang="en-US" sz="2000" dirty="0">
                  <a:solidFill>
                    <a:srgbClr val="FF0000"/>
                  </a:solidFill>
                  <a:latin typeface="Consolas" panose="020B0609020204030204" pitchFamily="49" charset="0"/>
                </a:rPr>
                <a:t>CONSTS</a:t>
              </a:r>
              <a:r>
                <a:rPr lang="en-US" sz="2000" dirty="0">
                  <a:latin typeface="Consolas" panose="020B0609020204030204" pitchFamily="49" charset="0"/>
                </a:rPr>
                <a:t> {</a:t>
              </a:r>
            </a:p>
            <a:p>
              <a:r>
                <a:rPr lang="en-US" sz="2000" dirty="0">
                  <a:latin typeface="Consolas" panose="020B0609020204030204" pitchFamily="49" charset="0"/>
                </a:rPr>
                <a:t>  const float </a:t>
              </a:r>
              <a:r>
                <a:rPr lang="en-US" sz="2000" dirty="0">
                  <a:solidFill>
                    <a:srgbClr val="FF0000"/>
                  </a:solidFill>
                  <a:latin typeface="Consolas" panose="020B0609020204030204" pitchFamily="49" charset="0"/>
                </a:rPr>
                <a:t>PI</a:t>
              </a:r>
              <a:r>
                <a:rPr lang="en-US" sz="2000" dirty="0">
                  <a:latin typeface="Consolas" panose="020B0609020204030204" pitchFamily="49" charset="0"/>
                </a:rPr>
                <a:t>=3.14;</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float area(float r) {</a:t>
              </a:r>
            </a:p>
            <a:p>
              <a:r>
                <a:rPr lang="en-US" sz="2000" dirty="0">
                  <a:latin typeface="Consolas" panose="020B0609020204030204" pitchFamily="49" charset="0"/>
                </a:rPr>
                <a:t> return r*r*</a:t>
              </a:r>
              <a:r>
                <a:rPr lang="en-US" sz="2000" dirty="0">
                  <a:solidFill>
                    <a:srgbClr val="FF0000"/>
                  </a:solidFill>
                  <a:latin typeface="Consolas" panose="020B0609020204030204" pitchFamily="49" charset="0"/>
                </a:rPr>
                <a:t>CONSTS.PI</a:t>
              </a:r>
              <a:r>
                <a:rPr lang="en-US" sz="2000" dirty="0">
                  <a:latin typeface="Consolas" panose="020B0609020204030204" pitchFamily="49" charset="0"/>
                </a:rPr>
                <a:t>; </a:t>
              </a:r>
            </a:p>
            <a:p>
              <a:r>
                <a:rPr lang="en-US" sz="2000" dirty="0">
                  <a:latin typeface="Consolas" panose="020B0609020204030204" pitchFamily="49" charset="0"/>
                </a:rPr>
                <a:t>}</a:t>
              </a:r>
            </a:p>
          </p:txBody>
        </p:sp>
      </p:grpSp>
    </p:spTree>
    <p:extLst>
      <p:ext uri="{BB962C8B-B14F-4D97-AF65-F5344CB8AC3E}">
        <p14:creationId xmlns:p14="http://schemas.microsoft.com/office/powerpoint/2010/main" val="85991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47BF82-1132-4419-BCC3-D13203DBCBF8}"/>
              </a:ext>
            </a:extLst>
          </p:cNvPr>
          <p:cNvSpPr txBox="1">
            <a:spLocks/>
          </p:cNvSpPr>
          <p:nvPr/>
        </p:nvSpPr>
        <p:spPr>
          <a:xfrm>
            <a:off x="914400" y="138658"/>
            <a:ext cx="10363200" cy="1143000"/>
          </a:xfrm>
          <a:prstGeom prst="rect">
            <a:avLst/>
          </a:prstGeom>
        </p:spPr>
        <p:txBody>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Lexical Scoping Tricks: C++</a:t>
            </a:r>
          </a:p>
        </p:txBody>
      </p:sp>
      <p:sp>
        <p:nvSpPr>
          <p:cNvPr id="10" name="TextBox 9">
            <a:extLst>
              <a:ext uri="{FF2B5EF4-FFF2-40B4-BE49-F238E27FC236}">
                <a16:creationId xmlns:a16="http://schemas.microsoft.com/office/drawing/2014/main" id="{79802212-7EE0-4279-B358-1A25039B0D31}"/>
              </a:ext>
            </a:extLst>
          </p:cNvPr>
          <p:cNvSpPr txBox="1"/>
          <p:nvPr/>
        </p:nvSpPr>
        <p:spPr>
          <a:xfrm>
            <a:off x="155751" y="823965"/>
            <a:ext cx="6988819" cy="5841878"/>
          </a:xfrm>
          <a:prstGeom prst="rect">
            <a:avLst/>
          </a:prstGeom>
          <a:solidFill>
            <a:srgbClr val="FDF1E9"/>
          </a:solidFill>
          <a:ln>
            <a:solidFill>
              <a:schemeClr val="tx1"/>
            </a:solidFill>
          </a:ln>
        </p:spPr>
        <p:txBody>
          <a:bodyPr wrap="square" rtlCol="0">
            <a:noAutofit/>
          </a:bodyPr>
          <a:lstStyle/>
          <a:p>
            <a:r>
              <a:rPr lang="en-US" sz="2000" dirty="0">
                <a:latin typeface="Consolas" panose="020B0609020204030204" pitchFamily="49" charset="0"/>
              </a:rPr>
              <a:t>int </a:t>
            </a:r>
            <a:r>
              <a:rPr lang="en-US" sz="2000" dirty="0">
                <a:solidFill>
                  <a:schemeClr val="accent6"/>
                </a:solidFill>
                <a:latin typeface="Consolas" panose="020B0609020204030204" pitchFamily="49" charset="0"/>
              </a:rPr>
              <a:t>boogers</a:t>
            </a:r>
            <a:r>
              <a:rPr lang="en-US" sz="2000" dirty="0">
                <a:latin typeface="Consolas" panose="020B0609020204030204" pitchFamily="49" charset="0"/>
              </a:rPr>
              <a:t> = 10;</a:t>
            </a:r>
          </a:p>
          <a:p>
            <a:endParaRPr lang="en-US" sz="2000" dirty="0">
              <a:latin typeface="Consolas" panose="020B0609020204030204" pitchFamily="49" charset="0"/>
            </a:endParaRPr>
          </a:p>
          <a:p>
            <a:r>
              <a:rPr lang="en-US" sz="2000" dirty="0">
                <a:latin typeface="Consolas" panose="020B0609020204030204" pitchFamily="49" charset="0"/>
              </a:rPr>
              <a:t>class </a:t>
            </a:r>
            <a:r>
              <a:rPr lang="en-US" sz="2000" dirty="0" err="1">
                <a:latin typeface="Consolas" panose="020B0609020204030204" pitchFamily="49" charset="0"/>
              </a:rPr>
              <a:t>PersonWithCold</a:t>
            </a:r>
            <a:r>
              <a:rPr lang="en-US" sz="2000" dirty="0">
                <a:latin typeface="Consolas" panose="020B0609020204030204" pitchFamily="49" charset="0"/>
              </a:rPr>
              <a:t> {</a:t>
            </a:r>
          </a:p>
          <a:p>
            <a:r>
              <a:rPr lang="en-US" sz="2000" dirty="0">
                <a:latin typeface="Consolas" panose="020B0609020204030204" pitchFamily="49" charset="0"/>
              </a:rPr>
              <a:t>public:</a:t>
            </a:r>
          </a:p>
          <a:p>
            <a:r>
              <a:rPr lang="en-US" sz="2000" dirty="0">
                <a:latin typeface="Consolas" panose="020B0609020204030204" pitchFamily="49" charset="0"/>
              </a:rPr>
              <a:t>  void </a:t>
            </a:r>
            <a:r>
              <a:rPr lang="en-US" sz="2000" dirty="0" err="1">
                <a:latin typeface="Consolas" panose="020B0609020204030204" pitchFamily="49" charset="0"/>
              </a:rPr>
              <a:t>look_in_mirror</a:t>
            </a:r>
            <a:r>
              <a:rPr lang="en-US" sz="2000" dirty="0">
                <a:latin typeface="Consolas" panose="020B0609020204030204" pitchFamily="49" charset="0"/>
              </a:rPr>
              <a:t>() {</a:t>
            </a:r>
          </a:p>
          <a:p>
            <a:r>
              <a:rPr lang="en-US" sz="2000" dirty="0">
                <a:latin typeface="Consolas" panose="020B0609020204030204" pitchFamily="49" charset="0"/>
              </a:rPr>
              <a:t>    int </a:t>
            </a:r>
            <a:r>
              <a:rPr lang="en-US" sz="2000" dirty="0">
                <a:solidFill>
                  <a:srgbClr val="FF0000"/>
                </a:solidFill>
                <a:latin typeface="Consolas" panose="020B0609020204030204" pitchFamily="49" charset="0"/>
              </a:rPr>
              <a:t>boogers</a:t>
            </a:r>
            <a:r>
              <a:rPr lang="en-US" sz="2000" dirty="0">
                <a:latin typeface="Consolas" panose="020B0609020204030204" pitchFamily="49" charset="0"/>
              </a:rPr>
              <a:t> = 20;</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Ewww</a:t>
            </a:r>
            <a:r>
              <a:rPr lang="en-US" sz="2000" dirty="0">
                <a:latin typeface="Consolas" panose="020B0609020204030204" pitchFamily="49" charset="0"/>
              </a:rPr>
              <a:t> " &lt;&lt; </a:t>
            </a:r>
            <a:r>
              <a:rPr lang="en-US" sz="2000" dirty="0">
                <a:solidFill>
                  <a:srgbClr val="FF0000"/>
                </a:solidFill>
                <a:latin typeface="Consolas" panose="020B0609020204030204" pitchFamily="49" charset="0"/>
              </a:rPr>
              <a:t>boogers</a:t>
            </a:r>
            <a:r>
              <a:rPr lang="en-US" sz="2000" dirty="0">
                <a:latin typeface="Consolas" panose="020B0609020204030204" pitchFamily="49" charset="0"/>
              </a:rPr>
              <a:t> &lt;&lt; " boogers.";</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Ewww</a:t>
            </a:r>
            <a:r>
              <a:rPr lang="en-US" sz="2000" dirty="0">
                <a:latin typeface="Consolas" panose="020B0609020204030204" pitchFamily="49" charset="0"/>
              </a:rPr>
              <a:t> " &lt;&lt; </a:t>
            </a:r>
            <a:br>
              <a:rPr lang="en-US" sz="2000" dirty="0">
                <a:latin typeface="Consolas" panose="020B0609020204030204" pitchFamily="49" charset="0"/>
              </a:rPr>
            </a:br>
            <a:r>
              <a:rPr lang="en-US" sz="2000" dirty="0">
                <a:latin typeface="Consolas" panose="020B0609020204030204" pitchFamily="49" charset="0"/>
              </a:rPr>
              <a:t>            </a:t>
            </a:r>
            <a:r>
              <a:rPr lang="en-US" sz="2000" dirty="0">
                <a:solidFill>
                  <a:schemeClr val="accent5">
                    <a:lumMod val="75000"/>
                  </a:schemeClr>
                </a:solidFill>
                <a:latin typeface="Consolas" panose="020B0609020204030204" pitchFamily="49" charset="0"/>
              </a:rPr>
              <a:t>this-&gt;boogers </a:t>
            </a:r>
            <a:r>
              <a:rPr lang="en-US" sz="2000" dirty="0">
                <a:latin typeface="Consolas" panose="020B0609020204030204" pitchFamily="49" charset="0"/>
              </a:rPr>
              <a:t>&lt;&lt; " boogers.";</a:t>
            </a:r>
          </a:p>
          <a:p>
            <a:r>
              <a:rPr lang="en-US" sz="2000" dirty="0">
                <a:latin typeface="Consolas" panose="020B0609020204030204" pitchFamily="49" charset="0"/>
              </a:rPr>
              <a:t>    </a:t>
            </a:r>
            <a:r>
              <a:rPr lang="en-US" sz="2000" dirty="0" err="1">
                <a:latin typeface="Consolas" panose="020B0609020204030204" pitchFamily="49" charset="0"/>
              </a:rPr>
              <a:t>cout</a:t>
            </a:r>
            <a:r>
              <a:rPr lang="en-US" sz="2000" dirty="0">
                <a:latin typeface="Consolas" panose="020B0609020204030204" pitchFamily="49" charset="0"/>
              </a:rPr>
              <a:t> &lt;&lt; "</a:t>
            </a:r>
            <a:r>
              <a:rPr lang="en-US" sz="2000" dirty="0" err="1">
                <a:latin typeface="Consolas" panose="020B0609020204030204" pitchFamily="49" charset="0"/>
              </a:rPr>
              <a:t>Ewww</a:t>
            </a:r>
            <a:r>
              <a:rPr lang="en-US" sz="2000" dirty="0">
                <a:latin typeface="Consolas" panose="020B0609020204030204" pitchFamily="49" charset="0"/>
              </a:rPr>
              <a:t> " &lt;&lt; </a:t>
            </a:r>
            <a:r>
              <a:rPr lang="en-US" sz="2000" dirty="0">
                <a:solidFill>
                  <a:schemeClr val="accent6"/>
                </a:solidFill>
                <a:latin typeface="Consolas" panose="020B0609020204030204" pitchFamily="49" charset="0"/>
              </a:rPr>
              <a:t>::boogers </a:t>
            </a:r>
            <a:r>
              <a:rPr lang="en-US" sz="2000" dirty="0">
                <a:latin typeface="Consolas" panose="020B0609020204030204" pitchFamily="49" charset="0"/>
              </a:rPr>
              <a:t>&lt;&lt; " boogers.";</a:t>
            </a:r>
          </a:p>
          <a:p>
            <a:r>
              <a:rPr lang="en-US" sz="2000" dirty="0">
                <a:latin typeface="Consolas" panose="020B0609020204030204" pitchFamily="49" charset="0"/>
              </a:rPr>
              <a:t>  }</a:t>
            </a:r>
          </a:p>
          <a:p>
            <a:r>
              <a:rPr lang="en-US" sz="2000" dirty="0">
                <a:latin typeface="Consolas" panose="020B0609020204030204" pitchFamily="49" charset="0"/>
              </a:rPr>
              <a:t>private:</a:t>
            </a:r>
          </a:p>
          <a:p>
            <a:r>
              <a:rPr lang="en-US" sz="2000" dirty="0">
                <a:latin typeface="Consolas" panose="020B0609020204030204" pitchFamily="49" charset="0"/>
              </a:rPr>
              <a:t>  int </a:t>
            </a:r>
            <a:r>
              <a:rPr lang="en-US" sz="2000" dirty="0">
                <a:solidFill>
                  <a:schemeClr val="accent5">
                    <a:lumMod val="75000"/>
                  </a:schemeClr>
                </a:solidFill>
                <a:latin typeface="Consolas" panose="020B0609020204030204" pitchFamily="49" charset="0"/>
              </a:rPr>
              <a:t>boogers</a:t>
            </a:r>
            <a:r>
              <a:rPr lang="en-US" sz="2000" dirty="0">
                <a:latin typeface="Consolas" panose="020B0609020204030204" pitchFamily="49" charset="0"/>
              </a:rPr>
              <a:t> = 30;</a:t>
            </a:r>
          </a:p>
          <a:p>
            <a:r>
              <a:rPr lang="en-US" sz="2000" dirty="0">
                <a:latin typeface="Consolas" panose="020B0609020204030204" pitchFamily="49" charset="0"/>
              </a:rPr>
              <a:t>};</a:t>
            </a:r>
          </a:p>
          <a:p>
            <a:endParaRPr lang="en-US" dirty="0">
              <a:latin typeface="Consolas" panose="020B0609020204030204" pitchFamily="49" charset="0"/>
            </a:endParaRPr>
          </a:p>
          <a:p>
            <a:r>
              <a:rPr lang="en-US" sz="2000" dirty="0">
                <a:latin typeface="Consolas" panose="020B0609020204030204" pitchFamily="49" charset="0"/>
              </a:rPr>
              <a:t>int main() {</a:t>
            </a:r>
          </a:p>
          <a:p>
            <a:r>
              <a:rPr lang="en-US" sz="2000" dirty="0">
                <a:latin typeface="Consolas" panose="020B0609020204030204" pitchFamily="49" charset="0"/>
              </a:rPr>
              <a:t>  </a:t>
            </a:r>
            <a:r>
              <a:rPr lang="en-US" sz="2000" dirty="0" err="1">
                <a:latin typeface="Consolas" panose="020B0609020204030204" pitchFamily="49" charset="0"/>
              </a:rPr>
              <a:t>PersonWithCold</a:t>
            </a:r>
            <a:r>
              <a:rPr lang="en-US" sz="2000" dirty="0">
                <a:latin typeface="Consolas" panose="020B0609020204030204" pitchFamily="49" charset="0"/>
              </a:rPr>
              <a:t> </a:t>
            </a:r>
            <a:r>
              <a:rPr lang="en-US" sz="2000" dirty="0" err="1">
                <a:latin typeface="Consolas" panose="020B0609020204030204" pitchFamily="49" charset="0"/>
              </a:rPr>
              <a:t>david_s</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david_s.look_in_mirror</a:t>
            </a:r>
            <a:r>
              <a:rPr lang="en-US" sz="2000" dirty="0">
                <a:latin typeface="Consolas" panose="020B0609020204030204" pitchFamily="49" charset="0"/>
              </a:rPr>
              <a:t>();</a:t>
            </a:r>
          </a:p>
          <a:p>
            <a:r>
              <a:rPr lang="en-US" sz="2000" dirty="0">
                <a:latin typeface="Consolas" panose="020B0609020204030204" pitchFamily="49" charset="0"/>
              </a:rPr>
              <a:t>}</a:t>
            </a:r>
          </a:p>
        </p:txBody>
      </p:sp>
      <p:sp>
        <p:nvSpPr>
          <p:cNvPr id="11" name="Title 1">
            <a:extLst>
              <a:ext uri="{FF2B5EF4-FFF2-40B4-BE49-F238E27FC236}">
                <a16:creationId xmlns:a16="http://schemas.microsoft.com/office/drawing/2014/main" id="{316A6FDD-ABC4-4373-8958-3D81467C07BE}"/>
              </a:ext>
            </a:extLst>
          </p:cNvPr>
          <p:cNvSpPr txBox="1">
            <a:spLocks/>
          </p:cNvSpPr>
          <p:nvPr/>
        </p:nvSpPr>
        <p:spPr>
          <a:xfrm>
            <a:off x="7273330" y="2028214"/>
            <a:ext cx="4762919" cy="56248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This is called </a:t>
            </a:r>
            <a:r>
              <a:rPr lang="en-US" sz="2400" dirty="0">
                <a:solidFill>
                  <a:srgbClr val="FF0000"/>
                </a:solidFill>
              </a:rPr>
              <a:t>shadowing</a:t>
            </a:r>
            <a:r>
              <a:rPr lang="en-US" sz="2400" dirty="0"/>
              <a:t>.</a:t>
            </a:r>
          </a:p>
        </p:txBody>
      </p:sp>
      <p:sp>
        <p:nvSpPr>
          <p:cNvPr id="12" name="Title 1">
            <a:extLst>
              <a:ext uri="{FF2B5EF4-FFF2-40B4-BE49-F238E27FC236}">
                <a16:creationId xmlns:a16="http://schemas.microsoft.com/office/drawing/2014/main" id="{F13B802A-327E-4112-9CAD-A70DD1B9C685}"/>
              </a:ext>
            </a:extLst>
          </p:cNvPr>
          <p:cNvSpPr txBox="1">
            <a:spLocks/>
          </p:cNvSpPr>
          <p:nvPr/>
        </p:nvSpPr>
        <p:spPr>
          <a:xfrm>
            <a:off x="7189592" y="905485"/>
            <a:ext cx="4930394" cy="1143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Sometimes we’ll have code that defines different variables of the same name, but at different scopes.</a:t>
            </a:r>
          </a:p>
        </p:txBody>
      </p:sp>
      <p:sp>
        <p:nvSpPr>
          <p:cNvPr id="13" name="Title 1">
            <a:extLst>
              <a:ext uri="{FF2B5EF4-FFF2-40B4-BE49-F238E27FC236}">
                <a16:creationId xmlns:a16="http://schemas.microsoft.com/office/drawing/2014/main" id="{7A2369BE-AE01-47B8-AD4A-FD4E4F22C018}"/>
              </a:ext>
            </a:extLst>
          </p:cNvPr>
          <p:cNvSpPr txBox="1">
            <a:spLocks/>
          </p:cNvSpPr>
          <p:nvPr/>
        </p:nvSpPr>
        <p:spPr>
          <a:xfrm>
            <a:off x="7117574" y="2381205"/>
            <a:ext cx="5074426"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Don't do this! But know how it works!</a:t>
            </a:r>
          </a:p>
        </p:txBody>
      </p:sp>
      <p:sp>
        <p:nvSpPr>
          <p:cNvPr id="14" name="Title 1">
            <a:extLst>
              <a:ext uri="{FF2B5EF4-FFF2-40B4-BE49-F238E27FC236}">
                <a16:creationId xmlns:a16="http://schemas.microsoft.com/office/drawing/2014/main" id="{77D010D3-D6FE-400D-97B4-32A6F68E2455}"/>
              </a:ext>
            </a:extLst>
          </p:cNvPr>
          <p:cNvSpPr txBox="1">
            <a:spLocks/>
          </p:cNvSpPr>
          <p:nvPr/>
        </p:nvSpPr>
        <p:spPr>
          <a:xfrm>
            <a:off x="7273328" y="4314214"/>
            <a:ext cx="476291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To access a member x when there’s already a local variable with the same name, use: </a:t>
            </a:r>
            <a:r>
              <a:rPr lang="en-US" sz="2400" dirty="0">
                <a:solidFill>
                  <a:schemeClr val="accent1"/>
                </a:solidFill>
              </a:rPr>
              <a:t>this-&gt;x</a:t>
            </a:r>
          </a:p>
        </p:txBody>
      </p:sp>
      <p:sp>
        <p:nvSpPr>
          <p:cNvPr id="15" name="Title 1">
            <a:extLst>
              <a:ext uri="{FF2B5EF4-FFF2-40B4-BE49-F238E27FC236}">
                <a16:creationId xmlns:a16="http://schemas.microsoft.com/office/drawing/2014/main" id="{C29F1F58-5D3B-408B-A58C-0325096C5076}"/>
              </a:ext>
            </a:extLst>
          </p:cNvPr>
          <p:cNvSpPr txBox="1">
            <a:spLocks/>
          </p:cNvSpPr>
          <p:nvPr/>
        </p:nvSpPr>
        <p:spPr>
          <a:xfrm>
            <a:off x="7273328" y="5652541"/>
            <a:ext cx="4762919" cy="1143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To access a global variable x when there’s already a local or member with the same name, use:  </a:t>
            </a:r>
            <a:r>
              <a:rPr lang="en-US" sz="2400" dirty="0">
                <a:solidFill>
                  <a:schemeClr val="accent6"/>
                </a:solidFill>
              </a:rPr>
              <a:t>::x</a:t>
            </a:r>
          </a:p>
        </p:txBody>
      </p:sp>
      <p:sp>
        <p:nvSpPr>
          <p:cNvPr id="16" name="Title 1">
            <a:extLst>
              <a:ext uri="{FF2B5EF4-FFF2-40B4-BE49-F238E27FC236}">
                <a16:creationId xmlns:a16="http://schemas.microsoft.com/office/drawing/2014/main" id="{2917B5F0-4AEB-400C-A67E-DBA1BBD6492C}"/>
              </a:ext>
            </a:extLst>
          </p:cNvPr>
          <p:cNvSpPr txBox="1">
            <a:spLocks/>
          </p:cNvSpPr>
          <p:nvPr/>
        </p:nvSpPr>
        <p:spPr>
          <a:xfrm>
            <a:off x="7273328" y="3295358"/>
            <a:ext cx="476291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To access a local x just use the variable name: </a:t>
            </a:r>
            <a:r>
              <a:rPr lang="en-US" sz="2400" dirty="0">
                <a:solidFill>
                  <a:srgbClr val="FF0000"/>
                </a:solidFill>
              </a:rPr>
              <a:t>x</a:t>
            </a:r>
          </a:p>
        </p:txBody>
      </p:sp>
    </p:spTree>
    <p:extLst>
      <p:ext uri="{BB962C8B-B14F-4D97-AF65-F5344CB8AC3E}">
        <p14:creationId xmlns:p14="http://schemas.microsoft.com/office/powerpoint/2010/main" val="35559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xEl>
                                              <p:pRg st="15" end="1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
                                            <p:txEl>
                                              <p:pRg st="16" end="1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xEl>
                                              <p:pRg st="17" end="1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1" grpId="0"/>
      <p:bldP spid="12" grpId="0"/>
      <p:bldP spid="13" grpId="0"/>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47BF82-1132-4419-BCC3-D13203DBCBF8}"/>
              </a:ext>
            </a:extLst>
          </p:cNvPr>
          <p:cNvSpPr txBox="1">
            <a:spLocks/>
          </p:cNvSpPr>
          <p:nvPr/>
        </p:nvSpPr>
        <p:spPr>
          <a:xfrm>
            <a:off x="914400" y="138658"/>
            <a:ext cx="10363200" cy="1143000"/>
          </a:xfrm>
          <a:prstGeom prst="rect">
            <a:avLst/>
          </a:prstGeom>
        </p:spPr>
        <p:txBody>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dirty="0"/>
              <a:t>Lexical Scoping Tricks: Python</a:t>
            </a:r>
          </a:p>
        </p:txBody>
      </p:sp>
      <p:sp>
        <p:nvSpPr>
          <p:cNvPr id="12" name="Title 1">
            <a:extLst>
              <a:ext uri="{FF2B5EF4-FFF2-40B4-BE49-F238E27FC236}">
                <a16:creationId xmlns:a16="http://schemas.microsoft.com/office/drawing/2014/main" id="{F13B802A-327E-4112-9CAD-A70DD1B9C685}"/>
              </a:ext>
            </a:extLst>
          </p:cNvPr>
          <p:cNvSpPr txBox="1">
            <a:spLocks/>
          </p:cNvSpPr>
          <p:nvPr/>
        </p:nvSpPr>
        <p:spPr>
          <a:xfrm>
            <a:off x="6712298" y="994752"/>
            <a:ext cx="476291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Ok, how about with Python?</a:t>
            </a:r>
          </a:p>
        </p:txBody>
      </p:sp>
      <p:sp>
        <p:nvSpPr>
          <p:cNvPr id="14" name="Title 1">
            <a:extLst>
              <a:ext uri="{FF2B5EF4-FFF2-40B4-BE49-F238E27FC236}">
                <a16:creationId xmlns:a16="http://schemas.microsoft.com/office/drawing/2014/main" id="{77D010D3-D6FE-400D-97B4-32A6F68E2455}"/>
              </a:ext>
            </a:extLst>
          </p:cNvPr>
          <p:cNvSpPr txBox="1">
            <a:spLocks/>
          </p:cNvSpPr>
          <p:nvPr/>
        </p:nvSpPr>
        <p:spPr>
          <a:xfrm>
            <a:off x="6712298" y="1936896"/>
            <a:ext cx="476291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To read/write a </a:t>
            </a:r>
            <a:r>
              <a:rPr lang="en-US" sz="2400" dirty="0">
                <a:solidFill>
                  <a:srgbClr val="4472C4"/>
                </a:solidFill>
              </a:rPr>
              <a:t>member variable </a:t>
            </a:r>
            <a:r>
              <a:rPr lang="en-US" sz="2400" dirty="0"/>
              <a:t>x, always use: </a:t>
            </a:r>
            <a:r>
              <a:rPr lang="en-US" sz="2400" dirty="0" err="1">
                <a:solidFill>
                  <a:schemeClr val="accent1"/>
                </a:solidFill>
              </a:rPr>
              <a:t>self.x</a:t>
            </a:r>
            <a:endParaRPr lang="en-US" sz="2400" dirty="0">
              <a:solidFill>
                <a:schemeClr val="accent1"/>
              </a:solidFill>
            </a:endParaRPr>
          </a:p>
        </p:txBody>
      </p:sp>
      <p:sp>
        <p:nvSpPr>
          <p:cNvPr id="15" name="Title 1">
            <a:extLst>
              <a:ext uri="{FF2B5EF4-FFF2-40B4-BE49-F238E27FC236}">
                <a16:creationId xmlns:a16="http://schemas.microsoft.com/office/drawing/2014/main" id="{C29F1F58-5D3B-408B-A58C-0325096C5076}"/>
              </a:ext>
            </a:extLst>
          </p:cNvPr>
          <p:cNvSpPr txBox="1">
            <a:spLocks/>
          </p:cNvSpPr>
          <p:nvPr/>
        </p:nvSpPr>
        <p:spPr>
          <a:xfrm>
            <a:off x="6407498" y="5445444"/>
            <a:ext cx="5654098" cy="1143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To create or change a </a:t>
            </a:r>
            <a:r>
              <a:rPr lang="en-US" sz="2400" dirty="0">
                <a:solidFill>
                  <a:srgbClr val="70AD47"/>
                </a:solidFill>
              </a:rPr>
              <a:t>global variable </a:t>
            </a:r>
            <a:r>
              <a:rPr lang="en-US" sz="2400" dirty="0"/>
              <a:t>x </a:t>
            </a:r>
            <a:br>
              <a:rPr lang="en-US" sz="2400" dirty="0"/>
            </a:br>
            <a:r>
              <a:rPr lang="en-US" sz="2400" dirty="0"/>
              <a:t>(and not create a new local variable), use: </a:t>
            </a:r>
            <a:br>
              <a:rPr lang="en-US" sz="2400" dirty="0"/>
            </a:br>
            <a:r>
              <a:rPr lang="en-US" sz="2400" i="1" dirty="0"/>
              <a:t>global</a:t>
            </a:r>
            <a:r>
              <a:rPr lang="en-US" sz="2400" dirty="0"/>
              <a:t> </a:t>
            </a:r>
            <a:r>
              <a:rPr lang="en-US" sz="2400" dirty="0">
                <a:solidFill>
                  <a:schemeClr val="accent6"/>
                </a:solidFill>
              </a:rPr>
              <a:t>x</a:t>
            </a:r>
          </a:p>
        </p:txBody>
      </p:sp>
      <p:sp>
        <p:nvSpPr>
          <p:cNvPr id="17" name="Rectangle 16">
            <a:extLst>
              <a:ext uri="{FF2B5EF4-FFF2-40B4-BE49-F238E27FC236}">
                <a16:creationId xmlns:a16="http://schemas.microsoft.com/office/drawing/2014/main" id="{123133A6-2B70-4A17-BC5C-1CFFD3B34674}"/>
              </a:ext>
            </a:extLst>
          </p:cNvPr>
          <p:cNvSpPr/>
          <p:nvPr/>
        </p:nvSpPr>
        <p:spPr>
          <a:xfrm>
            <a:off x="299621" y="710158"/>
            <a:ext cx="6215060" cy="5878286"/>
          </a:xfrm>
          <a:prstGeom prst="rect">
            <a:avLst/>
          </a:prstGeom>
          <a:solidFill>
            <a:srgbClr val="EDF1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Courier New" panose="02070309020205020404" pitchFamily="49" charset="0"/>
              </a:rPr>
              <a:t># Global variable!</a:t>
            </a:r>
          </a:p>
          <a:p>
            <a:r>
              <a:rPr lang="en-US" sz="2000" dirty="0">
                <a:solidFill>
                  <a:schemeClr val="accent6"/>
                </a:solidFill>
                <a:latin typeface="Consolas" panose="020B0609020204030204" pitchFamily="49" charset="0"/>
                <a:cs typeface="Courier New" panose="02070309020205020404" pitchFamily="49" charset="0"/>
              </a:rPr>
              <a:t>jokes</a:t>
            </a:r>
            <a:r>
              <a:rPr lang="en-US" sz="2000" dirty="0">
                <a:solidFill>
                  <a:schemeClr val="tx1"/>
                </a:solidFill>
                <a:latin typeface="Consolas" panose="020B0609020204030204" pitchFamily="49" charset="0"/>
                <a:cs typeface="Courier New" panose="02070309020205020404" pitchFamily="49" charset="0"/>
              </a:rPr>
              <a:t> = 10</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class Comedian:</a:t>
            </a:r>
          </a:p>
          <a:p>
            <a:r>
              <a:rPr lang="en-US" sz="2000" dirty="0">
                <a:solidFill>
                  <a:schemeClr val="tx1"/>
                </a:solidFill>
                <a:latin typeface="Consolas" panose="020B0609020204030204" pitchFamily="49" charset="0"/>
                <a:cs typeface="Courier New" panose="02070309020205020404" pitchFamily="49" charset="0"/>
              </a:rPr>
              <a:t>  def __</a:t>
            </a:r>
            <a:r>
              <a:rPr lang="en-US" sz="2000" dirty="0" err="1">
                <a:solidFill>
                  <a:schemeClr val="tx1"/>
                </a:solidFill>
                <a:latin typeface="Consolas" panose="020B0609020204030204" pitchFamily="49" charset="0"/>
                <a:cs typeface="Courier New" panose="02070309020205020404" pitchFamily="49" charset="0"/>
              </a:rPr>
              <a:t>init</a:t>
            </a:r>
            <a:r>
              <a:rPr lang="en-US" sz="2000" dirty="0">
                <a:solidFill>
                  <a:schemeClr val="tx1"/>
                </a:solidFill>
                <a:latin typeface="Consolas" panose="020B0609020204030204" pitchFamily="49" charset="0"/>
                <a:cs typeface="Courier New" panose="02070309020205020404" pitchFamily="49" charset="0"/>
              </a:rPr>
              <a:t>__(self):</a:t>
            </a:r>
          </a:p>
          <a:p>
            <a:r>
              <a:rPr lang="en-US" sz="2000" dirty="0">
                <a:solidFill>
                  <a:schemeClr val="accent5"/>
                </a:solidFill>
                <a:latin typeface="Consolas" panose="020B0609020204030204" pitchFamily="49" charset="0"/>
                <a:cs typeface="Courier New" panose="02070309020205020404" pitchFamily="49" charset="0"/>
              </a:rPr>
              <a:t>    </a:t>
            </a:r>
            <a:r>
              <a:rPr lang="en-US" sz="2000" dirty="0" err="1">
                <a:solidFill>
                  <a:srgbClr val="0070C0"/>
                </a:solidFill>
                <a:latin typeface="Consolas" panose="020B0609020204030204" pitchFamily="49" charset="0"/>
                <a:cs typeface="Courier New" panose="02070309020205020404" pitchFamily="49" charset="0"/>
              </a:rPr>
              <a:t>self.jokes</a:t>
            </a:r>
            <a:r>
              <a:rPr lang="en-US" sz="2000" dirty="0">
                <a:solidFill>
                  <a:srgbClr val="0070C0"/>
                </a:solidFill>
                <a:latin typeface="Consolas" panose="020B0609020204030204" pitchFamily="49" charset="0"/>
                <a:cs typeface="Courier New" panose="02070309020205020404" pitchFamily="49" charset="0"/>
              </a:rPr>
              <a:t> </a:t>
            </a:r>
            <a:r>
              <a:rPr lang="en-US" sz="2000" dirty="0">
                <a:solidFill>
                  <a:schemeClr val="tx1"/>
                </a:solidFill>
                <a:latin typeface="Consolas" panose="020B0609020204030204" pitchFamily="49" charset="0"/>
                <a:cs typeface="Courier New" panose="02070309020205020404" pitchFamily="49" charset="0"/>
              </a:rPr>
              <a:t>= 30</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def </a:t>
            </a:r>
            <a:r>
              <a:rPr lang="en-US" sz="2000" dirty="0" err="1">
                <a:solidFill>
                  <a:schemeClr val="tx1"/>
                </a:solidFill>
                <a:latin typeface="Consolas" panose="020B0609020204030204" pitchFamily="49" charset="0"/>
                <a:cs typeface="Courier New" panose="02070309020205020404" pitchFamily="49" charset="0"/>
              </a:rPr>
              <a:t>tell_joke</a:t>
            </a:r>
            <a:r>
              <a:rPr lang="en-US" sz="2000" dirty="0">
                <a:solidFill>
                  <a:schemeClr val="tx1"/>
                </a:solidFill>
                <a:latin typeface="Consolas" panose="020B0609020204030204" pitchFamily="49" charset="0"/>
                <a:cs typeface="Courier New" panose="02070309020205020404" pitchFamily="49" charset="0"/>
              </a:rPr>
              <a:t>(self):</a:t>
            </a:r>
          </a:p>
          <a:p>
            <a:r>
              <a:rPr lang="en-US" sz="2000" dirty="0">
                <a:solidFill>
                  <a:schemeClr val="tx1"/>
                </a:solidFill>
                <a:latin typeface="Consolas" panose="020B0609020204030204" pitchFamily="49" charset="0"/>
                <a:cs typeface="Courier New" panose="02070309020205020404" pitchFamily="49" charset="0"/>
              </a:rPr>
              <a:t>    # Sets member to global version</a:t>
            </a:r>
          </a:p>
          <a:p>
            <a:r>
              <a:rPr lang="en-US" sz="2000" dirty="0">
                <a:solidFill>
                  <a:schemeClr val="accent5"/>
                </a:solidFill>
                <a:latin typeface="Consolas" panose="020B0609020204030204" pitchFamily="49" charset="0"/>
                <a:cs typeface="Courier New" panose="02070309020205020404" pitchFamily="49" charset="0"/>
              </a:rPr>
              <a:t>    </a:t>
            </a:r>
            <a:r>
              <a:rPr lang="en-US" sz="2000" dirty="0" err="1">
                <a:solidFill>
                  <a:srgbClr val="0070C0"/>
                </a:solidFill>
                <a:latin typeface="Consolas" panose="020B0609020204030204" pitchFamily="49" charset="0"/>
                <a:cs typeface="Courier New" panose="02070309020205020404" pitchFamily="49" charset="0"/>
              </a:rPr>
              <a:t>self.jokes</a:t>
            </a:r>
            <a:r>
              <a:rPr lang="en-US" sz="2000" dirty="0">
                <a:solidFill>
                  <a:srgbClr val="0070C0"/>
                </a:solidFill>
                <a:latin typeface="Consolas" panose="020B0609020204030204" pitchFamily="49" charset="0"/>
                <a:cs typeface="Courier New" panose="02070309020205020404" pitchFamily="49" charset="0"/>
              </a:rPr>
              <a:t> </a:t>
            </a:r>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70AD47"/>
                </a:solidFill>
                <a:latin typeface="Consolas" panose="020B0609020204030204" pitchFamily="49" charset="0"/>
                <a:cs typeface="Courier New" panose="02070309020205020404" pitchFamily="49" charset="0"/>
              </a:rPr>
              <a:t>jokes</a:t>
            </a:r>
            <a:r>
              <a:rPr lang="en-US" sz="2000" dirty="0">
                <a:solidFill>
                  <a:srgbClr val="0070C0"/>
                </a:solidFill>
                <a:latin typeface="Consolas" panose="020B0609020204030204" pitchFamily="49" charset="0"/>
                <a:cs typeface="Courier New" panose="02070309020205020404" pitchFamily="49" charset="0"/>
              </a:rPr>
              <a:t> </a:t>
            </a:r>
            <a:endParaRPr lang="en-US" sz="2000" dirty="0">
              <a:solidFill>
                <a:schemeClr val="tx1"/>
              </a:solidFill>
              <a:latin typeface="Consolas" panose="020B0609020204030204" pitchFamily="49" charset="0"/>
              <a:cs typeface="Courier New" panose="02070309020205020404" pitchFamily="49" charset="0"/>
            </a:endParaRP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def </a:t>
            </a:r>
            <a:r>
              <a:rPr lang="en-US" sz="2000" dirty="0" err="1">
                <a:solidFill>
                  <a:schemeClr val="tx1"/>
                </a:solidFill>
                <a:latin typeface="Consolas" panose="020B0609020204030204" pitchFamily="49" charset="0"/>
                <a:cs typeface="Courier New" panose="02070309020205020404" pitchFamily="49" charset="0"/>
              </a:rPr>
              <a:t>be_serious</a:t>
            </a:r>
            <a:r>
              <a:rPr lang="en-US" sz="2000" dirty="0">
                <a:solidFill>
                  <a:schemeClr val="tx1"/>
                </a:solidFill>
                <a:latin typeface="Consolas" panose="020B0609020204030204" pitchFamily="49" charset="0"/>
                <a:cs typeface="Courier New" panose="02070309020205020404" pitchFamily="49" charset="0"/>
              </a:rPr>
              <a:t>(self):</a:t>
            </a:r>
          </a:p>
          <a:p>
            <a:r>
              <a:rPr lang="en-US" sz="2000" dirty="0">
                <a:solidFill>
                  <a:schemeClr val="tx1"/>
                </a:solidFill>
                <a:latin typeface="Consolas" panose="020B0609020204030204" pitchFamily="49" charset="0"/>
                <a:cs typeface="Courier New" panose="02070309020205020404" pitchFamily="49" charset="0"/>
              </a:rPr>
              <a:t>    # Creates local var that shadows global</a:t>
            </a:r>
          </a:p>
          <a:p>
            <a:r>
              <a:rPr lang="en-US" sz="2000" dirty="0">
                <a:solidFill>
                  <a:schemeClr val="tx1"/>
                </a:solidFill>
                <a:latin typeface="Consolas" panose="020B0609020204030204" pitchFamily="49" charset="0"/>
                <a:cs typeface="Courier New" panose="02070309020205020404" pitchFamily="49" charset="0"/>
              </a:rPr>
              <a:t>    </a:t>
            </a:r>
            <a:r>
              <a:rPr lang="en-US" sz="2000" dirty="0">
                <a:solidFill>
                  <a:srgbClr val="FF0000"/>
                </a:solidFill>
                <a:latin typeface="Consolas" panose="020B0609020204030204" pitchFamily="49" charset="0"/>
                <a:cs typeface="Courier New" panose="02070309020205020404" pitchFamily="49" charset="0"/>
              </a:rPr>
              <a:t>jokes</a:t>
            </a:r>
            <a:r>
              <a:rPr lang="en-US" sz="2000" dirty="0">
                <a:solidFill>
                  <a:schemeClr val="tx1"/>
                </a:solidFill>
                <a:latin typeface="Consolas" panose="020B0609020204030204" pitchFamily="49" charset="0"/>
                <a:cs typeface="Courier New" panose="02070309020205020404" pitchFamily="49" charset="0"/>
              </a:rPr>
              <a:t> = 0</a:t>
            </a:r>
          </a:p>
          <a:p>
            <a:endParaRPr lang="en-US" sz="2000" dirty="0">
              <a:solidFill>
                <a:schemeClr val="tx1"/>
              </a:solidFill>
              <a:latin typeface="Consolas" panose="020B0609020204030204" pitchFamily="49" charset="0"/>
              <a:cs typeface="Courier New" panose="02070309020205020404" pitchFamily="49" charset="0"/>
            </a:endParaRPr>
          </a:p>
          <a:p>
            <a:r>
              <a:rPr lang="en-US" sz="2000" dirty="0">
                <a:solidFill>
                  <a:schemeClr val="tx1"/>
                </a:solidFill>
                <a:latin typeface="Consolas" panose="020B0609020204030204" pitchFamily="49" charset="0"/>
                <a:cs typeface="Courier New" panose="02070309020205020404" pitchFamily="49" charset="0"/>
              </a:rPr>
              <a:t>  def </a:t>
            </a:r>
            <a:r>
              <a:rPr lang="en-US" sz="2000" dirty="0" err="1">
                <a:solidFill>
                  <a:schemeClr val="tx1"/>
                </a:solidFill>
                <a:latin typeface="Consolas" panose="020B0609020204030204" pitchFamily="49" charset="0"/>
                <a:cs typeface="Courier New" panose="02070309020205020404" pitchFamily="49" charset="0"/>
              </a:rPr>
              <a:t>do_Netflix_special</a:t>
            </a:r>
            <a:r>
              <a:rPr lang="en-US" sz="2000" dirty="0">
                <a:solidFill>
                  <a:schemeClr val="tx1"/>
                </a:solidFill>
                <a:latin typeface="Consolas" panose="020B0609020204030204" pitchFamily="49" charset="0"/>
                <a:cs typeface="Courier New" panose="02070309020205020404" pitchFamily="49" charset="0"/>
              </a:rPr>
              <a:t>(self):</a:t>
            </a:r>
          </a:p>
          <a:p>
            <a:r>
              <a:rPr lang="en-US" sz="2000" dirty="0">
                <a:solidFill>
                  <a:schemeClr val="tx1"/>
                </a:solidFill>
                <a:latin typeface="Consolas" panose="020B0609020204030204" pitchFamily="49" charset="0"/>
                <a:cs typeface="Courier New" panose="02070309020205020404" pitchFamily="49" charset="0"/>
              </a:rPr>
              <a:t>    # Update the global jokes variable!</a:t>
            </a:r>
          </a:p>
          <a:p>
            <a:r>
              <a:rPr lang="en-US" sz="2000" dirty="0">
                <a:solidFill>
                  <a:schemeClr val="tx1"/>
                </a:solidFill>
                <a:latin typeface="Consolas" panose="020B0609020204030204" pitchFamily="49" charset="0"/>
                <a:cs typeface="Courier New" panose="02070309020205020404" pitchFamily="49" charset="0"/>
              </a:rPr>
              <a:t>    global </a:t>
            </a:r>
            <a:r>
              <a:rPr lang="en-US" sz="2000" dirty="0">
                <a:solidFill>
                  <a:srgbClr val="5E913B"/>
                </a:solidFill>
                <a:latin typeface="Consolas" panose="020B0609020204030204" pitchFamily="49" charset="0"/>
                <a:cs typeface="Courier New" panose="02070309020205020404" pitchFamily="49" charset="0"/>
              </a:rPr>
              <a:t>jokes</a:t>
            </a:r>
          </a:p>
          <a:p>
            <a:r>
              <a:rPr lang="en-US" sz="2000" dirty="0">
                <a:solidFill>
                  <a:schemeClr val="accent6"/>
                </a:solidFill>
                <a:latin typeface="Consolas" panose="020B0609020204030204" pitchFamily="49" charset="0"/>
                <a:cs typeface="Courier New" panose="02070309020205020404" pitchFamily="49" charset="0"/>
              </a:rPr>
              <a:t>    </a:t>
            </a:r>
            <a:r>
              <a:rPr lang="en-US" sz="2000" dirty="0">
                <a:solidFill>
                  <a:srgbClr val="5E913B"/>
                </a:solidFill>
                <a:latin typeface="Consolas" panose="020B0609020204030204" pitchFamily="49" charset="0"/>
                <a:cs typeface="Courier New" panose="02070309020205020404" pitchFamily="49" charset="0"/>
              </a:rPr>
              <a:t>jokes</a:t>
            </a:r>
            <a:r>
              <a:rPr lang="en-US" sz="2000" dirty="0">
                <a:solidFill>
                  <a:schemeClr val="tx1"/>
                </a:solidFill>
                <a:latin typeface="Consolas" panose="020B0609020204030204" pitchFamily="49" charset="0"/>
                <a:cs typeface="Courier New" panose="02070309020205020404" pitchFamily="49" charset="0"/>
              </a:rPr>
              <a:t> = </a:t>
            </a:r>
            <a:r>
              <a:rPr lang="en-US" sz="2000" dirty="0">
                <a:solidFill>
                  <a:srgbClr val="5E913B"/>
                </a:solidFill>
                <a:latin typeface="Consolas" panose="020B0609020204030204" pitchFamily="49" charset="0"/>
                <a:cs typeface="Courier New" panose="02070309020205020404" pitchFamily="49" charset="0"/>
              </a:rPr>
              <a:t>jokes</a:t>
            </a:r>
            <a:r>
              <a:rPr lang="en-US" sz="2000" dirty="0">
                <a:solidFill>
                  <a:schemeClr val="tx1"/>
                </a:solidFill>
                <a:latin typeface="Consolas" panose="020B0609020204030204" pitchFamily="49" charset="0"/>
                <a:cs typeface="Courier New" panose="02070309020205020404" pitchFamily="49" charset="0"/>
              </a:rPr>
              <a:t> + 1</a:t>
            </a:r>
          </a:p>
        </p:txBody>
      </p:sp>
      <p:sp>
        <p:nvSpPr>
          <p:cNvPr id="23" name="Title 1">
            <a:extLst>
              <a:ext uri="{FF2B5EF4-FFF2-40B4-BE49-F238E27FC236}">
                <a16:creationId xmlns:a16="http://schemas.microsoft.com/office/drawing/2014/main" id="{7780348A-103B-4C9F-B321-7AFF145A9AE4}"/>
              </a:ext>
            </a:extLst>
          </p:cNvPr>
          <p:cNvSpPr txBox="1">
            <a:spLocks/>
          </p:cNvSpPr>
          <p:nvPr/>
        </p:nvSpPr>
        <p:spPr>
          <a:xfrm>
            <a:off x="6712298" y="4186058"/>
            <a:ext cx="4762919"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To create a new </a:t>
            </a:r>
            <a:r>
              <a:rPr lang="en-US" sz="2400" dirty="0">
                <a:solidFill>
                  <a:srgbClr val="FF0000"/>
                </a:solidFill>
              </a:rPr>
              <a:t>local variable </a:t>
            </a:r>
            <a:r>
              <a:rPr lang="en-US" sz="2400" dirty="0"/>
              <a:t>(even if it has the same name as a global):</a:t>
            </a:r>
          </a:p>
          <a:p>
            <a:r>
              <a:rPr lang="en-US" sz="2400" dirty="0">
                <a:solidFill>
                  <a:srgbClr val="FF0000"/>
                </a:solidFill>
              </a:rPr>
              <a:t>x </a:t>
            </a:r>
            <a:r>
              <a:rPr lang="en-US" sz="2400" dirty="0"/>
              <a:t>= </a:t>
            </a:r>
            <a:r>
              <a:rPr lang="en-US" sz="2400" dirty="0" err="1"/>
              <a:t>initial_value</a:t>
            </a:r>
            <a:endParaRPr lang="en-US" sz="2400" dirty="0"/>
          </a:p>
        </p:txBody>
      </p:sp>
      <p:sp>
        <p:nvSpPr>
          <p:cNvPr id="9" name="Title 1">
            <a:extLst>
              <a:ext uri="{FF2B5EF4-FFF2-40B4-BE49-F238E27FC236}">
                <a16:creationId xmlns:a16="http://schemas.microsoft.com/office/drawing/2014/main" id="{854D3867-9F39-49B9-9056-6F1F5C305179}"/>
              </a:ext>
            </a:extLst>
          </p:cNvPr>
          <p:cNvSpPr txBox="1">
            <a:spLocks/>
          </p:cNvSpPr>
          <p:nvPr/>
        </p:nvSpPr>
        <p:spPr>
          <a:xfrm>
            <a:off x="7280703" y="3061477"/>
            <a:ext cx="362611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tx1"/>
                </a:solidFill>
                <a:latin typeface="Corbel" panose="020B0503020204020204" pitchFamily="34" charset="0"/>
                <a:ea typeface="+mj-ea"/>
                <a:cs typeface="+mj-cs"/>
              </a:defRPr>
            </a:lvl1pPr>
          </a:lstStyle>
          <a:p>
            <a:r>
              <a:rPr lang="en-US" sz="2400" dirty="0"/>
              <a:t>To </a:t>
            </a:r>
            <a:r>
              <a:rPr lang="en-US" sz="2400" i="1" dirty="0"/>
              <a:t>read</a:t>
            </a:r>
            <a:r>
              <a:rPr lang="en-US" sz="2400" dirty="0"/>
              <a:t> a </a:t>
            </a:r>
            <a:r>
              <a:rPr lang="en-US" sz="2400" dirty="0">
                <a:solidFill>
                  <a:srgbClr val="70AD47"/>
                </a:solidFill>
              </a:rPr>
              <a:t>global variable </a:t>
            </a:r>
            <a:r>
              <a:rPr lang="en-US" sz="2400" dirty="0"/>
              <a:t>x, just refer to </a:t>
            </a:r>
            <a:r>
              <a:rPr lang="en-US" sz="2400" dirty="0">
                <a:solidFill>
                  <a:srgbClr val="70AD47"/>
                </a:solidFill>
              </a:rPr>
              <a:t>x</a:t>
            </a:r>
          </a:p>
        </p:txBody>
      </p:sp>
    </p:spTree>
    <p:extLst>
      <p:ext uri="{BB962C8B-B14F-4D97-AF65-F5344CB8AC3E}">
        <p14:creationId xmlns:p14="http://schemas.microsoft.com/office/powerpoint/2010/main" val="376770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xEl>
                                              <p:pRg st="15" end="15"/>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xEl>
                                              <p:pRg st="16" end="16"/>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xEl>
                                              <p:pRg st="17" end="17"/>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uiExpand="1" build="p" animBg="1"/>
      <p:bldP spid="23"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3EAF-70B8-446F-AF07-70B854746906}"/>
              </a:ext>
            </a:extLst>
          </p:cNvPr>
          <p:cNvSpPr>
            <a:spLocks noGrp="1"/>
          </p:cNvSpPr>
          <p:nvPr>
            <p:ph type="title"/>
          </p:nvPr>
        </p:nvSpPr>
        <p:spPr>
          <a:xfrm>
            <a:off x="-1732548" y="-33829"/>
            <a:ext cx="10363200" cy="1143000"/>
          </a:xfrm>
        </p:spPr>
        <p:txBody>
          <a:bodyPr>
            <a:normAutofit/>
          </a:bodyPr>
          <a:lstStyle/>
          <a:p>
            <a:r>
              <a:rPr lang="en-US" sz="4000" dirty="0"/>
              <a:t>Dynamic Scoping</a:t>
            </a:r>
          </a:p>
        </p:txBody>
      </p:sp>
      <p:grpSp>
        <p:nvGrpSpPr>
          <p:cNvPr id="26" name="Group 25">
            <a:extLst>
              <a:ext uri="{FF2B5EF4-FFF2-40B4-BE49-F238E27FC236}">
                <a16:creationId xmlns:a16="http://schemas.microsoft.com/office/drawing/2014/main" id="{43A191F7-77E5-4702-A8C4-F52CE32929BC}"/>
              </a:ext>
            </a:extLst>
          </p:cNvPr>
          <p:cNvGrpSpPr/>
          <p:nvPr/>
        </p:nvGrpSpPr>
        <p:grpSpPr>
          <a:xfrm>
            <a:off x="-53828" y="1231912"/>
            <a:ext cx="7212617" cy="3997858"/>
            <a:chOff x="-99153" y="1066799"/>
            <a:chExt cx="7212617" cy="3801098"/>
          </a:xfrm>
        </p:grpSpPr>
        <p:sp>
          <p:nvSpPr>
            <p:cNvPr id="7" name="Rectangle 6">
              <a:extLst>
                <a:ext uri="{FF2B5EF4-FFF2-40B4-BE49-F238E27FC236}">
                  <a16:creationId xmlns:a16="http://schemas.microsoft.com/office/drawing/2014/main" id="{5F47A245-FEE8-4243-85A8-CABF91F064B0}"/>
                </a:ext>
              </a:extLst>
            </p:cNvPr>
            <p:cNvSpPr/>
            <p:nvPr/>
          </p:nvSpPr>
          <p:spPr>
            <a:xfrm>
              <a:off x="255814" y="1066799"/>
              <a:ext cx="6857650" cy="38010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grpSp>
          <p:nvGrpSpPr>
            <p:cNvPr id="13" name="Group 12">
              <a:extLst>
                <a:ext uri="{FF2B5EF4-FFF2-40B4-BE49-F238E27FC236}">
                  <a16:creationId xmlns:a16="http://schemas.microsoft.com/office/drawing/2014/main" id="{FF4856AC-EB18-402A-902E-CDA3DABE6542}"/>
                </a:ext>
              </a:extLst>
            </p:cNvPr>
            <p:cNvGrpSpPr/>
            <p:nvPr/>
          </p:nvGrpSpPr>
          <p:grpSpPr>
            <a:xfrm>
              <a:off x="-99153" y="1273366"/>
              <a:ext cx="2018841" cy="1047440"/>
              <a:chOff x="-99153" y="1273366"/>
              <a:chExt cx="2018841" cy="1047440"/>
            </a:xfrm>
          </p:grpSpPr>
          <p:pic>
            <p:nvPicPr>
              <p:cNvPr id="11" name="Picture 10" descr="Background pattern&#10;&#10;Description automatically generated">
                <a:extLst>
                  <a:ext uri="{FF2B5EF4-FFF2-40B4-BE49-F238E27FC236}">
                    <a16:creationId xmlns:a16="http://schemas.microsoft.com/office/drawing/2014/main" id="{48D9B158-BCA4-4357-9A9C-E64CA2BE7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06" y="1273366"/>
                <a:ext cx="786788" cy="786788"/>
              </a:xfrm>
              <a:prstGeom prst="rect">
                <a:avLst/>
              </a:prstGeom>
            </p:spPr>
          </p:pic>
          <p:sp>
            <p:nvSpPr>
              <p:cNvPr id="14" name="TextBox 13">
                <a:extLst>
                  <a:ext uri="{FF2B5EF4-FFF2-40B4-BE49-F238E27FC236}">
                    <a16:creationId xmlns:a16="http://schemas.microsoft.com/office/drawing/2014/main" id="{75BD2A45-F3B0-4F33-B5E1-9C0A686B817C}"/>
                  </a:ext>
                </a:extLst>
              </p:cNvPr>
              <p:cNvSpPr txBox="1"/>
              <p:nvPr/>
            </p:nvSpPr>
            <p:spPr>
              <a:xfrm>
                <a:off x="-99153" y="1951474"/>
                <a:ext cx="2018841" cy="369332"/>
              </a:xfrm>
              <a:prstGeom prst="rect">
                <a:avLst/>
              </a:prstGeom>
              <a:noFill/>
            </p:spPr>
            <p:txBody>
              <a:bodyPr wrap="square">
                <a:spAutoFit/>
              </a:bodyPr>
              <a:lstStyle/>
              <a:p>
                <a:pPr algn="ctr"/>
                <a:r>
                  <a:rPr lang="en-US" dirty="0">
                    <a:solidFill>
                      <a:schemeClr val="tx1"/>
                    </a:solidFill>
                  </a:rPr>
                  <a:t>Definition</a:t>
                </a:r>
              </a:p>
            </p:txBody>
          </p:sp>
        </p:grpSp>
        <p:sp>
          <p:nvSpPr>
            <p:cNvPr id="17" name="TextBox 16">
              <a:extLst>
                <a:ext uri="{FF2B5EF4-FFF2-40B4-BE49-F238E27FC236}">
                  <a16:creationId xmlns:a16="http://schemas.microsoft.com/office/drawing/2014/main" id="{051B8FD7-53CC-412E-8AFB-9EEE99CD240C}"/>
                </a:ext>
              </a:extLst>
            </p:cNvPr>
            <p:cNvSpPr txBox="1"/>
            <p:nvPr/>
          </p:nvSpPr>
          <p:spPr>
            <a:xfrm>
              <a:off x="1462258" y="1412865"/>
              <a:ext cx="5192192" cy="1024201"/>
            </a:xfrm>
            <a:prstGeom prst="rect">
              <a:avLst/>
            </a:prstGeom>
            <a:noFill/>
          </p:spPr>
          <p:txBody>
            <a:bodyPr wrap="square">
              <a:spAutoFit/>
            </a:bodyPr>
            <a:lstStyle/>
            <a:p>
              <a:r>
                <a:rPr lang="en-US" sz="3200" dirty="0">
                  <a:solidFill>
                    <a:schemeClr val="tx1"/>
                  </a:solidFill>
                </a:rPr>
                <a:t>Dynamic Scoping</a:t>
              </a:r>
            </a:p>
            <a:p>
              <a:endParaRPr lang="en-US" sz="3200" dirty="0">
                <a:solidFill>
                  <a:schemeClr val="tx1"/>
                </a:solidFill>
              </a:endParaRPr>
            </a:p>
          </p:txBody>
        </p:sp>
        <p:sp>
          <p:nvSpPr>
            <p:cNvPr id="18" name="TextBox 17">
              <a:extLst>
                <a:ext uri="{FF2B5EF4-FFF2-40B4-BE49-F238E27FC236}">
                  <a16:creationId xmlns:a16="http://schemas.microsoft.com/office/drawing/2014/main" id="{AE7167CD-12FF-4197-A6E7-094C5E578FF2}"/>
                </a:ext>
              </a:extLst>
            </p:cNvPr>
            <p:cNvSpPr txBox="1"/>
            <p:nvPr/>
          </p:nvSpPr>
          <p:spPr>
            <a:xfrm>
              <a:off x="356213" y="2387066"/>
              <a:ext cx="6202740" cy="1141253"/>
            </a:xfrm>
            <a:prstGeom prst="rect">
              <a:avLst/>
            </a:prstGeom>
            <a:noFill/>
          </p:spPr>
          <p:txBody>
            <a:bodyPr wrap="square">
              <a:spAutoFit/>
            </a:bodyPr>
            <a:lstStyle/>
            <a:p>
              <a:r>
                <a:rPr lang="en-US" sz="2400" dirty="0">
                  <a:solidFill>
                    <a:schemeClr val="tx1"/>
                  </a:solidFill>
                </a:rPr>
                <a:t>In a language with dynamic scoping, when you reference a variable, the program tries to find it in the current block and its enclosing blocks...</a:t>
              </a:r>
              <a:endParaRPr lang="en-US" sz="2400" dirty="0"/>
            </a:p>
          </p:txBody>
        </p:sp>
      </p:grpSp>
      <p:sp>
        <p:nvSpPr>
          <p:cNvPr id="21" name="TextBox 20">
            <a:extLst>
              <a:ext uri="{FF2B5EF4-FFF2-40B4-BE49-F238E27FC236}">
                <a16:creationId xmlns:a16="http://schemas.microsoft.com/office/drawing/2014/main" id="{C0E23F46-539A-4E93-B51F-E3D3EEE0F01A}"/>
              </a:ext>
            </a:extLst>
          </p:cNvPr>
          <p:cNvSpPr txBox="1"/>
          <p:nvPr/>
        </p:nvSpPr>
        <p:spPr>
          <a:xfrm>
            <a:off x="416647" y="3944976"/>
            <a:ext cx="6848795" cy="1200329"/>
          </a:xfrm>
          <a:prstGeom prst="rect">
            <a:avLst/>
          </a:prstGeom>
          <a:noFill/>
        </p:spPr>
        <p:txBody>
          <a:bodyPr wrap="square">
            <a:spAutoFit/>
          </a:bodyPr>
          <a:lstStyle/>
          <a:p>
            <a:r>
              <a:rPr lang="en-US" sz="2400" dirty="0"/>
              <a:t>If the variable can't be found, the program then searches the calling function for the variable. If it can't be fond there, it checks its calling function, etc.</a:t>
            </a:r>
          </a:p>
        </p:txBody>
      </p:sp>
      <p:sp>
        <p:nvSpPr>
          <p:cNvPr id="23" name="TextBox 22">
            <a:extLst>
              <a:ext uri="{FF2B5EF4-FFF2-40B4-BE49-F238E27FC236}">
                <a16:creationId xmlns:a16="http://schemas.microsoft.com/office/drawing/2014/main" id="{9253EF5E-0C52-4674-9C70-794E728742F8}"/>
              </a:ext>
            </a:extLst>
          </p:cNvPr>
          <p:cNvSpPr txBox="1"/>
          <p:nvPr/>
        </p:nvSpPr>
        <p:spPr>
          <a:xfrm>
            <a:off x="7403662" y="372975"/>
            <a:ext cx="4660257" cy="5761067"/>
          </a:xfrm>
          <a:prstGeom prst="rect">
            <a:avLst/>
          </a:prstGeom>
          <a:solidFill>
            <a:srgbClr val="F3EBF9"/>
          </a:solidFill>
          <a:ln>
            <a:solidFill>
              <a:schemeClr val="tx1"/>
            </a:solidFill>
          </a:ln>
        </p:spPr>
        <p:txBody>
          <a:bodyPr wrap="square" rtlCol="0">
            <a:noAutofit/>
          </a:bodyPr>
          <a:lstStyle/>
          <a:p>
            <a:r>
              <a:rPr lang="en-US" sz="2000" dirty="0" err="1">
                <a:latin typeface="Consolas" panose="020B0609020204030204" pitchFamily="49" charset="0"/>
              </a:rPr>
              <a:t>func</a:t>
            </a:r>
            <a:r>
              <a:rPr lang="en-US" sz="2000" dirty="0">
                <a:latin typeface="Consolas" panose="020B0609020204030204" pitchFamily="49" charset="0"/>
              </a:rPr>
              <a:t> foo() {</a:t>
            </a:r>
          </a:p>
          <a:p>
            <a:r>
              <a:rPr lang="en-US" sz="2000" dirty="0">
                <a:latin typeface="Consolas" panose="020B0609020204030204" pitchFamily="49" charset="0"/>
              </a:rPr>
              <a:t>  y++;</a:t>
            </a:r>
          </a:p>
          <a:p>
            <a:r>
              <a:rPr lang="en-US" sz="2000" dirty="0">
                <a:latin typeface="Consolas" panose="020B0609020204030204" pitchFamily="49" charset="0"/>
              </a:rPr>
              <a:t>  print x, y</a:t>
            </a:r>
          </a:p>
          <a:p>
            <a:r>
              <a:rPr lang="en-US" sz="2000" dirty="0">
                <a:latin typeface="Consolas" panose="020B0609020204030204" pitchFamily="49" charset="0"/>
              </a:rPr>
              <a:t>}</a:t>
            </a:r>
          </a:p>
          <a:p>
            <a:endParaRPr lang="en-US" sz="1100" dirty="0">
              <a:latin typeface="Consolas" panose="020B0609020204030204" pitchFamily="49" charset="0"/>
            </a:endParaRPr>
          </a:p>
          <a:p>
            <a:r>
              <a:rPr lang="en-US" sz="2000" dirty="0" err="1">
                <a:latin typeface="Consolas" panose="020B0609020204030204" pitchFamily="49" charset="0"/>
              </a:rPr>
              <a:t>func</a:t>
            </a:r>
            <a:r>
              <a:rPr lang="en-US" sz="2000" dirty="0">
                <a:latin typeface="Consolas" panose="020B0609020204030204" pitchFamily="49" charset="0"/>
              </a:rPr>
              <a:t> bar() {</a:t>
            </a:r>
          </a:p>
          <a:p>
            <a:r>
              <a:rPr lang="en-US" sz="2000" dirty="0">
                <a:latin typeface="Consolas" panose="020B0609020204030204" pitchFamily="49" charset="0"/>
              </a:rPr>
              <a:t>  int y = 32;</a:t>
            </a:r>
          </a:p>
          <a:p>
            <a:r>
              <a:rPr lang="en-US" sz="2000" dirty="0">
                <a:latin typeface="Consolas" panose="020B0609020204030204" pitchFamily="49" charset="0"/>
              </a:rPr>
              <a:t>  foo();</a:t>
            </a:r>
          </a:p>
          <a:p>
            <a:r>
              <a:rPr lang="en-US" sz="2000" dirty="0">
                <a:latin typeface="Consolas" panose="020B0609020204030204" pitchFamily="49" charset="0"/>
              </a:rPr>
              <a:t>}</a:t>
            </a:r>
          </a:p>
          <a:p>
            <a:endParaRPr lang="en-US" sz="1100" dirty="0">
              <a:latin typeface="Consolas" panose="020B0609020204030204" pitchFamily="49" charset="0"/>
            </a:endParaRPr>
          </a:p>
          <a:p>
            <a:r>
              <a:rPr lang="en-US" sz="2000" dirty="0" err="1">
                <a:latin typeface="Consolas" panose="020B0609020204030204" pitchFamily="49" charset="0"/>
              </a:rPr>
              <a:t>func</a:t>
            </a:r>
            <a:r>
              <a:rPr lang="en-US" sz="2000" dirty="0">
                <a:latin typeface="Consolas" panose="020B0609020204030204" pitchFamily="49" charset="0"/>
              </a:rPr>
              <a:t> </a:t>
            </a:r>
            <a:r>
              <a:rPr lang="en-US" sz="2000" dirty="0" err="1">
                <a:latin typeface="Consolas" panose="020B0609020204030204" pitchFamily="49" charset="0"/>
              </a:rPr>
              <a:t>bletch</a:t>
            </a:r>
            <a:r>
              <a:rPr lang="en-US" sz="2000" dirty="0">
                <a:latin typeface="Consolas" panose="020B0609020204030204" pitchFamily="49" charset="0"/>
              </a:rPr>
              <a:t>() {</a:t>
            </a:r>
          </a:p>
          <a:p>
            <a:r>
              <a:rPr lang="en-US" sz="2000" dirty="0">
                <a:latin typeface="Consolas" panose="020B0609020204030204" pitchFamily="49" charset="0"/>
              </a:rPr>
              <a:t>  int x = -1, y = 5;</a:t>
            </a:r>
          </a:p>
          <a:p>
            <a:r>
              <a:rPr lang="en-US" sz="2000" dirty="0">
                <a:latin typeface="Consolas" panose="020B0609020204030204" pitchFamily="49" charset="0"/>
              </a:rPr>
              <a:t>  foo();</a:t>
            </a:r>
          </a:p>
          <a:p>
            <a:r>
              <a:rPr lang="en-US" sz="2000" dirty="0">
                <a:latin typeface="Consolas" panose="020B0609020204030204" pitchFamily="49" charset="0"/>
              </a:rPr>
              <a:t>}</a:t>
            </a:r>
          </a:p>
          <a:p>
            <a:endParaRPr lang="en-US" sz="1100" dirty="0">
              <a:latin typeface="Consolas" panose="020B0609020204030204" pitchFamily="49" charset="0"/>
            </a:endParaRPr>
          </a:p>
          <a:p>
            <a:r>
              <a:rPr lang="en-US" sz="2000" dirty="0" err="1">
                <a:latin typeface="Consolas" panose="020B0609020204030204" pitchFamily="49" charset="0"/>
              </a:rPr>
              <a:t>func</a:t>
            </a:r>
            <a:r>
              <a:rPr lang="en-US" sz="2000" dirty="0">
                <a:latin typeface="Consolas" panose="020B0609020204030204" pitchFamily="49" charset="0"/>
              </a:rPr>
              <a:t> main() {</a:t>
            </a:r>
          </a:p>
          <a:p>
            <a:r>
              <a:rPr lang="en-US" sz="2000" dirty="0">
                <a:latin typeface="Consolas" panose="020B0609020204030204" pitchFamily="49" charset="0"/>
              </a:rPr>
              <a:t>  int x = 1000;</a:t>
            </a:r>
          </a:p>
          <a:p>
            <a:r>
              <a:rPr lang="en-US" sz="2000" dirty="0">
                <a:latin typeface="Consolas" panose="020B0609020204030204" pitchFamily="49" charset="0"/>
              </a:rPr>
              <a:t>  bar();</a:t>
            </a:r>
          </a:p>
          <a:p>
            <a:r>
              <a:rPr lang="en-US" sz="2000" dirty="0">
                <a:latin typeface="Consolas" panose="020B0609020204030204" pitchFamily="49" charset="0"/>
              </a:rPr>
              <a:t>  </a:t>
            </a:r>
            <a:r>
              <a:rPr lang="en-US" sz="2000" dirty="0" err="1">
                <a:latin typeface="Consolas" panose="020B0609020204030204" pitchFamily="49" charset="0"/>
              </a:rPr>
              <a:t>bletch</a:t>
            </a:r>
            <a:r>
              <a:rPr lang="en-US" sz="2000" dirty="0">
                <a:latin typeface="Consolas" panose="020B0609020204030204" pitchFamily="49" charset="0"/>
              </a:rPr>
              <a:t>();</a:t>
            </a:r>
          </a:p>
          <a:p>
            <a:r>
              <a:rPr lang="en-US" sz="2000" dirty="0">
                <a:latin typeface="Consolas" panose="020B0609020204030204" pitchFamily="49" charset="0"/>
              </a:rPr>
              <a:t>}</a:t>
            </a:r>
          </a:p>
        </p:txBody>
      </p:sp>
      <p:grpSp>
        <p:nvGrpSpPr>
          <p:cNvPr id="8" name="Group 7">
            <a:extLst>
              <a:ext uri="{FF2B5EF4-FFF2-40B4-BE49-F238E27FC236}">
                <a16:creationId xmlns:a16="http://schemas.microsoft.com/office/drawing/2014/main" id="{018573CC-F7F9-4114-8918-E77EF7C9A869}"/>
              </a:ext>
            </a:extLst>
          </p:cNvPr>
          <p:cNvGrpSpPr/>
          <p:nvPr/>
        </p:nvGrpSpPr>
        <p:grpSpPr>
          <a:xfrm>
            <a:off x="10648325" y="4817005"/>
            <a:ext cx="1059040" cy="461665"/>
            <a:chOff x="10647376" y="1679038"/>
            <a:chExt cx="1059040" cy="461665"/>
          </a:xfrm>
        </p:grpSpPr>
        <p:grpSp>
          <p:nvGrpSpPr>
            <p:cNvPr id="5" name="Group 4">
              <a:extLst>
                <a:ext uri="{FF2B5EF4-FFF2-40B4-BE49-F238E27FC236}">
                  <a16:creationId xmlns:a16="http://schemas.microsoft.com/office/drawing/2014/main" id="{8BD29CCA-8C0E-4C3A-BD49-7611058AB55B}"/>
                </a:ext>
              </a:extLst>
            </p:cNvPr>
            <p:cNvGrpSpPr/>
            <p:nvPr/>
          </p:nvGrpSpPr>
          <p:grpSpPr>
            <a:xfrm>
              <a:off x="10647376" y="1701799"/>
              <a:ext cx="1034980" cy="429620"/>
              <a:chOff x="8179359" y="-743576"/>
              <a:chExt cx="1034980" cy="429620"/>
            </a:xfrm>
          </p:grpSpPr>
          <p:sp>
            <p:nvSpPr>
              <p:cNvPr id="3" name="TextBox 2">
                <a:extLst>
                  <a:ext uri="{FF2B5EF4-FFF2-40B4-BE49-F238E27FC236}">
                    <a16:creationId xmlns:a16="http://schemas.microsoft.com/office/drawing/2014/main" id="{06B3B84D-47D5-4A00-B990-12AAD6EC022E}"/>
                  </a:ext>
                </a:extLst>
              </p:cNvPr>
              <p:cNvSpPr txBox="1"/>
              <p:nvPr/>
            </p:nvSpPr>
            <p:spPr>
              <a:xfrm>
                <a:off x="8179359" y="-743576"/>
                <a:ext cx="301686" cy="400110"/>
              </a:xfrm>
              <a:prstGeom prst="rect">
                <a:avLst/>
              </a:prstGeom>
              <a:noFill/>
            </p:spPr>
            <p:txBody>
              <a:bodyPr wrap="none" rtlCol="0">
                <a:spAutoFit/>
              </a:bodyPr>
              <a:lstStyle/>
              <a:p>
                <a:r>
                  <a:rPr lang="en-US" sz="2000" dirty="0"/>
                  <a:t>x</a:t>
                </a:r>
              </a:p>
            </p:txBody>
          </p:sp>
          <p:sp>
            <p:nvSpPr>
              <p:cNvPr id="4" name="Rectangle 3">
                <a:extLst>
                  <a:ext uri="{FF2B5EF4-FFF2-40B4-BE49-F238E27FC236}">
                    <a16:creationId xmlns:a16="http://schemas.microsoft.com/office/drawing/2014/main" id="{87B81D45-45AA-4DD6-8109-5FA1E793352B}"/>
                  </a:ext>
                </a:extLst>
              </p:cNvPr>
              <p:cNvSpPr/>
              <p:nvPr/>
            </p:nvSpPr>
            <p:spPr>
              <a:xfrm>
                <a:off x="8450664" y="-708302"/>
                <a:ext cx="763675" cy="394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3F12FBB3-3438-4112-BAD4-803F1791F351}"/>
                </a:ext>
              </a:extLst>
            </p:cNvPr>
            <p:cNvSpPr txBox="1"/>
            <p:nvPr/>
          </p:nvSpPr>
          <p:spPr>
            <a:xfrm>
              <a:off x="10907799" y="1679038"/>
              <a:ext cx="798617" cy="461665"/>
            </a:xfrm>
            <a:prstGeom prst="rect">
              <a:avLst/>
            </a:prstGeom>
            <a:noFill/>
          </p:spPr>
          <p:txBody>
            <a:bodyPr wrap="none" rtlCol="0">
              <a:spAutoFit/>
            </a:bodyPr>
            <a:lstStyle/>
            <a:p>
              <a:r>
                <a:rPr lang="en-US" sz="2400" dirty="0">
                  <a:solidFill>
                    <a:schemeClr val="bg1"/>
                  </a:solidFill>
                </a:rPr>
                <a:t>1000</a:t>
              </a:r>
            </a:p>
          </p:txBody>
        </p:sp>
      </p:grpSp>
      <p:sp>
        <p:nvSpPr>
          <p:cNvPr id="34" name="TextBox 33">
            <a:extLst>
              <a:ext uri="{FF2B5EF4-FFF2-40B4-BE49-F238E27FC236}">
                <a16:creationId xmlns:a16="http://schemas.microsoft.com/office/drawing/2014/main" id="{D899D135-55F4-4C78-A902-3E44DF594A1B}"/>
              </a:ext>
            </a:extLst>
          </p:cNvPr>
          <p:cNvSpPr txBox="1"/>
          <p:nvPr/>
        </p:nvSpPr>
        <p:spPr>
          <a:xfrm>
            <a:off x="8916703" y="6073882"/>
            <a:ext cx="1544012" cy="461665"/>
          </a:xfrm>
          <a:prstGeom prst="rect">
            <a:avLst/>
          </a:prstGeom>
          <a:noFill/>
        </p:spPr>
        <p:txBody>
          <a:bodyPr wrap="none" rtlCol="0">
            <a:spAutoFit/>
          </a:bodyPr>
          <a:lstStyle/>
          <a:p>
            <a:r>
              <a:rPr lang="en-US" sz="2400" dirty="0">
                <a:solidFill>
                  <a:srgbClr val="FF0000"/>
                </a:solidFill>
                <a:latin typeface="Consolas" panose="020B0609020204030204" pitchFamily="49" charset="0"/>
              </a:rPr>
              <a:t>1000  33</a:t>
            </a:r>
          </a:p>
        </p:txBody>
      </p:sp>
      <p:cxnSp>
        <p:nvCxnSpPr>
          <p:cNvPr id="42" name="Straight Arrow Connector 41">
            <a:extLst>
              <a:ext uri="{FF2B5EF4-FFF2-40B4-BE49-F238E27FC236}">
                <a16:creationId xmlns:a16="http://schemas.microsoft.com/office/drawing/2014/main" id="{4EE2D128-EC88-494F-ADB3-80311284FA3E}"/>
              </a:ext>
            </a:extLst>
          </p:cNvPr>
          <p:cNvCxnSpPr/>
          <p:nvPr/>
        </p:nvCxnSpPr>
        <p:spPr>
          <a:xfrm>
            <a:off x="7156800" y="474647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F44C72-17E4-40C0-8EF8-D60738EA48E1}"/>
              </a:ext>
            </a:extLst>
          </p:cNvPr>
          <p:cNvCxnSpPr/>
          <p:nvPr/>
        </p:nvCxnSpPr>
        <p:spPr>
          <a:xfrm>
            <a:off x="7439634" y="504927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4C4CC72-05B0-4736-BB83-D8AF914F76C3}"/>
              </a:ext>
            </a:extLst>
          </p:cNvPr>
          <p:cNvCxnSpPr/>
          <p:nvPr/>
        </p:nvCxnSpPr>
        <p:spPr>
          <a:xfrm>
            <a:off x="7439836" y="535330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209322C-59B2-46A0-9766-C44BBEC9D1F9}"/>
              </a:ext>
            </a:extLst>
          </p:cNvPr>
          <p:cNvCxnSpPr/>
          <p:nvPr/>
        </p:nvCxnSpPr>
        <p:spPr>
          <a:xfrm>
            <a:off x="7187192" y="194674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B368F9B-61AF-495F-989C-43D3D6C7D6C9}"/>
              </a:ext>
            </a:extLst>
          </p:cNvPr>
          <p:cNvCxnSpPr/>
          <p:nvPr/>
        </p:nvCxnSpPr>
        <p:spPr>
          <a:xfrm>
            <a:off x="7469714" y="2255558"/>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718910DF-E771-4BD6-AEBC-9918EA194742}"/>
              </a:ext>
            </a:extLst>
          </p:cNvPr>
          <p:cNvGrpSpPr/>
          <p:nvPr/>
        </p:nvGrpSpPr>
        <p:grpSpPr>
          <a:xfrm>
            <a:off x="10648325" y="2016478"/>
            <a:ext cx="1034980" cy="461665"/>
            <a:chOff x="10647376" y="1679038"/>
            <a:chExt cx="1034980" cy="461665"/>
          </a:xfrm>
        </p:grpSpPr>
        <p:grpSp>
          <p:nvGrpSpPr>
            <p:cNvPr id="54" name="Group 53">
              <a:extLst>
                <a:ext uri="{FF2B5EF4-FFF2-40B4-BE49-F238E27FC236}">
                  <a16:creationId xmlns:a16="http://schemas.microsoft.com/office/drawing/2014/main" id="{460067AA-8DD8-4D2F-BD8C-2F4E4770E6D7}"/>
                </a:ext>
              </a:extLst>
            </p:cNvPr>
            <p:cNvGrpSpPr/>
            <p:nvPr/>
          </p:nvGrpSpPr>
          <p:grpSpPr>
            <a:xfrm>
              <a:off x="10647376" y="1701799"/>
              <a:ext cx="1034980" cy="429620"/>
              <a:chOff x="8179359" y="-743576"/>
              <a:chExt cx="1034980" cy="429620"/>
            </a:xfrm>
          </p:grpSpPr>
          <p:sp>
            <p:nvSpPr>
              <p:cNvPr id="56" name="TextBox 55">
                <a:extLst>
                  <a:ext uri="{FF2B5EF4-FFF2-40B4-BE49-F238E27FC236}">
                    <a16:creationId xmlns:a16="http://schemas.microsoft.com/office/drawing/2014/main" id="{6F0961E5-5DB1-4BAD-B923-11933FDA7D02}"/>
                  </a:ext>
                </a:extLst>
              </p:cNvPr>
              <p:cNvSpPr txBox="1"/>
              <p:nvPr/>
            </p:nvSpPr>
            <p:spPr>
              <a:xfrm>
                <a:off x="8179359" y="-743576"/>
                <a:ext cx="308098" cy="400110"/>
              </a:xfrm>
              <a:prstGeom prst="rect">
                <a:avLst/>
              </a:prstGeom>
              <a:noFill/>
            </p:spPr>
            <p:txBody>
              <a:bodyPr wrap="none" rtlCol="0">
                <a:spAutoFit/>
              </a:bodyPr>
              <a:lstStyle/>
              <a:p>
                <a:r>
                  <a:rPr lang="en-US" sz="2000" dirty="0"/>
                  <a:t>y</a:t>
                </a:r>
              </a:p>
            </p:txBody>
          </p:sp>
          <p:sp>
            <p:nvSpPr>
              <p:cNvPr id="57" name="Rectangle 56">
                <a:extLst>
                  <a:ext uri="{FF2B5EF4-FFF2-40B4-BE49-F238E27FC236}">
                    <a16:creationId xmlns:a16="http://schemas.microsoft.com/office/drawing/2014/main" id="{253449BE-DDC1-4B92-9EE3-B34774707AF8}"/>
                  </a:ext>
                </a:extLst>
              </p:cNvPr>
              <p:cNvSpPr/>
              <p:nvPr/>
            </p:nvSpPr>
            <p:spPr>
              <a:xfrm>
                <a:off x="8450664" y="-708302"/>
                <a:ext cx="763675" cy="394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976CCDBB-7D86-4D60-A3FF-C714104037CB}"/>
                </a:ext>
              </a:extLst>
            </p:cNvPr>
            <p:cNvSpPr txBox="1"/>
            <p:nvPr/>
          </p:nvSpPr>
          <p:spPr>
            <a:xfrm>
              <a:off x="11088272" y="1679038"/>
              <a:ext cx="481222" cy="461665"/>
            </a:xfrm>
            <a:prstGeom prst="rect">
              <a:avLst/>
            </a:prstGeom>
            <a:noFill/>
          </p:spPr>
          <p:txBody>
            <a:bodyPr wrap="none" rtlCol="0">
              <a:spAutoFit/>
            </a:bodyPr>
            <a:lstStyle/>
            <a:p>
              <a:r>
                <a:rPr lang="en-US" sz="2400" dirty="0">
                  <a:solidFill>
                    <a:schemeClr val="bg1"/>
                  </a:solidFill>
                </a:rPr>
                <a:t>32</a:t>
              </a:r>
            </a:p>
          </p:txBody>
        </p:sp>
      </p:grpSp>
      <p:cxnSp>
        <p:nvCxnSpPr>
          <p:cNvPr id="58" name="Straight Arrow Connector 57">
            <a:extLst>
              <a:ext uri="{FF2B5EF4-FFF2-40B4-BE49-F238E27FC236}">
                <a16:creationId xmlns:a16="http://schemas.microsoft.com/office/drawing/2014/main" id="{BBB511B1-8C95-45EC-A61A-EA6928799399}"/>
              </a:ext>
            </a:extLst>
          </p:cNvPr>
          <p:cNvCxnSpPr/>
          <p:nvPr/>
        </p:nvCxnSpPr>
        <p:spPr>
          <a:xfrm>
            <a:off x="7469714" y="256308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67E2B81-2846-4B01-839F-39B98FF86A79}"/>
              </a:ext>
            </a:extLst>
          </p:cNvPr>
          <p:cNvCxnSpPr/>
          <p:nvPr/>
        </p:nvCxnSpPr>
        <p:spPr>
          <a:xfrm>
            <a:off x="7445802" y="87465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463E543-AD44-490A-A1D8-8C35305272F4}"/>
              </a:ext>
            </a:extLst>
          </p:cNvPr>
          <p:cNvGrpSpPr/>
          <p:nvPr/>
        </p:nvGrpSpPr>
        <p:grpSpPr>
          <a:xfrm>
            <a:off x="10648325" y="2022653"/>
            <a:ext cx="1034980" cy="461665"/>
            <a:chOff x="10647376" y="1679038"/>
            <a:chExt cx="1034980" cy="461665"/>
          </a:xfrm>
        </p:grpSpPr>
        <p:grpSp>
          <p:nvGrpSpPr>
            <p:cNvPr id="61" name="Group 60">
              <a:extLst>
                <a:ext uri="{FF2B5EF4-FFF2-40B4-BE49-F238E27FC236}">
                  <a16:creationId xmlns:a16="http://schemas.microsoft.com/office/drawing/2014/main" id="{EF6691D3-C240-4240-A519-D56C954A6DC7}"/>
                </a:ext>
              </a:extLst>
            </p:cNvPr>
            <p:cNvGrpSpPr/>
            <p:nvPr/>
          </p:nvGrpSpPr>
          <p:grpSpPr>
            <a:xfrm>
              <a:off x="10647376" y="1701799"/>
              <a:ext cx="1034980" cy="429620"/>
              <a:chOff x="8179359" y="-743576"/>
              <a:chExt cx="1034980" cy="429620"/>
            </a:xfrm>
          </p:grpSpPr>
          <p:sp>
            <p:nvSpPr>
              <p:cNvPr id="63" name="TextBox 62">
                <a:extLst>
                  <a:ext uri="{FF2B5EF4-FFF2-40B4-BE49-F238E27FC236}">
                    <a16:creationId xmlns:a16="http://schemas.microsoft.com/office/drawing/2014/main" id="{321DC520-A217-452D-AD6B-C58AE4190EA7}"/>
                  </a:ext>
                </a:extLst>
              </p:cNvPr>
              <p:cNvSpPr txBox="1"/>
              <p:nvPr/>
            </p:nvSpPr>
            <p:spPr>
              <a:xfrm>
                <a:off x="8179359" y="-743576"/>
                <a:ext cx="308098" cy="400110"/>
              </a:xfrm>
              <a:prstGeom prst="rect">
                <a:avLst/>
              </a:prstGeom>
              <a:noFill/>
            </p:spPr>
            <p:txBody>
              <a:bodyPr wrap="none" rtlCol="0">
                <a:spAutoFit/>
              </a:bodyPr>
              <a:lstStyle/>
              <a:p>
                <a:r>
                  <a:rPr lang="en-US" sz="2000" dirty="0"/>
                  <a:t>y</a:t>
                </a:r>
              </a:p>
            </p:txBody>
          </p:sp>
          <p:sp>
            <p:nvSpPr>
              <p:cNvPr id="64" name="Rectangle 63">
                <a:extLst>
                  <a:ext uri="{FF2B5EF4-FFF2-40B4-BE49-F238E27FC236}">
                    <a16:creationId xmlns:a16="http://schemas.microsoft.com/office/drawing/2014/main" id="{4422923D-AF47-4094-871D-744DCEF79B5F}"/>
                  </a:ext>
                </a:extLst>
              </p:cNvPr>
              <p:cNvSpPr/>
              <p:nvPr/>
            </p:nvSpPr>
            <p:spPr>
              <a:xfrm>
                <a:off x="8450664" y="-708302"/>
                <a:ext cx="763675" cy="394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1281B624-2ECF-4FAA-AB77-DA30B5C26F88}"/>
                </a:ext>
              </a:extLst>
            </p:cNvPr>
            <p:cNvSpPr txBox="1"/>
            <p:nvPr/>
          </p:nvSpPr>
          <p:spPr>
            <a:xfrm>
              <a:off x="11088272" y="1679038"/>
              <a:ext cx="481222" cy="461665"/>
            </a:xfrm>
            <a:prstGeom prst="rect">
              <a:avLst/>
            </a:prstGeom>
            <a:noFill/>
          </p:spPr>
          <p:txBody>
            <a:bodyPr wrap="none" rtlCol="0">
              <a:spAutoFit/>
            </a:bodyPr>
            <a:lstStyle/>
            <a:p>
              <a:r>
                <a:rPr lang="en-US" sz="2400" dirty="0">
                  <a:solidFill>
                    <a:schemeClr val="accent2">
                      <a:lumMod val="40000"/>
                      <a:lumOff val="60000"/>
                    </a:schemeClr>
                  </a:solidFill>
                </a:rPr>
                <a:t>33</a:t>
              </a:r>
            </a:p>
          </p:txBody>
        </p:sp>
      </p:grpSp>
      <p:cxnSp>
        <p:nvCxnSpPr>
          <p:cNvPr id="65" name="Straight Arrow Connector 64">
            <a:extLst>
              <a:ext uri="{FF2B5EF4-FFF2-40B4-BE49-F238E27FC236}">
                <a16:creationId xmlns:a16="http://schemas.microsoft.com/office/drawing/2014/main" id="{4C289938-0000-433B-9B3D-F8DD0208F1DC}"/>
              </a:ext>
            </a:extLst>
          </p:cNvPr>
          <p:cNvCxnSpPr/>
          <p:nvPr/>
        </p:nvCxnSpPr>
        <p:spPr>
          <a:xfrm>
            <a:off x="7439634" y="11951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71F351D-F244-427A-AC3A-43B0D4458BE0}"/>
              </a:ext>
            </a:extLst>
          </p:cNvPr>
          <p:cNvCxnSpPr/>
          <p:nvPr/>
        </p:nvCxnSpPr>
        <p:spPr>
          <a:xfrm>
            <a:off x="7187192" y="14853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7A2042E-A3FE-4A66-88C9-07E6294BCA60}"/>
              </a:ext>
            </a:extLst>
          </p:cNvPr>
          <p:cNvCxnSpPr/>
          <p:nvPr/>
        </p:nvCxnSpPr>
        <p:spPr>
          <a:xfrm>
            <a:off x="7247205" y="287094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042A5A2-2E12-4CF5-9E0F-3CEC3F81849D}"/>
              </a:ext>
            </a:extLst>
          </p:cNvPr>
          <p:cNvCxnSpPr/>
          <p:nvPr/>
        </p:nvCxnSpPr>
        <p:spPr>
          <a:xfrm>
            <a:off x="7439865" y="5640210"/>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47C0A1F-6990-4309-8BB6-A23D3FB0D7FE}"/>
              </a:ext>
            </a:extLst>
          </p:cNvPr>
          <p:cNvCxnSpPr/>
          <p:nvPr/>
        </p:nvCxnSpPr>
        <p:spPr>
          <a:xfrm>
            <a:off x="7193593" y="335621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B5373FD-02C9-43A1-A4B9-B6623BAD709E}"/>
              </a:ext>
            </a:extLst>
          </p:cNvPr>
          <p:cNvCxnSpPr/>
          <p:nvPr/>
        </p:nvCxnSpPr>
        <p:spPr>
          <a:xfrm>
            <a:off x="7469714" y="3665026"/>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08FE6733-8A2A-4C54-B822-256C903E27A5}"/>
              </a:ext>
            </a:extLst>
          </p:cNvPr>
          <p:cNvGrpSpPr/>
          <p:nvPr/>
        </p:nvGrpSpPr>
        <p:grpSpPr>
          <a:xfrm>
            <a:off x="10648325" y="3120168"/>
            <a:ext cx="1034980" cy="461665"/>
            <a:chOff x="10647376" y="1679038"/>
            <a:chExt cx="1034980" cy="461665"/>
          </a:xfrm>
        </p:grpSpPr>
        <p:grpSp>
          <p:nvGrpSpPr>
            <p:cNvPr id="72" name="Group 71">
              <a:extLst>
                <a:ext uri="{FF2B5EF4-FFF2-40B4-BE49-F238E27FC236}">
                  <a16:creationId xmlns:a16="http://schemas.microsoft.com/office/drawing/2014/main" id="{D0A01F0E-244A-4A2D-85FA-ECFA0AFEFA36}"/>
                </a:ext>
              </a:extLst>
            </p:cNvPr>
            <p:cNvGrpSpPr/>
            <p:nvPr/>
          </p:nvGrpSpPr>
          <p:grpSpPr>
            <a:xfrm>
              <a:off x="10647376" y="1701799"/>
              <a:ext cx="1034980" cy="429620"/>
              <a:chOff x="8179359" y="-743576"/>
              <a:chExt cx="1034980" cy="429620"/>
            </a:xfrm>
          </p:grpSpPr>
          <p:sp>
            <p:nvSpPr>
              <p:cNvPr id="74" name="TextBox 73">
                <a:extLst>
                  <a:ext uri="{FF2B5EF4-FFF2-40B4-BE49-F238E27FC236}">
                    <a16:creationId xmlns:a16="http://schemas.microsoft.com/office/drawing/2014/main" id="{8EB9EA46-41AD-402D-8260-644BEC36779D}"/>
                  </a:ext>
                </a:extLst>
              </p:cNvPr>
              <p:cNvSpPr txBox="1"/>
              <p:nvPr/>
            </p:nvSpPr>
            <p:spPr>
              <a:xfrm>
                <a:off x="8179359" y="-743576"/>
                <a:ext cx="301686" cy="400110"/>
              </a:xfrm>
              <a:prstGeom prst="rect">
                <a:avLst/>
              </a:prstGeom>
              <a:noFill/>
            </p:spPr>
            <p:txBody>
              <a:bodyPr wrap="none" rtlCol="0">
                <a:spAutoFit/>
              </a:bodyPr>
              <a:lstStyle/>
              <a:p>
                <a:r>
                  <a:rPr lang="en-US" sz="2000" dirty="0"/>
                  <a:t>x</a:t>
                </a:r>
              </a:p>
            </p:txBody>
          </p:sp>
          <p:sp>
            <p:nvSpPr>
              <p:cNvPr id="75" name="Rectangle 74">
                <a:extLst>
                  <a:ext uri="{FF2B5EF4-FFF2-40B4-BE49-F238E27FC236}">
                    <a16:creationId xmlns:a16="http://schemas.microsoft.com/office/drawing/2014/main" id="{6B5A0F14-8E11-4AEB-894D-7A6CA11380BE}"/>
                  </a:ext>
                </a:extLst>
              </p:cNvPr>
              <p:cNvSpPr/>
              <p:nvPr/>
            </p:nvSpPr>
            <p:spPr>
              <a:xfrm>
                <a:off x="8450664" y="-708302"/>
                <a:ext cx="763675" cy="394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a:extLst>
                <a:ext uri="{FF2B5EF4-FFF2-40B4-BE49-F238E27FC236}">
                  <a16:creationId xmlns:a16="http://schemas.microsoft.com/office/drawing/2014/main" id="{CC8DEB2A-1DC6-482C-BE46-52FE9CD3BC97}"/>
                </a:ext>
              </a:extLst>
            </p:cNvPr>
            <p:cNvSpPr txBox="1"/>
            <p:nvPr/>
          </p:nvSpPr>
          <p:spPr>
            <a:xfrm>
              <a:off x="11064210" y="1679038"/>
              <a:ext cx="425116" cy="461665"/>
            </a:xfrm>
            <a:prstGeom prst="rect">
              <a:avLst/>
            </a:prstGeom>
            <a:noFill/>
          </p:spPr>
          <p:txBody>
            <a:bodyPr wrap="none" rtlCol="0">
              <a:spAutoFit/>
            </a:bodyPr>
            <a:lstStyle/>
            <a:p>
              <a:r>
                <a:rPr lang="en-US" sz="2400" dirty="0">
                  <a:solidFill>
                    <a:schemeClr val="bg1"/>
                  </a:solidFill>
                </a:rPr>
                <a:t>-1</a:t>
              </a:r>
            </a:p>
          </p:txBody>
        </p:sp>
      </p:grpSp>
      <p:grpSp>
        <p:nvGrpSpPr>
          <p:cNvPr id="76" name="Group 75">
            <a:extLst>
              <a:ext uri="{FF2B5EF4-FFF2-40B4-BE49-F238E27FC236}">
                <a16:creationId xmlns:a16="http://schemas.microsoft.com/office/drawing/2014/main" id="{982215CD-B20D-4A7F-8753-F4BA49CF0485}"/>
              </a:ext>
            </a:extLst>
          </p:cNvPr>
          <p:cNvGrpSpPr/>
          <p:nvPr/>
        </p:nvGrpSpPr>
        <p:grpSpPr>
          <a:xfrm>
            <a:off x="10648325" y="3630403"/>
            <a:ext cx="1034980" cy="461665"/>
            <a:chOff x="10647376" y="1679038"/>
            <a:chExt cx="1034980" cy="461665"/>
          </a:xfrm>
        </p:grpSpPr>
        <p:grpSp>
          <p:nvGrpSpPr>
            <p:cNvPr id="77" name="Group 76">
              <a:extLst>
                <a:ext uri="{FF2B5EF4-FFF2-40B4-BE49-F238E27FC236}">
                  <a16:creationId xmlns:a16="http://schemas.microsoft.com/office/drawing/2014/main" id="{7E59356C-8688-4BF1-9D50-8CDBDAB36347}"/>
                </a:ext>
              </a:extLst>
            </p:cNvPr>
            <p:cNvGrpSpPr/>
            <p:nvPr/>
          </p:nvGrpSpPr>
          <p:grpSpPr>
            <a:xfrm>
              <a:off x="10647376" y="1701799"/>
              <a:ext cx="1034980" cy="429620"/>
              <a:chOff x="8179359" y="-743576"/>
              <a:chExt cx="1034980" cy="429620"/>
            </a:xfrm>
          </p:grpSpPr>
          <p:sp>
            <p:nvSpPr>
              <p:cNvPr id="79" name="TextBox 78">
                <a:extLst>
                  <a:ext uri="{FF2B5EF4-FFF2-40B4-BE49-F238E27FC236}">
                    <a16:creationId xmlns:a16="http://schemas.microsoft.com/office/drawing/2014/main" id="{7DD68AFB-CA37-4780-BA3F-2B32A512BCB0}"/>
                  </a:ext>
                </a:extLst>
              </p:cNvPr>
              <p:cNvSpPr txBox="1"/>
              <p:nvPr/>
            </p:nvSpPr>
            <p:spPr>
              <a:xfrm>
                <a:off x="8179359" y="-743576"/>
                <a:ext cx="308098" cy="400110"/>
              </a:xfrm>
              <a:prstGeom prst="rect">
                <a:avLst/>
              </a:prstGeom>
              <a:noFill/>
            </p:spPr>
            <p:txBody>
              <a:bodyPr wrap="none" rtlCol="0">
                <a:spAutoFit/>
              </a:bodyPr>
              <a:lstStyle/>
              <a:p>
                <a:r>
                  <a:rPr lang="en-US" sz="2000" dirty="0"/>
                  <a:t>y</a:t>
                </a:r>
              </a:p>
            </p:txBody>
          </p:sp>
          <p:sp>
            <p:nvSpPr>
              <p:cNvPr id="80" name="Rectangle 79">
                <a:extLst>
                  <a:ext uri="{FF2B5EF4-FFF2-40B4-BE49-F238E27FC236}">
                    <a16:creationId xmlns:a16="http://schemas.microsoft.com/office/drawing/2014/main" id="{8BC2F62C-2DB1-4F84-BC03-B2159ADFE594}"/>
                  </a:ext>
                </a:extLst>
              </p:cNvPr>
              <p:cNvSpPr/>
              <p:nvPr/>
            </p:nvSpPr>
            <p:spPr>
              <a:xfrm>
                <a:off x="8450664" y="-708302"/>
                <a:ext cx="763675" cy="394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a:extLst>
                <a:ext uri="{FF2B5EF4-FFF2-40B4-BE49-F238E27FC236}">
                  <a16:creationId xmlns:a16="http://schemas.microsoft.com/office/drawing/2014/main" id="{193D16E7-604A-40E2-844F-7872B2448B6E}"/>
                </a:ext>
              </a:extLst>
            </p:cNvPr>
            <p:cNvSpPr txBox="1"/>
            <p:nvPr/>
          </p:nvSpPr>
          <p:spPr>
            <a:xfrm>
              <a:off x="11064210" y="1679038"/>
              <a:ext cx="332142" cy="461665"/>
            </a:xfrm>
            <a:prstGeom prst="rect">
              <a:avLst/>
            </a:prstGeom>
            <a:noFill/>
          </p:spPr>
          <p:txBody>
            <a:bodyPr wrap="none" rtlCol="0">
              <a:spAutoFit/>
            </a:bodyPr>
            <a:lstStyle/>
            <a:p>
              <a:r>
                <a:rPr lang="en-US" sz="2400" dirty="0">
                  <a:solidFill>
                    <a:schemeClr val="bg1"/>
                  </a:solidFill>
                </a:rPr>
                <a:t>5</a:t>
              </a:r>
            </a:p>
          </p:txBody>
        </p:sp>
      </p:grpSp>
      <p:cxnSp>
        <p:nvCxnSpPr>
          <p:cNvPr id="81" name="Straight Arrow Connector 80">
            <a:extLst>
              <a:ext uri="{FF2B5EF4-FFF2-40B4-BE49-F238E27FC236}">
                <a16:creationId xmlns:a16="http://schemas.microsoft.com/office/drawing/2014/main" id="{FBF25409-D1B4-49DA-9404-20B3B3C63D71}"/>
              </a:ext>
            </a:extLst>
          </p:cNvPr>
          <p:cNvCxnSpPr/>
          <p:nvPr/>
        </p:nvCxnSpPr>
        <p:spPr>
          <a:xfrm>
            <a:off x="7439912" y="394839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AAEDED7-9779-4400-8772-CE31849AA705}"/>
              </a:ext>
            </a:extLst>
          </p:cNvPr>
          <p:cNvCxnSpPr/>
          <p:nvPr/>
        </p:nvCxnSpPr>
        <p:spPr>
          <a:xfrm>
            <a:off x="7181608" y="58155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37EBB31-1C56-460D-90E5-1AE389E8088E}"/>
              </a:ext>
            </a:extLst>
          </p:cNvPr>
          <p:cNvCxnSpPr/>
          <p:nvPr/>
        </p:nvCxnSpPr>
        <p:spPr>
          <a:xfrm>
            <a:off x="7439634" y="874681"/>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B7D05F51-275A-4F4C-8E6A-1D136560DE70}"/>
              </a:ext>
            </a:extLst>
          </p:cNvPr>
          <p:cNvGrpSpPr/>
          <p:nvPr/>
        </p:nvGrpSpPr>
        <p:grpSpPr>
          <a:xfrm>
            <a:off x="10648325" y="3630403"/>
            <a:ext cx="1034980" cy="461665"/>
            <a:chOff x="10647376" y="1679038"/>
            <a:chExt cx="1034980" cy="461665"/>
          </a:xfrm>
        </p:grpSpPr>
        <p:grpSp>
          <p:nvGrpSpPr>
            <p:cNvPr id="85" name="Group 84">
              <a:extLst>
                <a:ext uri="{FF2B5EF4-FFF2-40B4-BE49-F238E27FC236}">
                  <a16:creationId xmlns:a16="http://schemas.microsoft.com/office/drawing/2014/main" id="{EBD47E1F-3BF2-4BAC-B981-E4C4F0940D18}"/>
                </a:ext>
              </a:extLst>
            </p:cNvPr>
            <p:cNvGrpSpPr/>
            <p:nvPr/>
          </p:nvGrpSpPr>
          <p:grpSpPr>
            <a:xfrm>
              <a:off x="10647376" y="1701799"/>
              <a:ext cx="1034980" cy="429620"/>
              <a:chOff x="8179359" y="-743576"/>
              <a:chExt cx="1034980" cy="429620"/>
            </a:xfrm>
          </p:grpSpPr>
          <p:sp>
            <p:nvSpPr>
              <p:cNvPr id="87" name="TextBox 86">
                <a:extLst>
                  <a:ext uri="{FF2B5EF4-FFF2-40B4-BE49-F238E27FC236}">
                    <a16:creationId xmlns:a16="http://schemas.microsoft.com/office/drawing/2014/main" id="{2923156B-F9CD-4A49-8F86-F623F729D5D1}"/>
                  </a:ext>
                </a:extLst>
              </p:cNvPr>
              <p:cNvSpPr txBox="1"/>
              <p:nvPr/>
            </p:nvSpPr>
            <p:spPr>
              <a:xfrm>
                <a:off x="8179359" y="-743576"/>
                <a:ext cx="308098" cy="400110"/>
              </a:xfrm>
              <a:prstGeom prst="rect">
                <a:avLst/>
              </a:prstGeom>
              <a:noFill/>
            </p:spPr>
            <p:txBody>
              <a:bodyPr wrap="none" rtlCol="0">
                <a:spAutoFit/>
              </a:bodyPr>
              <a:lstStyle/>
              <a:p>
                <a:r>
                  <a:rPr lang="en-US" sz="2000" dirty="0"/>
                  <a:t>y</a:t>
                </a:r>
              </a:p>
            </p:txBody>
          </p:sp>
          <p:sp>
            <p:nvSpPr>
              <p:cNvPr id="88" name="Rectangle 87">
                <a:extLst>
                  <a:ext uri="{FF2B5EF4-FFF2-40B4-BE49-F238E27FC236}">
                    <a16:creationId xmlns:a16="http://schemas.microsoft.com/office/drawing/2014/main" id="{D2B649E9-CB02-4F3A-8385-81E03789F701}"/>
                  </a:ext>
                </a:extLst>
              </p:cNvPr>
              <p:cNvSpPr/>
              <p:nvPr/>
            </p:nvSpPr>
            <p:spPr>
              <a:xfrm>
                <a:off x="8450664" y="-708302"/>
                <a:ext cx="763675" cy="394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8527A8DB-1DF5-4EF1-8BE3-52F5318860FC}"/>
                </a:ext>
              </a:extLst>
            </p:cNvPr>
            <p:cNvSpPr txBox="1"/>
            <p:nvPr/>
          </p:nvSpPr>
          <p:spPr>
            <a:xfrm>
              <a:off x="11088272" y="1679038"/>
              <a:ext cx="346570" cy="461665"/>
            </a:xfrm>
            <a:prstGeom prst="rect">
              <a:avLst/>
            </a:prstGeom>
            <a:noFill/>
          </p:spPr>
          <p:txBody>
            <a:bodyPr wrap="none" rtlCol="0">
              <a:spAutoFit/>
            </a:bodyPr>
            <a:lstStyle/>
            <a:p>
              <a:r>
                <a:rPr lang="en-US" sz="2400" dirty="0">
                  <a:solidFill>
                    <a:schemeClr val="accent2">
                      <a:lumMod val="40000"/>
                      <a:lumOff val="60000"/>
                    </a:schemeClr>
                  </a:solidFill>
                </a:rPr>
                <a:t>6</a:t>
              </a:r>
            </a:p>
          </p:txBody>
        </p:sp>
      </p:grpSp>
      <p:cxnSp>
        <p:nvCxnSpPr>
          <p:cNvPr id="89" name="Straight Arrow Connector 88">
            <a:extLst>
              <a:ext uri="{FF2B5EF4-FFF2-40B4-BE49-F238E27FC236}">
                <a16:creationId xmlns:a16="http://schemas.microsoft.com/office/drawing/2014/main" id="{D7F189F7-7851-43E3-9111-E7E12521E806}"/>
              </a:ext>
            </a:extLst>
          </p:cNvPr>
          <p:cNvCxnSpPr/>
          <p:nvPr/>
        </p:nvCxnSpPr>
        <p:spPr>
          <a:xfrm>
            <a:off x="7433772" y="1195173"/>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A9254E8-E859-490B-9610-C101A8BF2887}"/>
              </a:ext>
            </a:extLst>
          </p:cNvPr>
          <p:cNvSpPr txBox="1"/>
          <p:nvPr/>
        </p:nvSpPr>
        <p:spPr>
          <a:xfrm>
            <a:off x="8916703" y="6396335"/>
            <a:ext cx="1034257" cy="461665"/>
          </a:xfrm>
          <a:prstGeom prst="rect">
            <a:avLst/>
          </a:prstGeom>
          <a:noFill/>
        </p:spPr>
        <p:txBody>
          <a:bodyPr wrap="none" rtlCol="0">
            <a:spAutoFit/>
          </a:bodyPr>
          <a:lstStyle/>
          <a:p>
            <a:r>
              <a:rPr lang="en-US" sz="2400" dirty="0">
                <a:solidFill>
                  <a:srgbClr val="FF0000"/>
                </a:solidFill>
                <a:latin typeface="Consolas" panose="020B0609020204030204" pitchFamily="49" charset="0"/>
              </a:rPr>
              <a:t>-1  6</a:t>
            </a:r>
          </a:p>
        </p:txBody>
      </p:sp>
      <p:cxnSp>
        <p:nvCxnSpPr>
          <p:cNvPr id="91" name="Straight Arrow Connector 90">
            <a:extLst>
              <a:ext uri="{FF2B5EF4-FFF2-40B4-BE49-F238E27FC236}">
                <a16:creationId xmlns:a16="http://schemas.microsoft.com/office/drawing/2014/main" id="{4254585C-9E99-4F11-A422-13B328085A22}"/>
              </a:ext>
            </a:extLst>
          </p:cNvPr>
          <p:cNvCxnSpPr/>
          <p:nvPr/>
        </p:nvCxnSpPr>
        <p:spPr>
          <a:xfrm>
            <a:off x="7217964" y="1485304"/>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E49F903-C1CD-4464-979B-CFD99885D4A8}"/>
              </a:ext>
            </a:extLst>
          </p:cNvPr>
          <p:cNvCxnSpPr/>
          <p:nvPr/>
        </p:nvCxnSpPr>
        <p:spPr>
          <a:xfrm>
            <a:off x="7217964" y="428465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F1790CA-E204-4AFF-97C2-65D1991EB221}"/>
              </a:ext>
            </a:extLst>
          </p:cNvPr>
          <p:cNvCxnSpPr/>
          <p:nvPr/>
        </p:nvCxnSpPr>
        <p:spPr>
          <a:xfrm>
            <a:off x="7213017" y="5968972"/>
            <a:ext cx="31291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586F61F-9090-462B-B2DC-F08A5DC31798}"/>
              </a:ext>
            </a:extLst>
          </p:cNvPr>
          <p:cNvGrpSpPr/>
          <p:nvPr/>
        </p:nvGrpSpPr>
        <p:grpSpPr>
          <a:xfrm>
            <a:off x="100555" y="5304430"/>
            <a:ext cx="7375419" cy="1497375"/>
            <a:chOff x="100555" y="5581158"/>
            <a:chExt cx="7375419" cy="1497375"/>
          </a:xfrm>
        </p:grpSpPr>
        <p:pic>
          <p:nvPicPr>
            <p:cNvPr id="95" name="Picture 94" descr="A yellow sign with black text&#10;&#10;Description automatically generated with low confidence">
              <a:extLst>
                <a:ext uri="{FF2B5EF4-FFF2-40B4-BE49-F238E27FC236}">
                  <a16:creationId xmlns:a16="http://schemas.microsoft.com/office/drawing/2014/main" id="{032062F7-D034-48F9-A8CC-EC966BF13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55" y="5581158"/>
              <a:ext cx="1202272" cy="1497375"/>
            </a:xfrm>
            <a:prstGeom prst="rect">
              <a:avLst/>
            </a:prstGeom>
          </p:spPr>
        </p:pic>
        <p:sp>
          <p:nvSpPr>
            <p:cNvPr id="96" name="TextBox 95">
              <a:extLst>
                <a:ext uri="{FF2B5EF4-FFF2-40B4-BE49-F238E27FC236}">
                  <a16:creationId xmlns:a16="http://schemas.microsoft.com/office/drawing/2014/main" id="{D9C828E7-6FEC-45B2-B394-CB4B1C153EB9}"/>
                </a:ext>
              </a:extLst>
            </p:cNvPr>
            <p:cNvSpPr txBox="1"/>
            <p:nvPr/>
          </p:nvSpPr>
          <p:spPr>
            <a:xfrm>
              <a:off x="1320727" y="5830202"/>
              <a:ext cx="6155247" cy="830997"/>
            </a:xfrm>
            <a:prstGeom prst="rect">
              <a:avLst/>
            </a:prstGeom>
            <a:noFill/>
          </p:spPr>
          <p:txBody>
            <a:bodyPr wrap="square" rtlCol="0">
              <a:spAutoFit/>
            </a:bodyPr>
            <a:lstStyle/>
            <a:p>
              <a:r>
                <a:rPr lang="en-US" sz="2400" dirty="0"/>
                <a:t>Dynamic Scoping has a few holdovers (Logo, Emacs Lisp, Bash), but otherwise is DEAD!</a:t>
              </a:r>
            </a:p>
          </p:txBody>
        </p:sp>
      </p:grpSp>
      <p:sp>
        <p:nvSpPr>
          <p:cNvPr id="97" name="Speech Bubble: Rectangle with Corners Rounded 96">
            <a:extLst>
              <a:ext uri="{FF2B5EF4-FFF2-40B4-BE49-F238E27FC236}">
                <a16:creationId xmlns:a16="http://schemas.microsoft.com/office/drawing/2014/main" id="{EAD39CDB-EEF1-40D8-9562-2C02AC324A16}"/>
              </a:ext>
            </a:extLst>
          </p:cNvPr>
          <p:cNvSpPr/>
          <p:nvPr/>
        </p:nvSpPr>
        <p:spPr>
          <a:xfrm>
            <a:off x="3080289" y="183328"/>
            <a:ext cx="3924578" cy="1200840"/>
          </a:xfrm>
          <a:prstGeom prst="wedgeRoundRectCallout">
            <a:avLst>
              <a:gd name="adj1" fmla="val 67910"/>
              <a:gd name="adj2" fmla="val 133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there's no </a:t>
            </a:r>
            <a:r>
              <a:rPr lang="en-US" sz="2000" dirty="0">
                <a:solidFill>
                  <a:schemeClr val="accent2">
                    <a:lumMod val="40000"/>
                    <a:lumOff val="60000"/>
                  </a:schemeClr>
                </a:solidFill>
                <a:latin typeface="Corbel" panose="020B0503020204020204" pitchFamily="34" charset="0"/>
              </a:rPr>
              <a:t>y variable </a:t>
            </a:r>
            <a:r>
              <a:rPr lang="en-US" sz="2000" dirty="0">
                <a:latin typeface="Corbel" panose="020B0503020204020204" pitchFamily="34" charset="0"/>
              </a:rPr>
              <a:t>defined here, the program would look in the calling function.</a:t>
            </a:r>
          </a:p>
        </p:txBody>
      </p:sp>
      <p:sp>
        <p:nvSpPr>
          <p:cNvPr id="98" name="Speech Bubble: Rectangle with Corners Rounded 97">
            <a:extLst>
              <a:ext uri="{FF2B5EF4-FFF2-40B4-BE49-F238E27FC236}">
                <a16:creationId xmlns:a16="http://schemas.microsoft.com/office/drawing/2014/main" id="{DAF00664-0B6F-4B23-87E7-E55348ADB732}"/>
              </a:ext>
            </a:extLst>
          </p:cNvPr>
          <p:cNvSpPr/>
          <p:nvPr/>
        </p:nvSpPr>
        <p:spPr>
          <a:xfrm>
            <a:off x="3263045" y="1472270"/>
            <a:ext cx="3924578" cy="1200840"/>
          </a:xfrm>
          <a:prstGeom prst="wedgeRoundRectCallout">
            <a:avLst>
              <a:gd name="adj1" fmla="val 85844"/>
              <a:gd name="adj2" fmla="val -638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there's no </a:t>
            </a:r>
            <a:r>
              <a:rPr lang="en-US" sz="2000" dirty="0">
                <a:solidFill>
                  <a:schemeClr val="accent2">
                    <a:lumMod val="40000"/>
                    <a:lumOff val="60000"/>
                  </a:schemeClr>
                </a:solidFill>
                <a:latin typeface="Corbel" panose="020B0503020204020204" pitchFamily="34" charset="0"/>
              </a:rPr>
              <a:t>x variable </a:t>
            </a:r>
            <a:r>
              <a:rPr lang="en-US" sz="2000" dirty="0">
                <a:latin typeface="Corbel" panose="020B0503020204020204" pitchFamily="34" charset="0"/>
              </a:rPr>
              <a:t>defined here, the program would look in the calling function.</a:t>
            </a:r>
          </a:p>
        </p:txBody>
      </p:sp>
      <p:sp>
        <p:nvSpPr>
          <p:cNvPr id="99" name="Speech Bubble: Rectangle with Corners Rounded 98">
            <a:extLst>
              <a:ext uri="{FF2B5EF4-FFF2-40B4-BE49-F238E27FC236}">
                <a16:creationId xmlns:a16="http://schemas.microsoft.com/office/drawing/2014/main" id="{C6D3BD38-E62D-4226-9019-3575BEC2CE1E}"/>
              </a:ext>
            </a:extLst>
          </p:cNvPr>
          <p:cNvSpPr/>
          <p:nvPr/>
        </p:nvSpPr>
        <p:spPr>
          <a:xfrm>
            <a:off x="3044118" y="194384"/>
            <a:ext cx="3924578" cy="1200840"/>
          </a:xfrm>
          <a:prstGeom prst="wedgeRoundRectCallout">
            <a:avLst>
              <a:gd name="adj1" fmla="val 67910"/>
              <a:gd name="adj2" fmla="val 1334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there's no </a:t>
            </a:r>
            <a:r>
              <a:rPr lang="en-US" sz="2000" dirty="0">
                <a:solidFill>
                  <a:schemeClr val="accent2">
                    <a:lumMod val="40000"/>
                    <a:lumOff val="60000"/>
                  </a:schemeClr>
                </a:solidFill>
                <a:latin typeface="Corbel" panose="020B0503020204020204" pitchFamily="34" charset="0"/>
              </a:rPr>
              <a:t>y variable </a:t>
            </a:r>
            <a:r>
              <a:rPr lang="en-US" sz="2000" dirty="0">
                <a:latin typeface="Corbel" panose="020B0503020204020204" pitchFamily="34" charset="0"/>
              </a:rPr>
              <a:t>defined here, the program would look in the calling function.</a:t>
            </a:r>
          </a:p>
        </p:txBody>
      </p:sp>
      <p:sp>
        <p:nvSpPr>
          <p:cNvPr id="100" name="Speech Bubble: Rectangle with Corners Rounded 99">
            <a:extLst>
              <a:ext uri="{FF2B5EF4-FFF2-40B4-BE49-F238E27FC236}">
                <a16:creationId xmlns:a16="http://schemas.microsoft.com/office/drawing/2014/main" id="{1CBBADBC-4184-4835-8288-A38620C675E6}"/>
              </a:ext>
            </a:extLst>
          </p:cNvPr>
          <p:cNvSpPr/>
          <p:nvPr/>
        </p:nvSpPr>
        <p:spPr>
          <a:xfrm>
            <a:off x="3287538" y="1474923"/>
            <a:ext cx="3924578" cy="1200840"/>
          </a:xfrm>
          <a:prstGeom prst="wedgeRoundRectCallout">
            <a:avLst>
              <a:gd name="adj1" fmla="val 85844"/>
              <a:gd name="adj2" fmla="val -6380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rbel" panose="020B0503020204020204" pitchFamily="34" charset="0"/>
              </a:rPr>
              <a:t>Since there's no </a:t>
            </a:r>
            <a:r>
              <a:rPr lang="en-US" sz="2000" dirty="0">
                <a:solidFill>
                  <a:schemeClr val="accent2">
                    <a:lumMod val="40000"/>
                    <a:lumOff val="60000"/>
                  </a:schemeClr>
                </a:solidFill>
                <a:latin typeface="Corbel" panose="020B0503020204020204" pitchFamily="34" charset="0"/>
              </a:rPr>
              <a:t>x variable </a:t>
            </a:r>
            <a:r>
              <a:rPr lang="en-US" sz="2000" dirty="0">
                <a:latin typeface="Corbel" panose="020B0503020204020204" pitchFamily="34" charset="0"/>
              </a:rPr>
              <a:t>defined here, the program would look in the calling function.</a:t>
            </a:r>
          </a:p>
        </p:txBody>
      </p:sp>
    </p:spTree>
    <p:extLst>
      <p:ext uri="{BB962C8B-B14F-4D97-AF65-F5344CB8AC3E}">
        <p14:creationId xmlns:p14="http://schemas.microsoft.com/office/powerpoint/2010/main" val="152574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40"/>
                                        </p:tgtEl>
                                        <p:attrNameLst>
                                          <p:attrName>stroke.color</p:attrName>
                                        </p:attrNameLst>
                                      </p:cBhvr>
                                      <p:to>
                                        <a:srgbClr val="7F7F7F"/>
                                      </p:to>
                                    </p:animClr>
                                    <p:set>
                                      <p:cBhvr>
                                        <p:cTn id="43" dur="2000" fill="hold"/>
                                        <p:tgtEl>
                                          <p:spTgt spid="40"/>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4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5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7" presetClass="emph" presetSubtype="2" fill="hold" nodeType="clickEffect">
                                  <p:stCondLst>
                                    <p:cond delay="0"/>
                                  </p:stCondLst>
                                  <p:childTnLst>
                                    <p:animClr clrSpc="rgb" dir="cw">
                                      <p:cBhvr>
                                        <p:cTn id="71" dur="2000" fill="hold"/>
                                        <p:tgtEl>
                                          <p:spTgt spid="58"/>
                                        </p:tgtEl>
                                        <p:attrNameLst>
                                          <p:attrName>stroke.color</p:attrName>
                                        </p:attrNameLst>
                                      </p:cBhvr>
                                      <p:to>
                                        <a:srgbClr val="7F7F7F"/>
                                      </p:to>
                                    </p:animClr>
                                    <p:set>
                                      <p:cBhvr>
                                        <p:cTn id="72" dur="2000" fill="hold"/>
                                        <p:tgtEl>
                                          <p:spTgt spid="58"/>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2" nodeType="clickEffect">
                                  <p:stCondLst>
                                    <p:cond delay="0"/>
                                  </p:stCondLst>
                                  <p:childTnLst>
                                    <p:animMotion origin="layout" path="M -1.66667E-6 -3.7037E-7 L 0.01146 0.18796 " pathEditMode="relative" rAng="0" ptsTypes="AA">
                                      <p:cBhvr>
                                        <p:cTn id="85" dur="2000" fill="hold"/>
                                        <p:tgtEl>
                                          <p:spTgt spid="97"/>
                                        </p:tgtEl>
                                        <p:attrNameLst>
                                          <p:attrName>ppt_x</p:attrName>
                                          <p:attrName>ppt_y</p:attrName>
                                        </p:attrNameLst>
                                      </p:cBhvr>
                                      <p:rCtr x="573" y="9398"/>
                                    </p:animMotion>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1000"/>
                                        <p:tgtEl>
                                          <p:spTgt spid="60"/>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9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5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wipe(down)">
                                      <p:cBhvr>
                                        <p:cTn id="107" dur="500"/>
                                        <p:tgtEl>
                                          <p:spTgt spid="98"/>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grpId="2" nodeType="clickEffect">
                                  <p:stCondLst>
                                    <p:cond delay="0"/>
                                  </p:stCondLst>
                                  <p:childTnLst>
                                    <p:animMotion origin="layout" path="M 4.375E-6 -3.33333E-6 L -0.06914 0.13496 " pathEditMode="relative" rAng="0" ptsTypes="AA">
                                      <p:cBhvr>
                                        <p:cTn id="111" dur="2000" fill="hold"/>
                                        <p:tgtEl>
                                          <p:spTgt spid="98"/>
                                        </p:tgtEl>
                                        <p:attrNameLst>
                                          <p:attrName>ppt_x</p:attrName>
                                          <p:attrName>ppt_y</p:attrName>
                                        </p:attrNameLst>
                                      </p:cBhvr>
                                      <p:rCtr x="-3464" y="6736"/>
                                    </p:animMotion>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grpId="3" nodeType="clickEffect">
                                  <p:stCondLst>
                                    <p:cond delay="0"/>
                                  </p:stCondLst>
                                  <p:childTnLst>
                                    <p:animMotion origin="layout" path="M -0.06914 0.13496 L -0.07149 0.54792 " pathEditMode="relative" rAng="0" ptsTypes="AA">
                                      <p:cBhvr>
                                        <p:cTn id="115" dur="2000" fill="hold"/>
                                        <p:tgtEl>
                                          <p:spTgt spid="98"/>
                                        </p:tgtEl>
                                        <p:attrNameLst>
                                          <p:attrName>ppt_x</p:attrName>
                                          <p:attrName>ppt_y</p:attrName>
                                        </p:attrNameLst>
                                      </p:cBhvr>
                                      <p:rCtr x="-117" y="20648"/>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wipe(left)">
                                      <p:cBhvr>
                                        <p:cTn id="120" dur="500"/>
                                        <p:tgtEl>
                                          <p:spTgt spid="34"/>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9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65"/>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66"/>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58"/>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nodeType="clickEffect">
                                  <p:stCondLst>
                                    <p:cond delay="0"/>
                                  </p:stCondLst>
                                  <p:childTnLst>
                                    <p:animEffect transition="out" filter="fade">
                                      <p:cBhvr>
                                        <p:cTn id="148" dur="500"/>
                                        <p:tgtEl>
                                          <p:spTgt spid="53"/>
                                        </p:tgtEl>
                                      </p:cBhvr>
                                    </p:animEffect>
                                    <p:set>
                                      <p:cBhvr>
                                        <p:cTn id="149" dur="1" fill="hold">
                                          <p:stCondLst>
                                            <p:cond delay="499"/>
                                          </p:stCondLst>
                                        </p:cTn>
                                        <p:tgtEl>
                                          <p:spTgt spid="53"/>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60"/>
                                        </p:tgtEl>
                                      </p:cBhvr>
                                    </p:animEffect>
                                    <p:set>
                                      <p:cBhvr>
                                        <p:cTn id="152" dur="1" fill="hold">
                                          <p:stCondLst>
                                            <p:cond delay="499"/>
                                          </p:stCondLst>
                                        </p:cTn>
                                        <p:tgtEl>
                                          <p:spTgt spid="6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nodeType="clickEffect">
                                  <p:stCondLst>
                                    <p:cond delay="0"/>
                                  </p:stCondLst>
                                  <p:childTnLst>
                                    <p:set>
                                      <p:cBhvr>
                                        <p:cTn id="156" dur="1" fill="hold">
                                          <p:stCondLst>
                                            <p:cond delay="0"/>
                                          </p:stCondLst>
                                        </p:cTn>
                                        <p:tgtEl>
                                          <p:spTgt spid="67"/>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40"/>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68"/>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7" presetClass="emph" presetSubtype="2" fill="hold" nodeType="clickEffect">
                                  <p:stCondLst>
                                    <p:cond delay="0"/>
                                  </p:stCondLst>
                                  <p:childTnLst>
                                    <p:animClr clrSpc="rgb" dir="cw">
                                      <p:cBhvr>
                                        <p:cTn id="168" dur="2000" fill="hold"/>
                                        <p:tgtEl>
                                          <p:spTgt spid="68"/>
                                        </p:tgtEl>
                                        <p:attrNameLst>
                                          <p:attrName>stroke.color</p:attrName>
                                        </p:attrNameLst>
                                      </p:cBhvr>
                                      <p:to>
                                        <a:srgbClr val="7F7F7F"/>
                                      </p:to>
                                    </p:animClr>
                                    <p:set>
                                      <p:cBhvr>
                                        <p:cTn id="169" dur="2000" fill="hold"/>
                                        <p:tgtEl>
                                          <p:spTgt spid="68"/>
                                        </p:tgtEl>
                                        <p:attrNameLst>
                                          <p:attrName>stroke.on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69"/>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69"/>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70"/>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nodeType="clickEffect">
                                  <p:stCondLst>
                                    <p:cond delay="0"/>
                                  </p:stCondLst>
                                  <p:childTnLst>
                                    <p:set>
                                      <p:cBhvr>
                                        <p:cTn id="185" dur="1" fill="hold">
                                          <p:stCondLst>
                                            <p:cond delay="0"/>
                                          </p:stCondLst>
                                        </p:cTn>
                                        <p:tgtEl>
                                          <p:spTgt spid="71"/>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76"/>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70"/>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81"/>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7" presetClass="emph" presetSubtype="2" fill="hold" nodeType="clickEffect">
                                  <p:stCondLst>
                                    <p:cond delay="0"/>
                                  </p:stCondLst>
                                  <p:childTnLst>
                                    <p:animClr clrSpc="rgb" dir="cw">
                                      <p:cBhvr>
                                        <p:cTn id="201" dur="2000" fill="hold"/>
                                        <p:tgtEl>
                                          <p:spTgt spid="81"/>
                                        </p:tgtEl>
                                        <p:attrNameLst>
                                          <p:attrName>stroke.color</p:attrName>
                                        </p:attrNameLst>
                                      </p:cBhvr>
                                      <p:to>
                                        <a:srgbClr val="7F7F7F"/>
                                      </p:to>
                                    </p:animClr>
                                    <p:set>
                                      <p:cBhvr>
                                        <p:cTn id="202" dur="2000" fill="hold"/>
                                        <p:tgtEl>
                                          <p:spTgt spid="81"/>
                                        </p:tgtEl>
                                        <p:attrNameLst>
                                          <p:attrName>stroke.on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82"/>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82"/>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8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22" presetClass="entr" presetSubtype="4" fill="hold" grpId="0" nodeType="clickEffect">
                                  <p:stCondLst>
                                    <p:cond delay="0"/>
                                  </p:stCondLst>
                                  <p:childTnLst>
                                    <p:set>
                                      <p:cBhvr>
                                        <p:cTn id="218" dur="1" fill="hold">
                                          <p:stCondLst>
                                            <p:cond delay="0"/>
                                          </p:stCondLst>
                                        </p:cTn>
                                        <p:tgtEl>
                                          <p:spTgt spid="99"/>
                                        </p:tgtEl>
                                        <p:attrNameLst>
                                          <p:attrName>style.visibility</p:attrName>
                                        </p:attrNameLst>
                                      </p:cBhvr>
                                      <p:to>
                                        <p:strVal val="visible"/>
                                      </p:to>
                                    </p:set>
                                    <p:animEffect transition="in" filter="wipe(down)">
                                      <p:cBhvr>
                                        <p:cTn id="219" dur="500"/>
                                        <p:tgtEl>
                                          <p:spTgt spid="99"/>
                                        </p:tgtEl>
                                      </p:cBhvr>
                                    </p:animEffect>
                                  </p:childTnLst>
                                </p:cTn>
                              </p:par>
                            </p:childTnLst>
                          </p:cTn>
                        </p:par>
                      </p:childTnLst>
                    </p:cTn>
                  </p:par>
                  <p:par>
                    <p:cTn id="220" fill="hold">
                      <p:stCondLst>
                        <p:cond delay="indefinite"/>
                      </p:stCondLst>
                      <p:childTnLst>
                        <p:par>
                          <p:cTn id="221" fill="hold">
                            <p:stCondLst>
                              <p:cond delay="0"/>
                            </p:stCondLst>
                            <p:childTnLst>
                              <p:par>
                                <p:cTn id="222" presetID="42" presetClass="path" presetSubtype="0" accel="50000" decel="50000" fill="hold" grpId="2" nodeType="clickEffect">
                                  <p:stCondLst>
                                    <p:cond delay="0"/>
                                  </p:stCondLst>
                                  <p:childTnLst>
                                    <p:animMotion origin="layout" path="M 2.91667E-6 -7.40741E-7 L 0.0082 0.39051 " pathEditMode="relative" rAng="0" ptsTypes="AA">
                                      <p:cBhvr>
                                        <p:cTn id="223" dur="2000" fill="hold"/>
                                        <p:tgtEl>
                                          <p:spTgt spid="99"/>
                                        </p:tgtEl>
                                        <p:attrNameLst>
                                          <p:attrName>ppt_x</p:attrName>
                                          <p:attrName>ppt_y</p:attrName>
                                        </p:attrNameLst>
                                      </p:cBhvr>
                                      <p:rCtr x="404" y="19514"/>
                                    </p:animMotion>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nodeType="click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wipe(left)">
                                      <p:cBhvr>
                                        <p:cTn id="228" dur="10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grpId="1" nodeType="clickEffect">
                                  <p:stCondLst>
                                    <p:cond delay="0"/>
                                  </p:stCondLst>
                                  <p:childTnLst>
                                    <p:set>
                                      <p:cBhvr>
                                        <p:cTn id="232" dur="1" fill="hold">
                                          <p:stCondLst>
                                            <p:cond delay="0"/>
                                          </p:stCondLst>
                                        </p:cTn>
                                        <p:tgtEl>
                                          <p:spTgt spid="99"/>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 presetClass="exit" presetSubtype="0" fill="hold" nodeType="clickEffect">
                                  <p:stCondLst>
                                    <p:cond delay="0"/>
                                  </p:stCondLst>
                                  <p:childTnLst>
                                    <p:set>
                                      <p:cBhvr>
                                        <p:cTn id="236" dur="1" fill="hold">
                                          <p:stCondLst>
                                            <p:cond delay="0"/>
                                          </p:stCondLst>
                                        </p:cTn>
                                        <p:tgtEl>
                                          <p:spTgt spid="83"/>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89"/>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22" presetClass="entr" presetSubtype="4" fill="hold" grpId="0" nodeType="clickEffect">
                                  <p:stCondLst>
                                    <p:cond delay="0"/>
                                  </p:stCondLst>
                                  <p:childTnLst>
                                    <p:set>
                                      <p:cBhvr>
                                        <p:cTn id="244" dur="1" fill="hold">
                                          <p:stCondLst>
                                            <p:cond delay="0"/>
                                          </p:stCondLst>
                                        </p:cTn>
                                        <p:tgtEl>
                                          <p:spTgt spid="100"/>
                                        </p:tgtEl>
                                        <p:attrNameLst>
                                          <p:attrName>style.visibility</p:attrName>
                                        </p:attrNameLst>
                                      </p:cBhvr>
                                      <p:to>
                                        <p:strVal val="visible"/>
                                      </p:to>
                                    </p:set>
                                    <p:animEffect transition="in" filter="wipe(down)">
                                      <p:cBhvr>
                                        <p:cTn id="245" dur="500"/>
                                        <p:tgtEl>
                                          <p:spTgt spid="100"/>
                                        </p:tgtEl>
                                      </p:cBhvr>
                                    </p:animEffect>
                                  </p:childTnLst>
                                </p:cTn>
                              </p:par>
                            </p:childTnLst>
                          </p:cTn>
                        </p:par>
                      </p:childTnLst>
                    </p:cTn>
                  </p:par>
                  <p:par>
                    <p:cTn id="246" fill="hold">
                      <p:stCondLst>
                        <p:cond delay="indefinite"/>
                      </p:stCondLst>
                      <p:childTnLst>
                        <p:par>
                          <p:cTn id="247" fill="hold">
                            <p:stCondLst>
                              <p:cond delay="0"/>
                            </p:stCondLst>
                            <p:childTnLst>
                              <p:par>
                                <p:cTn id="248" presetID="42" presetClass="path" presetSubtype="0" accel="50000" decel="50000" fill="hold" grpId="2" nodeType="clickEffect">
                                  <p:stCondLst>
                                    <p:cond delay="0"/>
                                  </p:stCondLst>
                                  <p:childTnLst>
                                    <p:animMotion origin="layout" path="M 1.04167E-6 3.7037E-6 L -0.06693 0.34652 " pathEditMode="relative" rAng="0" ptsTypes="AA">
                                      <p:cBhvr>
                                        <p:cTn id="249" dur="2000" fill="hold"/>
                                        <p:tgtEl>
                                          <p:spTgt spid="100"/>
                                        </p:tgtEl>
                                        <p:attrNameLst>
                                          <p:attrName>ppt_x</p:attrName>
                                          <p:attrName>ppt_y</p:attrName>
                                        </p:attrNameLst>
                                      </p:cBhvr>
                                      <p:rCtr x="-3346" y="17315"/>
                                    </p:animMotion>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90"/>
                                        </p:tgtEl>
                                        <p:attrNameLst>
                                          <p:attrName>style.visibility</p:attrName>
                                        </p:attrNameLst>
                                      </p:cBhvr>
                                      <p:to>
                                        <p:strVal val="visible"/>
                                      </p:to>
                                    </p:set>
                                    <p:animEffect transition="in" filter="wipe(left)">
                                      <p:cBhvr>
                                        <p:cTn id="254" dur="500"/>
                                        <p:tgtEl>
                                          <p:spTgt spid="90"/>
                                        </p:tgtEl>
                                      </p:cBhvr>
                                    </p:animEffec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100"/>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xit" presetSubtype="0" fill="hold" nodeType="clickEffect">
                                  <p:stCondLst>
                                    <p:cond delay="0"/>
                                  </p:stCondLst>
                                  <p:childTnLst>
                                    <p:set>
                                      <p:cBhvr>
                                        <p:cTn id="262" dur="1" fill="hold">
                                          <p:stCondLst>
                                            <p:cond delay="0"/>
                                          </p:stCondLst>
                                        </p:cTn>
                                        <p:tgtEl>
                                          <p:spTgt spid="89"/>
                                        </p:tgtEl>
                                        <p:attrNameLst>
                                          <p:attrName>style.visibility</p:attrName>
                                        </p:attrNameLst>
                                      </p:cBhvr>
                                      <p:to>
                                        <p:strVal val="hidden"/>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nodeType="clickEffect">
                                  <p:stCondLst>
                                    <p:cond delay="0"/>
                                  </p:stCondLst>
                                  <p:childTnLst>
                                    <p:set>
                                      <p:cBhvr>
                                        <p:cTn id="266" dur="1" fill="hold">
                                          <p:stCondLst>
                                            <p:cond delay="0"/>
                                          </p:stCondLst>
                                        </p:cTn>
                                        <p:tgtEl>
                                          <p:spTgt spid="91"/>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nodeType="clickEffect">
                                  <p:stCondLst>
                                    <p:cond delay="0"/>
                                  </p:stCondLst>
                                  <p:childTnLst>
                                    <p:set>
                                      <p:cBhvr>
                                        <p:cTn id="270" dur="1" fill="hold">
                                          <p:stCondLst>
                                            <p:cond delay="0"/>
                                          </p:stCondLst>
                                        </p:cTn>
                                        <p:tgtEl>
                                          <p:spTgt spid="91"/>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nodeType="clickEffect">
                                  <p:stCondLst>
                                    <p:cond delay="0"/>
                                  </p:stCondLst>
                                  <p:childTnLst>
                                    <p:set>
                                      <p:cBhvr>
                                        <p:cTn id="274" dur="1" fill="hold">
                                          <p:stCondLst>
                                            <p:cond delay="0"/>
                                          </p:stCondLst>
                                        </p:cTn>
                                        <p:tgtEl>
                                          <p:spTgt spid="81"/>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nodeType="clickEffect">
                                  <p:stCondLst>
                                    <p:cond delay="0"/>
                                  </p:stCondLst>
                                  <p:childTnLst>
                                    <p:set>
                                      <p:cBhvr>
                                        <p:cTn id="278" dur="1" fill="hold">
                                          <p:stCondLst>
                                            <p:cond delay="0"/>
                                          </p:stCondLst>
                                        </p:cTn>
                                        <p:tgtEl>
                                          <p:spTgt spid="9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0" presetClass="exit" presetSubtype="0" fill="hold" nodeType="clickEffect">
                                  <p:stCondLst>
                                    <p:cond delay="0"/>
                                  </p:stCondLst>
                                  <p:childTnLst>
                                    <p:animEffect transition="out" filter="fade">
                                      <p:cBhvr>
                                        <p:cTn id="282" dur="500"/>
                                        <p:tgtEl>
                                          <p:spTgt spid="71"/>
                                        </p:tgtEl>
                                      </p:cBhvr>
                                    </p:animEffect>
                                    <p:set>
                                      <p:cBhvr>
                                        <p:cTn id="283" dur="1" fill="hold">
                                          <p:stCondLst>
                                            <p:cond delay="499"/>
                                          </p:stCondLst>
                                        </p:cTn>
                                        <p:tgtEl>
                                          <p:spTgt spid="71"/>
                                        </p:tgtEl>
                                        <p:attrNameLst>
                                          <p:attrName>style.visibility</p:attrName>
                                        </p:attrNameLst>
                                      </p:cBhvr>
                                      <p:to>
                                        <p:strVal val="hidden"/>
                                      </p:to>
                                    </p:set>
                                  </p:childTnLst>
                                </p:cTn>
                              </p:par>
                              <p:par>
                                <p:cTn id="284" presetID="10" presetClass="exit" presetSubtype="0" fill="hold" nodeType="withEffect">
                                  <p:stCondLst>
                                    <p:cond delay="0"/>
                                  </p:stCondLst>
                                  <p:childTnLst>
                                    <p:animEffect transition="out" filter="fade">
                                      <p:cBhvr>
                                        <p:cTn id="285" dur="500"/>
                                        <p:tgtEl>
                                          <p:spTgt spid="76"/>
                                        </p:tgtEl>
                                      </p:cBhvr>
                                    </p:animEffect>
                                    <p:set>
                                      <p:cBhvr>
                                        <p:cTn id="286" dur="1" fill="hold">
                                          <p:stCondLst>
                                            <p:cond delay="499"/>
                                          </p:stCondLst>
                                        </p:cTn>
                                        <p:tgtEl>
                                          <p:spTgt spid="76"/>
                                        </p:tgtEl>
                                        <p:attrNameLst>
                                          <p:attrName>style.visibility</p:attrName>
                                        </p:attrNameLst>
                                      </p:cBhvr>
                                      <p:to>
                                        <p:strVal val="hidden"/>
                                      </p:to>
                                    </p:set>
                                  </p:childTnLst>
                                </p:cTn>
                              </p:par>
                              <p:par>
                                <p:cTn id="287" presetID="10" presetClass="exit" presetSubtype="0" fill="hold" nodeType="withEffect">
                                  <p:stCondLst>
                                    <p:cond delay="0"/>
                                  </p:stCondLst>
                                  <p:childTnLst>
                                    <p:animEffect transition="out" filter="fade">
                                      <p:cBhvr>
                                        <p:cTn id="288" dur="500"/>
                                        <p:tgtEl>
                                          <p:spTgt spid="84"/>
                                        </p:tgtEl>
                                      </p:cBhvr>
                                    </p:animEffect>
                                    <p:set>
                                      <p:cBhvr>
                                        <p:cTn id="289" dur="1" fill="hold">
                                          <p:stCondLst>
                                            <p:cond delay="499"/>
                                          </p:stCondLst>
                                        </p:cTn>
                                        <p:tgtEl>
                                          <p:spTgt spid="84"/>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1" presetClass="exit" presetSubtype="0" fill="hold" nodeType="clickEffect">
                                  <p:stCondLst>
                                    <p:cond delay="0"/>
                                  </p:stCondLst>
                                  <p:childTnLst>
                                    <p:set>
                                      <p:cBhvr>
                                        <p:cTn id="293" dur="1" fill="hold">
                                          <p:stCondLst>
                                            <p:cond delay="0"/>
                                          </p:stCondLst>
                                        </p:cTn>
                                        <p:tgtEl>
                                          <p:spTgt spid="92"/>
                                        </p:tgtEl>
                                        <p:attrNameLst>
                                          <p:attrName>style.visibility</p:attrName>
                                        </p:attrNameLst>
                                      </p:cBhvr>
                                      <p:to>
                                        <p:strVal val="hidden"/>
                                      </p:to>
                                    </p:set>
                                  </p:childTnLst>
                                </p:cTn>
                              </p:par>
                            </p:childTnLst>
                          </p:cTn>
                        </p:par>
                      </p:childTnLst>
                    </p:cTn>
                  </p:par>
                  <p:par>
                    <p:cTn id="294" fill="hold">
                      <p:stCondLst>
                        <p:cond delay="indefinite"/>
                      </p:stCondLst>
                      <p:childTnLst>
                        <p:par>
                          <p:cTn id="295" fill="hold">
                            <p:stCondLst>
                              <p:cond delay="0"/>
                            </p:stCondLst>
                            <p:childTnLst>
                              <p:par>
                                <p:cTn id="296" presetID="1" presetClass="exit" presetSubtype="0" fill="hold" nodeType="clickEffect">
                                  <p:stCondLst>
                                    <p:cond delay="0"/>
                                  </p:stCondLst>
                                  <p:childTnLst>
                                    <p:set>
                                      <p:cBhvr>
                                        <p:cTn id="297" dur="1" fill="hold">
                                          <p:stCondLst>
                                            <p:cond delay="0"/>
                                          </p:stCondLst>
                                        </p:cTn>
                                        <p:tgtEl>
                                          <p:spTgt spid="68"/>
                                        </p:tgtEl>
                                        <p:attrNameLst>
                                          <p:attrName>style.visibility</p:attrName>
                                        </p:attrNameLst>
                                      </p:cBhvr>
                                      <p:to>
                                        <p:strVal val="hidden"/>
                                      </p:to>
                                    </p:set>
                                  </p:childTnLst>
                                </p:cTn>
                              </p:par>
                            </p:childTnLst>
                          </p:cTn>
                        </p:par>
                      </p:childTnLst>
                    </p:cTn>
                  </p:par>
                  <p:par>
                    <p:cTn id="298" fill="hold">
                      <p:stCondLst>
                        <p:cond delay="indefinite"/>
                      </p:stCondLst>
                      <p:childTnLst>
                        <p:par>
                          <p:cTn id="299" fill="hold">
                            <p:stCondLst>
                              <p:cond delay="0"/>
                            </p:stCondLst>
                            <p:childTnLst>
                              <p:par>
                                <p:cTn id="300" presetID="1" presetClass="entr" presetSubtype="0" fill="hold" nodeType="clickEffect">
                                  <p:stCondLst>
                                    <p:cond delay="0"/>
                                  </p:stCondLst>
                                  <p:childTnLst>
                                    <p:set>
                                      <p:cBhvr>
                                        <p:cTn id="301" dur="1" fill="hold">
                                          <p:stCondLst>
                                            <p:cond delay="0"/>
                                          </p:stCondLst>
                                        </p:cTn>
                                        <p:tgtEl>
                                          <p:spTgt spid="93"/>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presetID="10" presetClass="exit" presetSubtype="0" fill="hold" nodeType="clickEffect">
                                  <p:stCondLst>
                                    <p:cond delay="0"/>
                                  </p:stCondLst>
                                  <p:childTnLst>
                                    <p:animEffect transition="out" filter="fade">
                                      <p:cBhvr>
                                        <p:cTn id="305" dur="500"/>
                                        <p:tgtEl>
                                          <p:spTgt spid="8"/>
                                        </p:tgtEl>
                                      </p:cBhvr>
                                    </p:animEffect>
                                    <p:set>
                                      <p:cBhvr>
                                        <p:cTn id="306" dur="1" fill="hold">
                                          <p:stCondLst>
                                            <p:cond delay="499"/>
                                          </p:stCondLst>
                                        </p:cTn>
                                        <p:tgtEl>
                                          <p:spTgt spid="8"/>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xit" presetSubtype="0" fill="hold" nodeType="clickEffect">
                                  <p:stCondLst>
                                    <p:cond delay="0"/>
                                  </p:stCondLst>
                                  <p:childTnLst>
                                    <p:set>
                                      <p:cBhvr>
                                        <p:cTn id="310" dur="1" fill="hold">
                                          <p:stCondLst>
                                            <p:cond delay="0"/>
                                          </p:stCondLst>
                                        </p:cTn>
                                        <p:tgtEl>
                                          <p:spTgt spid="93"/>
                                        </p:tgtEl>
                                        <p:attrNameLst>
                                          <p:attrName>style.visibility</p:attrName>
                                        </p:attrNameLst>
                                      </p:cBhvr>
                                      <p:to>
                                        <p:strVal val="hidden"/>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nodeType="clickEffect">
                                  <p:stCondLst>
                                    <p:cond delay="0"/>
                                  </p:stCondLst>
                                  <p:childTnLst>
                                    <p:set>
                                      <p:cBhvr>
                                        <p:cTn id="3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34" grpId="0"/>
      <p:bldP spid="90" grpId="0"/>
      <p:bldP spid="97" grpId="0" animBg="1"/>
      <p:bldP spid="97" grpId="1" animBg="1"/>
      <p:bldP spid="97" grpId="2" animBg="1"/>
      <p:bldP spid="98" grpId="0" animBg="1"/>
      <p:bldP spid="98" grpId="1" animBg="1"/>
      <p:bldP spid="98" grpId="2" animBg="1"/>
      <p:bldP spid="98" grpId="3" animBg="1"/>
      <p:bldP spid="99" grpId="0" animBg="1"/>
      <p:bldP spid="99" grpId="1" animBg="1"/>
      <p:bldP spid="99" grpId="2" animBg="1"/>
      <p:bldP spid="100" grpId="0" animBg="1"/>
      <p:bldP spid="100" grpId="1" animBg="1"/>
      <p:bldP spid="100" grpId="2"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spPr>
      <a:bodyPr rtlCol="0" anchor="ctr"/>
      <a:lstStyle>
        <a:defPPr algn="ctr">
          <a:defRPr sz="2000" dirty="0">
            <a:latin typeface="Corbel" panose="020B05030202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381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Comic Sans MS" pitchFamily="66" charset="0"/>
            <a:cs typeface="Times New Roman" pitchFamily="18" charset="0"/>
          </a:defRPr>
        </a:defPPr>
      </a:lstStyle>
    </a:lnDef>
    <a:txDef>
      <a:spPr>
        <a:noFill/>
        <a:ln>
          <a:solidFill>
            <a:schemeClr val="tx1"/>
          </a:solidFill>
        </a:ln>
      </a:spPr>
      <a:bodyPr wrap="square">
        <a:spAutoFit/>
      </a:bodyPr>
      <a:lstStyle>
        <a:defPPr algn="l">
          <a:defRPr sz="1800" dirty="0">
            <a:latin typeface="Consolas" panose="020B0609020204030204" pitchFamily="49"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207340</TotalTime>
  <Words>39684</Words>
  <Application>Microsoft Macintosh PowerPoint</Application>
  <PresentationFormat>Widescreen</PresentationFormat>
  <Paragraphs>5271</Paragraphs>
  <Slides>186</Slides>
  <Notes>129</Notes>
  <HiddenSlides>35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186</vt:i4>
      </vt:variant>
    </vt:vector>
  </HeadingPairs>
  <TitlesOfParts>
    <vt:vector size="200" baseType="lpstr">
      <vt:lpstr>-apple-system</vt:lpstr>
      <vt:lpstr>AppleSystemUIFont</vt:lpstr>
      <vt:lpstr>Arial</vt:lpstr>
      <vt:lpstr>Calibri</vt:lpstr>
      <vt:lpstr>Caveat</vt:lpstr>
      <vt:lpstr>Comic Sans MS</vt:lpstr>
      <vt:lpstr>Consolas</vt:lpstr>
      <vt:lpstr>Corbel</vt:lpstr>
      <vt:lpstr>Georgia</vt:lpstr>
      <vt:lpstr>Menlo-Regular</vt:lpstr>
      <vt:lpstr>Times New Roman</vt:lpstr>
      <vt:lpstr>TT Hoves</vt:lpstr>
      <vt:lpstr>Office Theme</vt:lpstr>
      <vt:lpstr>Default Design</vt:lpstr>
      <vt:lpstr>PowerPoint Presentation</vt:lpstr>
      <vt:lpstr>PowerPoint Presentation</vt:lpstr>
      <vt:lpstr>PowerPoint Presentation</vt:lpstr>
      <vt:lpstr>What are all the facets that make up a variable?</vt:lpstr>
      <vt:lpstr>What are all the facets that make up a variable?</vt:lpstr>
      <vt:lpstr>Variable Name Trivia!</vt:lpstr>
      <vt:lpstr>PowerPoint Presentation</vt:lpstr>
      <vt:lpstr>PowerPoint Presentation</vt:lpstr>
      <vt:lpstr>What is a Type?</vt:lpstr>
      <vt:lpstr>Types</vt:lpstr>
      <vt:lpstr>Untyped Languages?</vt:lpstr>
      <vt:lpstr>Types of Types</vt:lpstr>
      <vt:lpstr>User-defined Types</vt:lpstr>
      <vt:lpstr>Value Types and Reference Types</vt:lpstr>
      <vt:lpstr>PowerPoint Presentation</vt:lpstr>
      <vt:lpstr>PowerPoint Presentation</vt:lpstr>
      <vt:lpstr>Type Checking Approaches</vt:lpstr>
      <vt:lpstr>Type Checking Approaches</vt:lpstr>
      <vt:lpstr>What is Static Typing?</vt:lpstr>
      <vt:lpstr>A Precondition for Static Typing?</vt:lpstr>
      <vt:lpstr>Type Inference with Static Typing</vt:lpstr>
      <vt:lpstr>Type Inference: A Few Examples</vt:lpstr>
      <vt:lpstr>Static Type Checking is Conservative</vt:lpstr>
      <vt:lpstr>Static Type Checking Pros and Cons</vt:lpstr>
      <vt:lpstr>Type Checking Approaches</vt:lpstr>
      <vt:lpstr>What is Dynamic Typing?</vt:lpstr>
      <vt:lpstr>Dynamic Typing: Types Associated with Values!</vt:lpstr>
      <vt:lpstr>How is Dynamic Type Checking Performed?</vt:lpstr>
      <vt:lpstr>Dynamic Type Checking in Statically-typed Languages?</vt:lpstr>
      <vt:lpstr>Dynamic Type Checking Pros and Cons</vt:lpstr>
      <vt:lpstr>A Weird Consequence of Dynamic Typing: Duck Typing</vt:lpstr>
      <vt:lpstr>Duck Typing</vt:lpstr>
      <vt:lpstr>Duck Typing: Cool Uses from Python</vt:lpstr>
      <vt:lpstr>Other Examples of Duck Typing</vt:lpstr>
      <vt:lpstr>Duck Typing in Statically Typed Languages!</vt:lpstr>
      <vt:lpstr>Duck Typing Example in Java:  Making a Class Iterable</vt:lpstr>
      <vt:lpstr>Duck Typing in C++? </vt:lpstr>
      <vt:lpstr>A Hybrid Type Checking Approach: Gradual Typing</vt:lpstr>
      <vt:lpstr>Gradual Typing</vt:lpstr>
      <vt:lpstr>PowerPoint Presentation</vt:lpstr>
      <vt:lpstr>Type Checking Approaches</vt:lpstr>
      <vt:lpstr>What is a Strongly-typed Language?</vt:lpstr>
      <vt:lpstr>Things We Expect in a Strongly Typed Language</vt:lpstr>
      <vt:lpstr>Memory Safety and Strong Typing?</vt:lpstr>
      <vt:lpstr>Strongly Typed Languages: Checked Cats</vt:lpstr>
      <vt:lpstr>Why Should We Prefer Strongly Typed Languages?</vt:lpstr>
      <vt:lpstr>The Definition of Strong Typing is Strongly Disputed </vt:lpstr>
      <vt:lpstr>Type Checking Approaches</vt:lpstr>
      <vt:lpstr>What is a Weakly Typed Language?</vt:lpstr>
      <vt:lpstr>Weak Typing and Undefined Behavior</vt:lpstr>
      <vt:lpstr>PowerPoint Presentation</vt:lpstr>
      <vt:lpstr>PowerPoint Presentation</vt:lpstr>
      <vt:lpstr>Static vs Dynamic, Strong vs Weak? What's Best?</vt:lpstr>
      <vt:lpstr>PowerPoint Presentation</vt:lpstr>
      <vt:lpstr>Type Conversions, Type Casts and Coercions, oh my!</vt:lpstr>
      <vt:lpstr>Super-types and Sub-types</vt:lpstr>
      <vt:lpstr>Type Relationships: Super-types and Sub-types</vt:lpstr>
      <vt:lpstr>Type Relationships: Super-types and Sub-types</vt:lpstr>
      <vt:lpstr>Type Relationships: Super-types and Sub-types</vt:lpstr>
      <vt:lpstr>Type Relationships: Super-types and Sub-types</vt:lpstr>
      <vt:lpstr>Type Relationships: Super-types and Sub-types</vt:lpstr>
      <vt:lpstr>Visualizing Super/Subtypes with Inheritance</vt:lpstr>
      <vt:lpstr>PowerPoint Presentation</vt:lpstr>
      <vt:lpstr>Type Conversions and Type Casts </vt:lpstr>
      <vt:lpstr>Two Options: Type Conversions and Type Casts</vt:lpstr>
      <vt:lpstr>Casts and Conversions: Three Categories</vt:lpstr>
      <vt:lpstr>Conversions/Casts: Explicit vs. Implicit</vt:lpstr>
      <vt:lpstr>Explicit Type Conversions</vt:lpstr>
      <vt:lpstr>Explicit Type Casts</vt:lpstr>
      <vt:lpstr>Why Do We Have Explicit Conversions and Casts?</vt:lpstr>
      <vt:lpstr>Why Do We Have Explicit Conversions and Casts?</vt:lpstr>
      <vt:lpstr>Implicit Conversions: Coercions and Promotions</vt:lpstr>
      <vt:lpstr>Implicit Type Conversions</vt:lpstr>
      <vt:lpstr>Implicit vs. explicit Conversions and Casts</vt:lpstr>
      <vt:lpstr>Conversions: Widening vs. Narrowing</vt:lpstr>
      <vt:lpstr>Casts: Widening vs. Narrowing</vt:lpstr>
      <vt:lpstr>Conversions/Casts: Checked or Unchecked</vt:lpstr>
      <vt:lpstr>Explicit Type Conversions: Boxing and Unboxing</vt:lpstr>
      <vt:lpstr>Type Casting: Reinterpreting Bits!</vt:lpstr>
      <vt:lpstr>Type Casting: A few more examples</vt:lpstr>
      <vt:lpstr>Type Casting: Dangerous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 changes as a program runs!</vt:lpstr>
      <vt:lpstr>PowerPoint Presentation</vt:lpstr>
      <vt:lpstr>PowerPoint Presentation</vt:lpstr>
      <vt:lpstr>Lexical Scoping</vt:lpstr>
      <vt:lpstr>PowerPoint Presentation</vt:lpstr>
      <vt:lpstr>Lexical Scoping (Python Example)</vt:lpstr>
      <vt:lpstr>PowerPoint Presentation</vt:lpstr>
      <vt:lpstr>PowerPoint Presentation</vt:lpstr>
      <vt:lpstr>PowerPoint Presentation</vt:lpstr>
      <vt:lpstr>PowerPoint Presentation</vt:lpstr>
      <vt:lpstr>Dynamic Scoping</vt:lpstr>
      <vt:lpstr>PowerPoint Presentation</vt:lpstr>
      <vt:lpstr>PowerPoint Presentation</vt:lpstr>
      <vt:lpstr>PowerPoint Presentation</vt:lpstr>
      <vt:lpstr>PowerPoint Presentation</vt:lpstr>
      <vt:lpstr>PowerPoint Presentation</vt:lpstr>
      <vt:lpstr>Memory Unsafe Languages...</vt:lpstr>
      <vt:lpstr>Memory Safety and Memory Leaks</vt:lpstr>
      <vt:lpstr>Memory Unsafe Languages...</vt:lpstr>
      <vt:lpstr>PowerPoint Presentation</vt:lpstr>
      <vt:lpstr>Garbage Collection</vt:lpstr>
      <vt:lpstr>When Should Objects be Garbage Collected?</vt:lpstr>
      <vt:lpstr>Garbage Collection Approaches</vt:lpstr>
      <vt:lpstr>Mark and Sweep Garbage Collection</vt:lpstr>
      <vt:lpstr>Mark and Sweep: The Mark Phase</vt:lpstr>
      <vt:lpstr>Mark and Sweep: The Mark Phase</vt:lpstr>
      <vt:lpstr>Mark and Sweep: The Sweep Phase</vt:lpstr>
      <vt:lpstr>Mark and Sweep: Memory Fragmentation</vt:lpstr>
      <vt:lpstr>Mark and Compact –  A Twist on Mark and Sweep</vt:lpstr>
      <vt:lpstr>Garbage Collection and (Un)Predictability</vt:lpstr>
      <vt:lpstr>Reference Counting-based Garbage Collection</vt:lpstr>
      <vt:lpstr>Reference Counting-based Garbage Collection</vt:lpstr>
      <vt:lpstr>Garbage Collection: Pick the Winners</vt:lpstr>
      <vt:lpstr>Garbage Collection Summary</vt:lpstr>
      <vt:lpstr>Smart Pointers (C++)</vt:lpstr>
      <vt:lpstr>What is a Smart Pointer?</vt:lpstr>
      <vt:lpstr>Simplified Smart Pointer Example</vt:lpstr>
      <vt:lpstr>Simplified Smart Pointer Example</vt:lpstr>
      <vt:lpstr>Simplified Smart Pointer Example</vt:lpstr>
      <vt:lpstr>The Real Thing: C++ Smart Pointers</vt:lpstr>
      <vt:lpstr>std::unique_ptr</vt:lpstr>
      <vt:lpstr>std::shared_ptr</vt:lpstr>
      <vt:lpstr>Smart Pointer Example Usage</vt:lpstr>
      <vt:lpstr>Using Smart Pointers Effectively</vt:lpstr>
      <vt:lpstr>PowerPoint Presentation</vt:lpstr>
      <vt:lpstr>PowerPoint Presentation</vt:lpstr>
      <vt:lpstr>PowerPoint Presentation</vt:lpstr>
      <vt:lpstr>PowerPoint Presentation</vt:lpstr>
      <vt:lpstr>A Final Word on C and C++ and Safety</vt:lpstr>
      <vt:lpstr>PowerPoint Presentation</vt:lpstr>
      <vt:lpstr>PowerPoint Presentation</vt:lpstr>
      <vt:lpstr>PowerPoint Presentation</vt:lpstr>
      <vt:lpstr>PowerPoint Presentation</vt:lpstr>
      <vt:lpstr>Why Immutability?</vt:lpstr>
      <vt:lpstr>Identity Variability Bugs: An Example</vt:lpstr>
      <vt:lpstr>Identity Variability Bugs: An Example</vt:lpstr>
      <vt:lpstr>Ensures Atomicity of Failure</vt:lpstr>
      <vt:lpstr>Immutability in... C++</vt:lpstr>
      <vt:lpstr>Immutability in... Haskell</vt:lpstr>
      <vt:lpstr>Immutability in... Python</vt:lpstr>
      <vt:lpstr>Immutability in... Java</vt:lpstr>
      <vt:lpstr>Immutability in... JavaScript</vt:lpstr>
      <vt:lpstr>PowerPoint Presentation</vt:lpstr>
      <vt:lpstr>PowerPoint Presentation</vt:lpstr>
      <vt:lpstr>PowerPoint Presentation</vt:lpstr>
      <vt:lpstr>Variable Binding Semantics</vt:lpstr>
      <vt:lpstr>Value Semantics</vt:lpstr>
      <vt:lpstr>Reference Semantics</vt:lpstr>
      <vt:lpstr>Object Reference Semantics</vt:lpstr>
      <vt:lpstr>Object Reference Semantics</vt:lpstr>
      <vt:lpstr>Object Reference Semantics</vt:lpstr>
      <vt:lpstr>Object Reference Semantics: Testing for Equality</vt:lpstr>
      <vt:lpstr>Object Reference Semantics: Testing for Equality</vt:lpstr>
      <vt:lpstr>Pointers: Explicit Object References!</vt:lpstr>
      <vt:lpstr>Name Semantics</vt:lpstr>
      <vt:lpstr>Need Semantics</vt:lpstr>
      <vt:lpstr>PowerPoint Presentation</vt:lpstr>
      <vt:lpstr>PowerPoint Presentation</vt:lpstr>
      <vt:lpstr>Omit this slide?? Type Equivalence</vt:lpstr>
      <vt:lpstr>Omit??? Inferred Typing Examples</vt:lpstr>
      <vt:lpstr>OMIT? Writing Garbage Collector-Friendly Code</vt:lpstr>
      <vt:lpstr>PowerPoint Presentation</vt:lpstr>
      <vt:lpstr>PowerPoint Presentation</vt:lpstr>
      <vt:lpstr>Hide: Value vs. Variable Immutability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Types Deep-dive: Unions</vt:lpstr>
      <vt:lpstr>Probably Something New... What are Boxed primitives</vt:lpstr>
      <vt:lpstr>Skip??? Type Relationships: Unified Type Systems</vt:lpstr>
      <vt:lpstr>PowerPoint Presentation</vt:lpstr>
      <vt:lpstr>PowerPoint Presentation</vt:lpstr>
      <vt:lpstr>Mark and Sweep: The Mark Phase</vt:lpstr>
      <vt:lpstr>Variable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nachenberg</dc:creator>
  <cp:lastModifiedBy>Tejas Kamtam</cp:lastModifiedBy>
  <cp:revision>7178</cp:revision>
  <dcterms:created xsi:type="dcterms:W3CDTF">2021-09-28T21:38:18Z</dcterms:created>
  <dcterms:modified xsi:type="dcterms:W3CDTF">2023-11-02T04:30:34Z</dcterms:modified>
</cp:coreProperties>
</file>